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75" r:id="rId2"/>
    <p:sldId id="256" r:id="rId3"/>
    <p:sldId id="328" r:id="rId4"/>
    <p:sldId id="300" r:id="rId5"/>
    <p:sldId id="301" r:id="rId6"/>
    <p:sldId id="302" r:id="rId7"/>
    <p:sldId id="303" r:id="rId8"/>
    <p:sldId id="304" r:id="rId9"/>
    <p:sldId id="305" r:id="rId10"/>
    <p:sldId id="306" r:id="rId11"/>
    <p:sldId id="307" r:id="rId12"/>
    <p:sldId id="309" r:id="rId13"/>
    <p:sldId id="308" r:id="rId14"/>
    <p:sldId id="310" r:id="rId15"/>
    <p:sldId id="311" r:id="rId16"/>
    <p:sldId id="312" r:id="rId17"/>
    <p:sldId id="329" r:id="rId18"/>
    <p:sldId id="276" r:id="rId1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FF"/>
    <a:srgbClr val="860000"/>
    <a:srgbClr val="5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11" autoAdjust="0"/>
    <p:restoredTop sz="73824" autoAdjust="0"/>
  </p:normalViewPr>
  <p:slideViewPr>
    <p:cSldViewPr snapToGrid="0">
      <p:cViewPr varScale="1">
        <p:scale>
          <a:sx n="66" d="100"/>
          <a:sy n="66" d="100"/>
        </p:scale>
        <p:origin x="-2368"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3C2EA94-AAE1-40A6-B278-DA236C490AE8}" type="datetimeFigureOut">
              <a:rPr lang="en-GB" smtClean="0"/>
              <a:t>22/10/17</a:t>
            </a:fld>
            <a:endParaRPr lang="en-GB"/>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0D5364B-0115-4452-AAC6-9DC76D56AABE}" type="slidenum">
              <a:rPr lang="en-GB" smtClean="0"/>
              <a:t>‹#›</a:t>
            </a:fld>
            <a:endParaRPr lang="en-GB"/>
          </a:p>
        </p:txBody>
      </p:sp>
    </p:spTree>
    <p:extLst>
      <p:ext uri="{BB962C8B-B14F-4D97-AF65-F5344CB8AC3E}">
        <p14:creationId xmlns:p14="http://schemas.microsoft.com/office/powerpoint/2010/main" val="395477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1233488"/>
            <a:ext cx="4440237" cy="33289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D5364B-0115-4452-AAC6-9DC76D56AABE}" type="slidenum">
              <a:rPr lang="en-GB" smtClean="0"/>
              <a:t>1</a:t>
            </a:fld>
            <a:endParaRPr lang="en-GB"/>
          </a:p>
        </p:txBody>
      </p:sp>
    </p:spTree>
    <p:extLst>
      <p:ext uri="{BB962C8B-B14F-4D97-AF65-F5344CB8AC3E}">
        <p14:creationId xmlns:p14="http://schemas.microsoft.com/office/powerpoint/2010/main" val="3050231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200" dirty="0" smtClean="0">
                <a:effectLst/>
                <a:latin typeface="Times New Roman" panose="02020603050405020304" pitchFamily="18" charset="0"/>
                <a:ea typeface="Times New Roman" panose="02020603050405020304" pitchFamily="18" charset="0"/>
              </a:rPr>
              <a:t>Assimilation into God’s order is part of the deal. So it can be expected</a:t>
            </a:r>
          </a:p>
          <a:p>
            <a:pPr>
              <a:spcAft>
                <a:spcPts val="0"/>
              </a:spcAft>
            </a:pPr>
            <a:r>
              <a:rPr lang="en-GB" sz="1200" dirty="0" smtClean="0">
                <a:effectLst/>
                <a:latin typeface="Times New Roman" panose="02020603050405020304" pitchFamily="18" charset="0"/>
                <a:ea typeface="Times New Roman" panose="02020603050405020304" pitchFamily="18" charset="0"/>
              </a:rPr>
              <a:t>But Britishness is not God’s order.</a:t>
            </a:r>
          </a:p>
          <a:p>
            <a:pPr>
              <a:spcAft>
                <a:spcPts val="0"/>
              </a:spcAft>
            </a:pPr>
            <a:r>
              <a:rPr lang="en-GB" sz="1200" dirty="0" smtClean="0">
                <a:effectLst/>
                <a:latin typeface="Times New Roman" panose="02020603050405020304" pitchFamily="18" charset="0"/>
                <a:ea typeface="Times New Roman" panose="02020603050405020304" pitchFamily="18" charset="0"/>
              </a:rPr>
              <a:t>We are already trying to drop Britishness</a:t>
            </a:r>
            <a:r>
              <a:rPr lang="en-GB" sz="1200" baseline="0" dirty="0" smtClean="0">
                <a:effectLst/>
                <a:latin typeface="Times New Roman" panose="02020603050405020304" pitchFamily="18" charset="0"/>
                <a:ea typeface="Times New Roman" panose="02020603050405020304" pitchFamily="18" charset="0"/>
              </a:rPr>
              <a:t> for </a:t>
            </a:r>
            <a:r>
              <a:rPr lang="en-GB" sz="1200" baseline="0" dirty="0" err="1" smtClean="0">
                <a:effectLst/>
                <a:latin typeface="Times New Roman" panose="02020603050405020304" pitchFamily="18" charset="0"/>
                <a:ea typeface="Times New Roman" panose="02020603050405020304" pitchFamily="18" charset="0"/>
              </a:rPr>
              <a:t>Kingdomness</a:t>
            </a:r>
            <a:r>
              <a:rPr lang="en-GB" sz="1200" baseline="0" dirty="0" smtClean="0">
                <a:effectLst/>
                <a:latin typeface="Times New Roman" panose="02020603050405020304" pitchFamily="18" charset="0"/>
                <a:ea typeface="Times New Roman" panose="02020603050405020304" pitchFamily="18" charset="0"/>
              </a:rPr>
              <a:t> </a:t>
            </a:r>
          </a:p>
          <a:p>
            <a:pPr>
              <a:spcAft>
                <a:spcPts val="0"/>
              </a:spcAft>
            </a:pPr>
            <a:endParaRPr lang="en-GB" sz="1200" baseline="0" dirty="0" smtClean="0">
              <a:effectLst/>
              <a:latin typeface="Times New Roman" panose="02020603050405020304" pitchFamily="18" charset="0"/>
              <a:ea typeface="Times New Roman" panose="02020603050405020304" pitchFamily="18" charset="0"/>
            </a:endParaRPr>
          </a:p>
          <a:p>
            <a:pPr>
              <a:spcAft>
                <a:spcPts val="0"/>
              </a:spcAft>
            </a:pPr>
            <a:r>
              <a:rPr lang="en-GB" sz="1200" baseline="0" dirty="0" smtClean="0">
                <a:effectLst/>
                <a:latin typeface="Times New Roman" panose="02020603050405020304" pitchFamily="18" charset="0"/>
                <a:ea typeface="Times New Roman" panose="02020603050405020304" pitchFamily="18" charset="0"/>
              </a:rPr>
              <a:t>Obviously bible tells us to not assimilate into sin – applies to all of us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 Peter 2:11 Beloved, I urge you as aliens and strangers to abstain from fleshly lusts which wage war against the soul.</a:t>
            </a:r>
          </a:p>
          <a:p>
            <a:pPr>
              <a:spcAft>
                <a:spcPts val="0"/>
              </a:spcAft>
            </a:pPr>
            <a:endParaRPr lang="en-GB" sz="1200" dirty="0" smtClean="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10</a:t>
            </a:fld>
            <a:endParaRPr lang="en-GB"/>
          </a:p>
        </p:txBody>
      </p:sp>
    </p:spTree>
    <p:extLst>
      <p:ext uri="{BB962C8B-B14F-4D97-AF65-F5344CB8AC3E}">
        <p14:creationId xmlns:p14="http://schemas.microsoft.com/office/powerpoint/2010/main" val="869260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200" dirty="0" smtClean="0">
                <a:effectLst/>
                <a:latin typeface="Times New Roman" panose="02020603050405020304" pitchFamily="18" charset="0"/>
                <a:ea typeface="Times New Roman" panose="02020603050405020304" pitchFamily="18" charset="0"/>
              </a:rPr>
              <a:t>Description not prescription…</a:t>
            </a:r>
          </a:p>
          <a:p>
            <a:pPr>
              <a:spcAft>
                <a:spcPts val="0"/>
              </a:spcAft>
            </a:pPr>
            <a:r>
              <a:rPr lang="en-GB" sz="1200" dirty="0" smtClean="0">
                <a:effectLst/>
                <a:latin typeface="Times New Roman" panose="02020603050405020304" pitchFamily="18" charset="0"/>
                <a:ea typeface="Times New Roman" panose="02020603050405020304" pitchFamily="18" charset="0"/>
              </a:rPr>
              <a:t>A nation has the right to refuse entry</a:t>
            </a:r>
          </a:p>
          <a:p>
            <a:pPr marL="342900" lvl="0" indent="-342900">
              <a:spcAft>
                <a:spcPts val="0"/>
              </a:spcAft>
              <a:buSzPts val="1400"/>
              <a:buFont typeface="Calibri" panose="020F0502020204030204" pitchFamily="34" charset="0"/>
              <a:buChar char="-"/>
            </a:pPr>
            <a:r>
              <a:rPr lang="en-GB"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Jacob sought permission from Pharaoh to live in Egypt away from famine</a:t>
            </a:r>
          </a:p>
          <a:p>
            <a:pPr marL="342900" lvl="0" indent="-342900">
              <a:spcAft>
                <a:spcPts val="0"/>
              </a:spcAft>
              <a:buSzPts val="1400"/>
              <a:buFont typeface="Calibri" panose="020F0502020204030204" pitchFamily="34" charset="0"/>
              <a:buChar char="-"/>
            </a:pPr>
            <a:r>
              <a:rPr lang="en-GB"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Pharaoh allocate where they should live and what profession they were to do </a:t>
            </a: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11</a:t>
            </a:fld>
            <a:endParaRPr lang="en-GB"/>
          </a:p>
        </p:txBody>
      </p:sp>
    </p:spTree>
    <p:extLst>
      <p:ext uri="{BB962C8B-B14F-4D97-AF65-F5344CB8AC3E}">
        <p14:creationId xmlns:p14="http://schemas.microsoft.com/office/powerpoint/2010/main" val="3648979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Rom 13:4 For the one in authority is God’s servant for your good.</a:t>
            </a:r>
          </a:p>
          <a:p>
            <a:r>
              <a:rPr lang="en-GB" dirty="0" err="1" smtClean="0"/>
              <a:t>Govt</a:t>
            </a:r>
            <a:r>
              <a:rPr lang="en-GB" dirty="0" smtClean="0"/>
              <a:t> violate God’s mandate if self-serving </a:t>
            </a:r>
          </a:p>
          <a:p>
            <a:endParaRPr lang="en-GB" dirty="0" smtClean="0"/>
          </a:p>
          <a:p>
            <a:r>
              <a:rPr lang="en-GB" dirty="0" smtClean="0"/>
              <a:t>A </a:t>
            </a:r>
            <a:r>
              <a:rPr lang="en-GB" dirty="0" err="1" smtClean="0"/>
              <a:t>govt</a:t>
            </a:r>
            <a:r>
              <a:rPr lang="en-GB" dirty="0" smtClean="0"/>
              <a:t> should have</a:t>
            </a:r>
            <a:r>
              <a:rPr lang="en-GB" baseline="0" dirty="0" smtClean="0"/>
              <a:t> the power and mechanism to fulfil it’s duty before God of looking after all those within it’s borders. It could be argued our current </a:t>
            </a:r>
            <a:r>
              <a:rPr lang="en-GB" baseline="0" dirty="0" err="1" smtClean="0"/>
              <a:t>govt</a:t>
            </a:r>
            <a:r>
              <a:rPr lang="en-GB" baseline="0" dirty="0" smtClean="0"/>
              <a:t> is not able.</a:t>
            </a:r>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12</a:t>
            </a:fld>
            <a:endParaRPr lang="en-GB"/>
          </a:p>
        </p:txBody>
      </p:sp>
    </p:spTree>
    <p:extLst>
      <p:ext uri="{BB962C8B-B14F-4D97-AF65-F5344CB8AC3E}">
        <p14:creationId xmlns:p14="http://schemas.microsoft.com/office/powerpoint/2010/main" val="2347878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200" b="1" dirty="0" smtClean="0">
                <a:effectLst/>
                <a:latin typeface="Times New Roman" panose="02020603050405020304" pitchFamily="18" charset="0"/>
                <a:ea typeface="Times New Roman" panose="02020603050405020304" pitchFamily="18" charset="0"/>
              </a:rPr>
              <a:t>In SL Lebanese can’t buy land</a:t>
            </a:r>
            <a:endParaRPr lang="en-GB" sz="1200" dirty="0" smtClean="0">
              <a:effectLst/>
              <a:latin typeface="Times New Roman" panose="02020603050405020304" pitchFamily="18" charset="0"/>
              <a:ea typeface="Times New Roman" panose="02020603050405020304" pitchFamily="18" charset="0"/>
            </a:endParaRPr>
          </a:p>
          <a:p>
            <a:pPr>
              <a:spcAft>
                <a:spcPts val="0"/>
              </a:spcAft>
            </a:pPr>
            <a:r>
              <a:rPr lang="en-GB" sz="1200" b="1" dirty="0" smtClean="0">
                <a:effectLst/>
                <a:latin typeface="Times New Roman" panose="02020603050405020304" pitchFamily="18" charset="0"/>
                <a:ea typeface="Times New Roman" panose="02020603050405020304" pitchFamily="18" charset="0"/>
              </a:rPr>
              <a:t>Ezekiel 47:22:</a:t>
            </a:r>
            <a:r>
              <a:rPr lang="en-GB" sz="1200" dirty="0" smtClean="0">
                <a:effectLst/>
                <a:latin typeface="Times New Roman" panose="02020603050405020304" pitchFamily="18" charset="0"/>
                <a:ea typeface="Times New Roman" panose="02020603050405020304" pitchFamily="18" charset="0"/>
              </a:rPr>
              <a:t> “You shall divide it by lot for an inheritance among yourselves and among the aliens (</a:t>
            </a:r>
            <a:r>
              <a:rPr lang="en-GB" sz="1200" i="1" dirty="0" err="1" smtClean="0">
                <a:effectLst/>
                <a:latin typeface="Times New Roman" panose="02020603050405020304" pitchFamily="18" charset="0"/>
                <a:ea typeface="Times New Roman" panose="02020603050405020304" pitchFamily="18" charset="0"/>
              </a:rPr>
              <a:t>ger</a:t>
            </a:r>
            <a:r>
              <a:rPr lang="en-GB" sz="1200" dirty="0" smtClean="0">
                <a:effectLst/>
                <a:latin typeface="Times New Roman" panose="02020603050405020304" pitchFamily="18" charset="0"/>
                <a:ea typeface="Times New Roman" panose="02020603050405020304" pitchFamily="18" charset="0"/>
              </a:rPr>
              <a:t>) who stay (</a:t>
            </a:r>
            <a:r>
              <a:rPr lang="en-GB" sz="1200" i="1" dirty="0" err="1" smtClean="0">
                <a:effectLst/>
                <a:latin typeface="Times New Roman" panose="02020603050405020304" pitchFamily="18" charset="0"/>
                <a:ea typeface="Times New Roman" panose="02020603050405020304" pitchFamily="18" charset="0"/>
              </a:rPr>
              <a:t>guwr</a:t>
            </a:r>
            <a:r>
              <a:rPr lang="en-GB" sz="1200" dirty="0" smtClean="0">
                <a:effectLst/>
                <a:latin typeface="Times New Roman" panose="02020603050405020304" pitchFamily="18" charset="0"/>
                <a:ea typeface="Times New Roman" panose="02020603050405020304" pitchFamily="18" charset="0"/>
              </a:rPr>
              <a:t>) in your midst, who bring forth sons in your midst. </a:t>
            </a:r>
            <a:r>
              <a:rPr lang="en-GB" sz="1200" i="1" dirty="0" smtClean="0">
                <a:effectLst/>
                <a:latin typeface="Times New Roman" panose="02020603050405020304" pitchFamily="18" charset="0"/>
                <a:ea typeface="Times New Roman" panose="02020603050405020304" pitchFamily="18" charset="0"/>
              </a:rPr>
              <a:t>And they shall be to you as the native-born among the sons of Israel</a:t>
            </a:r>
            <a:r>
              <a:rPr lang="en-GB" sz="1200" dirty="0" smtClean="0">
                <a:effectLst/>
                <a:latin typeface="Times New Roman" panose="02020603050405020304" pitchFamily="18" charset="0"/>
                <a:ea typeface="Times New Roman" panose="02020603050405020304" pitchFamily="18" charset="0"/>
              </a:rPr>
              <a:t>; they shall be allotted an inheritance with you among the tribes of Israel” (emphasis added).</a:t>
            </a:r>
            <a:br>
              <a:rPr lang="en-GB" sz="1200" dirty="0" smtClean="0">
                <a:effectLst/>
                <a:latin typeface="Times New Roman" panose="02020603050405020304" pitchFamily="18" charset="0"/>
                <a:ea typeface="Times New Roman" panose="02020603050405020304" pitchFamily="18" charset="0"/>
              </a:rPr>
            </a:br>
            <a:r>
              <a:rPr lang="en-GB" sz="1200" b="1" dirty="0" smtClean="0">
                <a:effectLst/>
                <a:latin typeface="Times New Roman" panose="02020603050405020304" pitchFamily="18" charset="0"/>
                <a:ea typeface="Times New Roman" panose="02020603050405020304" pitchFamily="18" charset="0"/>
              </a:rPr>
              <a:t>TAKEAWAY: The children of immigrants born in the country will be reckoned as citizens from birth. Note that this is not applied to the </a:t>
            </a:r>
            <a:r>
              <a:rPr lang="en-GB" sz="1200" b="1" i="1" dirty="0" err="1" smtClean="0">
                <a:effectLst/>
                <a:latin typeface="Times New Roman" panose="02020603050405020304" pitchFamily="18" charset="0"/>
                <a:ea typeface="Times New Roman" panose="02020603050405020304" pitchFamily="18" charset="0"/>
              </a:rPr>
              <a:t>nokriy</a:t>
            </a:r>
            <a:r>
              <a:rPr lang="en-GB" sz="1200" b="1" dirty="0" smtClean="0">
                <a:effectLst/>
                <a:latin typeface="Times New Roman" panose="02020603050405020304" pitchFamily="18" charset="0"/>
                <a:ea typeface="Times New Roman" panose="02020603050405020304" pitchFamily="18" charset="0"/>
              </a:rPr>
              <a:t>, so seeking biblical sanction here for so-called “anchor babies” is dubious.</a:t>
            </a:r>
            <a:endParaRPr lang="en-GB" sz="1200" dirty="0" smtClean="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13</a:t>
            </a:fld>
            <a:endParaRPr lang="en-GB"/>
          </a:p>
        </p:txBody>
      </p:sp>
    </p:spTree>
    <p:extLst>
      <p:ext uri="{BB962C8B-B14F-4D97-AF65-F5344CB8AC3E}">
        <p14:creationId xmlns:p14="http://schemas.microsoft.com/office/powerpoint/2010/main" val="65598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Easy to say in the peace and tranquillity of UK but God has equipped and empowered</a:t>
            </a:r>
            <a:r>
              <a:rPr lang="en-GB" baseline="0" dirty="0" smtClean="0"/>
              <a:t> visionaries to be the change agents in terrible scenarios</a:t>
            </a:r>
          </a:p>
          <a:p>
            <a:pPr marL="342900" lvl="0" indent="-342900">
              <a:spcAft>
                <a:spcPts val="0"/>
              </a:spcAft>
              <a:buSzPts val="1400"/>
              <a:buFont typeface="Calibri" panose="020F0502020204030204" pitchFamily="34" charset="0"/>
              <a:buChar char="-"/>
            </a:pPr>
            <a:r>
              <a:rPr lang="en-GB"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Elijah sent back into terrifying situation </a:t>
            </a:r>
          </a:p>
          <a:p>
            <a:pPr marL="342900" lvl="0" indent="-342900">
              <a:spcAft>
                <a:spcPts val="0"/>
              </a:spcAft>
              <a:buSzPts val="1400"/>
              <a:buFont typeface="Calibri" panose="020F0502020204030204" pitchFamily="34" charset="0"/>
              <a:buChar char="-"/>
            </a:pPr>
            <a:r>
              <a:rPr lang="en-GB" sz="1200" kern="1200" dirty="0" err="1" smtClean="0">
                <a:effectLst/>
                <a:latin typeface="Calibri" panose="020F0502020204030204" pitchFamily="34" charset="0"/>
                <a:ea typeface="Times New Roman" panose="02020603050405020304" pitchFamily="18" charset="0"/>
                <a:cs typeface="Times New Roman" panose="02020603050405020304" pitchFamily="18" charset="0"/>
              </a:rPr>
              <a:t>Jer</a:t>
            </a:r>
            <a:r>
              <a:rPr lang="en-GB" sz="1200" kern="1200" dirty="0" smtClean="0">
                <a:effectLst/>
                <a:latin typeface="Calibri" panose="020F0502020204030204" pitchFamily="34" charset="0"/>
                <a:ea typeface="Times New Roman" panose="02020603050405020304" pitchFamily="18" charset="0"/>
                <a:cs typeface="Times New Roman" panose="02020603050405020304" pitchFamily="18" charset="0"/>
              </a:rPr>
              <a:t> 29:5-7 </a:t>
            </a:r>
            <a:r>
              <a:rPr lang="en-GB"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“Build houses and settle down; plant gardens and eat what they produce. Marry and have sons and daughters; find wives for your sons and give your daughters in marriage, so that they too may have sons and daughters. Increase in number there; do not decrease. Also, seek the peace and prosperity of the city to which I have carried you into exile. Pray to the Lord for it, because if it prospers, you too will prosper.</a:t>
            </a: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15</a:t>
            </a:fld>
            <a:endParaRPr lang="en-GB"/>
          </a:p>
        </p:txBody>
      </p:sp>
    </p:spTree>
    <p:extLst>
      <p:ext uri="{BB962C8B-B14F-4D97-AF65-F5344CB8AC3E}">
        <p14:creationId xmlns:p14="http://schemas.microsoft.com/office/powerpoint/2010/main" val="3598957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we are free from fear we can love</a:t>
            </a:r>
            <a:r>
              <a:rPr lang="en-GB" baseline="0" dirty="0" smtClean="0"/>
              <a:t> unreservedly   </a:t>
            </a:r>
            <a:endParaRPr lang="en-GB" dirty="0" smtClean="0"/>
          </a:p>
          <a:p>
            <a:r>
              <a:rPr lang="en-GB" dirty="0" smtClean="0"/>
              <a:t>He empowers</a:t>
            </a:r>
            <a:r>
              <a:rPr lang="en-GB" baseline="0" dirty="0" smtClean="0"/>
              <a:t> surrendered lives</a:t>
            </a:r>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16</a:t>
            </a:fld>
            <a:endParaRPr lang="en-GB"/>
          </a:p>
        </p:txBody>
      </p:sp>
    </p:spTree>
    <p:extLst>
      <p:ext uri="{BB962C8B-B14F-4D97-AF65-F5344CB8AC3E}">
        <p14:creationId xmlns:p14="http://schemas.microsoft.com/office/powerpoint/2010/main" val="4081024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1233488"/>
            <a:ext cx="4440237" cy="3328987"/>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10D5364B-0115-4452-AAC6-9DC76D56AABE}" type="slidenum">
              <a:rPr lang="en-GB" smtClean="0"/>
              <a:t>17</a:t>
            </a:fld>
            <a:endParaRPr lang="en-GB"/>
          </a:p>
        </p:txBody>
      </p:sp>
    </p:spTree>
    <p:extLst>
      <p:ext uri="{BB962C8B-B14F-4D97-AF65-F5344CB8AC3E}">
        <p14:creationId xmlns:p14="http://schemas.microsoft.com/office/powerpoint/2010/main" val="3232228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1233488"/>
            <a:ext cx="4440237" cy="3328987"/>
          </a:xfrm>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Line of Argument</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We can contribute better to current affairs when we have addressed our underlying insecurities. We can then engage with serious questions from a new place of security in Him. </a:t>
            </a:r>
          </a:p>
          <a:p>
            <a:r>
              <a:rPr lang="en-GB" sz="1200" kern="1200" dirty="0" smtClean="0">
                <a:solidFill>
                  <a:schemeClr val="tx1"/>
                </a:solidFill>
                <a:effectLst/>
                <a:latin typeface="+mn-lt"/>
                <a:ea typeface="+mn-ea"/>
                <a:cs typeface="+mn-cs"/>
              </a:rPr>
              <a:t>As children of God, we have access to His grace, which can resolve these insecurities. (Can reach the parts that nothing else can). </a:t>
            </a: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18</a:t>
            </a:fld>
            <a:endParaRPr lang="en-GB"/>
          </a:p>
        </p:txBody>
      </p:sp>
    </p:spTree>
    <p:extLst>
      <p:ext uri="{BB962C8B-B14F-4D97-AF65-F5344CB8AC3E}">
        <p14:creationId xmlns:p14="http://schemas.microsoft.com/office/powerpoint/2010/main" val="3487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1233488"/>
            <a:ext cx="4440237" cy="33289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D5364B-0115-4452-AAC6-9DC76D56AABE}" type="slidenum">
              <a:rPr lang="en-GB" smtClean="0"/>
              <a:t>2</a:t>
            </a:fld>
            <a:endParaRPr lang="en-GB"/>
          </a:p>
        </p:txBody>
      </p:sp>
    </p:spTree>
    <p:extLst>
      <p:ext uri="{BB962C8B-B14F-4D97-AF65-F5344CB8AC3E}">
        <p14:creationId xmlns:p14="http://schemas.microsoft.com/office/powerpoint/2010/main" val="100870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1233488"/>
            <a:ext cx="4440237" cy="3328987"/>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10D5364B-0115-4452-AAC6-9DC76D56AABE}" type="slidenum">
              <a:rPr lang="en-GB" smtClean="0"/>
              <a:t>3</a:t>
            </a:fld>
            <a:endParaRPr lang="en-GB"/>
          </a:p>
        </p:txBody>
      </p:sp>
    </p:spTree>
    <p:extLst>
      <p:ext uri="{BB962C8B-B14F-4D97-AF65-F5344CB8AC3E}">
        <p14:creationId xmlns:p14="http://schemas.microsoft.com/office/powerpoint/2010/main" val="4196023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 also have the LORD specifying the borders of the area which the Israelites were to inhabit in Genesis 15:18-21, and confirmed in detail in Numbers 34:1-12</a:t>
            </a: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4</a:t>
            </a:fld>
            <a:endParaRPr lang="en-GB"/>
          </a:p>
        </p:txBody>
      </p:sp>
    </p:spTree>
    <p:extLst>
      <p:ext uri="{BB962C8B-B14F-4D97-AF65-F5344CB8AC3E}">
        <p14:creationId xmlns:p14="http://schemas.microsoft.com/office/powerpoint/2010/main" val="149550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effectLst/>
                <a:latin typeface="Times New Roman" panose="02020603050405020304" pitchFamily="18" charset="0"/>
                <a:ea typeface="Times New Roman" panose="02020603050405020304" pitchFamily="18" charset="0"/>
              </a:rPr>
              <a:t>Description Versus Prescription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effectLst/>
                <a:latin typeface="Times New Roman" panose="02020603050405020304" pitchFamily="18" charset="0"/>
                <a:ea typeface="Times New Roman" panose="02020603050405020304" pitchFamily="18" charset="0"/>
              </a:rPr>
              <a:t>Description</a:t>
            </a:r>
            <a:r>
              <a:rPr lang="en-GB" sz="1200" b="0" baseline="0" dirty="0" smtClean="0">
                <a:effectLst/>
                <a:latin typeface="Times New Roman" panose="02020603050405020304" pitchFamily="18" charset="0"/>
                <a:ea typeface="Times New Roman" panose="02020603050405020304" pitchFamily="18" charset="0"/>
              </a:rPr>
              <a:t>: </a:t>
            </a:r>
            <a:r>
              <a:rPr lang="en-GB" sz="1200" kern="1200" dirty="0" smtClean="0">
                <a:solidFill>
                  <a:schemeClr val="tx1"/>
                </a:solidFill>
                <a:effectLst/>
                <a:latin typeface="+mn-lt"/>
                <a:ea typeface="+mn-ea"/>
                <a:cs typeface="+mn-cs"/>
              </a:rPr>
              <a:t>We may sense there are universal principles exhibited here, since the LORD was clearly superintending over the affairs of men in bringing the nation of Israel into Egypt as part of His plan to bring the Messiah into the world, but we cannot prove that based only on these passages. </a:t>
            </a:r>
          </a:p>
          <a:p>
            <a:r>
              <a:rPr lang="en-GB" sz="1200" b="0" kern="1200" dirty="0" smtClean="0">
                <a:solidFill>
                  <a:schemeClr val="tx1"/>
                </a:solidFill>
                <a:effectLst/>
                <a:latin typeface="+mn-lt"/>
                <a:ea typeface="+mn-ea"/>
                <a:cs typeface="+mn-cs"/>
              </a:rPr>
              <a:t>Prescription: </a:t>
            </a:r>
            <a:r>
              <a:rPr lang="en-GB" sz="1200" kern="1200" dirty="0" smtClean="0">
                <a:solidFill>
                  <a:schemeClr val="tx1"/>
                </a:solidFill>
                <a:effectLst/>
                <a:latin typeface="+mn-lt"/>
                <a:ea typeface="+mn-ea"/>
                <a:cs typeface="+mn-cs"/>
              </a:rPr>
              <a:t>To confidently know that something is the will of God for us today, we must look for declarative statements of that Divine will.</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But in the laws of God given to Moses, we have express warrant for finding lasting principles.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smtClean="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We can affirm from Scripture a few things about borders: that their establishment is sanctioned by God; that outsiders who peaceably cross them are expected to first ask permission; and that to cross them without permission is at least a violation of accepted practice</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D5364B-0115-4452-AAC6-9DC76D56AABE}" type="slidenum">
              <a:rPr lang="en-GB" smtClean="0"/>
              <a:t>5</a:t>
            </a:fld>
            <a:endParaRPr lang="en-GB"/>
          </a:p>
        </p:txBody>
      </p:sp>
    </p:spTree>
    <p:extLst>
      <p:ext uri="{BB962C8B-B14F-4D97-AF65-F5344CB8AC3E}">
        <p14:creationId xmlns:p14="http://schemas.microsoft.com/office/powerpoint/2010/main" val="443914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Bible </a:t>
            </a:r>
            <a:r>
              <a:rPr lang="en-GB" sz="1200" kern="1200" dirty="0" smtClean="0">
                <a:solidFill>
                  <a:schemeClr val="tx1"/>
                </a:solidFill>
                <a:effectLst/>
                <a:latin typeface="+mn-lt"/>
                <a:ea typeface="+mn-ea"/>
                <a:cs typeface="+mn-cs"/>
              </a:rPr>
              <a:t>does not use the specific word “immigrant”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6</a:t>
            </a:fld>
            <a:endParaRPr lang="en-GB"/>
          </a:p>
        </p:txBody>
      </p:sp>
    </p:spTree>
    <p:extLst>
      <p:ext uri="{BB962C8B-B14F-4D97-AF65-F5344CB8AC3E}">
        <p14:creationId xmlns:p14="http://schemas.microsoft.com/office/powerpoint/2010/main" val="227049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Hebrew word </a:t>
            </a:r>
            <a:r>
              <a:rPr lang="en-GB" sz="1200" i="1" dirty="0" err="1" smtClean="0">
                <a:effectLst/>
                <a:latin typeface="Calibri" panose="020F0502020204030204" pitchFamily="34" charset="0"/>
                <a:ea typeface="Calibri" panose="020F0502020204030204" pitchFamily="34" charset="0"/>
                <a:cs typeface="Times New Roman" panose="02020603050405020304" pitchFamily="18" charset="0"/>
              </a:rPr>
              <a:t>ger</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occurs 92 times closely related verb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גּוּר</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1200" i="1" dirty="0" err="1" smtClean="0">
                <a:effectLst/>
                <a:latin typeface="Calibri" panose="020F0502020204030204" pitchFamily="34" charset="0"/>
                <a:ea typeface="Calibri" panose="020F0502020204030204" pitchFamily="34" charset="0"/>
                <a:cs typeface="Times New Roman" panose="02020603050405020304" pitchFamily="18" charset="0"/>
              </a:rPr>
              <a:t>guwr</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used 194 times</a:t>
            </a:r>
          </a:p>
        </p:txBody>
      </p:sp>
      <p:sp>
        <p:nvSpPr>
          <p:cNvPr id="4" name="Slide Number Placeholder 3"/>
          <p:cNvSpPr>
            <a:spLocks noGrp="1"/>
          </p:cNvSpPr>
          <p:nvPr>
            <p:ph type="sldNum" sz="quarter" idx="10"/>
          </p:nvPr>
        </p:nvSpPr>
        <p:spPr/>
        <p:txBody>
          <a:bodyPr/>
          <a:lstStyle/>
          <a:p>
            <a:fld id="{10D5364B-0115-4452-AAC6-9DC76D56AABE}" type="slidenum">
              <a:rPr lang="en-GB" smtClean="0"/>
              <a:t>7</a:t>
            </a:fld>
            <a:endParaRPr lang="en-GB"/>
          </a:p>
        </p:txBody>
      </p:sp>
    </p:spTree>
    <p:extLst>
      <p:ext uri="{BB962C8B-B14F-4D97-AF65-F5344CB8AC3E}">
        <p14:creationId xmlns:p14="http://schemas.microsoft.com/office/powerpoint/2010/main" val="1725486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found 47 times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Be aware the both</a:t>
            </a:r>
            <a:r>
              <a:rPr lang="en-GB" baseline="0" dirty="0" smtClean="0"/>
              <a:t> Hebrew words </a:t>
            </a:r>
            <a:r>
              <a:rPr lang="en-GB" baseline="0" dirty="0" err="1" smtClean="0"/>
              <a:t>ger</a:t>
            </a:r>
            <a:r>
              <a:rPr lang="en-GB" baseline="0" dirty="0" smtClean="0"/>
              <a:t> and </a:t>
            </a:r>
            <a:r>
              <a:rPr lang="en-GB" baseline="0" dirty="0" err="1" smtClean="0"/>
              <a:t>nokriy</a:t>
            </a:r>
            <a:r>
              <a:rPr lang="en-GB" baseline="0" dirty="0" smtClean="0"/>
              <a:t> are at times translated into the same English words. </a:t>
            </a:r>
            <a:endParaRPr lang="en-GB" dirty="0" smtClean="0"/>
          </a:p>
          <a:p>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smtClean="0">
                <a:effectLst/>
                <a:latin typeface="Times New Roman" panose="02020603050405020304" pitchFamily="18" charset="0"/>
                <a:ea typeface="Times New Roman" panose="02020603050405020304" pitchFamily="18" charset="0"/>
              </a:rPr>
              <a:t>it is not perfectly clear what his essential difference is between</a:t>
            </a:r>
            <a:r>
              <a:rPr lang="en-GB" sz="1200" baseline="0" dirty="0" smtClean="0">
                <a:effectLst/>
                <a:latin typeface="Times New Roman" panose="02020603050405020304" pitchFamily="18" charset="0"/>
                <a:ea typeface="Times New Roman" panose="02020603050405020304" pitchFamily="18" charset="0"/>
              </a:rPr>
              <a:t> a </a:t>
            </a:r>
            <a:r>
              <a:rPr lang="en-GB" sz="1200" i="1" dirty="0" err="1" smtClean="0">
                <a:effectLst/>
                <a:latin typeface="Times New Roman" panose="02020603050405020304" pitchFamily="18" charset="0"/>
                <a:ea typeface="Times New Roman" panose="02020603050405020304" pitchFamily="18" charset="0"/>
              </a:rPr>
              <a:t>ger</a:t>
            </a:r>
            <a:r>
              <a:rPr lang="en-GB" sz="1200" i="1" dirty="0" smtClean="0">
                <a:effectLst/>
                <a:latin typeface="Times New Roman" panose="02020603050405020304" pitchFamily="18" charset="0"/>
                <a:ea typeface="Times New Roman" panose="02020603050405020304" pitchFamily="18" charset="0"/>
              </a:rPr>
              <a:t> and </a:t>
            </a:r>
            <a:r>
              <a:rPr lang="en-GB" sz="1200" i="1" dirty="0" err="1" smtClean="0">
                <a:effectLst/>
                <a:latin typeface="Times New Roman" panose="02020603050405020304" pitchFamily="18" charset="0"/>
                <a:ea typeface="Times New Roman" panose="02020603050405020304" pitchFamily="18" charset="0"/>
              </a:rPr>
              <a:t>nokriy</a:t>
            </a:r>
            <a:r>
              <a:rPr lang="en-GB" sz="1200" dirty="0" smtClean="0">
                <a:effectLst/>
                <a:latin typeface="Times New Roman" panose="02020603050405020304" pitchFamily="18" charset="0"/>
                <a:ea typeface="Times New Roman" panose="02020603050405020304" pitchFamily="18" charset="0"/>
              </a:rPr>
              <a:t>, because Scripture does not explicitly spell it out. </a:t>
            </a:r>
          </a:p>
          <a:p>
            <a:endParaRPr lang="en-GB" dirty="0" smtClean="0"/>
          </a:p>
          <a:p>
            <a:r>
              <a:rPr lang="en-GB" sz="1200" kern="1200" dirty="0" smtClean="0">
                <a:solidFill>
                  <a:schemeClr val="tx1"/>
                </a:solidFill>
                <a:effectLst/>
                <a:latin typeface="+mn-lt"/>
                <a:ea typeface="+mn-ea"/>
                <a:cs typeface="+mn-cs"/>
              </a:rPr>
              <a:t>—“what’s in it for ME?” This contrasts with the attitude epitomized by Ruth the </a:t>
            </a:r>
            <a:r>
              <a:rPr lang="en-GB" sz="1200" kern="1200" dirty="0" err="1" smtClean="0">
                <a:solidFill>
                  <a:schemeClr val="tx1"/>
                </a:solidFill>
                <a:effectLst/>
                <a:latin typeface="+mn-lt"/>
                <a:ea typeface="+mn-ea"/>
                <a:cs typeface="+mn-cs"/>
              </a:rPr>
              <a:t>Moabitess</a:t>
            </a:r>
            <a:r>
              <a:rPr lang="en-GB" sz="1200" kern="1200" dirty="0" smtClean="0">
                <a:solidFill>
                  <a:schemeClr val="tx1"/>
                </a:solidFill>
                <a:effectLst/>
                <a:latin typeface="+mn-lt"/>
                <a:ea typeface="+mn-ea"/>
                <a:cs typeface="+mn-cs"/>
              </a:rPr>
              <a:t>, expressed in these memorable words to her mother-in-law Naomi in Ruth 1:16-17:</a:t>
            </a:r>
          </a:p>
          <a:p>
            <a:r>
              <a:rPr lang="en-GB" sz="1200" kern="1200" dirty="0" smtClean="0">
                <a:solidFill>
                  <a:schemeClr val="tx1"/>
                </a:solidFill>
                <a:effectLst/>
                <a:latin typeface="+mn-lt"/>
                <a:ea typeface="+mn-ea"/>
                <a:cs typeface="+mn-cs"/>
              </a:rPr>
              <a:t>Do not urge me to leave you or turn back from following you; for where you go, I will go, and where you lodge, I will lodge. Your people shall be my people, and your God, my God. Where you die, I will die, and there I will be buried. Thus may the LORD do to me, and worse, if anything but death parts you and me. </a:t>
            </a:r>
          </a:p>
          <a:p>
            <a:r>
              <a:rPr lang="en-GB" sz="1200" kern="1200" dirty="0" smtClean="0">
                <a:solidFill>
                  <a:schemeClr val="tx1"/>
                </a:solidFill>
                <a:effectLst/>
                <a:latin typeface="+mn-lt"/>
                <a:ea typeface="+mn-ea"/>
                <a:cs typeface="+mn-cs"/>
              </a:rPr>
              <a:t>Truly, for Ruth there was no turning back.</a:t>
            </a:r>
          </a:p>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8</a:t>
            </a:fld>
            <a:endParaRPr lang="en-GB"/>
          </a:p>
        </p:txBody>
      </p:sp>
    </p:spTree>
    <p:extLst>
      <p:ext uri="{BB962C8B-B14F-4D97-AF65-F5344CB8AC3E}">
        <p14:creationId xmlns:p14="http://schemas.microsoft.com/office/powerpoint/2010/main" val="1046435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D5364B-0115-4452-AAC6-9DC76D56AABE}" type="slidenum">
              <a:rPr lang="en-GB" smtClean="0"/>
              <a:t>9</a:t>
            </a:fld>
            <a:endParaRPr lang="en-GB"/>
          </a:p>
        </p:txBody>
      </p:sp>
    </p:spTree>
    <p:extLst>
      <p:ext uri="{BB962C8B-B14F-4D97-AF65-F5344CB8AC3E}">
        <p14:creationId xmlns:p14="http://schemas.microsoft.com/office/powerpoint/2010/main" val="349906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8D62CC-F58C-4D89-83FD-F12C07E9A681}" type="datetimeFigureOut">
              <a:rPr lang="en-GB" smtClean="0"/>
              <a:t>22/10/17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277201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D62CC-F58C-4D89-83FD-F12C07E9A681}" type="datetimeFigureOut">
              <a:rPr lang="en-GB" smtClean="0"/>
              <a:t>22/10/17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137491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D62CC-F58C-4D89-83FD-F12C07E9A681}" type="datetimeFigureOut">
              <a:rPr lang="en-GB" smtClean="0"/>
              <a:t>22/10/17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123174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D62CC-F58C-4D89-83FD-F12C07E9A681}" type="datetimeFigureOut">
              <a:rPr lang="en-GB" smtClean="0"/>
              <a:t>22/10/17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33953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8D62CC-F58C-4D89-83FD-F12C07E9A681}" type="datetimeFigureOut">
              <a:rPr lang="en-GB" smtClean="0"/>
              <a:t>22/10/17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266762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8D62CC-F58C-4D89-83FD-F12C07E9A681}" type="datetimeFigureOut">
              <a:rPr lang="en-GB" smtClean="0"/>
              <a:t>22/10/17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55792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8D62CC-F58C-4D89-83FD-F12C07E9A681}" type="datetimeFigureOut">
              <a:rPr lang="en-GB" smtClean="0"/>
              <a:t>22/10/17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182014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8D62CC-F58C-4D89-83FD-F12C07E9A681}" type="datetimeFigureOut">
              <a:rPr lang="en-GB" smtClean="0"/>
              <a:t>22/10/17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3157980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D62CC-F58C-4D89-83FD-F12C07E9A681}" type="datetimeFigureOut">
              <a:rPr lang="en-GB" smtClean="0"/>
              <a:t>22/10/17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64136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8D62CC-F58C-4D89-83FD-F12C07E9A681}" type="datetimeFigureOut">
              <a:rPr lang="en-GB" smtClean="0"/>
              <a:t>22/10/17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371856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8D62CC-F58C-4D89-83FD-F12C07E9A681}" type="datetimeFigureOut">
              <a:rPr lang="en-GB" smtClean="0"/>
              <a:t>22/10/17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D931BB-8609-47EF-86ED-9AF37689307B}" type="slidenum">
              <a:rPr lang="en-GB" smtClean="0"/>
              <a:t>‹#›</a:t>
            </a:fld>
            <a:endParaRPr lang="en-GB"/>
          </a:p>
        </p:txBody>
      </p:sp>
    </p:spTree>
    <p:extLst>
      <p:ext uri="{BB962C8B-B14F-4D97-AF65-F5344CB8AC3E}">
        <p14:creationId xmlns:p14="http://schemas.microsoft.com/office/powerpoint/2010/main" val="1175200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D62CC-F58C-4D89-83FD-F12C07E9A681}" type="datetimeFigureOut">
              <a:rPr lang="en-GB" smtClean="0"/>
              <a:t>22/10/17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931BB-8609-47EF-86ED-9AF37689307B}" type="slidenum">
              <a:rPr lang="en-GB" smtClean="0"/>
              <a:t>‹#›</a:t>
            </a:fld>
            <a:endParaRPr lang="en-GB"/>
          </a:p>
        </p:txBody>
      </p:sp>
    </p:spTree>
    <p:extLst>
      <p:ext uri="{BB962C8B-B14F-4D97-AF65-F5344CB8AC3E}">
        <p14:creationId xmlns:p14="http://schemas.microsoft.com/office/powerpoint/2010/main" val="216666256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216" y="3762936"/>
            <a:ext cx="6975566" cy="2178591"/>
          </a:xfrm>
        </p:spPr>
        <p:txBody>
          <a:bodyPr>
            <a:normAutofit/>
          </a:bodyPr>
          <a:lstStyle/>
          <a:p>
            <a:pPr marL="0" indent="0" algn="ctr">
              <a:buNone/>
            </a:pPr>
            <a:r>
              <a:rPr lang="en-GB" sz="2400" dirty="0" smtClean="0">
                <a:latin typeface="Century Gothic" panose="020B0502020202020204" pitchFamily="34" charset="0"/>
              </a:rPr>
              <a:t>Responding to the complicated issues of our day from a life-giving biblical basis</a:t>
            </a:r>
            <a:endParaRPr lang="en-GB" sz="2400" dirty="0">
              <a:latin typeface="Century Gothic" panose="020B0502020202020204" pitchFamily="34" charset="0"/>
            </a:endParaRPr>
          </a:p>
        </p:txBody>
      </p:sp>
      <p:sp>
        <p:nvSpPr>
          <p:cNvPr id="2" name="TextBox 1"/>
          <p:cNvSpPr txBox="1"/>
          <p:nvPr/>
        </p:nvSpPr>
        <p:spPr>
          <a:xfrm>
            <a:off x="0" y="2178755"/>
            <a:ext cx="9143999" cy="1200329"/>
          </a:xfrm>
          <a:prstGeom prst="rect">
            <a:avLst/>
          </a:prstGeom>
          <a:noFill/>
        </p:spPr>
        <p:txBody>
          <a:bodyPr wrap="square" rtlCol="0">
            <a:spAutoFit/>
          </a:bodyPr>
          <a:lstStyle/>
          <a:p>
            <a:pPr algn="ctr"/>
            <a:r>
              <a:rPr lang="en-GB" sz="7200" b="1" dirty="0" smtClean="0">
                <a:solidFill>
                  <a:schemeClr val="bg1"/>
                </a:solidFill>
                <a:latin typeface="Century Gothic" panose="020B0502020202020204" pitchFamily="34" charset="0"/>
              </a:rPr>
              <a:t>HOT TOPICS</a:t>
            </a:r>
            <a:endParaRPr lang="en-GB" sz="72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8255717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SHOULD WE EXPECT INTERGRATION?</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400" i="1" dirty="0" smtClean="0">
                <a:latin typeface="Century Gothic" panose="020B0502020202020204" pitchFamily="34" charset="0"/>
                <a:ea typeface="Calibri" panose="020F0502020204030204" pitchFamily="34" charset="0"/>
                <a:cs typeface="Times New Roman" panose="02020603050405020304" pitchFamily="18" charset="0"/>
              </a:rPr>
              <a:t>“But </a:t>
            </a:r>
            <a:r>
              <a:rPr lang="en-GB" sz="2400" i="1" dirty="0">
                <a:latin typeface="Century Gothic" panose="020B0502020202020204" pitchFamily="34" charset="0"/>
                <a:ea typeface="Calibri" panose="020F0502020204030204" pitchFamily="34" charset="0"/>
                <a:cs typeface="Times New Roman" panose="02020603050405020304" pitchFamily="18" charset="0"/>
              </a:rPr>
              <a:t>if a stranger (</a:t>
            </a:r>
            <a:r>
              <a:rPr lang="en-GB" sz="2400" i="1" dirty="0" err="1">
                <a:latin typeface="Century Gothic" panose="020B0502020202020204" pitchFamily="34" charset="0"/>
                <a:ea typeface="Calibri" panose="020F0502020204030204" pitchFamily="34" charset="0"/>
                <a:cs typeface="Times New Roman" panose="02020603050405020304" pitchFamily="18" charset="0"/>
              </a:rPr>
              <a:t>ger</a:t>
            </a:r>
            <a:r>
              <a:rPr lang="en-GB" sz="2400" i="1" dirty="0">
                <a:latin typeface="Century Gothic" panose="020B0502020202020204" pitchFamily="34" charset="0"/>
                <a:ea typeface="Calibri" panose="020F0502020204030204" pitchFamily="34" charset="0"/>
                <a:cs typeface="Times New Roman" panose="02020603050405020304" pitchFamily="18" charset="0"/>
              </a:rPr>
              <a:t>) sojourns (</a:t>
            </a:r>
            <a:r>
              <a:rPr lang="en-GB" sz="2400" i="1" dirty="0" err="1">
                <a:latin typeface="Century Gothic" panose="020B0502020202020204" pitchFamily="34" charset="0"/>
                <a:ea typeface="Calibri" panose="020F0502020204030204" pitchFamily="34" charset="0"/>
                <a:cs typeface="Times New Roman" panose="02020603050405020304" pitchFamily="18" charset="0"/>
              </a:rPr>
              <a:t>guwr</a:t>
            </a:r>
            <a:r>
              <a:rPr lang="en-GB" sz="2400" i="1" dirty="0">
                <a:latin typeface="Century Gothic" panose="020B0502020202020204" pitchFamily="34" charset="0"/>
                <a:ea typeface="Calibri" panose="020F0502020204030204" pitchFamily="34" charset="0"/>
                <a:cs typeface="Times New Roman" panose="02020603050405020304" pitchFamily="18" charset="0"/>
              </a:rPr>
              <a:t>) with you, and celebrates the Passover to the LORD, let all his males be circumcised, and then let him come near to celebrate it; and he shall be like a native of the land</a:t>
            </a:r>
            <a:r>
              <a:rPr lang="en-GB" sz="24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2400" i="1" dirty="0">
                <a:latin typeface="Century Gothic" panose="020B0502020202020204" pitchFamily="34" charset="0"/>
                <a:ea typeface="Calibri" panose="020F0502020204030204" pitchFamily="34" charset="0"/>
                <a:cs typeface="Times New Roman" panose="02020603050405020304" pitchFamily="18" charset="0"/>
              </a:rPr>
              <a:t> </a:t>
            </a:r>
            <a:endParaRPr lang="en-GB" sz="2400" i="1" dirty="0" smtClean="0">
              <a:latin typeface="Century Gothic" panose="020B0502020202020204" pitchFamily="34" charset="0"/>
              <a:ea typeface="Calibri" panose="020F0502020204030204" pitchFamily="34" charset="0"/>
              <a:cs typeface="Times New Roman" panose="02020603050405020304" pitchFamily="18" charset="0"/>
            </a:endParaRPr>
          </a:p>
          <a:p>
            <a:pPr marL="0" indent="0" algn="r">
              <a:buNone/>
            </a:pPr>
            <a:r>
              <a:rPr lang="en-GB" sz="2400" dirty="0" smtClean="0">
                <a:latin typeface="Century Gothic" panose="020B0502020202020204" pitchFamily="34" charset="0"/>
                <a:ea typeface="Calibri" panose="020F0502020204030204" pitchFamily="34" charset="0"/>
                <a:cs typeface="Times New Roman" panose="02020603050405020304" pitchFamily="18" charset="0"/>
              </a:rPr>
              <a:t>Exodus </a:t>
            </a:r>
            <a:r>
              <a:rPr lang="en-GB" sz="2400" dirty="0">
                <a:latin typeface="Century Gothic" panose="020B0502020202020204" pitchFamily="34" charset="0"/>
                <a:ea typeface="Calibri" panose="020F0502020204030204" pitchFamily="34" charset="0"/>
                <a:cs typeface="Times New Roman" panose="02020603050405020304" pitchFamily="18" charset="0"/>
              </a:rPr>
              <a:t>12:48 </a:t>
            </a:r>
            <a:endParaRPr lang="en-GB" sz="2400" dirty="0" smtClean="0">
              <a:latin typeface="Century Gothic" panose="020B0502020202020204" pitchFamily="34" charset="0"/>
              <a:ea typeface="Calibri" panose="020F0502020204030204" pitchFamily="34" charset="0"/>
              <a:cs typeface="Times New Roman" panose="02020603050405020304" pitchFamily="18" charset="0"/>
            </a:endParaRPr>
          </a:p>
          <a:p>
            <a:endParaRPr lang="en-GB" sz="2400" dirty="0" smtClean="0">
              <a:latin typeface="Century Gothic" panose="020B0502020202020204" pitchFamily="34" charset="0"/>
              <a:ea typeface="Calibri" panose="020F0502020204030204" pitchFamily="34" charset="0"/>
              <a:cs typeface="Times New Roman" panose="02020603050405020304" pitchFamily="18" charset="0"/>
            </a:endParaRPr>
          </a:p>
          <a:p>
            <a:r>
              <a:rPr lang="en-GB" sz="2400" dirty="0" smtClean="0">
                <a:latin typeface="Century Gothic" panose="020B0502020202020204" pitchFamily="34" charset="0"/>
                <a:ea typeface="Calibri" panose="020F0502020204030204" pitchFamily="34" charset="0"/>
                <a:cs typeface="Times New Roman" panose="02020603050405020304" pitchFamily="18" charset="0"/>
              </a:rPr>
              <a:t>Assimilation into kingdom not Britishness </a:t>
            </a:r>
            <a:endParaRPr lang="en-GB" sz="2400" dirty="0">
              <a:latin typeface="Century Gothic" panose="020B0502020202020204" pitchFamily="34" charset="0"/>
            </a:endParaRPr>
          </a:p>
        </p:txBody>
      </p:sp>
    </p:spTree>
    <p:extLst>
      <p:ext uri="{BB962C8B-B14F-4D97-AF65-F5344CB8AC3E}">
        <p14:creationId xmlns:p14="http://schemas.microsoft.com/office/powerpoint/2010/main" val="2184181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solidFill>
                  <a:schemeClr val="bg1"/>
                </a:solidFill>
                <a:latin typeface="Century Gothic" panose="020B0502020202020204" pitchFamily="34" charset="0"/>
              </a:rPr>
              <a:t>SHOULD GOVERNMENTS HAVE RIGHT TO BLOCK ENTRY?</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400" i="1" dirty="0" smtClean="0">
                <a:latin typeface="Century Gothic" panose="020B0502020202020204" pitchFamily="34" charset="0"/>
                <a:ea typeface="Calibri" panose="020F0502020204030204" pitchFamily="34" charset="0"/>
                <a:cs typeface="Times New Roman" panose="02020603050405020304" pitchFamily="18" charset="0"/>
              </a:rPr>
              <a:t>They </a:t>
            </a:r>
            <a:r>
              <a:rPr lang="en-GB" sz="2400" i="1" dirty="0">
                <a:latin typeface="Century Gothic" panose="020B0502020202020204" pitchFamily="34" charset="0"/>
                <a:ea typeface="Calibri" panose="020F0502020204030204" pitchFamily="34" charset="0"/>
                <a:cs typeface="Times New Roman" panose="02020603050405020304" pitchFamily="18" charset="0"/>
              </a:rPr>
              <a:t>said to Pharaoh, “We have come to sojourn (</a:t>
            </a:r>
            <a:r>
              <a:rPr lang="en-GB" sz="2400" i="1" dirty="0" err="1">
                <a:latin typeface="Century Gothic" panose="020B0502020202020204" pitchFamily="34" charset="0"/>
                <a:ea typeface="Calibri" panose="020F0502020204030204" pitchFamily="34" charset="0"/>
                <a:cs typeface="Times New Roman" panose="02020603050405020304" pitchFamily="18" charset="0"/>
              </a:rPr>
              <a:t>guwr</a:t>
            </a:r>
            <a:r>
              <a:rPr lang="en-GB" sz="2400" i="1" dirty="0">
                <a:latin typeface="Century Gothic" panose="020B0502020202020204" pitchFamily="34" charset="0"/>
                <a:ea typeface="Calibri" panose="020F0502020204030204" pitchFamily="34" charset="0"/>
                <a:cs typeface="Times New Roman" panose="02020603050405020304" pitchFamily="18" charset="0"/>
              </a:rPr>
              <a:t>) in the land, for there is no pasture for your servants’ flocks, for the famine is severe in the land of Canaan. Now, therefore, please let your servants live in the land of Goshen.”</a:t>
            </a:r>
            <a:br>
              <a:rPr lang="en-GB" sz="2400" i="1" dirty="0">
                <a:latin typeface="Century Gothic" panose="020B0502020202020204" pitchFamily="34" charset="0"/>
                <a:ea typeface="Calibri" panose="020F0502020204030204" pitchFamily="34" charset="0"/>
                <a:cs typeface="Times New Roman" panose="02020603050405020304" pitchFamily="18" charset="0"/>
              </a:rPr>
            </a:br>
            <a:r>
              <a:rPr lang="en-GB" sz="2400" i="1" dirty="0">
                <a:latin typeface="Century Gothic" panose="020B0502020202020204" pitchFamily="34" charset="0"/>
                <a:ea typeface="Calibri" panose="020F0502020204030204" pitchFamily="34" charset="0"/>
                <a:cs typeface="Times New Roman" panose="02020603050405020304" pitchFamily="18" charset="0"/>
              </a:rPr>
              <a:t>Then Pharaoh said to Joseph, “Your father and your brothers have come to you. The land of Egypt is at your disposal; settle your father and your brothers in the best of the land, let them live in the land of Goshen; and if you know any capable men among them, then put them in charge of my livestock</a:t>
            </a:r>
            <a:r>
              <a:rPr lang="en-GB" sz="24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2400" i="1" dirty="0">
                <a:latin typeface="Century Gothic" panose="020B0502020202020204" pitchFamily="34" charset="0"/>
                <a:ea typeface="Times New Roman" panose="02020603050405020304" pitchFamily="18" charset="0"/>
              </a:rPr>
              <a:t> </a:t>
            </a:r>
            <a:endParaRPr lang="en-GB" sz="2400" i="1" dirty="0" smtClean="0">
              <a:latin typeface="Century Gothic" panose="020B0502020202020204" pitchFamily="34" charset="0"/>
              <a:ea typeface="Times New Roman" panose="02020603050405020304" pitchFamily="18" charset="0"/>
            </a:endParaRPr>
          </a:p>
          <a:p>
            <a:pPr marL="0" indent="0" algn="r">
              <a:buNone/>
            </a:pPr>
            <a:r>
              <a:rPr lang="en-GB" sz="2400" dirty="0" smtClean="0">
                <a:latin typeface="Century Gothic" panose="020B0502020202020204" pitchFamily="34" charset="0"/>
                <a:ea typeface="Times New Roman" panose="02020603050405020304" pitchFamily="18" charset="0"/>
              </a:rPr>
              <a:t>Genesis </a:t>
            </a:r>
            <a:r>
              <a:rPr lang="en-GB" sz="2400" dirty="0">
                <a:latin typeface="Century Gothic" panose="020B0502020202020204" pitchFamily="34" charset="0"/>
                <a:ea typeface="Times New Roman" panose="02020603050405020304" pitchFamily="18" charset="0"/>
              </a:rPr>
              <a:t>47:4-6</a:t>
            </a: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893652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solidFill>
                  <a:schemeClr val="bg1"/>
                </a:solidFill>
                <a:latin typeface="Century Gothic" panose="020B0502020202020204" pitchFamily="34" charset="0"/>
              </a:rPr>
              <a:t>SHOULD GOVERNMENTS HAVE RIGHT TO BLOCK ENTRY?</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a:spcAft>
                <a:spcPts val="0"/>
              </a:spcAft>
            </a:pPr>
            <a:r>
              <a:rPr lang="en-GB" sz="2400" dirty="0" smtClean="0">
                <a:latin typeface="Century Gothic" panose="020B0502020202020204" pitchFamily="34" charset="0"/>
                <a:ea typeface="Calibri" panose="020F0502020204030204" pitchFamily="34" charset="0"/>
                <a:cs typeface="Times New Roman" panose="02020603050405020304" pitchFamily="18" charset="0"/>
              </a:rPr>
              <a:t>Governments </a:t>
            </a:r>
            <a:r>
              <a:rPr lang="en-GB" sz="2400" dirty="0">
                <a:latin typeface="Century Gothic" panose="020B0502020202020204" pitchFamily="34" charset="0"/>
                <a:ea typeface="Calibri" panose="020F0502020204030204" pitchFamily="34" charset="0"/>
                <a:cs typeface="Times New Roman" panose="02020603050405020304" pitchFamily="18" charset="0"/>
              </a:rPr>
              <a:t>have God given authority and jurisdiction for those within their </a:t>
            </a:r>
            <a:r>
              <a:rPr lang="en-GB" sz="2400" dirty="0" smtClean="0">
                <a:latin typeface="Century Gothic" panose="020B0502020202020204" pitchFamily="34" charset="0"/>
                <a:ea typeface="Calibri" panose="020F0502020204030204" pitchFamily="34" charset="0"/>
                <a:cs typeface="Times New Roman" panose="02020603050405020304" pitchFamily="18" charset="0"/>
              </a:rPr>
              <a:t>borders. (Rom 13)</a:t>
            </a:r>
          </a:p>
          <a:p>
            <a:pPr>
              <a:lnSpc>
                <a:spcPct val="107000"/>
              </a:lnSpc>
              <a:spcAft>
                <a:spcPts val="800"/>
              </a:spcAft>
            </a:pPr>
            <a:endParaRPr lang="en-GB" sz="2400" dirty="0" smtClean="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i="1" dirty="0" smtClean="0">
                <a:latin typeface="Century Gothic" panose="020B0502020202020204" pitchFamily="34" charset="0"/>
                <a:ea typeface="Calibri" panose="020F0502020204030204" pitchFamily="34" charset="0"/>
                <a:cs typeface="Times New Roman" panose="02020603050405020304" pitchFamily="18" charset="0"/>
              </a:rPr>
              <a:t>Have </a:t>
            </a:r>
            <a:r>
              <a:rPr lang="en-GB" sz="2400" i="1" dirty="0">
                <a:latin typeface="Century Gothic" panose="020B0502020202020204" pitchFamily="34" charset="0"/>
                <a:ea typeface="Calibri" panose="020F0502020204030204" pitchFamily="34" charset="0"/>
                <a:cs typeface="Times New Roman" panose="02020603050405020304" pitchFamily="18" charset="0"/>
              </a:rPr>
              <a:t>confidence in your leaders and submit to their authority, because they keep watch over you as those who </a:t>
            </a:r>
            <a:r>
              <a:rPr lang="en-GB" sz="2400" i="1" u="sng" dirty="0">
                <a:latin typeface="Century Gothic" panose="020B0502020202020204" pitchFamily="34" charset="0"/>
                <a:ea typeface="Calibri" panose="020F0502020204030204" pitchFamily="34" charset="0"/>
                <a:cs typeface="Times New Roman" panose="02020603050405020304" pitchFamily="18" charset="0"/>
              </a:rPr>
              <a:t>must give an account</a:t>
            </a:r>
            <a:r>
              <a:rPr lang="en-GB" sz="2400" i="1" dirty="0">
                <a:latin typeface="Century Gothic" panose="020B0502020202020204" pitchFamily="34" charset="0"/>
                <a:ea typeface="Calibri" panose="020F0502020204030204" pitchFamily="34" charset="0"/>
                <a:cs typeface="Times New Roman" panose="02020603050405020304" pitchFamily="18" charset="0"/>
              </a:rPr>
              <a:t>. Do this so that their work will be a joy, not a burden, for that would be of no benefit to you</a:t>
            </a:r>
            <a:r>
              <a:rPr lang="en-GB" sz="24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2400" i="1" dirty="0">
                <a:latin typeface="Century Gothic" panose="020B0502020202020204" pitchFamily="34" charset="0"/>
                <a:ea typeface="Calibri" panose="020F0502020204030204" pitchFamily="34" charset="0"/>
                <a:cs typeface="Times New Roman" panose="02020603050405020304" pitchFamily="18" charset="0"/>
              </a:rPr>
              <a:t> </a:t>
            </a:r>
            <a:endParaRPr lang="en-GB" sz="2400" i="1" dirty="0" smtClean="0">
              <a:latin typeface="Century Gothic" panose="020B0502020202020204" pitchFamily="34" charset="0"/>
              <a:ea typeface="Calibri" panose="020F0502020204030204" pitchFamily="34" charset="0"/>
              <a:cs typeface="Times New Roman" panose="02020603050405020304" pitchFamily="18" charset="0"/>
            </a:endParaRPr>
          </a:p>
          <a:p>
            <a:pPr marL="0" indent="0" algn="r">
              <a:lnSpc>
                <a:spcPct val="107000"/>
              </a:lnSpc>
              <a:spcAft>
                <a:spcPts val="800"/>
              </a:spcAft>
              <a:buNone/>
            </a:pPr>
            <a:r>
              <a:rPr lang="en-GB" sz="2400" dirty="0" err="1" smtClean="0">
                <a:latin typeface="Century Gothic" panose="020B0502020202020204" pitchFamily="34" charset="0"/>
                <a:ea typeface="Calibri" panose="020F0502020204030204" pitchFamily="34" charset="0"/>
                <a:cs typeface="Times New Roman" panose="02020603050405020304" pitchFamily="18" charset="0"/>
              </a:rPr>
              <a:t>Heb</a:t>
            </a:r>
            <a:r>
              <a:rPr lang="en-GB" sz="2400" dirty="0" smtClean="0">
                <a:latin typeface="Century Gothic" panose="020B0502020202020204" pitchFamily="34" charset="0"/>
                <a:ea typeface="Calibri" panose="020F0502020204030204" pitchFamily="34" charset="0"/>
                <a:cs typeface="Times New Roman" panose="02020603050405020304" pitchFamily="18" charset="0"/>
              </a:rPr>
              <a:t> </a:t>
            </a:r>
            <a:r>
              <a:rPr lang="en-GB" sz="2400" dirty="0">
                <a:latin typeface="Century Gothic" panose="020B0502020202020204" pitchFamily="34" charset="0"/>
                <a:ea typeface="Calibri" panose="020F0502020204030204" pitchFamily="34" charset="0"/>
                <a:cs typeface="Times New Roman" panose="02020603050405020304" pitchFamily="18" charset="0"/>
              </a:rPr>
              <a:t>13:17</a:t>
            </a:r>
          </a:p>
          <a:p>
            <a:pPr>
              <a:lnSpc>
                <a:spcPct val="107000"/>
              </a:lnSpc>
              <a:spcAft>
                <a:spcPts val="800"/>
              </a:spcAft>
            </a:pPr>
            <a:endParaRPr lang="en-GB" sz="2400" dirty="0">
              <a:latin typeface="Century Gothic" panose="020B0502020202020204" pitchFamily="34" charset="0"/>
              <a:ea typeface="Calibri" panose="020F0502020204030204" pitchFamily="34" charset="0"/>
              <a:cs typeface="Times New Roman" panose="02020603050405020304" pitchFamily="18" charset="0"/>
            </a:endParaRPr>
          </a:p>
          <a:p>
            <a:pPr>
              <a:spcAft>
                <a:spcPts val="0"/>
              </a:spcAft>
            </a:pPr>
            <a:endParaRPr lang="en-GB" sz="2400" dirty="0">
              <a:latin typeface="Century Gothic" panose="020B0502020202020204" pitchFamily="34" charset="0"/>
            </a:endParaRPr>
          </a:p>
        </p:txBody>
      </p:sp>
    </p:spTree>
    <p:extLst>
      <p:ext uri="{BB962C8B-B14F-4D97-AF65-F5344CB8AC3E}">
        <p14:creationId xmlns:p14="http://schemas.microsoft.com/office/powerpoint/2010/main" val="30467070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600" b="1" dirty="0" smtClean="0">
                <a:solidFill>
                  <a:schemeClr val="bg1"/>
                </a:solidFill>
                <a:latin typeface="Century Gothic" panose="020B0502020202020204" pitchFamily="34" charset="0"/>
              </a:rPr>
              <a:t>WHAT IS A NATION’S RESPONSIBILITY FOR SOJOURNERS WITHIN THEIR BORDERS?</a:t>
            </a:r>
            <a:endParaRPr lang="en-GB" sz="3600"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Autofit/>
          </a:bodyPr>
          <a:lstStyle/>
          <a:p>
            <a:pPr>
              <a:lnSpc>
                <a:spcPct val="110000"/>
              </a:lnSpc>
            </a:pPr>
            <a:r>
              <a:rPr lang="en-GB" sz="2000" dirty="0" smtClean="0">
                <a:latin typeface="Century Gothic" panose="020B0502020202020204" pitchFamily="34" charset="0"/>
                <a:ea typeface="Calibri" panose="020F0502020204030204" pitchFamily="34" charset="0"/>
                <a:cs typeface="Times New Roman" panose="02020603050405020304" pitchFamily="18" charset="0"/>
              </a:rPr>
              <a:t>Safety </a:t>
            </a:r>
            <a:r>
              <a:rPr lang="en-GB" sz="2000" dirty="0">
                <a:latin typeface="Century Gothic" panose="020B0502020202020204" pitchFamily="34" charset="0"/>
                <a:ea typeface="Calibri" panose="020F0502020204030204" pitchFamily="34" charset="0"/>
                <a:cs typeface="Times New Roman" panose="02020603050405020304" pitchFamily="18" charset="0"/>
              </a:rPr>
              <a:t>net </a:t>
            </a:r>
            <a:endParaRPr lang="en-GB" sz="2000" dirty="0" smtClean="0">
              <a:latin typeface="Century Gothic" panose="020B0502020202020204" pitchFamily="34" charset="0"/>
              <a:ea typeface="Calibri" panose="020F0502020204030204" pitchFamily="34" charset="0"/>
              <a:cs typeface="Times New Roman" panose="02020603050405020304" pitchFamily="18" charset="0"/>
            </a:endParaRPr>
          </a:p>
          <a:p>
            <a:pPr marL="457200" lvl="1" indent="0">
              <a:lnSpc>
                <a:spcPct val="110000"/>
              </a:lnSpc>
              <a:buNone/>
            </a:pPr>
            <a:r>
              <a:rPr lang="en-GB" sz="16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1600" i="1" dirty="0">
                <a:latin typeface="Century Gothic" panose="020B0502020202020204" pitchFamily="34" charset="0"/>
                <a:ea typeface="Calibri" panose="020F0502020204030204" pitchFamily="34" charset="0"/>
                <a:cs typeface="Times New Roman" panose="02020603050405020304" pitchFamily="18" charset="0"/>
              </a:rPr>
              <a:t>Now in case a countryman of yours becomes poor and his means with regard to you falter, then you are to sustain him, like a stranger (</a:t>
            </a:r>
            <a:r>
              <a:rPr lang="en-GB" sz="1600" i="1" dirty="0" err="1">
                <a:latin typeface="Century Gothic" panose="020B0502020202020204" pitchFamily="34" charset="0"/>
                <a:ea typeface="Calibri" panose="020F0502020204030204" pitchFamily="34" charset="0"/>
                <a:cs typeface="Times New Roman" panose="02020603050405020304" pitchFamily="18" charset="0"/>
              </a:rPr>
              <a:t>ger</a:t>
            </a:r>
            <a:r>
              <a:rPr lang="en-GB" sz="1600" i="1" dirty="0">
                <a:latin typeface="Century Gothic" panose="020B0502020202020204" pitchFamily="34" charset="0"/>
                <a:ea typeface="Calibri" panose="020F0502020204030204" pitchFamily="34" charset="0"/>
                <a:cs typeface="Times New Roman" panose="02020603050405020304" pitchFamily="18" charset="0"/>
              </a:rPr>
              <a:t>) or a sojourner (</a:t>
            </a:r>
            <a:r>
              <a:rPr lang="en-GB" sz="1600" i="1" dirty="0" err="1">
                <a:latin typeface="Century Gothic" panose="020B0502020202020204" pitchFamily="34" charset="0"/>
                <a:ea typeface="Calibri" panose="020F0502020204030204" pitchFamily="34" charset="0"/>
                <a:cs typeface="Times New Roman" panose="02020603050405020304" pitchFamily="18" charset="0"/>
              </a:rPr>
              <a:t>towshab</a:t>
            </a:r>
            <a:r>
              <a:rPr lang="en-GB" sz="1600" i="1" dirty="0">
                <a:latin typeface="Century Gothic" panose="020B0502020202020204" pitchFamily="34" charset="0"/>
                <a:ea typeface="Calibri" panose="020F0502020204030204" pitchFamily="34" charset="0"/>
                <a:cs typeface="Times New Roman" panose="02020603050405020304" pitchFamily="18" charset="0"/>
              </a:rPr>
              <a:t>), that he may live with you</a:t>
            </a:r>
            <a:r>
              <a:rPr lang="en-GB" sz="16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1600" b="1" i="1" dirty="0">
                <a:latin typeface="Century Gothic" panose="020B0502020202020204" pitchFamily="34" charset="0"/>
                <a:ea typeface="Calibri" panose="020F0502020204030204" pitchFamily="34" charset="0"/>
                <a:cs typeface="Times New Roman" panose="02020603050405020304" pitchFamily="18" charset="0"/>
              </a:rPr>
              <a:t> </a:t>
            </a:r>
            <a:endParaRPr lang="en-GB" sz="1600" b="1" i="1" dirty="0" smtClean="0">
              <a:latin typeface="Century Gothic" panose="020B0502020202020204" pitchFamily="34" charset="0"/>
              <a:ea typeface="Calibri" panose="020F0502020204030204" pitchFamily="34" charset="0"/>
              <a:cs typeface="Times New Roman" panose="02020603050405020304" pitchFamily="18" charset="0"/>
            </a:endParaRPr>
          </a:p>
          <a:p>
            <a:pPr marL="0" indent="0" algn="r">
              <a:lnSpc>
                <a:spcPct val="110000"/>
              </a:lnSpc>
              <a:buNone/>
            </a:pPr>
            <a:r>
              <a:rPr lang="en-GB" sz="1600" dirty="0" smtClean="0">
                <a:latin typeface="Century Gothic" panose="020B0502020202020204" pitchFamily="34" charset="0"/>
                <a:ea typeface="Calibri" panose="020F0502020204030204" pitchFamily="34" charset="0"/>
                <a:cs typeface="Times New Roman" panose="02020603050405020304" pitchFamily="18" charset="0"/>
              </a:rPr>
              <a:t>Lev </a:t>
            </a:r>
            <a:r>
              <a:rPr lang="en-GB" sz="1600" dirty="0">
                <a:latin typeface="Century Gothic" panose="020B0502020202020204" pitchFamily="34" charset="0"/>
                <a:ea typeface="Calibri" panose="020F0502020204030204" pitchFamily="34" charset="0"/>
                <a:cs typeface="Times New Roman" panose="02020603050405020304" pitchFamily="18" charset="0"/>
              </a:rPr>
              <a:t>25:35</a:t>
            </a:r>
            <a:endParaRPr lang="en-GB" sz="1600" dirty="0" smtClean="0">
              <a:latin typeface="Century Gothic" panose="020B0502020202020204" pitchFamily="34" charset="0"/>
              <a:ea typeface="Calibri" panose="020F0502020204030204" pitchFamily="34" charset="0"/>
              <a:cs typeface="Times New Roman" panose="02020603050405020304" pitchFamily="18" charset="0"/>
            </a:endParaRPr>
          </a:p>
          <a:p>
            <a:pPr>
              <a:lnSpc>
                <a:spcPct val="110000"/>
              </a:lnSpc>
            </a:pPr>
            <a:r>
              <a:rPr lang="en-GB" sz="2000" dirty="0" smtClean="0">
                <a:latin typeface="Century Gothic" panose="020B0502020202020204" pitchFamily="34" charset="0"/>
                <a:ea typeface="Calibri" panose="020F0502020204030204" pitchFamily="34" charset="0"/>
                <a:cs typeface="Times New Roman" panose="02020603050405020304" pitchFamily="18" charset="0"/>
              </a:rPr>
              <a:t>Charity </a:t>
            </a:r>
            <a:r>
              <a:rPr lang="en-GB" sz="2000" dirty="0">
                <a:latin typeface="Century Gothic" panose="020B0502020202020204" pitchFamily="34" charset="0"/>
                <a:ea typeface="Calibri" panose="020F0502020204030204" pitchFamily="34" charset="0"/>
                <a:cs typeface="Times New Roman" panose="02020603050405020304" pitchFamily="18" charset="0"/>
              </a:rPr>
              <a:t>toward the economically </a:t>
            </a:r>
            <a:r>
              <a:rPr lang="en-GB" sz="2000" dirty="0" smtClean="0">
                <a:latin typeface="Century Gothic" panose="020B0502020202020204" pitchFamily="34" charset="0"/>
                <a:ea typeface="Calibri" panose="020F0502020204030204" pitchFamily="34" charset="0"/>
                <a:cs typeface="Times New Roman" panose="02020603050405020304" pitchFamily="18" charset="0"/>
              </a:rPr>
              <a:t>disadvantaged</a:t>
            </a:r>
          </a:p>
          <a:p>
            <a:pPr marL="457200" lvl="1" indent="0">
              <a:lnSpc>
                <a:spcPct val="110000"/>
              </a:lnSpc>
              <a:buNone/>
            </a:pPr>
            <a:r>
              <a:rPr lang="en-GB" sz="16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1600" i="1" dirty="0">
                <a:latin typeface="Century Gothic" panose="020B0502020202020204" pitchFamily="34" charset="0"/>
                <a:ea typeface="Calibri" panose="020F0502020204030204" pitchFamily="34" charset="0"/>
                <a:cs typeface="Times New Roman" panose="02020603050405020304" pitchFamily="18" charset="0"/>
              </a:rPr>
              <a:t>When you reap your harvest in your field and have forgotten a sheaf in the field, you shall not go back to get it; it shall be for the alien (</a:t>
            </a:r>
            <a:r>
              <a:rPr lang="en-GB" sz="1600" i="1" dirty="0" err="1">
                <a:latin typeface="Century Gothic" panose="020B0502020202020204" pitchFamily="34" charset="0"/>
                <a:ea typeface="Calibri" panose="020F0502020204030204" pitchFamily="34" charset="0"/>
                <a:cs typeface="Times New Roman" panose="02020603050405020304" pitchFamily="18" charset="0"/>
              </a:rPr>
              <a:t>ger</a:t>
            </a:r>
            <a:r>
              <a:rPr lang="en-GB" sz="1600" i="1" dirty="0">
                <a:latin typeface="Century Gothic" panose="020B0502020202020204" pitchFamily="34" charset="0"/>
                <a:ea typeface="Calibri" panose="020F0502020204030204" pitchFamily="34" charset="0"/>
                <a:cs typeface="Times New Roman" panose="02020603050405020304" pitchFamily="18" charset="0"/>
              </a:rPr>
              <a:t>), for the orphan, and for the </a:t>
            </a:r>
            <a:r>
              <a:rPr lang="en-GB" sz="1600" i="1" dirty="0" smtClean="0">
                <a:latin typeface="Century Gothic" panose="020B0502020202020204" pitchFamily="34" charset="0"/>
                <a:ea typeface="Calibri" panose="020F0502020204030204" pitchFamily="34" charset="0"/>
                <a:cs typeface="Times New Roman" panose="02020603050405020304" pitchFamily="18" charset="0"/>
              </a:rPr>
              <a:t>widow…</a:t>
            </a:r>
          </a:p>
          <a:p>
            <a:pPr marL="457200" lvl="1" indent="0" algn="r">
              <a:lnSpc>
                <a:spcPct val="110000"/>
              </a:lnSpc>
              <a:buNone/>
            </a:pPr>
            <a:r>
              <a:rPr lang="en-GB" sz="1600" dirty="0" smtClean="0">
                <a:latin typeface="Century Gothic" panose="020B0502020202020204" pitchFamily="34" charset="0"/>
                <a:ea typeface="Calibri" panose="020F0502020204030204" pitchFamily="34" charset="0"/>
                <a:cs typeface="Times New Roman" panose="02020603050405020304" pitchFamily="18" charset="0"/>
              </a:rPr>
              <a:t>Dt. </a:t>
            </a:r>
            <a:r>
              <a:rPr lang="en-GB" sz="1600" dirty="0">
                <a:latin typeface="Century Gothic" panose="020B0502020202020204" pitchFamily="34" charset="0"/>
                <a:ea typeface="Calibri" panose="020F0502020204030204" pitchFamily="34" charset="0"/>
                <a:cs typeface="Times New Roman" panose="02020603050405020304" pitchFamily="18" charset="0"/>
              </a:rPr>
              <a:t>24:19</a:t>
            </a:r>
            <a:endParaRPr lang="en-GB" sz="1600" dirty="0" smtClean="0">
              <a:latin typeface="Century Gothic" panose="020B0502020202020204" pitchFamily="34" charset="0"/>
              <a:ea typeface="Calibri" panose="020F0502020204030204" pitchFamily="34" charset="0"/>
              <a:cs typeface="Times New Roman" panose="02020603050405020304" pitchFamily="18" charset="0"/>
            </a:endParaRPr>
          </a:p>
          <a:p>
            <a:pPr>
              <a:lnSpc>
                <a:spcPct val="110000"/>
              </a:lnSpc>
            </a:pPr>
            <a:r>
              <a:rPr lang="en-GB" sz="2000" dirty="0" smtClean="0">
                <a:latin typeface="Century Gothic" panose="020B0502020202020204" pitchFamily="34" charset="0"/>
                <a:ea typeface="Calibri" panose="020F0502020204030204" pitchFamily="34" charset="0"/>
                <a:cs typeface="Times New Roman" panose="02020603050405020304" pitchFamily="18" charset="0"/>
              </a:rPr>
              <a:t>Justice</a:t>
            </a:r>
          </a:p>
          <a:p>
            <a:pPr marL="457200" lvl="1" indent="0">
              <a:lnSpc>
                <a:spcPct val="110000"/>
              </a:lnSpc>
              <a:buNone/>
            </a:pPr>
            <a:r>
              <a:rPr lang="en-GB" sz="16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1600" i="1" dirty="0">
                <a:latin typeface="Century Gothic" panose="020B0502020202020204" pitchFamily="34" charset="0"/>
                <a:ea typeface="Calibri" panose="020F0502020204030204" pitchFamily="34" charset="0"/>
                <a:cs typeface="Times New Roman" panose="02020603050405020304" pitchFamily="18" charset="0"/>
              </a:rPr>
              <a:t>There is to be one law and one ordinance for you and for the alien (</a:t>
            </a:r>
            <a:r>
              <a:rPr lang="en-GB" sz="1600" i="1" dirty="0" err="1">
                <a:latin typeface="Century Gothic" panose="020B0502020202020204" pitchFamily="34" charset="0"/>
                <a:ea typeface="Calibri" panose="020F0502020204030204" pitchFamily="34" charset="0"/>
                <a:cs typeface="Times New Roman" panose="02020603050405020304" pitchFamily="18" charset="0"/>
              </a:rPr>
              <a:t>ger</a:t>
            </a:r>
            <a:r>
              <a:rPr lang="en-GB" sz="1600" i="1" dirty="0">
                <a:latin typeface="Century Gothic" panose="020B0502020202020204" pitchFamily="34" charset="0"/>
                <a:ea typeface="Calibri" panose="020F0502020204030204" pitchFamily="34" charset="0"/>
                <a:cs typeface="Times New Roman" panose="02020603050405020304" pitchFamily="18" charset="0"/>
              </a:rPr>
              <a:t>) who sojourns (</a:t>
            </a:r>
            <a:r>
              <a:rPr lang="en-GB" sz="1600" i="1" dirty="0" err="1">
                <a:latin typeface="Century Gothic" panose="020B0502020202020204" pitchFamily="34" charset="0"/>
                <a:ea typeface="Calibri" panose="020F0502020204030204" pitchFamily="34" charset="0"/>
                <a:cs typeface="Times New Roman" panose="02020603050405020304" pitchFamily="18" charset="0"/>
              </a:rPr>
              <a:t>guwr</a:t>
            </a:r>
            <a:r>
              <a:rPr lang="en-GB" sz="1600" i="1" dirty="0">
                <a:latin typeface="Century Gothic" panose="020B0502020202020204" pitchFamily="34" charset="0"/>
                <a:ea typeface="Calibri" panose="020F0502020204030204" pitchFamily="34" charset="0"/>
                <a:cs typeface="Times New Roman" panose="02020603050405020304" pitchFamily="18" charset="0"/>
              </a:rPr>
              <a:t>) with you</a:t>
            </a:r>
            <a:r>
              <a:rPr lang="en-GB" sz="16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1600" b="1" i="1" dirty="0">
                <a:latin typeface="Century Gothic" panose="020B0502020202020204" pitchFamily="34" charset="0"/>
                <a:ea typeface="Calibri" panose="020F0502020204030204" pitchFamily="34" charset="0"/>
                <a:cs typeface="Times New Roman" panose="02020603050405020304" pitchFamily="18" charset="0"/>
              </a:rPr>
              <a:t> </a:t>
            </a:r>
          </a:p>
          <a:p>
            <a:pPr marL="457200" lvl="1" indent="0" algn="r">
              <a:lnSpc>
                <a:spcPct val="110000"/>
              </a:lnSpc>
              <a:buNone/>
            </a:pPr>
            <a:r>
              <a:rPr lang="en-GB" sz="1600" dirty="0" err="1" smtClean="0">
                <a:latin typeface="Century Gothic" panose="020B0502020202020204" pitchFamily="34" charset="0"/>
                <a:ea typeface="Calibri" panose="020F0502020204030204" pitchFamily="34" charset="0"/>
                <a:cs typeface="Times New Roman" panose="02020603050405020304" pitchFamily="18" charset="0"/>
              </a:rPr>
              <a:t>Num</a:t>
            </a:r>
            <a:r>
              <a:rPr lang="en-GB" sz="1600" dirty="0" smtClean="0">
                <a:latin typeface="Century Gothic" panose="020B0502020202020204" pitchFamily="34" charset="0"/>
                <a:ea typeface="Calibri" panose="020F0502020204030204" pitchFamily="34" charset="0"/>
                <a:cs typeface="Times New Roman" panose="02020603050405020304" pitchFamily="18" charset="0"/>
              </a:rPr>
              <a:t> </a:t>
            </a:r>
            <a:r>
              <a:rPr lang="en-GB" sz="1600" dirty="0">
                <a:latin typeface="Century Gothic" panose="020B0502020202020204" pitchFamily="34" charset="0"/>
                <a:ea typeface="Calibri" panose="020F0502020204030204" pitchFamily="34" charset="0"/>
                <a:cs typeface="Times New Roman" panose="02020603050405020304" pitchFamily="18" charset="0"/>
              </a:rPr>
              <a:t>15:16</a:t>
            </a:r>
            <a:endParaRPr lang="en-GB" sz="1600" dirty="0">
              <a:latin typeface="Century Gothic" panose="020B0502020202020204" pitchFamily="34" charset="0"/>
            </a:endParaRPr>
          </a:p>
        </p:txBody>
      </p:sp>
    </p:spTree>
    <p:extLst>
      <p:ext uri="{BB962C8B-B14F-4D97-AF65-F5344CB8AC3E}">
        <p14:creationId xmlns:p14="http://schemas.microsoft.com/office/powerpoint/2010/main" val="17421237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WHAT DOES IT MEAN TO BE COMPASSIONATE</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lnSpcReduction="10000"/>
          </a:bodyPr>
          <a:lstStyle/>
          <a:p>
            <a:pPr marL="0" lvl="0" indent="0">
              <a:spcAft>
                <a:spcPts val="0"/>
              </a:spcAft>
              <a:buNone/>
            </a:pPr>
            <a:r>
              <a:rPr lang="en-GB" sz="2400" dirty="0">
                <a:latin typeface="Century Gothic" panose="020B0502020202020204" pitchFamily="34" charset="0"/>
                <a:ea typeface="Times New Roman" panose="02020603050405020304" pitchFamily="18" charset="0"/>
                <a:cs typeface="Times New Roman" panose="02020603050405020304" pitchFamily="18" charset="0"/>
              </a:rPr>
              <a:t>Compassion doesn’t mean we respond </a:t>
            </a:r>
          </a:p>
          <a:p>
            <a:pPr marL="685800" lvl="2">
              <a:lnSpc>
                <a:spcPct val="80000"/>
              </a:lnSpc>
              <a:spcBef>
                <a:spcPts val="1000"/>
              </a:spcBef>
            </a:pPr>
            <a:r>
              <a:rPr lang="en-GB" sz="2400" dirty="0">
                <a:latin typeface="Century Gothic" panose="020B0502020202020204" pitchFamily="34" charset="0"/>
                <a:ea typeface="Calibri" panose="020F0502020204030204" pitchFamily="34" charset="0"/>
                <a:cs typeface="Times New Roman" panose="02020603050405020304" pitchFamily="18" charset="0"/>
              </a:rPr>
              <a:t>to every need</a:t>
            </a:r>
          </a:p>
          <a:p>
            <a:pPr lvl="2">
              <a:buFont typeface="Wingdings" panose="05000000000000000000" pitchFamily="2" charset="2"/>
              <a:buChar char=""/>
            </a:pPr>
            <a:r>
              <a:rPr lang="en-GB" sz="2400" dirty="0">
                <a:latin typeface="Century Gothic" panose="020B0502020202020204" pitchFamily="34" charset="0"/>
                <a:ea typeface="Times New Roman" panose="02020603050405020304" pitchFamily="18" charset="0"/>
                <a:cs typeface="Times New Roman" panose="02020603050405020304" pitchFamily="18" charset="0"/>
              </a:rPr>
              <a:t>John 5 – only healed one man at pool of Bethesda </a:t>
            </a:r>
            <a:endParaRPr lang="en-GB" sz="2400" dirty="0">
              <a:latin typeface="Century Gothic" panose="020B0502020202020204" pitchFamily="34" charset="0"/>
              <a:ea typeface="Times New Roman" panose="02020603050405020304" pitchFamily="18" charset="0"/>
            </a:endParaRPr>
          </a:p>
          <a:p>
            <a:pPr marL="685800" lvl="2">
              <a:lnSpc>
                <a:spcPct val="80000"/>
              </a:lnSpc>
              <a:spcBef>
                <a:spcPts val="1000"/>
              </a:spcBef>
            </a:pPr>
            <a:r>
              <a:rPr lang="en-GB" sz="2400" dirty="0">
                <a:latin typeface="Century Gothic" panose="020B0502020202020204" pitchFamily="34" charset="0"/>
                <a:ea typeface="Calibri" panose="020F0502020204030204" pitchFamily="34" charset="0"/>
                <a:cs typeface="Times New Roman" panose="02020603050405020304" pitchFamily="18" charset="0"/>
              </a:rPr>
              <a:t>in the way someone want</a:t>
            </a:r>
          </a:p>
          <a:p>
            <a:pPr marL="914400" lvl="2" indent="0">
              <a:buNone/>
            </a:pPr>
            <a:r>
              <a:rPr lang="en-GB" sz="2400" i="1" dirty="0" smtClean="0">
                <a:latin typeface="Century Gothic" panose="020B0502020202020204" pitchFamily="34" charset="0"/>
                <a:ea typeface="Times New Roman" panose="02020603050405020304" pitchFamily="18" charset="0"/>
              </a:rPr>
              <a:t>Then </a:t>
            </a:r>
            <a:r>
              <a:rPr lang="en-GB" sz="2400" i="1" dirty="0">
                <a:latin typeface="Century Gothic" panose="020B0502020202020204" pitchFamily="34" charset="0"/>
                <a:ea typeface="Times New Roman" panose="02020603050405020304" pitchFamily="18" charset="0"/>
              </a:rPr>
              <a:t>Peter said, "Silver or gold I do not have, but what I do have I give you. In the name of Jesus Christ of Nazareth, walk</a:t>
            </a:r>
            <a:r>
              <a:rPr lang="en-GB" sz="2400" i="1" dirty="0" smtClean="0">
                <a:latin typeface="Century Gothic" panose="020B0502020202020204" pitchFamily="34" charset="0"/>
                <a:ea typeface="Times New Roman" panose="02020603050405020304" pitchFamily="18" charset="0"/>
              </a:rPr>
              <a:t>.”</a:t>
            </a:r>
          </a:p>
          <a:p>
            <a:pPr marL="914400" lvl="2" indent="0" algn="r">
              <a:buNone/>
            </a:pPr>
            <a:r>
              <a:rPr lang="en-GB" sz="2400" dirty="0" smtClean="0">
                <a:latin typeface="Century Gothic" panose="020B0502020202020204" pitchFamily="34" charset="0"/>
                <a:ea typeface="Times New Roman" panose="02020603050405020304" pitchFamily="18" charset="0"/>
                <a:cs typeface="Times New Roman" panose="02020603050405020304" pitchFamily="18" charset="0"/>
              </a:rPr>
              <a:t>Acts </a:t>
            </a:r>
            <a:r>
              <a:rPr lang="en-GB" sz="2400" dirty="0">
                <a:latin typeface="Century Gothic" panose="020B0502020202020204" pitchFamily="34" charset="0"/>
                <a:ea typeface="Times New Roman" panose="02020603050405020304" pitchFamily="18" charset="0"/>
                <a:cs typeface="Times New Roman" panose="02020603050405020304" pitchFamily="18" charset="0"/>
              </a:rPr>
              <a:t>3:6 </a:t>
            </a:r>
            <a:endParaRPr lang="en-GB" sz="2400" dirty="0">
              <a:latin typeface="Century Gothic" panose="020B0502020202020204" pitchFamily="34" charset="0"/>
              <a:ea typeface="Times New Roman" panose="02020603050405020304" pitchFamily="18" charset="0"/>
            </a:endParaRPr>
          </a:p>
          <a:p>
            <a:pPr marL="914400" lvl="2" indent="0">
              <a:buNone/>
            </a:pPr>
            <a:r>
              <a:rPr lang="en-GB" sz="2400" i="1" dirty="0" smtClean="0">
                <a:latin typeface="Century Gothic" panose="020B0502020202020204" pitchFamily="34" charset="0"/>
                <a:ea typeface="Times New Roman" panose="02020603050405020304" pitchFamily="18" charset="0"/>
              </a:rPr>
              <a:t>When </a:t>
            </a:r>
            <a:r>
              <a:rPr lang="en-GB" sz="2400" i="1" dirty="0">
                <a:latin typeface="Century Gothic" panose="020B0502020202020204" pitchFamily="34" charset="0"/>
                <a:ea typeface="Times New Roman" panose="02020603050405020304" pitchFamily="18" charset="0"/>
              </a:rPr>
              <a:t>the young man heard this, he went away sad, because he had great wealth</a:t>
            </a:r>
            <a:r>
              <a:rPr lang="en-GB" sz="2400" i="1" dirty="0" smtClean="0">
                <a:latin typeface="Century Gothic" panose="020B0502020202020204" pitchFamily="34" charset="0"/>
                <a:ea typeface="Times New Roman" panose="02020603050405020304" pitchFamily="18" charset="0"/>
              </a:rPr>
              <a:t>.</a:t>
            </a:r>
            <a:r>
              <a:rPr lang="en-GB" sz="2400" i="1" dirty="0">
                <a:latin typeface="Century Gothic" panose="020B0502020202020204" pitchFamily="34" charset="0"/>
                <a:ea typeface="Times New Roman" panose="02020603050405020304" pitchFamily="18" charset="0"/>
                <a:cs typeface="Times New Roman" panose="02020603050405020304" pitchFamily="18" charset="0"/>
              </a:rPr>
              <a:t> </a:t>
            </a:r>
            <a:endParaRPr lang="en-GB" sz="2400" i="1" dirty="0" smtClean="0">
              <a:latin typeface="Century Gothic" panose="020B0502020202020204" pitchFamily="34" charset="0"/>
              <a:ea typeface="Times New Roman" panose="02020603050405020304" pitchFamily="18" charset="0"/>
              <a:cs typeface="Times New Roman" panose="02020603050405020304" pitchFamily="18" charset="0"/>
            </a:endParaRPr>
          </a:p>
          <a:p>
            <a:pPr marL="914400" lvl="2" indent="0" algn="r">
              <a:buNone/>
            </a:pPr>
            <a:r>
              <a:rPr lang="en-GB" sz="2400" dirty="0" smtClean="0">
                <a:latin typeface="Century Gothic" panose="020B0502020202020204" pitchFamily="34" charset="0"/>
                <a:ea typeface="Times New Roman" panose="02020603050405020304" pitchFamily="18" charset="0"/>
                <a:cs typeface="Times New Roman" panose="02020603050405020304" pitchFamily="18" charset="0"/>
              </a:rPr>
              <a:t>Matt 19:22</a:t>
            </a:r>
            <a:endParaRPr lang="en-GB" sz="2400" dirty="0">
              <a:latin typeface="Century Gothic" panose="020B0502020202020204" pitchFamily="34" charset="0"/>
              <a:ea typeface="Times New Roman" panose="02020603050405020304" pitchFamily="18" charset="0"/>
            </a:endParaRP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2945276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ESCAPE OR IMPACT?</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400" dirty="0" smtClean="0">
                <a:latin typeface="Century Gothic" panose="020B0502020202020204" pitchFamily="34" charset="0"/>
              </a:rPr>
              <a:t>Richard Cole “whether in war or peace the safest place to be is in God’s will”</a:t>
            </a:r>
            <a:r>
              <a:rPr lang="en-GB" sz="2400" dirty="0">
                <a:latin typeface="Century Gothic" panose="020B0502020202020204" pitchFamily="34" charset="0"/>
                <a:ea typeface="Times New Roman" panose="02020603050405020304" pitchFamily="18" charset="0"/>
                <a:cs typeface="Times New Roman" panose="02020603050405020304" pitchFamily="18" charset="0"/>
              </a:rPr>
              <a:t> </a:t>
            </a:r>
            <a:endParaRPr lang="en-GB" sz="2400" dirty="0" smtClean="0">
              <a:latin typeface="Century Gothic" panose="020B0502020202020204" pitchFamily="34" charset="0"/>
              <a:ea typeface="Times New Roman" panose="02020603050405020304" pitchFamily="18" charset="0"/>
              <a:cs typeface="Times New Roman" panose="02020603050405020304" pitchFamily="18" charset="0"/>
            </a:endParaRPr>
          </a:p>
          <a:p>
            <a:endParaRPr lang="en-GB" sz="2400" i="1" dirty="0" smtClean="0">
              <a:latin typeface="Century Gothic" panose="020B0502020202020204" pitchFamily="34" charset="0"/>
              <a:ea typeface="Times New Roman" panose="02020603050405020304" pitchFamily="18" charset="0"/>
              <a:cs typeface="Times New Roman" panose="02020603050405020304" pitchFamily="18" charset="0"/>
            </a:endParaRPr>
          </a:p>
          <a:p>
            <a:pPr marL="0" indent="0">
              <a:buNone/>
            </a:pPr>
            <a:r>
              <a:rPr lang="en-GB" sz="2400" i="1" dirty="0" smtClean="0">
                <a:latin typeface="Century Gothic" panose="020B0502020202020204" pitchFamily="34" charset="0"/>
                <a:ea typeface="Times New Roman" panose="02020603050405020304" pitchFamily="18" charset="0"/>
                <a:cs typeface="Times New Roman" panose="02020603050405020304" pitchFamily="18" charset="0"/>
              </a:rPr>
              <a:t>My </a:t>
            </a:r>
            <a:r>
              <a:rPr lang="en-GB" sz="2400" i="1" dirty="0">
                <a:latin typeface="Century Gothic" panose="020B0502020202020204" pitchFamily="34" charset="0"/>
                <a:ea typeface="Times New Roman" panose="02020603050405020304" pitchFamily="18" charset="0"/>
                <a:cs typeface="Times New Roman" panose="02020603050405020304" pitchFamily="18" charset="0"/>
              </a:rPr>
              <a:t>prayer is not that you take them out of the world but that you protect them from the evil one</a:t>
            </a:r>
            <a:r>
              <a:rPr lang="en-GB" sz="2400" i="1" dirty="0" smtClean="0">
                <a:latin typeface="Century Gothic" panose="020B0502020202020204" pitchFamily="34" charset="0"/>
                <a:ea typeface="Times New Roman" panose="02020603050405020304" pitchFamily="18" charset="0"/>
                <a:cs typeface="Times New Roman" panose="02020603050405020304" pitchFamily="18" charset="0"/>
              </a:rPr>
              <a:t>.</a:t>
            </a:r>
          </a:p>
          <a:p>
            <a:pPr marL="0" indent="0" algn="r">
              <a:buNone/>
            </a:pPr>
            <a:r>
              <a:rPr lang="en-GB" sz="2400" dirty="0" smtClean="0">
                <a:latin typeface="Century Gothic" panose="020B0502020202020204" pitchFamily="34" charset="0"/>
                <a:ea typeface="Times New Roman" panose="02020603050405020304" pitchFamily="18" charset="0"/>
                <a:cs typeface="Times New Roman" panose="02020603050405020304" pitchFamily="18" charset="0"/>
              </a:rPr>
              <a:t> </a:t>
            </a:r>
            <a:r>
              <a:rPr lang="en-GB" sz="2400" dirty="0">
                <a:latin typeface="Century Gothic" panose="020B0502020202020204" pitchFamily="34" charset="0"/>
                <a:ea typeface="Times New Roman" panose="02020603050405020304" pitchFamily="18" charset="0"/>
                <a:cs typeface="Times New Roman" panose="02020603050405020304" pitchFamily="18" charset="0"/>
              </a:rPr>
              <a:t>John 17:15 </a:t>
            </a: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26323874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WHAT PLEASES HIM?</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r>
              <a:rPr lang="en-GB" sz="2400" i="1" dirty="0" smtClean="0">
                <a:latin typeface="Century Gothic" panose="020B0502020202020204" pitchFamily="34" charset="0"/>
              </a:rPr>
              <a:t>“I was a stranger and you invited me in”</a:t>
            </a:r>
            <a:r>
              <a:rPr lang="en-GB" sz="2400" i="1" dirty="0">
                <a:latin typeface="Century Gothic" panose="020B0502020202020204" pitchFamily="34" charset="0"/>
                <a:ea typeface="Times New Roman" panose="02020603050405020304" pitchFamily="18" charset="0"/>
              </a:rPr>
              <a:t> </a:t>
            </a:r>
            <a:endParaRPr lang="en-GB" sz="2400" i="1" dirty="0" smtClean="0">
              <a:latin typeface="Century Gothic" panose="020B0502020202020204" pitchFamily="34" charset="0"/>
              <a:ea typeface="Times New Roman" panose="02020603050405020304" pitchFamily="18" charset="0"/>
            </a:endParaRPr>
          </a:p>
          <a:p>
            <a:pPr marL="0" indent="0" algn="r">
              <a:buNone/>
            </a:pPr>
            <a:r>
              <a:rPr lang="en-GB" sz="2400" dirty="0" smtClean="0">
                <a:latin typeface="Century Gothic" panose="020B0502020202020204" pitchFamily="34" charset="0"/>
              </a:rPr>
              <a:t>Matt 25</a:t>
            </a:r>
          </a:p>
          <a:p>
            <a:pPr marL="0" indent="0" algn="r">
              <a:buNone/>
            </a:pPr>
            <a:r>
              <a:rPr lang="en-GB" sz="2400" dirty="0" smtClean="0">
                <a:latin typeface="Century Gothic" panose="020B0502020202020204" pitchFamily="34" charset="0"/>
              </a:rPr>
              <a:t> </a:t>
            </a:r>
            <a:endParaRPr lang="en-GB" sz="2400" dirty="0" smtClean="0">
              <a:latin typeface="Century Gothic" panose="020B0502020202020204" pitchFamily="34" charset="0"/>
              <a:ea typeface="Times New Roman" panose="02020603050405020304" pitchFamily="18" charset="0"/>
            </a:endParaRPr>
          </a:p>
          <a:p>
            <a:r>
              <a:rPr lang="en-GB" sz="2400" i="1" dirty="0" smtClean="0">
                <a:latin typeface="Century Gothic" panose="020B0502020202020204" pitchFamily="34" charset="0"/>
                <a:ea typeface="Times New Roman" panose="02020603050405020304" pitchFamily="18" charset="0"/>
              </a:rPr>
              <a:t>God </a:t>
            </a:r>
            <a:r>
              <a:rPr lang="en-GB" sz="2400" i="1" dirty="0">
                <a:latin typeface="Century Gothic" panose="020B0502020202020204" pitchFamily="34" charset="0"/>
                <a:ea typeface="Times New Roman" panose="02020603050405020304" pitchFamily="18" charset="0"/>
              </a:rPr>
              <a:t>loves a cheerful </a:t>
            </a:r>
            <a:r>
              <a:rPr lang="en-GB" sz="2400" i="1" dirty="0" smtClean="0">
                <a:latin typeface="Century Gothic" panose="020B0502020202020204" pitchFamily="34" charset="0"/>
                <a:ea typeface="Times New Roman" panose="02020603050405020304" pitchFamily="18" charset="0"/>
              </a:rPr>
              <a:t>giver</a:t>
            </a:r>
          </a:p>
          <a:p>
            <a:pPr marL="0" indent="0" algn="r">
              <a:buNone/>
            </a:pPr>
            <a:r>
              <a:rPr lang="en-GB" sz="2400" dirty="0" smtClean="0">
                <a:latin typeface="Century Gothic" panose="020B0502020202020204" pitchFamily="34" charset="0"/>
                <a:ea typeface="Times New Roman" panose="02020603050405020304" pitchFamily="18" charset="0"/>
              </a:rPr>
              <a:t>2 </a:t>
            </a:r>
            <a:r>
              <a:rPr lang="en-GB" sz="2400" dirty="0" err="1">
                <a:latin typeface="Century Gothic" panose="020B0502020202020204" pitchFamily="34" charset="0"/>
                <a:ea typeface="Times New Roman" panose="02020603050405020304" pitchFamily="18" charset="0"/>
              </a:rPr>
              <a:t>Cor</a:t>
            </a:r>
            <a:r>
              <a:rPr lang="en-GB" sz="2400" dirty="0">
                <a:latin typeface="Century Gothic" panose="020B0502020202020204" pitchFamily="34" charset="0"/>
                <a:ea typeface="Times New Roman" panose="02020603050405020304" pitchFamily="18" charset="0"/>
              </a:rPr>
              <a:t> </a:t>
            </a:r>
            <a:r>
              <a:rPr lang="en-GB" sz="2400" dirty="0" smtClean="0">
                <a:latin typeface="Century Gothic" panose="020B0502020202020204" pitchFamily="34" charset="0"/>
                <a:ea typeface="Times New Roman" panose="02020603050405020304" pitchFamily="18" charset="0"/>
              </a:rPr>
              <a:t>9:7</a:t>
            </a:r>
          </a:p>
          <a:p>
            <a:pPr marL="0" indent="0" algn="r">
              <a:buNone/>
            </a:pPr>
            <a:endParaRPr lang="en-GB" sz="2400" dirty="0">
              <a:latin typeface="Century Gothic" panose="020B0502020202020204" pitchFamily="34" charset="0"/>
              <a:ea typeface="Times New Roman" panose="02020603050405020304" pitchFamily="18" charset="0"/>
            </a:endParaRPr>
          </a:p>
          <a:p>
            <a:r>
              <a:rPr lang="en-GB" sz="2400" dirty="0" smtClean="0">
                <a:latin typeface="Century Gothic" panose="020B0502020202020204" pitchFamily="34" charset="0"/>
                <a:ea typeface="Calibri" panose="020F0502020204030204" pitchFamily="34" charset="0"/>
                <a:cs typeface="Times New Roman" panose="02020603050405020304" pitchFamily="18" charset="0"/>
              </a:rPr>
              <a:t>Seek first the kingdom and trust Him for the rest (Mat 6:25-34) </a:t>
            </a:r>
            <a:endParaRPr lang="en-GB" sz="2400" dirty="0">
              <a:latin typeface="Century Gothic" panose="020B0502020202020204" pitchFamily="34" charset="0"/>
            </a:endParaRPr>
          </a:p>
        </p:txBody>
      </p:sp>
    </p:spTree>
    <p:extLst>
      <p:ext uri="{BB962C8B-B14F-4D97-AF65-F5344CB8AC3E}">
        <p14:creationId xmlns:p14="http://schemas.microsoft.com/office/powerpoint/2010/main" val="813687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39" y="2611615"/>
            <a:ext cx="7886700" cy="1325563"/>
          </a:xfrm>
        </p:spPr>
        <p:txBody>
          <a:bodyPr/>
          <a:lstStyle/>
          <a:p>
            <a:pPr algn="ctr"/>
            <a:r>
              <a:rPr lang="en-GB" b="1" dirty="0" smtClean="0">
                <a:solidFill>
                  <a:schemeClr val="bg1"/>
                </a:solidFill>
                <a:latin typeface="Century Gothic" panose="020B0502020202020204" pitchFamily="34" charset="0"/>
              </a:rPr>
              <a:t>TOP TIPS FOR IMMIGRATION DEBATE</a:t>
            </a:r>
            <a:endParaRPr lang="en-GB"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37029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3600" b="1" dirty="0" smtClean="0">
                <a:solidFill>
                  <a:schemeClr val="bg1"/>
                </a:solidFill>
                <a:latin typeface="Century Gothic" panose="020B0502020202020204" pitchFamily="34" charset="0"/>
              </a:rPr>
              <a:t>TOP TIPS FOR HOW TO APPROACH THE IMMIGRATION DEBATE</a:t>
            </a:r>
            <a:endParaRPr lang="en-GB" sz="3600" b="1" dirty="0">
              <a:solidFill>
                <a:schemeClr val="bg1"/>
              </a:solidFill>
              <a:latin typeface="Century Gothic" panose="020B0502020202020204" pitchFamily="34" charset="0"/>
            </a:endParaRPr>
          </a:p>
        </p:txBody>
      </p:sp>
      <p:sp>
        <p:nvSpPr>
          <p:cNvPr id="5" name="Content Placeholder 4"/>
          <p:cNvSpPr>
            <a:spLocks noGrp="1"/>
          </p:cNvSpPr>
          <p:nvPr>
            <p:ph idx="1"/>
          </p:nvPr>
        </p:nvSpPr>
        <p:spPr/>
        <p:txBody>
          <a:bodyPr>
            <a:normAutofit/>
          </a:bodyPr>
          <a:lstStyle/>
          <a:p>
            <a:pPr marL="385763" indent="-385763">
              <a:buFont typeface="+mj-lt"/>
              <a:buAutoNum type="arabicPeriod"/>
            </a:pPr>
            <a:r>
              <a:rPr lang="en-GB" sz="2400" dirty="0" smtClean="0">
                <a:latin typeface="Century Gothic" panose="020B0502020202020204" pitchFamily="34" charset="0"/>
              </a:rPr>
              <a:t>Search my heart (any fear or pride?)</a:t>
            </a:r>
          </a:p>
          <a:p>
            <a:pPr marL="385763" indent="-385763">
              <a:buFont typeface="+mj-lt"/>
              <a:buAutoNum type="arabicPeriod"/>
            </a:pPr>
            <a:endParaRPr lang="en-GB" sz="2400" dirty="0" smtClean="0">
              <a:latin typeface="Century Gothic" panose="020B0502020202020204" pitchFamily="34" charset="0"/>
            </a:endParaRPr>
          </a:p>
          <a:p>
            <a:pPr marL="385763" indent="-385763">
              <a:buFont typeface="+mj-lt"/>
              <a:buAutoNum type="arabicPeriod"/>
            </a:pPr>
            <a:r>
              <a:rPr lang="en-GB" sz="2400" dirty="0" smtClean="0">
                <a:latin typeface="Century Gothic" panose="020B0502020202020204" pitchFamily="34" charset="0"/>
              </a:rPr>
              <a:t>Seek to raise important crowded </a:t>
            </a:r>
            <a:r>
              <a:rPr lang="en-GB" sz="2400" smtClean="0">
                <a:latin typeface="Century Gothic" panose="020B0502020202020204" pitchFamily="34" charset="0"/>
              </a:rPr>
              <a:t>out questions</a:t>
            </a:r>
          </a:p>
          <a:p>
            <a:pPr marL="385763" indent="-385763">
              <a:buFont typeface="+mj-lt"/>
              <a:buAutoNum type="arabicPeriod"/>
            </a:pPr>
            <a:endParaRPr lang="en-GB" sz="2400" dirty="0" smtClean="0">
              <a:latin typeface="Century Gothic" panose="020B0502020202020204" pitchFamily="34" charset="0"/>
            </a:endParaRPr>
          </a:p>
          <a:p>
            <a:pPr marL="385763" indent="-385763">
              <a:buFont typeface="+mj-lt"/>
              <a:buAutoNum type="arabicPeriod"/>
            </a:pPr>
            <a:r>
              <a:rPr lang="en-GB" sz="2400" dirty="0" smtClean="0">
                <a:latin typeface="Century Gothic" panose="020B0502020202020204" pitchFamily="34" charset="0"/>
              </a:rPr>
              <a:t>Understand where people are coming from</a:t>
            </a:r>
            <a:endParaRPr lang="en-GB" sz="2400" dirty="0">
              <a:latin typeface="Century Gothic" panose="020B0502020202020204" pitchFamily="34" charset="0"/>
            </a:endParaRPr>
          </a:p>
        </p:txBody>
      </p:sp>
    </p:spTree>
    <p:extLst>
      <p:ext uri="{BB962C8B-B14F-4D97-AF65-F5344CB8AC3E}">
        <p14:creationId xmlns:p14="http://schemas.microsoft.com/office/powerpoint/2010/main" val="2947774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090" y="2298769"/>
            <a:ext cx="8500532" cy="1790700"/>
          </a:xfrm>
        </p:spPr>
        <p:txBody>
          <a:bodyPr>
            <a:noAutofit/>
          </a:bodyPr>
          <a:lstStyle/>
          <a:p>
            <a:r>
              <a:rPr lang="en-GB" b="1" dirty="0" smtClean="0">
                <a:solidFill>
                  <a:schemeClr val="bg1"/>
                </a:solidFill>
                <a:latin typeface="Century Gothic" panose="020B0502020202020204" pitchFamily="34" charset="0"/>
              </a:rPr>
              <a:t/>
            </a:r>
            <a:br>
              <a:rPr lang="en-GB" b="1" dirty="0" smtClean="0">
                <a:solidFill>
                  <a:schemeClr val="bg1"/>
                </a:solidFill>
                <a:latin typeface="Century Gothic" panose="020B0502020202020204" pitchFamily="34" charset="0"/>
              </a:rPr>
            </a:br>
            <a:r>
              <a:rPr lang="en-GB" b="1" dirty="0" smtClean="0">
                <a:solidFill>
                  <a:schemeClr val="bg1"/>
                </a:solidFill>
                <a:latin typeface="Century Gothic" panose="020B0502020202020204" pitchFamily="34" charset="0"/>
              </a:rPr>
              <a:t/>
            </a:r>
            <a:br>
              <a:rPr lang="en-GB" b="1" dirty="0" smtClean="0">
                <a:solidFill>
                  <a:schemeClr val="bg1"/>
                </a:solidFill>
                <a:latin typeface="Century Gothic" panose="020B0502020202020204" pitchFamily="34" charset="0"/>
              </a:rPr>
            </a:br>
            <a:r>
              <a:rPr lang="en-GB" b="1" dirty="0" smtClean="0">
                <a:solidFill>
                  <a:schemeClr val="bg1"/>
                </a:solidFill>
                <a:latin typeface="Century Gothic" panose="020B0502020202020204" pitchFamily="34" charset="0"/>
              </a:rPr>
              <a:t>THE GREAT IMMIGRATION DEBATE</a:t>
            </a:r>
            <a:endParaRPr lang="en-GB" dirty="0">
              <a:solidFill>
                <a:schemeClr val="bg1"/>
              </a:solidFill>
              <a:latin typeface="Century Gothic" panose="020B0502020202020204" pitchFamily="34" charset="0"/>
            </a:endParaRPr>
          </a:p>
        </p:txBody>
      </p:sp>
      <p:sp>
        <p:nvSpPr>
          <p:cNvPr id="3" name="TextBox 2"/>
          <p:cNvSpPr txBox="1"/>
          <p:nvPr/>
        </p:nvSpPr>
        <p:spPr>
          <a:xfrm>
            <a:off x="3770489" y="4921955"/>
            <a:ext cx="1591734" cy="461665"/>
          </a:xfrm>
          <a:prstGeom prst="rect">
            <a:avLst/>
          </a:prstGeom>
          <a:noFill/>
        </p:spPr>
        <p:txBody>
          <a:bodyPr wrap="square" rtlCol="0">
            <a:spAutoFit/>
          </a:bodyPr>
          <a:lstStyle/>
          <a:p>
            <a:r>
              <a:rPr lang="en-GB" sz="2400" dirty="0" smtClean="0">
                <a:latin typeface="Century Gothic" panose="020B0502020202020204" pitchFamily="34" charset="0"/>
              </a:rPr>
              <a:t>Session 2</a:t>
            </a:r>
            <a:endParaRPr lang="en-GB" sz="2400" dirty="0">
              <a:latin typeface="Century Gothic" panose="020B0502020202020204" pitchFamily="34" charset="0"/>
            </a:endParaRPr>
          </a:p>
        </p:txBody>
      </p:sp>
    </p:spTree>
    <p:extLst>
      <p:ext uri="{BB962C8B-B14F-4D97-AF65-F5344CB8AC3E}">
        <p14:creationId xmlns:p14="http://schemas.microsoft.com/office/powerpoint/2010/main" val="22735396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39" y="2611615"/>
            <a:ext cx="7886700" cy="1325563"/>
          </a:xfrm>
        </p:spPr>
        <p:txBody>
          <a:bodyPr/>
          <a:lstStyle/>
          <a:p>
            <a:pPr algn="ctr"/>
            <a:r>
              <a:rPr lang="en-GB" b="1" dirty="0" smtClean="0">
                <a:solidFill>
                  <a:schemeClr val="bg1"/>
                </a:solidFill>
                <a:latin typeface="Century Gothic" panose="020B0502020202020204" pitchFamily="34" charset="0"/>
              </a:rPr>
              <a:t>BIBLICAL BASIS</a:t>
            </a:r>
            <a:endParaRPr lang="en-GB"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588808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ARE THERE SUCH THINGS AS NATIONS?</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r>
              <a:rPr lang="en-GB" sz="2400" dirty="0" smtClean="0">
                <a:latin typeface="Century Gothic" panose="020B0502020202020204" pitchFamily="34" charset="0"/>
              </a:rPr>
              <a:t>Noah &amp; family = one group</a:t>
            </a:r>
          </a:p>
          <a:p>
            <a:r>
              <a:rPr lang="en-GB" sz="2400" dirty="0" smtClean="0">
                <a:latin typeface="Century Gothic" panose="020B0502020202020204" pitchFamily="34" charset="0"/>
              </a:rPr>
              <a:t>Babel – </a:t>
            </a:r>
            <a:r>
              <a:rPr lang="en-GB" sz="2400" dirty="0">
                <a:latin typeface="Century Gothic" panose="020B0502020202020204" pitchFamily="34" charset="0"/>
              </a:rPr>
              <a:t>lived in </a:t>
            </a:r>
            <a:r>
              <a:rPr lang="en-GB" sz="2400" dirty="0" smtClean="0">
                <a:latin typeface="Century Gothic" panose="020B0502020202020204" pitchFamily="34" charset="0"/>
              </a:rPr>
              <a:t>separate language groups &amp; form distinct culture</a:t>
            </a:r>
          </a:p>
          <a:p>
            <a:r>
              <a:rPr lang="en-GB" sz="2400" dirty="0" smtClean="0">
                <a:latin typeface="Century Gothic" panose="020B0502020202020204" pitchFamily="34" charset="0"/>
              </a:rPr>
              <a:t>See borders forming</a:t>
            </a:r>
          </a:p>
          <a:p>
            <a:pPr marL="457200" lvl="1" indent="0">
              <a:buNone/>
            </a:pPr>
            <a:r>
              <a:rPr lang="en-GB" sz="2000" i="1" dirty="0" smtClean="0">
                <a:latin typeface="Century Gothic" panose="020B0502020202020204" pitchFamily="34" charset="0"/>
              </a:rPr>
              <a:t>“</a:t>
            </a:r>
            <a:r>
              <a:rPr lang="en-GB" sz="2000" i="1" dirty="0">
                <a:latin typeface="Century Gothic" panose="020B0502020202020204" pitchFamily="34" charset="0"/>
              </a:rPr>
              <a:t>The territory of the Canaanite extended from Sidon as you go toward </a:t>
            </a:r>
            <a:r>
              <a:rPr lang="en-GB" sz="2000" i="1" dirty="0" err="1">
                <a:latin typeface="Century Gothic" panose="020B0502020202020204" pitchFamily="34" charset="0"/>
              </a:rPr>
              <a:t>Gerar</a:t>
            </a:r>
            <a:r>
              <a:rPr lang="en-GB" sz="2000" i="1" dirty="0">
                <a:latin typeface="Century Gothic" panose="020B0502020202020204" pitchFamily="34" charset="0"/>
              </a:rPr>
              <a:t>, as far as Gaza; as you go toward Sodom and Gomorrah and </a:t>
            </a:r>
            <a:r>
              <a:rPr lang="en-GB" sz="2000" i="1" dirty="0" err="1">
                <a:latin typeface="Century Gothic" panose="020B0502020202020204" pitchFamily="34" charset="0"/>
              </a:rPr>
              <a:t>Admah</a:t>
            </a:r>
            <a:r>
              <a:rPr lang="en-GB" sz="2000" i="1" dirty="0">
                <a:latin typeface="Century Gothic" panose="020B0502020202020204" pitchFamily="34" charset="0"/>
              </a:rPr>
              <a:t> and </a:t>
            </a:r>
            <a:r>
              <a:rPr lang="en-GB" sz="2000" i="1" dirty="0" err="1">
                <a:latin typeface="Century Gothic" panose="020B0502020202020204" pitchFamily="34" charset="0"/>
              </a:rPr>
              <a:t>Zeboiim</a:t>
            </a:r>
            <a:r>
              <a:rPr lang="en-GB" sz="2000" i="1" dirty="0">
                <a:latin typeface="Century Gothic" panose="020B0502020202020204" pitchFamily="34" charset="0"/>
              </a:rPr>
              <a:t>, as far as </a:t>
            </a:r>
            <a:r>
              <a:rPr lang="en-GB" sz="2000" i="1" dirty="0" err="1">
                <a:latin typeface="Century Gothic" panose="020B0502020202020204" pitchFamily="34" charset="0"/>
              </a:rPr>
              <a:t>Lasha</a:t>
            </a:r>
            <a:r>
              <a:rPr lang="en-GB" sz="2000" i="1" dirty="0">
                <a:latin typeface="Century Gothic" panose="020B0502020202020204" pitchFamily="34" charset="0"/>
              </a:rPr>
              <a:t>.” </a:t>
            </a:r>
            <a:endParaRPr lang="en-GB" sz="2000" i="1" dirty="0" smtClean="0">
              <a:latin typeface="Century Gothic" panose="020B0502020202020204" pitchFamily="34" charset="0"/>
            </a:endParaRPr>
          </a:p>
          <a:p>
            <a:pPr marL="457200" lvl="1" indent="0" algn="r">
              <a:buNone/>
            </a:pPr>
            <a:r>
              <a:rPr lang="en-GB" sz="2000" i="1" dirty="0" smtClean="0">
                <a:latin typeface="Century Gothic" panose="020B0502020202020204" pitchFamily="34" charset="0"/>
              </a:rPr>
              <a:t>	</a:t>
            </a:r>
            <a:r>
              <a:rPr lang="en-GB" sz="2000" dirty="0" smtClean="0">
                <a:latin typeface="Century Gothic" panose="020B0502020202020204" pitchFamily="34" charset="0"/>
              </a:rPr>
              <a:t>Gen 10:19</a:t>
            </a:r>
            <a:endParaRPr lang="en-GB" sz="2000" dirty="0">
              <a:latin typeface="Century Gothic" panose="020B0502020202020204" pitchFamily="34" charset="0"/>
            </a:endParaRPr>
          </a:p>
          <a:p>
            <a:pPr marL="457200" lvl="1" indent="0">
              <a:buNone/>
            </a:pPr>
            <a:endParaRPr lang="en-GB" sz="2000" i="1" dirty="0">
              <a:latin typeface="Century Gothic" panose="020B0502020202020204" pitchFamily="34" charset="0"/>
            </a:endParaRPr>
          </a:p>
        </p:txBody>
      </p:sp>
    </p:spTree>
    <p:extLst>
      <p:ext uri="{BB962C8B-B14F-4D97-AF65-F5344CB8AC3E}">
        <p14:creationId xmlns:p14="http://schemas.microsoft.com/office/powerpoint/2010/main" val="610303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DO WE NEED TO RESPECT BORDERS?</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r>
              <a:rPr lang="en-GB" sz="2400" dirty="0" smtClean="0">
                <a:latin typeface="Century Gothic" panose="020B0502020202020204" pitchFamily="34" charset="0"/>
              </a:rPr>
              <a:t>Jacob &amp; sons </a:t>
            </a:r>
            <a:r>
              <a:rPr lang="en-GB" sz="2400" dirty="0">
                <a:latin typeface="Century Gothic" panose="020B0502020202020204" pitchFamily="34" charset="0"/>
              </a:rPr>
              <a:t>sought permission from Pharaoh to live in Egypt when trying to escape famine</a:t>
            </a:r>
          </a:p>
          <a:p>
            <a:r>
              <a:rPr lang="en-GB" sz="2400" dirty="0" smtClean="0">
                <a:latin typeface="Century Gothic" panose="020B0502020202020204" pitchFamily="34" charset="0"/>
              </a:rPr>
              <a:t>Israel asked permission to cross Amorite territory</a:t>
            </a:r>
          </a:p>
          <a:p>
            <a:r>
              <a:rPr lang="en-GB" sz="2400" dirty="0" smtClean="0">
                <a:latin typeface="Century Gothic" panose="020B0502020202020204" pitchFamily="34" charset="0"/>
                <a:ea typeface="Calibri" panose="020F0502020204030204" pitchFamily="34" charset="0"/>
                <a:cs typeface="Times New Roman" panose="02020603050405020304" pitchFamily="18" charset="0"/>
              </a:rPr>
              <a:t>God appoints boundaries </a:t>
            </a:r>
          </a:p>
          <a:p>
            <a:pPr marL="457200" lvl="1" indent="0">
              <a:buNone/>
            </a:pPr>
            <a:r>
              <a:rPr lang="en-GB" sz="2000" i="1" dirty="0" smtClean="0">
                <a:latin typeface="Century Gothic" panose="020B0502020202020204" pitchFamily="34" charset="0"/>
                <a:ea typeface="Calibri" panose="020F0502020204030204" pitchFamily="34" charset="0"/>
                <a:cs typeface="Times New Roman" panose="02020603050405020304" pitchFamily="18" charset="0"/>
              </a:rPr>
              <a:t>“</a:t>
            </a:r>
            <a:r>
              <a:rPr lang="en-GB" sz="2000" i="1" dirty="0">
                <a:latin typeface="Century Gothic" panose="020B0502020202020204" pitchFamily="34" charset="0"/>
                <a:ea typeface="Calibri" panose="020F0502020204030204" pitchFamily="34" charset="0"/>
                <a:cs typeface="Times New Roman" panose="02020603050405020304" pitchFamily="18" charset="0"/>
              </a:rPr>
              <a:t>and He made from one man every nation of mankind to live on all the face of the earth, having determined their </a:t>
            </a:r>
            <a:r>
              <a:rPr lang="en-GB" sz="2000" i="1" u="sng" dirty="0">
                <a:latin typeface="Century Gothic" panose="020B0502020202020204" pitchFamily="34" charset="0"/>
                <a:ea typeface="Calibri" panose="020F0502020204030204" pitchFamily="34" charset="0"/>
                <a:cs typeface="Times New Roman" panose="02020603050405020304" pitchFamily="18" charset="0"/>
              </a:rPr>
              <a:t>appointed</a:t>
            </a:r>
            <a:r>
              <a:rPr lang="en-GB" sz="2000" i="1" dirty="0">
                <a:latin typeface="Century Gothic" panose="020B0502020202020204" pitchFamily="34" charset="0"/>
                <a:ea typeface="Calibri" panose="020F0502020204030204" pitchFamily="34" charset="0"/>
                <a:cs typeface="Times New Roman" panose="02020603050405020304" pitchFamily="18" charset="0"/>
              </a:rPr>
              <a:t> times and the </a:t>
            </a:r>
            <a:r>
              <a:rPr lang="en-GB" sz="2000" i="1" u="sng" dirty="0">
                <a:latin typeface="Century Gothic" panose="020B0502020202020204" pitchFamily="34" charset="0"/>
                <a:ea typeface="Calibri" panose="020F0502020204030204" pitchFamily="34" charset="0"/>
                <a:cs typeface="Times New Roman" panose="02020603050405020304" pitchFamily="18" charset="0"/>
              </a:rPr>
              <a:t>boundaries</a:t>
            </a:r>
            <a:r>
              <a:rPr lang="en-GB" sz="2000" i="1" dirty="0">
                <a:latin typeface="Century Gothic" panose="020B0502020202020204" pitchFamily="34" charset="0"/>
                <a:ea typeface="Calibri" panose="020F0502020204030204" pitchFamily="34" charset="0"/>
                <a:cs typeface="Times New Roman" panose="02020603050405020304" pitchFamily="18" charset="0"/>
              </a:rPr>
              <a:t> </a:t>
            </a:r>
            <a:r>
              <a:rPr lang="en-GB" sz="2000" i="1" dirty="0" smtClean="0">
                <a:latin typeface="Century Gothic" panose="020B0502020202020204" pitchFamily="34" charset="0"/>
                <a:ea typeface="Calibri" panose="020F0502020204030204" pitchFamily="34" charset="0"/>
                <a:cs typeface="Times New Roman" panose="02020603050405020304" pitchFamily="18" charset="0"/>
              </a:rPr>
              <a:t>of </a:t>
            </a:r>
            <a:r>
              <a:rPr lang="en-GB" sz="2000" i="1" dirty="0">
                <a:latin typeface="Century Gothic" panose="020B0502020202020204" pitchFamily="34" charset="0"/>
                <a:ea typeface="Calibri" panose="020F0502020204030204" pitchFamily="34" charset="0"/>
                <a:cs typeface="Times New Roman" panose="02020603050405020304" pitchFamily="18" charset="0"/>
              </a:rPr>
              <a:t>their habitation</a:t>
            </a:r>
            <a:r>
              <a:rPr lang="en-GB" sz="2000" i="1" dirty="0" smtClean="0">
                <a:latin typeface="Century Gothic" panose="020B0502020202020204" pitchFamily="34" charset="0"/>
                <a:ea typeface="Calibri" panose="020F0502020204030204" pitchFamily="34" charset="0"/>
                <a:cs typeface="Times New Roman" panose="02020603050405020304" pitchFamily="18" charset="0"/>
              </a:rPr>
              <a:t>….”</a:t>
            </a:r>
          </a:p>
          <a:p>
            <a:pPr marL="457200" lvl="1" indent="0" algn="r">
              <a:buNone/>
            </a:pPr>
            <a:r>
              <a:rPr lang="en-GB" sz="2000" dirty="0" smtClean="0">
                <a:latin typeface="Century Gothic" panose="020B0502020202020204" pitchFamily="34" charset="0"/>
                <a:ea typeface="Calibri" panose="020F0502020204030204" pitchFamily="34" charset="0"/>
                <a:cs typeface="Times New Roman" panose="02020603050405020304" pitchFamily="18" charset="0"/>
              </a:rPr>
              <a:t>Acts </a:t>
            </a:r>
            <a:r>
              <a:rPr lang="en-GB" sz="2000" dirty="0">
                <a:latin typeface="Century Gothic" panose="020B0502020202020204" pitchFamily="34" charset="0"/>
                <a:ea typeface="Calibri" panose="020F0502020204030204" pitchFamily="34" charset="0"/>
                <a:cs typeface="Times New Roman" panose="02020603050405020304" pitchFamily="18" charset="0"/>
              </a:rPr>
              <a:t>17:26</a:t>
            </a: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25364625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WHAT DOES THE BIBLE SAY ABOUT IMMIGRANTS?</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r>
              <a:rPr lang="en-GB" sz="2400" dirty="0">
                <a:latin typeface="Century Gothic" panose="020B0502020202020204" pitchFamily="34" charset="0"/>
              </a:rPr>
              <a:t>“sojourners,” “strangers,” “foreigners,” and “aliens.”</a:t>
            </a: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3892212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WHAT IS A SOJOURNER? </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r>
              <a:rPr lang="en-GB" sz="2400" i="1" dirty="0" err="1" smtClean="0">
                <a:latin typeface="Century Gothic" panose="020B0502020202020204" pitchFamily="34" charset="0"/>
              </a:rPr>
              <a:t>ger</a:t>
            </a:r>
            <a:r>
              <a:rPr lang="en-GB" sz="2400" i="1" dirty="0" smtClean="0">
                <a:latin typeface="Century Gothic" panose="020B0502020202020204" pitchFamily="34" charset="0"/>
              </a:rPr>
              <a:t> </a:t>
            </a:r>
            <a:r>
              <a:rPr lang="en-GB" sz="2400" dirty="0" smtClean="0">
                <a:latin typeface="Century Gothic" panose="020B0502020202020204" pitchFamily="34" charset="0"/>
              </a:rPr>
              <a:t>&amp;</a:t>
            </a:r>
            <a:r>
              <a:rPr lang="en-GB" sz="2400" i="1" dirty="0" smtClean="0">
                <a:latin typeface="Century Gothic" panose="020B0502020202020204" pitchFamily="34" charset="0"/>
              </a:rPr>
              <a:t> </a:t>
            </a:r>
            <a:r>
              <a:rPr lang="en-GB" sz="2400" i="1" dirty="0" err="1" smtClean="0">
                <a:latin typeface="Century Gothic" panose="020B0502020202020204" pitchFamily="34" charset="0"/>
              </a:rPr>
              <a:t>guwr</a:t>
            </a:r>
            <a:r>
              <a:rPr lang="en-GB" sz="2400" i="1" dirty="0" smtClean="0">
                <a:latin typeface="Century Gothic" panose="020B0502020202020204" pitchFamily="34" charset="0"/>
              </a:rPr>
              <a:t> </a:t>
            </a:r>
          </a:p>
          <a:p>
            <a:r>
              <a:rPr lang="en-GB" sz="2400" dirty="0" smtClean="0">
                <a:latin typeface="Century Gothic" panose="020B0502020202020204" pitchFamily="34" charset="0"/>
              </a:rPr>
              <a:t>Stranger = </a:t>
            </a:r>
            <a:r>
              <a:rPr lang="en-GB" sz="2400" dirty="0">
                <a:latin typeface="Century Gothic" panose="020B0502020202020204" pitchFamily="34" charset="0"/>
              </a:rPr>
              <a:t>someone who is not a native of the land, yet nevertheless is granted </a:t>
            </a:r>
            <a:r>
              <a:rPr lang="en-GB" sz="2400" dirty="0" smtClean="0">
                <a:latin typeface="Century Gothic" panose="020B0502020202020204" pitchFamily="34" charset="0"/>
              </a:rPr>
              <a:t>rights (privileges and obligations) </a:t>
            </a:r>
            <a:r>
              <a:rPr lang="en-GB" sz="2400" dirty="0">
                <a:latin typeface="Century Gothic" panose="020B0502020202020204" pitchFamily="34" charset="0"/>
              </a:rPr>
              <a:t>on a par with the </a:t>
            </a:r>
            <a:r>
              <a:rPr lang="en-GB" sz="2400" dirty="0" smtClean="0">
                <a:latin typeface="Century Gothic" panose="020B0502020202020204" pitchFamily="34" charset="0"/>
              </a:rPr>
              <a:t>native</a:t>
            </a:r>
          </a:p>
          <a:p>
            <a:pPr lvl="1"/>
            <a:r>
              <a:rPr lang="en-GB" sz="2000" dirty="0" smtClean="0">
                <a:latin typeface="Century Gothic" panose="020B0502020202020204" pitchFamily="34" charset="0"/>
              </a:rPr>
              <a:t>take </a:t>
            </a:r>
            <a:r>
              <a:rPr lang="en-GB" sz="2000" dirty="0">
                <a:latin typeface="Century Gothic" panose="020B0502020202020204" pitchFamily="34" charset="0"/>
              </a:rPr>
              <a:t>a vested interest </a:t>
            </a:r>
            <a:endParaRPr lang="en-GB" sz="2000" dirty="0" smtClean="0">
              <a:latin typeface="Century Gothic" panose="020B0502020202020204" pitchFamily="34" charset="0"/>
            </a:endParaRPr>
          </a:p>
          <a:p>
            <a:pPr lvl="1"/>
            <a:r>
              <a:rPr lang="en-GB" sz="2000" dirty="0">
                <a:latin typeface="Century Gothic" panose="020B0502020202020204" pitchFamily="34" charset="0"/>
              </a:rPr>
              <a:t>willing to assimilate </a:t>
            </a:r>
          </a:p>
          <a:p>
            <a:pPr lvl="1"/>
            <a:r>
              <a:rPr lang="en-GB" sz="2000" dirty="0">
                <a:latin typeface="Century Gothic" panose="020B0502020202020204" pitchFamily="34" charset="0"/>
              </a:rPr>
              <a:t>official sanction to live there</a:t>
            </a: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3378436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1"/>
                </a:solidFill>
                <a:latin typeface="Century Gothic" panose="020B0502020202020204" pitchFamily="34" charset="0"/>
              </a:rPr>
              <a:t>WHAT IS A FOREIGNER?</a:t>
            </a:r>
            <a:endParaRPr lang="en-GB"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rmAutofit/>
          </a:bodyPr>
          <a:lstStyle/>
          <a:p>
            <a:r>
              <a:rPr lang="en-GB" sz="2400" i="1" dirty="0" err="1" smtClean="0">
                <a:latin typeface="Century Gothic" panose="020B0502020202020204" pitchFamily="34" charset="0"/>
                <a:ea typeface="Calibri" panose="020F0502020204030204" pitchFamily="34" charset="0"/>
                <a:cs typeface="Times New Roman" panose="02020603050405020304" pitchFamily="18" charset="0"/>
              </a:rPr>
              <a:t>nokriy</a:t>
            </a:r>
            <a:endParaRPr lang="en-GB" sz="2400" i="1" dirty="0" smtClean="0">
              <a:latin typeface="Century Gothic" panose="020B0502020202020204" pitchFamily="34" charset="0"/>
              <a:ea typeface="Calibri" panose="020F0502020204030204" pitchFamily="34" charset="0"/>
              <a:cs typeface="Times New Roman" panose="02020603050405020304" pitchFamily="18" charset="0"/>
            </a:endParaRPr>
          </a:p>
          <a:p>
            <a:r>
              <a:rPr lang="en-GB" sz="2400" dirty="0" smtClean="0">
                <a:latin typeface="Century Gothic" panose="020B0502020202020204" pitchFamily="34" charset="0"/>
                <a:ea typeface="Calibri" panose="020F0502020204030204" pitchFamily="34" charset="0"/>
                <a:cs typeface="Times New Roman" panose="02020603050405020304" pitchFamily="18" charset="0"/>
              </a:rPr>
              <a:t>“</a:t>
            </a:r>
            <a:r>
              <a:rPr lang="en-GB" sz="2400" dirty="0">
                <a:latin typeface="Century Gothic" panose="020B0502020202020204" pitchFamily="34" charset="0"/>
                <a:ea typeface="Calibri" panose="020F0502020204030204" pitchFamily="34" charset="0"/>
                <a:cs typeface="Times New Roman" panose="02020603050405020304" pitchFamily="18" charset="0"/>
              </a:rPr>
              <a:t>stranger,” “strange,” “alien” and “foreigner</a:t>
            </a:r>
            <a:r>
              <a:rPr lang="en-GB" sz="2400" dirty="0" smtClean="0">
                <a:latin typeface="Century Gothic" panose="020B0502020202020204" pitchFamily="34" charset="0"/>
                <a:ea typeface="Calibri" panose="020F0502020204030204" pitchFamily="34" charset="0"/>
                <a:cs typeface="Times New Roman" panose="02020603050405020304" pitchFamily="18" charset="0"/>
              </a:rPr>
              <a:t>.”</a:t>
            </a:r>
          </a:p>
          <a:p>
            <a:r>
              <a:rPr lang="en-GB" sz="2400" dirty="0">
                <a:latin typeface="Century Gothic" panose="020B0502020202020204" pitchFamily="34" charset="0"/>
                <a:ea typeface="Calibri" panose="020F0502020204030204" pitchFamily="34" charset="0"/>
                <a:cs typeface="Times New Roman" panose="02020603050405020304" pitchFamily="18" charset="0"/>
              </a:rPr>
              <a:t>his allegiance to his adopted land is not </a:t>
            </a:r>
            <a:r>
              <a:rPr lang="en-GB" sz="2400" dirty="0" smtClean="0">
                <a:latin typeface="Century Gothic" panose="020B0502020202020204" pitchFamily="34" charset="0"/>
                <a:ea typeface="Calibri" panose="020F0502020204030204" pitchFamily="34" charset="0"/>
                <a:cs typeface="Times New Roman" panose="02020603050405020304" pitchFamily="18" charset="0"/>
              </a:rPr>
              <a:t>wholehearted</a:t>
            </a:r>
          </a:p>
          <a:p>
            <a:r>
              <a:rPr lang="en-GB" sz="2400" dirty="0">
                <a:latin typeface="Century Gothic" panose="020B0502020202020204" pitchFamily="34" charset="0"/>
              </a:rPr>
              <a:t>does not intend to be a full participant in the life and culture of the foreign country in which he resides, to fully identify with it. </a:t>
            </a:r>
          </a:p>
          <a:p>
            <a:endParaRPr lang="en-GB" sz="2400"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913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chemeClr val="bg1"/>
                </a:solidFill>
                <a:latin typeface="Century Gothic" panose="020B0502020202020204" pitchFamily="34" charset="0"/>
              </a:rPr>
              <a:t>SHOULD SOJOURNERS BE TREATED DIFFERENTLY FROM FOREIGNERS?</a:t>
            </a:r>
            <a:endParaRPr lang="en-GB" sz="3600" b="1" dirty="0">
              <a:solidFill>
                <a:schemeClr val="bg1"/>
              </a:solidFill>
              <a:latin typeface="Century Gothic" panose="020B0502020202020204" pitchFamily="34" charset="0"/>
            </a:endParaRPr>
          </a:p>
        </p:txBody>
      </p:sp>
      <p:sp>
        <p:nvSpPr>
          <p:cNvPr id="3" name="Content Placeholder 2"/>
          <p:cNvSpPr>
            <a:spLocks noGrp="1"/>
          </p:cNvSpPr>
          <p:nvPr>
            <p:ph idx="1"/>
          </p:nvPr>
        </p:nvSpPr>
        <p:spPr/>
        <p:txBody>
          <a:bodyPr>
            <a:noAutofit/>
          </a:bodyPr>
          <a:lstStyle/>
          <a:p>
            <a:pPr>
              <a:spcAft>
                <a:spcPts val="0"/>
              </a:spcAft>
            </a:pPr>
            <a:r>
              <a:rPr lang="en-GB" sz="2400" dirty="0" smtClean="0">
                <a:latin typeface="Century Gothic" panose="020B0502020202020204" pitchFamily="34" charset="0"/>
              </a:rPr>
              <a:t>Need to know status</a:t>
            </a:r>
          </a:p>
          <a:p>
            <a:pPr>
              <a:spcAft>
                <a:spcPts val="0"/>
              </a:spcAft>
            </a:pPr>
            <a:endParaRPr lang="en-GB" sz="1400" dirty="0" smtClean="0">
              <a:latin typeface="Century Gothic" panose="020B0502020202020204" pitchFamily="34" charset="0"/>
            </a:endParaRPr>
          </a:p>
          <a:p>
            <a:pPr marL="457200" lvl="1" indent="0">
              <a:buNone/>
            </a:pPr>
            <a:r>
              <a:rPr lang="en-GB" sz="2000" dirty="0" smtClean="0">
                <a:latin typeface="Century Gothic" panose="020B0502020202020204" pitchFamily="34" charset="0"/>
                <a:ea typeface="Times New Roman" panose="02020603050405020304" pitchFamily="18" charset="0"/>
              </a:rPr>
              <a:t>…</a:t>
            </a:r>
            <a:r>
              <a:rPr lang="en-GB" sz="2000" i="1" dirty="0" smtClean="0">
                <a:latin typeface="Century Gothic" panose="020B0502020202020204" pitchFamily="34" charset="0"/>
                <a:ea typeface="Times New Roman" panose="02020603050405020304" pitchFamily="18" charset="0"/>
              </a:rPr>
              <a:t>You </a:t>
            </a:r>
            <a:r>
              <a:rPr lang="en-GB" sz="2000" i="1" dirty="0">
                <a:latin typeface="Century Gothic" panose="020B0502020202020204" pitchFamily="34" charset="0"/>
                <a:ea typeface="Times New Roman" panose="02020603050405020304" pitchFamily="18" charset="0"/>
              </a:rPr>
              <a:t>may charge interest to a foreigner</a:t>
            </a:r>
            <a:r>
              <a:rPr lang="en-GB" sz="2000" dirty="0">
                <a:latin typeface="Century Gothic" panose="020B0502020202020204" pitchFamily="34" charset="0"/>
                <a:ea typeface="Times New Roman" panose="02020603050405020304" pitchFamily="18" charset="0"/>
              </a:rPr>
              <a:t> (</a:t>
            </a:r>
            <a:r>
              <a:rPr lang="en-GB" sz="2000" i="1" dirty="0" err="1">
                <a:latin typeface="Century Gothic" panose="020B0502020202020204" pitchFamily="34" charset="0"/>
                <a:ea typeface="Times New Roman" panose="02020603050405020304" pitchFamily="18" charset="0"/>
              </a:rPr>
              <a:t>nokriy</a:t>
            </a:r>
            <a:r>
              <a:rPr lang="en-GB" sz="2000" dirty="0">
                <a:latin typeface="Century Gothic" panose="020B0502020202020204" pitchFamily="34" charset="0"/>
                <a:ea typeface="Times New Roman" panose="02020603050405020304" pitchFamily="18" charset="0"/>
              </a:rPr>
              <a:t>), but to your countrymen you shall not charge </a:t>
            </a:r>
            <a:r>
              <a:rPr lang="en-GB" sz="2000" dirty="0" smtClean="0">
                <a:latin typeface="Century Gothic" panose="020B0502020202020204" pitchFamily="34" charset="0"/>
                <a:ea typeface="Times New Roman" panose="02020603050405020304" pitchFamily="18" charset="0"/>
              </a:rPr>
              <a:t>interest</a:t>
            </a:r>
          </a:p>
          <a:p>
            <a:pPr marL="457200" lvl="1" indent="0" algn="r">
              <a:buNone/>
            </a:pPr>
            <a:r>
              <a:rPr lang="en-GB" sz="2000" dirty="0" smtClean="0">
                <a:latin typeface="Century Gothic" panose="020B0502020202020204" pitchFamily="34" charset="0"/>
                <a:ea typeface="Times New Roman" panose="02020603050405020304" pitchFamily="18" charset="0"/>
              </a:rPr>
              <a:t>Dt</a:t>
            </a:r>
            <a:r>
              <a:rPr lang="en-GB" sz="2000" dirty="0">
                <a:latin typeface="Century Gothic" panose="020B0502020202020204" pitchFamily="34" charset="0"/>
                <a:ea typeface="Times New Roman" panose="02020603050405020304" pitchFamily="18" charset="0"/>
              </a:rPr>
              <a:t>. 23:20-21</a:t>
            </a:r>
          </a:p>
          <a:p>
            <a:pPr>
              <a:spcAft>
                <a:spcPts val="0"/>
              </a:spcAft>
            </a:pPr>
            <a:endParaRPr lang="en-GB" sz="1400" dirty="0" smtClean="0">
              <a:latin typeface="Century Gothic" panose="020B0502020202020204" pitchFamily="34" charset="0"/>
              <a:ea typeface="Times New Roman" panose="02020603050405020304" pitchFamily="18" charset="0"/>
            </a:endParaRPr>
          </a:p>
          <a:p>
            <a:pPr marL="457200" lvl="1" indent="0">
              <a:buNone/>
            </a:pPr>
            <a:r>
              <a:rPr lang="en-GB" sz="2000" i="1" dirty="0" smtClean="0">
                <a:latin typeface="Century Gothic" panose="020B0502020202020204" pitchFamily="34" charset="0"/>
              </a:rPr>
              <a:t>From </a:t>
            </a:r>
            <a:r>
              <a:rPr lang="en-GB" sz="2000" i="1" dirty="0">
                <a:latin typeface="Century Gothic" panose="020B0502020202020204" pitchFamily="34" charset="0"/>
              </a:rPr>
              <a:t>a foreigner</a:t>
            </a:r>
            <a:r>
              <a:rPr lang="en-GB" sz="2000" dirty="0">
                <a:latin typeface="Century Gothic" panose="020B0502020202020204" pitchFamily="34" charset="0"/>
              </a:rPr>
              <a:t> (</a:t>
            </a:r>
            <a:r>
              <a:rPr lang="en-GB" sz="2000" i="1" dirty="0" err="1">
                <a:latin typeface="Century Gothic" panose="020B0502020202020204" pitchFamily="34" charset="0"/>
              </a:rPr>
              <a:t>nokriy</a:t>
            </a:r>
            <a:r>
              <a:rPr lang="en-GB" sz="2000" dirty="0">
                <a:latin typeface="Century Gothic" panose="020B0502020202020204" pitchFamily="34" charset="0"/>
              </a:rPr>
              <a:t>) </a:t>
            </a:r>
            <a:r>
              <a:rPr lang="en-GB" sz="2000" i="1" dirty="0">
                <a:latin typeface="Century Gothic" panose="020B0502020202020204" pitchFamily="34" charset="0"/>
              </a:rPr>
              <a:t>you may exact it</a:t>
            </a:r>
            <a:r>
              <a:rPr lang="en-GB" sz="2000" dirty="0">
                <a:latin typeface="Century Gothic" panose="020B0502020202020204" pitchFamily="34" charset="0"/>
              </a:rPr>
              <a:t>, but your hand shall release whatever of yours is with your </a:t>
            </a:r>
            <a:r>
              <a:rPr lang="en-GB" sz="2000" dirty="0" smtClean="0">
                <a:latin typeface="Century Gothic" panose="020B0502020202020204" pitchFamily="34" charset="0"/>
              </a:rPr>
              <a:t>brother </a:t>
            </a:r>
          </a:p>
          <a:p>
            <a:pPr marL="457200" lvl="1" indent="0" algn="r">
              <a:buNone/>
            </a:pPr>
            <a:r>
              <a:rPr lang="en-GB" sz="2000" dirty="0" smtClean="0">
                <a:latin typeface="Century Gothic" panose="020B0502020202020204" pitchFamily="34" charset="0"/>
              </a:rPr>
              <a:t>Dt</a:t>
            </a:r>
            <a:r>
              <a:rPr lang="en-GB" sz="2000" dirty="0">
                <a:latin typeface="Century Gothic" panose="020B0502020202020204" pitchFamily="34" charset="0"/>
              </a:rPr>
              <a:t>. </a:t>
            </a:r>
            <a:r>
              <a:rPr lang="en-GB" sz="2000" dirty="0" smtClean="0">
                <a:latin typeface="Century Gothic" panose="020B0502020202020204" pitchFamily="34" charset="0"/>
              </a:rPr>
              <a:t>15:1-3</a:t>
            </a:r>
          </a:p>
          <a:p>
            <a:pPr marL="457200" lvl="1" indent="0" algn="r">
              <a:buNone/>
            </a:pPr>
            <a:endParaRPr lang="en-GB" sz="1400" dirty="0" smtClean="0">
              <a:latin typeface="Century Gothic" panose="020B0502020202020204" pitchFamily="34" charset="0"/>
            </a:endParaRPr>
          </a:p>
          <a:p>
            <a:pPr marL="457200" lvl="1" indent="0">
              <a:buNone/>
            </a:pPr>
            <a:r>
              <a:rPr lang="en-GB" sz="2000" i="1" dirty="0">
                <a:latin typeface="Century Gothic" panose="020B0502020202020204" pitchFamily="34" charset="0"/>
              </a:rPr>
              <a:t>“You shall not eat anything which dies of itself. You may give it to the alien (</a:t>
            </a:r>
            <a:r>
              <a:rPr lang="en-GB" sz="2000" i="1" dirty="0" err="1">
                <a:latin typeface="Century Gothic" panose="020B0502020202020204" pitchFamily="34" charset="0"/>
              </a:rPr>
              <a:t>ger</a:t>
            </a:r>
            <a:r>
              <a:rPr lang="en-GB" sz="2000" i="1" dirty="0">
                <a:latin typeface="Century Gothic" panose="020B0502020202020204" pitchFamily="34" charset="0"/>
              </a:rPr>
              <a:t>) who is in your town, so that he may eat it, or you may sell it to a foreigner (</a:t>
            </a:r>
            <a:r>
              <a:rPr lang="en-GB" sz="2000" i="1" dirty="0" err="1">
                <a:latin typeface="Century Gothic" panose="020B0502020202020204" pitchFamily="34" charset="0"/>
              </a:rPr>
              <a:t>nokriy</a:t>
            </a:r>
            <a:r>
              <a:rPr lang="en-GB" sz="2000" i="1" dirty="0" smtClean="0">
                <a:latin typeface="Century Gothic" panose="020B0502020202020204" pitchFamily="34" charset="0"/>
              </a:rPr>
              <a:t>)…” </a:t>
            </a:r>
            <a:endParaRPr lang="en-GB" sz="2000" i="1" dirty="0">
              <a:latin typeface="Century Gothic" panose="020B0502020202020204" pitchFamily="34" charset="0"/>
            </a:endParaRPr>
          </a:p>
          <a:p>
            <a:pPr marL="457200" lvl="1" indent="0" algn="r">
              <a:buNone/>
            </a:pPr>
            <a:r>
              <a:rPr lang="en-GB" sz="2000" dirty="0" smtClean="0">
                <a:latin typeface="Century Gothic" panose="020B0502020202020204" pitchFamily="34" charset="0"/>
              </a:rPr>
              <a:t>Dt</a:t>
            </a:r>
            <a:r>
              <a:rPr lang="en-GB" sz="2000" dirty="0">
                <a:latin typeface="Century Gothic" panose="020B0502020202020204" pitchFamily="34" charset="0"/>
              </a:rPr>
              <a:t>. </a:t>
            </a:r>
            <a:r>
              <a:rPr lang="en-GB" sz="2000" dirty="0" smtClean="0">
                <a:latin typeface="Century Gothic" panose="020B0502020202020204" pitchFamily="34" charset="0"/>
              </a:rPr>
              <a:t>14:21</a:t>
            </a:r>
            <a:endParaRPr lang="en-GB" sz="2000" dirty="0">
              <a:latin typeface="Century Gothic" panose="020B0502020202020204" pitchFamily="34" charset="0"/>
              <a:ea typeface="Times New Roman" panose="02020603050405020304" pitchFamily="18" charset="0"/>
            </a:endParaRP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23475209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5657</TotalTime>
  <Words>1793</Words>
  <Application>Microsoft Macintosh PowerPoint</Application>
  <PresentationFormat>On-screen Show (4:3)</PresentationFormat>
  <Paragraphs>154</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  THE GREAT IMMIGRATION DEBATE</vt:lpstr>
      <vt:lpstr>BIBLICAL BASIS</vt:lpstr>
      <vt:lpstr>ARE THERE SUCH THINGS AS NATIONS?</vt:lpstr>
      <vt:lpstr>DO WE NEED TO RESPECT BORDERS?</vt:lpstr>
      <vt:lpstr>WHAT DOES THE BIBLE SAY ABOUT IMMIGRANTS?</vt:lpstr>
      <vt:lpstr>WHAT IS A SOJOURNER? </vt:lpstr>
      <vt:lpstr>WHAT IS A FOREIGNER?</vt:lpstr>
      <vt:lpstr>SHOULD SOJOURNERS BE TREATED DIFFERENTLY FROM FOREIGNERS?</vt:lpstr>
      <vt:lpstr>SHOULD WE EXPECT INTERGRATION?</vt:lpstr>
      <vt:lpstr>SHOULD GOVERNMENTS HAVE RIGHT TO BLOCK ENTRY?</vt:lpstr>
      <vt:lpstr>SHOULD GOVERNMENTS HAVE RIGHT TO BLOCK ENTRY?</vt:lpstr>
      <vt:lpstr>WHAT IS A NATION’S RESPONSIBILITY FOR SOJOURNERS WITHIN THEIR BORDERS?</vt:lpstr>
      <vt:lpstr>WHAT DOES IT MEAN TO BE COMPASSIONATE</vt:lpstr>
      <vt:lpstr>ESCAPE OR IMPACT?</vt:lpstr>
      <vt:lpstr>WHAT PLEASES HIM?</vt:lpstr>
      <vt:lpstr>TOP TIPS FOR IMMIGRATION DEBATE</vt:lpstr>
      <vt:lpstr>TOP TIPS FOR HOW TO APPROACH THE IMMIGRATION DEBATE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believe everything you hear:  How to discern the messages of the media</dc:title>
  <dc:creator>Jamie Singleton</dc:creator>
  <cp:lastModifiedBy>Anthony McKernan</cp:lastModifiedBy>
  <cp:revision>99</cp:revision>
  <cp:lastPrinted>2017-09-21T15:56:13Z</cp:lastPrinted>
  <dcterms:created xsi:type="dcterms:W3CDTF">2017-09-20T14:30:32Z</dcterms:created>
  <dcterms:modified xsi:type="dcterms:W3CDTF">2017-10-22T15:22:54Z</dcterms:modified>
</cp:coreProperties>
</file>