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5" r:id="rId2"/>
    <p:sldId id="256" r:id="rId3"/>
    <p:sldId id="367" r:id="rId4"/>
    <p:sldId id="393" r:id="rId5"/>
    <p:sldId id="394" r:id="rId6"/>
    <p:sldId id="395" r:id="rId7"/>
    <p:sldId id="398" r:id="rId8"/>
    <p:sldId id="324" r:id="rId9"/>
    <p:sldId id="366" r:id="rId10"/>
    <p:sldId id="400" r:id="rId11"/>
    <p:sldId id="402" r:id="rId12"/>
    <p:sldId id="403" r:id="rId13"/>
    <p:sldId id="404" r:id="rId14"/>
    <p:sldId id="405" r:id="rId15"/>
    <p:sldId id="406" r:id="rId16"/>
    <p:sldId id="407" r:id="rId17"/>
    <p:sldId id="408" r:id="rId18"/>
    <p:sldId id="424" r:id="rId19"/>
    <p:sldId id="425" r:id="rId20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00"/>
    <a:srgbClr val="EED958"/>
    <a:srgbClr val="3399FF"/>
    <a:srgbClr val="33CCFF"/>
    <a:srgbClr val="860000"/>
    <a:srgbClr val="5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81047" autoAdjust="0"/>
  </p:normalViewPr>
  <p:slideViewPr>
    <p:cSldViewPr snapToGrid="0">
      <p:cViewPr varScale="1">
        <p:scale>
          <a:sx n="79" d="100"/>
          <a:sy n="79" d="100"/>
        </p:scale>
        <p:origin x="176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798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D3C2EA94-AAE1-40A6-B278-DA236C490AE8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0D5364B-0115-4452-AAC6-9DC76D56AA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7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231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Here are some of the areas the ‘diversity agenda’ comes off</a:t>
            </a:r>
            <a:r>
              <a:rPr lang="en-GB" baseline="0" dirty="0" smtClean="0"/>
              <a:t> the rail of what is a commendable starting line. I will look back at these from a scriptural filter.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051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Identity politics</a:t>
            </a: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tendency for people of a particular religion, race, social background, etc., to form exclusive political alliances, moving away from traditional broad-based party politics.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466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has it worse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146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Defending my rights will inevitably infringe on someone else’s right. E.g. I have the right to be loved but you have the right not to love me. I have a right not to be offended by what you say, but you have the right to say what you think.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359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practice of making only a perfunctory or symbolic effort to do a particular thing, especially by recruiting a small number of people from underrepresented groups in order to give the appearance of sexual or racial equality within a workforce.”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277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fire – affirmative action</a:t>
            </a: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 Shapiro (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conservative political commentator)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Affirmative Action (trying to readdress the balance but ends up harming)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722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Bullying campaigns (bandwagons)</a:t>
            </a: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Hounding out – no space for redemption</a:t>
            </a:r>
          </a:p>
          <a:p>
            <a:pPr lvl="1"/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expression – don’t get the benefit of a genuine conversation which could lead to revelation 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Someone points at someone and shouts an accusation and the mob join in and drown out the response.</a:t>
            </a:r>
          </a:p>
          <a:p>
            <a:endParaRPr lang="en-GB" dirty="0" smtClean="0"/>
          </a:p>
          <a:p>
            <a:r>
              <a:rPr lang="en-GB" dirty="0" smtClean="0"/>
              <a:t>Oxfam</a:t>
            </a:r>
          </a:p>
          <a:p>
            <a:r>
              <a:rPr lang="en-GB" dirty="0" smtClean="0"/>
              <a:t>Sir Tim Hunt – apology not enough, co-workers</a:t>
            </a:r>
            <a:r>
              <a:rPr lang="en-GB" baseline="0" dirty="0" smtClean="0"/>
              <a:t> who said he is not sexist. One joke…</a:t>
            </a:r>
            <a:endParaRPr lang="en-GB" dirty="0" smtClean="0"/>
          </a:p>
          <a:p>
            <a:r>
              <a:rPr lang="en-GB" dirty="0" smtClean="0"/>
              <a:t>Me Too</a:t>
            </a:r>
          </a:p>
          <a:p>
            <a:r>
              <a:rPr lang="en-GB" dirty="0" smtClean="0"/>
              <a:t>Stop Funding Hate</a:t>
            </a:r>
          </a:p>
          <a:p>
            <a:r>
              <a:rPr lang="en-GB" dirty="0" err="1" smtClean="0"/>
              <a:t>McCathyism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smtClean="0"/>
              <a:t>Just as we established in the first Hot Topic (Media) – be careful which campaigns you add your weight to (God has made you heavy). God has given you weight. Let’s be thinking people.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880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Bullying campaigns (bandwagons)</a:t>
            </a: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Hounding out – no space for redemption</a:t>
            </a: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 of expression – don’t get the benefit of a genuine conversation which could lead to revelation </a:t>
            </a:r>
          </a:p>
          <a:p>
            <a:endParaRPr lang="en-GB" dirty="0" smtClean="0"/>
          </a:p>
          <a:p>
            <a:r>
              <a:rPr lang="en-GB" dirty="0" smtClean="0"/>
              <a:t>Oxfam</a:t>
            </a:r>
          </a:p>
          <a:p>
            <a:r>
              <a:rPr lang="en-GB" dirty="0" smtClean="0"/>
              <a:t>Sir Tim Hunt</a:t>
            </a:r>
          </a:p>
          <a:p>
            <a:r>
              <a:rPr lang="en-GB" dirty="0" smtClean="0"/>
              <a:t>Me Too</a:t>
            </a:r>
          </a:p>
          <a:p>
            <a:r>
              <a:rPr lang="en-GB" dirty="0" smtClean="0"/>
              <a:t>Stop Funding Hate</a:t>
            </a:r>
          </a:p>
          <a:p>
            <a:r>
              <a:rPr lang="en-GB" dirty="0" err="1" smtClean="0"/>
              <a:t>McCathyism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smtClean="0"/>
              <a:t>Someone points at someone and shouts an accusation and the mob join in and drown out speech.</a:t>
            </a:r>
          </a:p>
          <a:p>
            <a:endParaRPr lang="en-GB" baseline="0" dirty="0" smtClean="0"/>
          </a:p>
          <a:p>
            <a:r>
              <a:rPr lang="en-GB" baseline="0" dirty="0" smtClean="0"/>
              <a:t>Just as we established in the first Hot Topic (Media) – be careful which campaigns you add your weight to. God has given you weight. Let’s be thinking people.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96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Bullying campaigns (bandwagons)</a:t>
            </a: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Hounding out – no space for redemption</a:t>
            </a: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 of expression – don’t get the benefit of a genuine conversation which could lead to revelation </a:t>
            </a:r>
          </a:p>
          <a:p>
            <a:endParaRPr lang="en-GB" dirty="0" smtClean="0"/>
          </a:p>
          <a:p>
            <a:r>
              <a:rPr lang="en-GB" dirty="0" smtClean="0"/>
              <a:t>Oxfam</a:t>
            </a:r>
          </a:p>
          <a:p>
            <a:r>
              <a:rPr lang="en-GB" dirty="0" smtClean="0"/>
              <a:t>Sir Tim Hunt</a:t>
            </a:r>
          </a:p>
          <a:p>
            <a:r>
              <a:rPr lang="en-GB" dirty="0" smtClean="0"/>
              <a:t>Me Too</a:t>
            </a:r>
          </a:p>
          <a:p>
            <a:r>
              <a:rPr lang="en-GB" dirty="0" smtClean="0"/>
              <a:t>Stop Funding Hate</a:t>
            </a:r>
          </a:p>
          <a:p>
            <a:r>
              <a:rPr lang="en-GB" dirty="0" err="1" smtClean="0"/>
              <a:t>McCathyism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smtClean="0"/>
              <a:t>Someone points at someone and shouts an accusation and the mob join in and drown out speech.</a:t>
            </a:r>
          </a:p>
          <a:p>
            <a:endParaRPr lang="en-GB" baseline="0" dirty="0" smtClean="0"/>
          </a:p>
          <a:p>
            <a:r>
              <a:rPr lang="en-GB" baseline="0" dirty="0" smtClean="0"/>
              <a:t>Just as we established in the first Hot Topic (Media) – be careful which campaigns you add your weight to. God has given you weight. Let’s be thinking people.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20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70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 = a range of different things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638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</a:t>
            </a:r>
            <a:r>
              <a:rPr lang="en-GB" baseline="0" dirty="0" smtClean="0"/>
              <a:t> a society we are eager to ensure diversity in all areas of society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Modelling industry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Cricket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adverts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30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Business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Role models 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In cooking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020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 smtClean="0"/>
              <a:t>In policing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 smtClean="0"/>
              <a:t>In</a:t>
            </a:r>
            <a:r>
              <a:rPr lang="en-GB" baseline="0" dirty="0" smtClean="0"/>
              <a:t> Apple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smtClean="0"/>
              <a:t>In bank of England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smtClean="0"/>
              <a:t>17 honours went to people who had rendered “serves to diversity” in various fields</a:t>
            </a: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Diversity seems to be an important issue within our society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</a:t>
            </a:r>
            <a:r>
              <a:rPr lang="en-GB" baseline="0" dirty="0" smtClean="0"/>
              <a:t> word diversity obviously has a deeper meaning in our context than just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range of different things</a:t>
            </a:r>
          </a:p>
          <a:p>
            <a:endParaRPr lang="en-GB" dirty="0" smtClean="0"/>
          </a:p>
          <a:p>
            <a:r>
              <a:rPr lang="en-GB" dirty="0" smtClean="0"/>
              <a:t>Video</a:t>
            </a:r>
            <a:r>
              <a:rPr lang="en-GB" baseline="0" dirty="0" smtClean="0"/>
              <a:t> by</a:t>
            </a:r>
            <a:r>
              <a:rPr lang="en-GB" dirty="0" smtClean="0"/>
              <a:t> Ohio </a:t>
            </a:r>
            <a:r>
              <a:rPr lang="en-GB" dirty="0" err="1" smtClean="0"/>
              <a:t>Uni</a:t>
            </a:r>
            <a:r>
              <a:rPr lang="en-GB" dirty="0" smtClean="0"/>
              <a:t> helps</a:t>
            </a:r>
            <a:r>
              <a:rPr lang="en-GB" baseline="0" dirty="0" smtClean="0"/>
              <a:t> us get an understanding of the current meaning within our world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111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differences…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 us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 us to make unique contributions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life interesting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Seeking to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Embracing differences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Demonstrating respect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a welcoming environment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together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Watch the video via</a:t>
            </a:r>
            <a:r>
              <a:rPr lang="en-GB" baseline="0" dirty="0" smtClean="0"/>
              <a:t> </a:t>
            </a:r>
            <a:r>
              <a:rPr lang="en-GB" baseline="0" smtClean="0"/>
              <a:t>the link on the page…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But </a:t>
            </a:r>
            <a:r>
              <a:rPr lang="en-GB" dirty="0" smtClean="0"/>
              <a:t>sometimes things can become a little restrictive</a:t>
            </a:r>
            <a:r>
              <a:rPr lang="en-GB" baseline="0" dirty="0" smtClean="0"/>
              <a:t> and complicate as you can see with these students.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Are we being too sensitive? You can see even in this setting diversity and seeking to avoid offense can be a Hot Topic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58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929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Act makes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illegal to discriminate against anyone because of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purpose is to make sure all in society can benefit and contribute.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5364B-0115-4452-AAC6-9DC76D56AAB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1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91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74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B8D62CC-F58C-4D89-83FD-F12C07E9A681}" type="datetimeFigureOut">
              <a:rPr lang="en-GB" smtClean="0"/>
              <a:pPr/>
              <a:t>28/02/18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7BD931BB-8609-47EF-86ED-9AF3768930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3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62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9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14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980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36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56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20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D62CC-F58C-4D89-83FD-F12C07E9A681}" type="datetimeFigureOut">
              <a:rPr lang="en-GB" smtClean="0"/>
              <a:t>28/02/18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931BB-8609-47EF-86ED-9AF37689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662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ice_video_20180219-110441.web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216" y="3762936"/>
            <a:ext cx="6975566" cy="2178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Responding to the complicated issues of our day from a life-giving biblical basis</a:t>
            </a:r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178755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>
                <a:latin typeface="Century Gothic" panose="020B0502020202020204" pitchFamily="34" charset="0"/>
              </a:rPr>
              <a:t>HOT TOPICS</a:t>
            </a:r>
            <a:endParaRPr lang="en-GB" sz="7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COMING OFF THE RAILS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426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chemeClr val="tx1"/>
                </a:solidFill>
              </a:rPr>
              <a:t>Self-identifying</a:t>
            </a:r>
          </a:p>
          <a:p>
            <a:pPr marL="514350" indent="-514350">
              <a:buFont typeface="+mj-lt"/>
              <a:buAutoNum type="arabicPeriod" startAt="2"/>
            </a:pPr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250" t="28666" r="14875" b="56667"/>
          <a:stretch/>
        </p:blipFill>
        <p:spPr>
          <a:xfrm>
            <a:off x="2800350" y="2717657"/>
            <a:ext cx="3981450" cy="2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COMING OFF THE RAILS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426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sz="2400" dirty="0" smtClean="0">
                <a:solidFill>
                  <a:schemeClr val="tx1"/>
                </a:solidFill>
              </a:rPr>
              <a:t>Tribalism</a:t>
            </a:r>
          </a:p>
          <a:p>
            <a:pPr marL="514350" indent="-514350">
              <a:buFont typeface="+mj-lt"/>
              <a:buAutoNum type="arabicPeriod" startAt="2"/>
            </a:pPr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6" name="Picture 5" descr="https://lh5.googleusercontent.com/m7_ZprM-iACG0pxngPBRpBz8lj0Ia3GnEN6snnyYlx013EfxYMVPu8rLh150PhLFXGppaYeIv8otk2EpGAodzPztTSzyNZRAVSM-IBxZCMplrA46Ic-Ug2WJDVdykvnHrdMQs9E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2358362"/>
            <a:ext cx="6910388" cy="3737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1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Related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3" b="19512"/>
          <a:stretch/>
        </p:blipFill>
        <p:spPr bwMode="auto">
          <a:xfrm>
            <a:off x="628650" y="1337000"/>
            <a:ext cx="7886700" cy="4200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7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COMING OFF THE RAILS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426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sz="2400" dirty="0" smtClean="0">
                <a:solidFill>
                  <a:schemeClr val="tx1"/>
                </a:solidFill>
              </a:rPr>
              <a:t>Race to the bottom</a:t>
            </a:r>
          </a:p>
          <a:p>
            <a:pPr marL="514350" indent="-514350">
              <a:buFont typeface="+mj-lt"/>
              <a:buAutoNum type="arabicPeriod" startAt="3"/>
            </a:pPr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7" name="Picture 6" descr="Image result for my group has had it wors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44974"/>
            <a:ext cx="8743950" cy="271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2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COMING OFF THE RAILS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426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GB" sz="2400" dirty="0" smtClean="0">
                <a:solidFill>
                  <a:schemeClr val="tx1"/>
                </a:solidFill>
              </a:rPr>
              <a:t>Fight for my rights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r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49" y="2531268"/>
            <a:ext cx="4781551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4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COMING OFF THE RAILS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426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GB" sz="2400" dirty="0" smtClean="0">
                <a:solidFill>
                  <a:schemeClr val="tx1"/>
                </a:solidFill>
              </a:rPr>
              <a:t>Hard to legislate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sz="2000" dirty="0" smtClean="0">
                <a:solidFill>
                  <a:schemeClr val="tx1"/>
                </a:solidFill>
              </a:rPr>
              <a:t>Tokenism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tokenism tick 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6" y="2801505"/>
            <a:ext cx="7547398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8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COMING OFF THE RAILS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426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GB" sz="2400" dirty="0" smtClean="0">
                <a:solidFill>
                  <a:schemeClr val="tx1"/>
                </a:solidFill>
              </a:rPr>
              <a:t>Hard to legislate</a:t>
            </a:r>
          </a:p>
          <a:p>
            <a:pPr marL="971550" lvl="1" indent="-514350">
              <a:buFont typeface="+mj-lt"/>
              <a:buAutoNum type="alphaLcParenR" startAt="2"/>
            </a:pPr>
            <a:r>
              <a:rPr lang="en-GB" sz="2000" dirty="0" smtClean="0">
                <a:solidFill>
                  <a:schemeClr val="tx1"/>
                </a:solidFill>
              </a:rPr>
              <a:t>Back fire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5" name="Ben Shapiro - Affirmative 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2762266"/>
            <a:ext cx="5543550" cy="311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COMING OFF THE RAILS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426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GB" sz="2400" dirty="0" smtClean="0">
                <a:solidFill>
                  <a:schemeClr val="tx1"/>
                </a:solidFill>
              </a:rPr>
              <a:t>Bullying campaigns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6" name="Picture 5" descr="Image result for mob justice carto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74900"/>
            <a:ext cx="5657850" cy="379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0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425031"/>
              </p:ext>
            </p:extLst>
          </p:nvPr>
        </p:nvGraphicFramePr>
        <p:xfrm>
          <a:off x="628650" y="650027"/>
          <a:ext cx="7907628" cy="554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3814">
                  <a:extLst>
                    <a:ext uri="{9D8B030D-6E8A-4147-A177-3AD203B41FA5}">
                      <a16:colId xmlns:a16="http://schemas.microsoft.com/office/drawing/2014/main" xmlns="" val="378520627"/>
                    </a:ext>
                  </a:extLst>
                </a:gridCol>
                <a:gridCol w="3953814">
                  <a:extLst>
                    <a:ext uri="{9D8B030D-6E8A-4147-A177-3AD203B41FA5}">
                      <a16:colId xmlns:a16="http://schemas.microsoft.com/office/drawing/2014/main" xmlns="" val="2696085747"/>
                    </a:ext>
                  </a:extLst>
                </a:gridCol>
              </a:tblGrid>
              <a:tr h="6044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COMING OFF THE RAILS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0334709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Self-identifying 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9188752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Tribalism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3996913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Race to the bottom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4872696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Fight for my rights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6317142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Hard to legislate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46468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Bullying campaigns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2068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00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165333"/>
              </p:ext>
            </p:extLst>
          </p:nvPr>
        </p:nvGraphicFramePr>
        <p:xfrm>
          <a:off x="628650" y="650027"/>
          <a:ext cx="7907628" cy="554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3814">
                  <a:extLst>
                    <a:ext uri="{9D8B030D-6E8A-4147-A177-3AD203B41FA5}">
                      <a16:colId xmlns:a16="http://schemas.microsoft.com/office/drawing/2014/main" xmlns="" val="378520627"/>
                    </a:ext>
                  </a:extLst>
                </a:gridCol>
                <a:gridCol w="3953814">
                  <a:extLst>
                    <a:ext uri="{9D8B030D-6E8A-4147-A177-3AD203B41FA5}">
                      <a16:colId xmlns:a16="http://schemas.microsoft.com/office/drawing/2014/main" xmlns="" val="2696085747"/>
                    </a:ext>
                  </a:extLst>
                </a:gridCol>
              </a:tblGrid>
              <a:tr h="6044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COMING OFF THE RAILS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GETTING BACK ON TRACK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0334709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Self-identifying 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God defines our identity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9188752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Tribalism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Unity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3996913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Race to the bottom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than Conquerors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4872696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Fight for my rights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Love Justice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6317142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Hard to legislate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Law written on heart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346468"/>
                  </a:ext>
                </a:extLst>
              </a:tr>
              <a:tr h="604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Bullying campaigns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Building</a:t>
                      </a:r>
                      <a:r>
                        <a:rPr lang="en-GB" sz="2400" baseline="0" dirty="0" smtClean="0"/>
                        <a:t> bridges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2068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21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249" y="2509759"/>
            <a:ext cx="8558213" cy="1790700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en-GB" sz="5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5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en-GB" sz="5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5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DIVERSITY IN THE CHRUCH: WHAT SHOULD AND SHOULDN’T WE DO?</a:t>
            </a:r>
            <a:endParaRPr lang="en-GB" sz="5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WHY IS THIS A HOT TOPIC?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6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875" t="11333" r="27219" b="21222"/>
          <a:stretch/>
        </p:blipFill>
        <p:spPr>
          <a:xfrm>
            <a:off x="-41971" y="0"/>
            <a:ext cx="9202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3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368" t="20480" r="27263" b="31613"/>
          <a:stretch/>
        </p:blipFill>
        <p:spPr>
          <a:xfrm>
            <a:off x="0" y="0"/>
            <a:ext cx="9204660" cy="48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684" t="43497" r="26947" b="36292"/>
          <a:stretch/>
        </p:blipFill>
        <p:spPr>
          <a:xfrm>
            <a:off x="0" y="4828674"/>
            <a:ext cx="9169543" cy="20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2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31" t="27404" r="61126" b="61743"/>
          <a:stretch/>
        </p:blipFill>
        <p:spPr>
          <a:xfrm>
            <a:off x="753979" y="344377"/>
            <a:ext cx="7539790" cy="1427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053" t="60526" r="61895" b="33860"/>
          <a:stretch/>
        </p:blipFill>
        <p:spPr>
          <a:xfrm>
            <a:off x="1122947" y="2993530"/>
            <a:ext cx="6850401" cy="696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580" t="24502" r="61526" b="68760"/>
          <a:stretch/>
        </p:blipFill>
        <p:spPr>
          <a:xfrm>
            <a:off x="1122948" y="2048524"/>
            <a:ext cx="6836980" cy="812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117" t="83169" r="61420" b="11641"/>
          <a:stretch/>
        </p:blipFill>
        <p:spPr>
          <a:xfrm>
            <a:off x="1122948" y="3791741"/>
            <a:ext cx="6852428" cy="635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843" t="37509" r="61473" b="56315"/>
          <a:stretch/>
        </p:blipFill>
        <p:spPr>
          <a:xfrm>
            <a:off x="1122947" y="4560367"/>
            <a:ext cx="6836981" cy="749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843" t="60246" r="61473" b="36105"/>
          <a:stretch/>
        </p:blipFill>
        <p:spPr>
          <a:xfrm>
            <a:off x="1122947" y="5442683"/>
            <a:ext cx="6865388" cy="4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00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421" t="11965" r="48421" b="36386"/>
          <a:stretch/>
        </p:blipFill>
        <p:spPr>
          <a:xfrm>
            <a:off x="665147" y="1084637"/>
            <a:ext cx="7796464" cy="44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339" y="2611615"/>
            <a:ext cx="78867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CULTURAL CONTEXT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EQUALITIES ACT 2010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4266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Age</a:t>
            </a:r>
          </a:p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Disability</a:t>
            </a:r>
          </a:p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Gender Assignment</a:t>
            </a:r>
          </a:p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Race</a:t>
            </a:r>
          </a:p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Religion/Belief &amp; culture</a:t>
            </a:r>
          </a:p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Sex</a:t>
            </a:r>
          </a:p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Sexual orientation</a:t>
            </a:r>
          </a:p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Marriage &amp; civil partnership</a:t>
            </a:r>
          </a:p>
          <a:p>
            <a:pPr marL="457200" indent="-457200">
              <a:buAutoNum type="arabicParenR"/>
            </a:pPr>
            <a:r>
              <a:rPr lang="en-GB" sz="2400" dirty="0" smtClean="0">
                <a:solidFill>
                  <a:schemeClr val="tx1"/>
                </a:solidFill>
              </a:rPr>
              <a:t>Pregnancy </a:t>
            </a:r>
            <a:endParaRPr lang="en-GB" sz="24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0" y="3657600"/>
            <a:ext cx="7886700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lvl="0" indent="-51435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 startAt="2"/>
              <a:defRPr sz="2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10355</TotalTime>
  <Words>845</Words>
  <Application>Microsoft Office PowerPoint</Application>
  <PresentationFormat>On-screen Show (4:3)</PresentationFormat>
  <Paragraphs>153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Office Theme</vt:lpstr>
      <vt:lpstr>PowerPoint Presentation</vt:lpstr>
      <vt:lpstr>  DIVERSITY IN THE CHRUCH: WHAT SHOULD AND SHOULDN’T WE DO?</vt:lpstr>
      <vt:lpstr>WHY IS THIS A HOT TOPIC?</vt:lpstr>
      <vt:lpstr>PowerPoint Presentation</vt:lpstr>
      <vt:lpstr>PowerPoint Presentation</vt:lpstr>
      <vt:lpstr>PowerPoint Presentation</vt:lpstr>
      <vt:lpstr>PowerPoint Presentation</vt:lpstr>
      <vt:lpstr>CULTURAL CONTEXT</vt:lpstr>
      <vt:lpstr>EQUALITIES ACT 2010</vt:lpstr>
      <vt:lpstr>COMING OFF THE RAILS</vt:lpstr>
      <vt:lpstr>COMING OFF THE RAILS</vt:lpstr>
      <vt:lpstr>PowerPoint Presentation</vt:lpstr>
      <vt:lpstr>COMING OFF THE RAILS</vt:lpstr>
      <vt:lpstr>COMING OFF THE RAILS</vt:lpstr>
      <vt:lpstr>COMING OFF THE RAILS</vt:lpstr>
      <vt:lpstr>COMING OFF THE RAILS</vt:lpstr>
      <vt:lpstr>COMING OFF THE RAILS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Don't believe everything you hear:  How to discern the messages of the media</dc:title>
  <dc:creator>Jamie Singleton</dc:creator>
  <cp:lastModifiedBy>Naomi Stephens</cp:lastModifiedBy>
  <cp:revision>280</cp:revision>
  <cp:lastPrinted>2018-01-25T13:13:48Z</cp:lastPrinted>
  <dcterms:created xsi:type="dcterms:W3CDTF">2017-09-20T14:30:32Z</dcterms:created>
  <dcterms:modified xsi:type="dcterms:W3CDTF">2018-02-28T11:12:46Z</dcterms:modified>
</cp:coreProperties>
</file>