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75" r:id="rId2"/>
    <p:sldId id="256" r:id="rId3"/>
    <p:sldId id="443" r:id="rId4"/>
    <p:sldId id="292" r:id="rId5"/>
    <p:sldId id="426" r:id="rId6"/>
    <p:sldId id="436" r:id="rId7"/>
    <p:sldId id="427" r:id="rId8"/>
    <p:sldId id="428" r:id="rId9"/>
    <p:sldId id="429" r:id="rId10"/>
    <p:sldId id="430" r:id="rId11"/>
    <p:sldId id="431" r:id="rId12"/>
    <p:sldId id="432" r:id="rId13"/>
    <p:sldId id="455" r:id="rId14"/>
    <p:sldId id="434" r:id="rId15"/>
    <p:sldId id="437" r:id="rId16"/>
    <p:sldId id="438" r:id="rId17"/>
    <p:sldId id="439" r:id="rId18"/>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0000"/>
    <a:srgbClr val="EED958"/>
    <a:srgbClr val="3399FF"/>
    <a:srgbClr val="33CCFF"/>
    <a:srgbClr val="860000"/>
    <a:srgbClr val="5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18" autoAdjust="0"/>
    <p:restoredTop sz="59302" autoAdjust="0"/>
  </p:normalViewPr>
  <p:slideViewPr>
    <p:cSldViewPr snapToGrid="0">
      <p:cViewPr varScale="1">
        <p:scale>
          <a:sx n="58" d="100"/>
          <a:sy n="58" d="100"/>
        </p:scale>
        <p:origin x="1542" y="60"/>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26" tIns="45713" rIns="91426" bIns="45713" rtlCol="0"/>
          <a:lstStyle>
            <a:lvl1pPr algn="l">
              <a:defRPr sz="1200"/>
            </a:lvl1pPr>
          </a:lstStyle>
          <a:p>
            <a:endParaRPr lang="en-GB"/>
          </a:p>
        </p:txBody>
      </p:sp>
      <p:sp>
        <p:nvSpPr>
          <p:cNvPr id="3" name="Date Placeholder 2"/>
          <p:cNvSpPr>
            <a:spLocks noGrp="1"/>
          </p:cNvSpPr>
          <p:nvPr>
            <p:ph type="dt" idx="1"/>
          </p:nvPr>
        </p:nvSpPr>
        <p:spPr>
          <a:xfrm>
            <a:off x="3815373" y="0"/>
            <a:ext cx="2918831" cy="495029"/>
          </a:xfrm>
          <a:prstGeom prst="rect">
            <a:avLst/>
          </a:prstGeom>
        </p:spPr>
        <p:txBody>
          <a:bodyPr vert="horz" lIns="91426" tIns="45713" rIns="91426" bIns="45713" rtlCol="0"/>
          <a:lstStyle>
            <a:lvl1pPr algn="r">
              <a:defRPr sz="1200"/>
            </a:lvl1pPr>
          </a:lstStyle>
          <a:p>
            <a:fld id="{D3C2EA94-AAE1-40A6-B278-DA236C490AE8}" type="datetimeFigureOut">
              <a:rPr lang="en-GB" smtClean="0"/>
              <a:t>19/07/18</a:t>
            </a:fld>
            <a:endParaRPr lang="en-GB"/>
          </a:p>
        </p:txBody>
      </p:sp>
      <p:sp>
        <p:nvSpPr>
          <p:cNvPr id="4" name="Slide Image Placeholder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26" tIns="45713" rIns="91426" bIns="45713" rtlCol="0" anchor="ctr"/>
          <a:lstStyle/>
          <a:p>
            <a:endParaRPr lang="en-GB"/>
          </a:p>
        </p:txBody>
      </p:sp>
      <p:sp>
        <p:nvSpPr>
          <p:cNvPr id="5" name="Notes Placeholder 4"/>
          <p:cNvSpPr>
            <a:spLocks noGrp="1"/>
          </p:cNvSpPr>
          <p:nvPr>
            <p:ph type="body" sz="quarter" idx="3"/>
          </p:nvPr>
        </p:nvSpPr>
        <p:spPr>
          <a:xfrm>
            <a:off x="673577" y="4748164"/>
            <a:ext cx="5388610" cy="3884861"/>
          </a:xfrm>
          <a:prstGeom prst="rect">
            <a:avLst/>
          </a:prstGeom>
        </p:spPr>
        <p:txBody>
          <a:bodyPr vert="horz" lIns="91426" tIns="45713" rIns="91426" bIns="45713"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1286"/>
            <a:ext cx="2918831" cy="495028"/>
          </a:xfrm>
          <a:prstGeom prst="rect">
            <a:avLst/>
          </a:prstGeom>
        </p:spPr>
        <p:txBody>
          <a:bodyPr vert="horz" lIns="91426" tIns="45713" rIns="91426" bIns="45713" rtlCol="0" anchor="b"/>
          <a:lstStyle>
            <a:lvl1pPr algn="l">
              <a:defRPr sz="1200"/>
            </a:lvl1pPr>
          </a:lstStyle>
          <a:p>
            <a:endParaRPr lang="en-GB"/>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26" tIns="45713" rIns="91426" bIns="45713" rtlCol="0" anchor="b"/>
          <a:lstStyle>
            <a:lvl1pPr algn="r">
              <a:defRPr sz="1200"/>
            </a:lvl1pPr>
          </a:lstStyle>
          <a:p>
            <a:fld id="{10D5364B-0115-4452-AAC6-9DC76D56AABE}" type="slidenum">
              <a:rPr lang="en-GB" smtClean="0"/>
              <a:t>‹#›</a:t>
            </a:fld>
            <a:endParaRPr lang="en-GB"/>
          </a:p>
        </p:txBody>
      </p:sp>
    </p:spTree>
    <p:extLst>
      <p:ext uri="{BB962C8B-B14F-4D97-AF65-F5344CB8AC3E}">
        <p14:creationId xmlns:p14="http://schemas.microsoft.com/office/powerpoint/2010/main" val="3954771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iblegateway.com/passage/?search=Matthew+25:14-30&amp;version=NIVUK#fen-NIVUK-24024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biblehub.com/niv/1_corinthians/5.htm#footnotes" TargetMode="External"/><Relationship Id="rId3" Type="http://schemas.openxmlformats.org/officeDocument/2006/relationships/hyperlink" Target="http://biblehub.com/1_corinthians/5-1.htm" TargetMode="External"/><Relationship Id="rId7" Type="http://schemas.openxmlformats.org/officeDocument/2006/relationships/hyperlink" Target="http://biblehub.com/1_corinthians/5-5.htm"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biblehub.com/1_corinthians/5-4.htm" TargetMode="External"/><Relationship Id="rId5" Type="http://schemas.openxmlformats.org/officeDocument/2006/relationships/hyperlink" Target="http://biblehub.com/1_corinthians/5-3.htm" TargetMode="External"/><Relationship Id="rId4" Type="http://schemas.openxmlformats.org/officeDocument/2006/relationships/hyperlink" Target="http://biblehub.com/1_corinthians/5-2.ht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1233488"/>
            <a:ext cx="4437063" cy="3328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0D5364B-0115-4452-AAC6-9DC76D56AABE}" type="slidenum">
              <a:rPr lang="en-GB" smtClean="0"/>
              <a:t>1</a:t>
            </a:fld>
            <a:endParaRPr lang="en-GB"/>
          </a:p>
        </p:txBody>
      </p:sp>
    </p:spTree>
    <p:extLst>
      <p:ext uri="{BB962C8B-B14F-4D97-AF65-F5344CB8AC3E}">
        <p14:creationId xmlns:p14="http://schemas.microsoft.com/office/powerpoint/2010/main" val="3050231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GB" sz="1200" b="1" kern="1200" baseline="0" dirty="0" smtClean="0">
                <a:solidFill>
                  <a:schemeClr val="tx1"/>
                </a:solidFill>
                <a:effectLst/>
                <a:latin typeface="+mn-lt"/>
                <a:ea typeface="+mn-ea"/>
                <a:cs typeface="+mn-cs"/>
              </a:rPr>
              <a:t>Equality</a:t>
            </a:r>
          </a:p>
          <a:p>
            <a:r>
              <a:rPr lang="en-GB" sz="1200" u="none" strike="noStrike" kern="1200" dirty="0" smtClean="0">
                <a:solidFill>
                  <a:schemeClr val="tx1"/>
                </a:solidFill>
                <a:effectLst/>
                <a:latin typeface="+mn-lt"/>
                <a:ea typeface="+mn-ea"/>
                <a:cs typeface="+mn-cs"/>
              </a:rPr>
              <a:t>Romans 2:11</a:t>
            </a:r>
            <a:r>
              <a:rPr lang="en-GB" sz="1200" kern="1200" dirty="0" smtClean="0">
                <a:solidFill>
                  <a:schemeClr val="tx1"/>
                </a:solidFill>
                <a:effectLst/>
                <a:latin typeface="+mn-lt"/>
                <a:ea typeface="+mn-ea"/>
                <a:cs typeface="+mn-cs"/>
              </a:rPr>
              <a:t> For God shows no partiality.</a:t>
            </a:r>
          </a:p>
          <a:p>
            <a:r>
              <a:rPr lang="en-GB" sz="1200" kern="1200" dirty="0" smtClean="0">
                <a:solidFill>
                  <a:schemeClr val="tx1"/>
                </a:solidFill>
                <a:effectLst/>
                <a:latin typeface="+mn-lt"/>
                <a:ea typeface="+mn-ea"/>
                <a:cs typeface="+mn-cs"/>
              </a:rPr>
              <a:t>Matt 20 Parable of workers in vineyard</a:t>
            </a:r>
          </a:p>
          <a:p>
            <a:r>
              <a:rPr lang="en-GB" sz="1200" kern="1200" dirty="0" smtClean="0">
                <a:solidFill>
                  <a:schemeClr val="tx1"/>
                </a:solidFill>
                <a:effectLst/>
                <a:latin typeface="+mn-lt"/>
                <a:ea typeface="+mn-ea"/>
                <a:cs typeface="+mn-cs"/>
              </a:rPr>
              <a:t>Matt 25 Parable of the talents</a:t>
            </a:r>
          </a:p>
          <a:p>
            <a:r>
              <a:rPr lang="en-GB" sz="1200" b="1" kern="1200" baseline="30000" dirty="0" smtClean="0">
                <a:solidFill>
                  <a:schemeClr val="tx1"/>
                </a:solidFill>
                <a:effectLst/>
                <a:latin typeface="+mn-lt"/>
                <a:ea typeface="+mn-ea"/>
                <a:cs typeface="+mn-cs"/>
              </a:rPr>
              <a:t>15 </a:t>
            </a:r>
            <a:r>
              <a:rPr lang="en-GB" sz="1200" kern="1200" dirty="0" smtClean="0">
                <a:solidFill>
                  <a:schemeClr val="tx1"/>
                </a:solidFill>
                <a:effectLst/>
                <a:latin typeface="+mn-lt"/>
                <a:ea typeface="+mn-ea"/>
                <a:cs typeface="+mn-cs"/>
              </a:rPr>
              <a:t>To one he gave five bags of gold, to another two bags, and to another one bag,</a:t>
            </a:r>
            <a:r>
              <a:rPr lang="en-GB" sz="1200" kern="1200" baseline="30000" dirty="0" smtClean="0">
                <a:solidFill>
                  <a:schemeClr val="tx1"/>
                </a:solidFill>
                <a:effectLst/>
                <a:latin typeface="+mn-lt"/>
                <a:ea typeface="+mn-ea"/>
                <a:cs typeface="+mn-cs"/>
              </a:rPr>
              <a:t>[</a:t>
            </a:r>
            <a:r>
              <a:rPr lang="en-GB" sz="1200" u="sng" kern="1200" baseline="30000" dirty="0" smtClean="0">
                <a:solidFill>
                  <a:schemeClr val="tx1"/>
                </a:solidFill>
                <a:effectLst/>
                <a:latin typeface="+mn-lt"/>
                <a:ea typeface="+mn-ea"/>
                <a:cs typeface="+mn-cs"/>
                <a:hlinkClick r:id="rId3" tooltip="See footnote a"/>
              </a:rPr>
              <a:t>a</a:t>
            </a:r>
            <a:r>
              <a:rPr lang="en-GB" sz="1200" kern="1200" baseline="300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each </a:t>
            </a:r>
            <a:r>
              <a:rPr lang="en-GB" sz="1200" u="sng" kern="1200" dirty="0" smtClean="0">
                <a:solidFill>
                  <a:schemeClr val="tx1"/>
                </a:solidFill>
                <a:effectLst/>
                <a:latin typeface="+mn-lt"/>
                <a:ea typeface="+mn-ea"/>
                <a:cs typeface="+mn-cs"/>
              </a:rPr>
              <a:t>according to his ability</a:t>
            </a:r>
            <a:endParaRPr lang="en-GB" sz="1200" kern="1200" dirty="0" smtClean="0">
              <a:solidFill>
                <a:schemeClr val="tx1"/>
              </a:solidFill>
              <a:effectLst/>
              <a:latin typeface="+mn-lt"/>
              <a:ea typeface="+mn-ea"/>
              <a:cs typeface="+mn-cs"/>
            </a:endParaRPr>
          </a:p>
          <a:p>
            <a:pPr marL="0" lvl="0" indent="0">
              <a:buFontTx/>
              <a:buNone/>
            </a:pPr>
            <a:r>
              <a:rPr lang="en-GB" sz="1200" kern="1200" dirty="0" smtClean="0">
                <a:solidFill>
                  <a:schemeClr val="tx1"/>
                </a:solidFill>
                <a:effectLst/>
                <a:latin typeface="+mn-lt"/>
                <a:ea typeface="+mn-ea"/>
                <a:cs typeface="+mn-cs"/>
              </a:rPr>
              <a:t>Equality of opportunity not equality</a:t>
            </a:r>
            <a:r>
              <a:rPr lang="en-GB" sz="1200" kern="1200" baseline="0" dirty="0" smtClean="0">
                <a:solidFill>
                  <a:schemeClr val="tx1"/>
                </a:solidFill>
                <a:effectLst/>
                <a:latin typeface="+mn-lt"/>
                <a:ea typeface="+mn-ea"/>
                <a:cs typeface="+mn-cs"/>
              </a:rPr>
              <a:t> of outcome</a:t>
            </a:r>
          </a:p>
          <a:p>
            <a:pPr marL="171450" lvl="0" indent="-171450">
              <a:buFontTx/>
              <a:buChar char="-"/>
            </a:pPr>
            <a:r>
              <a:rPr lang="en-GB" sz="1200" kern="1200" baseline="0" dirty="0" smtClean="0">
                <a:solidFill>
                  <a:schemeClr val="tx1"/>
                </a:solidFill>
                <a:effectLst/>
                <a:latin typeface="+mn-lt"/>
                <a:ea typeface="+mn-ea"/>
                <a:cs typeface="+mn-cs"/>
              </a:rPr>
              <a:t>Women only short list</a:t>
            </a:r>
          </a:p>
          <a:p>
            <a:pPr marL="171450" lvl="0" indent="-171450">
              <a:buFontTx/>
              <a:buChar char="-"/>
            </a:pPr>
            <a:r>
              <a:rPr lang="en-GB" sz="1200" kern="1200" baseline="0" dirty="0" smtClean="0">
                <a:solidFill>
                  <a:schemeClr val="tx1"/>
                </a:solidFill>
                <a:effectLst/>
                <a:latin typeface="+mn-lt"/>
                <a:ea typeface="+mn-ea"/>
                <a:cs typeface="+mn-cs"/>
              </a:rPr>
              <a:t>All children same progress</a:t>
            </a:r>
          </a:p>
          <a:p>
            <a:pPr marL="0" lvl="0" indent="0">
              <a:buFontTx/>
              <a:buNone/>
            </a:pPr>
            <a:r>
              <a:rPr lang="en-GB" sz="1200" kern="1200" baseline="0" dirty="0" smtClean="0">
                <a:solidFill>
                  <a:schemeClr val="tx1"/>
                </a:solidFill>
                <a:effectLst/>
                <a:latin typeface="+mn-lt"/>
                <a:ea typeface="+mn-ea"/>
                <a:cs typeface="+mn-cs"/>
              </a:rPr>
              <a:t>Because God values human life we are to also</a:t>
            </a:r>
          </a:p>
          <a:p>
            <a:endParaRPr lang="en-GB" sz="1200" kern="1200" dirty="0" smtClean="0">
              <a:solidFill>
                <a:schemeClr val="tx1"/>
              </a:solidFill>
              <a:effectLst/>
              <a:latin typeface="+mn-lt"/>
              <a:ea typeface="+mn-ea"/>
              <a:cs typeface="+mn-cs"/>
            </a:endParaRPr>
          </a:p>
          <a:p>
            <a:pPr marL="628650" lvl="1" indent="-171450">
              <a:buFontTx/>
              <a:buChar char="-"/>
            </a:pPr>
            <a:endParaRPr lang="en-GB" dirty="0"/>
          </a:p>
        </p:txBody>
      </p:sp>
      <p:sp>
        <p:nvSpPr>
          <p:cNvPr id="4" name="Slide Number Placeholder 3"/>
          <p:cNvSpPr>
            <a:spLocks noGrp="1"/>
          </p:cNvSpPr>
          <p:nvPr>
            <p:ph type="sldNum" sz="quarter" idx="10"/>
          </p:nvPr>
        </p:nvSpPr>
        <p:spPr/>
        <p:txBody>
          <a:bodyPr/>
          <a:lstStyle/>
          <a:p>
            <a:fld id="{10D5364B-0115-4452-AAC6-9DC76D56AABE}" type="slidenum">
              <a:rPr lang="en-GB" smtClean="0"/>
              <a:t>10</a:t>
            </a:fld>
            <a:endParaRPr lang="en-GB"/>
          </a:p>
        </p:txBody>
      </p:sp>
    </p:spTree>
    <p:extLst>
      <p:ext uri="{BB962C8B-B14F-4D97-AF65-F5344CB8AC3E}">
        <p14:creationId xmlns:p14="http://schemas.microsoft.com/office/powerpoint/2010/main" val="685595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GB" sz="1200" b="1" kern="1200" baseline="0" dirty="0" smtClean="0">
                <a:solidFill>
                  <a:schemeClr val="tx1"/>
                </a:solidFill>
                <a:effectLst/>
                <a:latin typeface="+mn-lt"/>
                <a:ea typeface="+mn-ea"/>
                <a:cs typeface="+mn-cs"/>
              </a:rPr>
              <a:t>Tolerance</a:t>
            </a:r>
            <a:endParaRPr lang="en-GB" sz="1200" b="1" kern="1200" dirty="0" smtClean="0">
              <a:solidFill>
                <a:schemeClr val="tx1"/>
              </a:solidFill>
              <a:effectLst/>
              <a:latin typeface="+mn-lt"/>
              <a:ea typeface="+mn-ea"/>
              <a:cs typeface="+mn-cs"/>
            </a:endParaRPr>
          </a:p>
          <a:p>
            <a:pPr marL="0" lvl="0" indent="0">
              <a:buFontTx/>
              <a:buNone/>
            </a:pPr>
            <a:endParaRPr lang="en-GB" sz="1200" kern="1200" dirty="0" smtClean="0">
              <a:solidFill>
                <a:schemeClr val="tx1"/>
              </a:solidFill>
              <a:effectLst/>
              <a:latin typeface="+mn-lt"/>
              <a:ea typeface="+mn-ea"/>
              <a:cs typeface="+mn-cs"/>
            </a:endParaRPr>
          </a:p>
          <a:p>
            <a:pPr marL="0" lvl="0" indent="0">
              <a:buFontTx/>
              <a:buNone/>
            </a:pPr>
            <a:r>
              <a:rPr lang="en-GB" sz="1200" u="sng" kern="1200" dirty="0" smtClean="0">
                <a:solidFill>
                  <a:schemeClr val="tx1"/>
                </a:solidFill>
                <a:effectLst/>
                <a:latin typeface="+mn-lt"/>
                <a:ea typeface="+mn-ea"/>
                <a:cs typeface="+mn-cs"/>
              </a:rPr>
              <a:t>Respect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bg1"/>
                </a:solidFill>
              </a:rPr>
              <a:t>Bible allows for disagreements on “disputable matters” (Rom 14:5)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Rick Warren “Tolerance used to mean we treat people with</a:t>
            </a:r>
            <a:r>
              <a:rPr lang="en-GB" sz="1200" kern="1200" baseline="0" dirty="0" smtClean="0">
                <a:solidFill>
                  <a:schemeClr val="tx1"/>
                </a:solidFill>
                <a:effectLst/>
                <a:latin typeface="+mn-lt"/>
                <a:ea typeface="+mn-ea"/>
                <a:cs typeface="+mn-cs"/>
              </a:rPr>
              <a:t> mutual respect even if we have major disagreements</a:t>
            </a:r>
            <a:r>
              <a:rPr lang="en-GB" sz="1200" kern="1200" dirty="0" smtClean="0">
                <a:solidFill>
                  <a:schemeClr val="tx1"/>
                </a:solidFill>
                <a:effectLst/>
                <a:latin typeface="+mn-lt"/>
                <a:ea typeface="+mn-ea"/>
                <a:cs typeface="+mn-cs"/>
              </a:rPr>
              <a:t>. Now it means all ideas are equal valid”</a:t>
            </a:r>
          </a:p>
          <a:p>
            <a:pPr marL="0" lvl="0" indent="0">
              <a:buFontTx/>
              <a:buNone/>
            </a:pPr>
            <a:endParaRPr lang="en-GB" sz="1200" kern="1200" dirty="0" smtClean="0">
              <a:solidFill>
                <a:schemeClr val="tx1"/>
              </a:solidFill>
              <a:effectLst/>
              <a:latin typeface="+mn-lt"/>
              <a:ea typeface="+mn-ea"/>
              <a:cs typeface="+mn-cs"/>
            </a:endParaRPr>
          </a:p>
          <a:p>
            <a:pPr marL="0" lvl="0" indent="0">
              <a:buFontTx/>
              <a:buNone/>
            </a:pPr>
            <a:r>
              <a:rPr lang="en-GB" sz="1200" u="sng" kern="1200" dirty="0" smtClean="0">
                <a:solidFill>
                  <a:schemeClr val="tx1"/>
                </a:solidFill>
                <a:effectLst/>
                <a:latin typeface="+mn-lt"/>
                <a:ea typeface="+mn-ea"/>
                <a:cs typeface="+mn-cs"/>
              </a:rPr>
              <a:t>Discernment</a:t>
            </a:r>
          </a:p>
          <a:p>
            <a:pPr marL="0" lvl="0" indent="0">
              <a:buFontTx/>
              <a:buNone/>
            </a:pPr>
            <a:r>
              <a:rPr lang="en-GB" sz="1200" kern="1200" dirty="0" smtClean="0">
                <a:solidFill>
                  <a:schemeClr val="tx1"/>
                </a:solidFill>
                <a:effectLst/>
                <a:latin typeface="+mn-lt"/>
                <a:ea typeface="+mn-ea"/>
                <a:cs typeface="+mn-cs"/>
              </a:rPr>
              <a:t>Don’t judge me and I won’t judge you – but misunderstood </a:t>
            </a:r>
          </a:p>
          <a:p>
            <a:pPr marL="0" lvl="0" indent="0">
              <a:buFontTx/>
              <a:buNone/>
            </a:pPr>
            <a:r>
              <a:rPr lang="en-GB" sz="1200" kern="1200" dirty="0" smtClean="0">
                <a:solidFill>
                  <a:schemeClr val="tx1"/>
                </a:solidFill>
                <a:effectLst/>
                <a:latin typeface="+mn-lt"/>
                <a:ea typeface="+mn-ea"/>
                <a:cs typeface="+mn-cs"/>
              </a:rPr>
              <a:t>Matt 7:1 </a:t>
            </a:r>
            <a:r>
              <a:rPr lang="en-GB" sz="1200" b="0" i="0" kern="1200" dirty="0" smtClean="0">
                <a:solidFill>
                  <a:schemeClr val="tx1"/>
                </a:solidFill>
                <a:effectLst/>
                <a:latin typeface="+mn-lt"/>
                <a:ea typeface="+mn-ea"/>
                <a:cs typeface="+mn-cs"/>
              </a:rPr>
              <a:t>‘Do not judge, or you too will be judged. </a:t>
            </a:r>
            <a:r>
              <a:rPr lang="en-GB" sz="1200" b="1" i="0" kern="1200" baseline="30000" dirty="0" smtClean="0">
                <a:solidFill>
                  <a:schemeClr val="tx1"/>
                </a:solidFill>
                <a:effectLst/>
                <a:latin typeface="+mn-lt"/>
                <a:ea typeface="+mn-ea"/>
                <a:cs typeface="+mn-cs"/>
              </a:rPr>
              <a:t>2 </a:t>
            </a:r>
            <a:r>
              <a:rPr lang="en-GB" sz="1200" b="0" i="0" kern="1200" dirty="0" smtClean="0">
                <a:solidFill>
                  <a:schemeClr val="tx1"/>
                </a:solidFill>
                <a:effectLst/>
                <a:latin typeface="+mn-lt"/>
                <a:ea typeface="+mn-ea"/>
                <a:cs typeface="+mn-cs"/>
              </a:rPr>
              <a:t>For in the same way as you judge others, you will be judged, and with the measure you use, it will be measured to you.</a:t>
            </a:r>
            <a:endParaRPr lang="en-GB" sz="1200" kern="1200" dirty="0" smtClean="0">
              <a:solidFill>
                <a:schemeClr val="tx1"/>
              </a:solidFill>
              <a:effectLst/>
              <a:latin typeface="+mn-lt"/>
              <a:ea typeface="+mn-ea"/>
              <a:cs typeface="+mn-cs"/>
            </a:endParaRPr>
          </a:p>
          <a:p>
            <a:pPr marL="0" lvl="0" indent="0">
              <a:buFontTx/>
              <a:buNone/>
            </a:pPr>
            <a:r>
              <a:rPr lang="en-GB" sz="1200" kern="1200" dirty="0" smtClean="0">
                <a:solidFill>
                  <a:schemeClr val="tx1"/>
                </a:solidFill>
                <a:effectLst/>
                <a:latin typeface="+mn-lt"/>
                <a:ea typeface="+mn-ea"/>
                <a:cs typeface="+mn-cs"/>
              </a:rPr>
              <a:t>We are called to differentiate between things (e.g. spot dogs and pigs).</a:t>
            </a:r>
            <a:r>
              <a:rPr lang="en-GB" sz="1200" kern="1200" baseline="0" dirty="0" smtClean="0">
                <a:solidFill>
                  <a:schemeClr val="tx1"/>
                </a:solidFill>
                <a:effectLst/>
                <a:latin typeface="+mn-lt"/>
                <a:ea typeface="+mn-ea"/>
                <a:cs typeface="+mn-cs"/>
              </a:rPr>
              <a:t> </a:t>
            </a:r>
          </a:p>
          <a:p>
            <a:pPr marL="0" lvl="0" indent="0">
              <a:buFontTx/>
              <a:buNone/>
            </a:pPr>
            <a:r>
              <a:rPr lang="en-GB" sz="1200" kern="1200" baseline="0" dirty="0" smtClean="0">
                <a:solidFill>
                  <a:schemeClr val="tx1"/>
                </a:solidFill>
                <a:effectLst/>
                <a:latin typeface="+mn-lt"/>
                <a:ea typeface="+mn-ea"/>
                <a:cs typeface="+mn-cs"/>
              </a:rPr>
              <a:t>Still charged to remove speck from brother’s eye, just get yourself sorted first so you can do a better job. Remain humble, correct in love, don’t write off.</a:t>
            </a:r>
          </a:p>
          <a:p>
            <a:pPr marL="0" lvl="0" indent="0">
              <a:buFontTx/>
              <a:buNone/>
            </a:pPr>
            <a:r>
              <a:rPr lang="en-GB" sz="1200" kern="1200" baseline="0" dirty="0" smtClean="0">
                <a:solidFill>
                  <a:schemeClr val="tx1"/>
                </a:solidFill>
                <a:effectLst/>
                <a:latin typeface="+mn-lt"/>
                <a:ea typeface="+mn-ea"/>
                <a:cs typeface="+mn-cs"/>
              </a:rPr>
              <a:t>Tolerance can mean – “I don’t care, it doesn’t bother me.” “You may be heading for a cliff but I don’t mind, I’m not in your car”</a:t>
            </a:r>
          </a:p>
          <a:p>
            <a:pPr marL="0" lvl="0" indent="0">
              <a:buFontTx/>
              <a:buNone/>
            </a:pPr>
            <a:r>
              <a:rPr lang="en-GB" sz="1200" kern="1200" baseline="0" dirty="0" smtClean="0">
                <a:solidFill>
                  <a:schemeClr val="tx1"/>
                </a:solidFill>
                <a:effectLst/>
                <a:latin typeface="+mn-lt"/>
                <a:ea typeface="+mn-ea"/>
                <a:cs typeface="+mn-cs"/>
              </a:rPr>
              <a:t> </a:t>
            </a:r>
            <a:endParaRPr lang="en-GB" dirty="0" smtClean="0">
              <a:solidFill>
                <a:schemeClr val="bg1"/>
              </a:solidFill>
            </a:endParaRPr>
          </a:p>
          <a:p>
            <a:r>
              <a:rPr lang="en-GB" sz="1200" b="0" i="0" u="sng" kern="1200" dirty="0" smtClean="0">
                <a:solidFill>
                  <a:schemeClr val="tx1"/>
                </a:solidFill>
                <a:effectLst/>
                <a:latin typeface="+mn-lt"/>
                <a:ea typeface="+mn-ea"/>
                <a:cs typeface="+mn-cs"/>
              </a:rPr>
              <a:t>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Gal 6:1 Brothers and sisters, if someone is caught in a sin, you who live by the Spirit should restore that person gently. But watch yourselves, or you also may be tempted.</a:t>
            </a:r>
          </a:p>
          <a:p>
            <a:r>
              <a:rPr lang="en-GB" sz="1200" b="0" i="0" kern="1200" dirty="0" smtClean="0">
                <a:solidFill>
                  <a:schemeClr val="tx1"/>
                </a:solidFill>
                <a:effectLst/>
                <a:latin typeface="+mn-lt"/>
                <a:ea typeface="+mn-ea"/>
                <a:cs typeface="+mn-cs"/>
              </a:rPr>
              <a:t>Wounds from a friend can be trusted, but an enemy multiplies kisses. </a:t>
            </a:r>
            <a:r>
              <a:rPr lang="en-GB" sz="1200" b="0" i="0" kern="1200" dirty="0" err="1" smtClean="0">
                <a:solidFill>
                  <a:schemeClr val="tx1"/>
                </a:solidFill>
                <a:effectLst/>
                <a:latin typeface="+mn-lt"/>
                <a:ea typeface="+mn-ea"/>
                <a:cs typeface="+mn-cs"/>
              </a:rPr>
              <a:t>Prov</a:t>
            </a:r>
            <a:r>
              <a:rPr lang="en-GB" sz="1200" b="0" i="0" kern="1200" dirty="0" smtClean="0">
                <a:solidFill>
                  <a:schemeClr val="tx1"/>
                </a:solidFill>
                <a:effectLst/>
                <a:latin typeface="+mn-lt"/>
                <a:ea typeface="+mn-ea"/>
                <a:cs typeface="+mn-cs"/>
              </a:rPr>
              <a:t> 27:6</a:t>
            </a:r>
            <a:endParaRPr lang="en-GB" dirty="0" smtClean="0">
              <a:solidFill>
                <a:schemeClr val="bg1"/>
              </a:solidFill>
            </a:endParaRPr>
          </a:p>
          <a:p>
            <a:endParaRPr lang="en-GB" sz="1200" kern="1200" dirty="0" smtClean="0">
              <a:solidFill>
                <a:schemeClr val="tx1"/>
              </a:solidFill>
              <a:effectLst/>
              <a:latin typeface="+mn-lt"/>
              <a:ea typeface="+mn-ea"/>
              <a:cs typeface="+mn-cs"/>
            </a:endParaRPr>
          </a:p>
          <a:p>
            <a:pPr marL="0" lvl="0" indent="0">
              <a:buFontTx/>
              <a:buNone/>
            </a:pPr>
            <a:r>
              <a:rPr lang="en-GB" sz="1200" u="sng" kern="1200" dirty="0" smtClean="0">
                <a:solidFill>
                  <a:schemeClr val="tx1"/>
                </a:solidFill>
                <a:effectLst/>
                <a:latin typeface="+mn-lt"/>
                <a:ea typeface="+mn-ea"/>
                <a:cs typeface="+mn-cs"/>
              </a:rPr>
              <a:t>Uncompromising</a:t>
            </a:r>
          </a:p>
          <a:p>
            <a:pPr marL="0" lvl="0" indent="0">
              <a:buFontTx/>
              <a:buNone/>
            </a:pPr>
            <a:r>
              <a:rPr lang="en-GB" sz="1200" kern="1200" dirty="0" smtClean="0">
                <a:solidFill>
                  <a:schemeClr val="tx1"/>
                </a:solidFill>
                <a:effectLst/>
                <a:latin typeface="+mn-lt"/>
                <a:ea typeface="+mn-ea"/>
                <a:cs typeface="+mn-cs"/>
              </a:rPr>
              <a:t>1 </a:t>
            </a:r>
            <a:r>
              <a:rPr lang="en-GB" sz="1200" kern="1200" dirty="0" err="1" smtClean="0">
                <a:solidFill>
                  <a:schemeClr val="tx1"/>
                </a:solidFill>
                <a:effectLst/>
                <a:latin typeface="+mn-lt"/>
                <a:ea typeface="+mn-ea"/>
                <a:cs typeface="+mn-cs"/>
              </a:rPr>
              <a:t>Cor</a:t>
            </a:r>
            <a:r>
              <a:rPr lang="en-GB" sz="1200" kern="1200" dirty="0" smtClean="0">
                <a:solidFill>
                  <a:schemeClr val="tx1"/>
                </a:solidFill>
                <a:effectLst/>
                <a:latin typeface="+mn-lt"/>
                <a:ea typeface="+mn-ea"/>
                <a:cs typeface="+mn-cs"/>
              </a:rPr>
              <a:t> 5</a:t>
            </a:r>
          </a:p>
          <a:p>
            <a:pPr marL="0" lvl="0" indent="0">
              <a:buFontTx/>
              <a:buNone/>
            </a:pPr>
            <a:r>
              <a:rPr lang="en-GB" sz="1200" b="1" i="0" u="none" strike="noStrike" kern="1200" dirty="0" smtClean="0">
                <a:solidFill>
                  <a:schemeClr val="tx1"/>
                </a:solidFill>
                <a:effectLst/>
                <a:latin typeface="+mn-lt"/>
                <a:ea typeface="+mn-ea"/>
                <a:cs typeface="+mn-cs"/>
                <a:hlinkClick r:id="rId3"/>
              </a:rPr>
              <a:t>1</a:t>
            </a:r>
            <a:r>
              <a:rPr lang="en-GB" sz="1200" b="0" i="0" kern="1200" dirty="0" smtClean="0">
                <a:solidFill>
                  <a:schemeClr val="tx1"/>
                </a:solidFill>
                <a:effectLst/>
                <a:latin typeface="+mn-lt"/>
                <a:ea typeface="+mn-ea"/>
                <a:cs typeface="+mn-cs"/>
              </a:rPr>
              <a:t>It is actually reported that there is sexual immorality among you, and of a kind that even pagans do not tolerate: A man is sleeping with his father’s wife. </a:t>
            </a:r>
            <a:r>
              <a:rPr lang="en-GB" sz="1200" b="1" i="0" u="none" strike="noStrike" kern="1200" dirty="0" smtClean="0">
                <a:solidFill>
                  <a:schemeClr val="tx1"/>
                </a:solidFill>
                <a:effectLst/>
                <a:latin typeface="+mn-lt"/>
                <a:ea typeface="+mn-ea"/>
                <a:cs typeface="+mn-cs"/>
                <a:hlinkClick r:id="rId4"/>
              </a:rPr>
              <a:t>2</a:t>
            </a:r>
            <a:r>
              <a:rPr lang="en-GB" sz="1200" b="0" i="0" kern="1200" dirty="0" smtClean="0">
                <a:solidFill>
                  <a:schemeClr val="tx1"/>
                </a:solidFill>
                <a:effectLst/>
                <a:latin typeface="+mn-lt"/>
                <a:ea typeface="+mn-ea"/>
                <a:cs typeface="+mn-cs"/>
              </a:rPr>
              <a:t>And you are proud! Shouldn’t you rather have gone into mourning and have put out of your fellowship the man who has been doing this? </a:t>
            </a:r>
            <a:r>
              <a:rPr lang="en-GB" sz="1200" b="1" i="0" u="none" strike="noStrike" kern="1200" dirty="0" smtClean="0">
                <a:solidFill>
                  <a:schemeClr val="tx1"/>
                </a:solidFill>
                <a:effectLst/>
                <a:latin typeface="+mn-lt"/>
                <a:ea typeface="+mn-ea"/>
                <a:cs typeface="+mn-cs"/>
                <a:hlinkClick r:id="rId5"/>
              </a:rPr>
              <a:t>3</a:t>
            </a:r>
            <a:r>
              <a:rPr lang="en-GB" sz="1200" b="0" i="0" kern="1200" dirty="0" smtClean="0">
                <a:solidFill>
                  <a:schemeClr val="tx1"/>
                </a:solidFill>
                <a:effectLst/>
                <a:latin typeface="+mn-lt"/>
                <a:ea typeface="+mn-ea"/>
                <a:cs typeface="+mn-cs"/>
              </a:rPr>
              <a:t>For my part, even though I am not physically present, I am with you in spirit. As one who is present with you in this way, I have already passed judgment in the name of our Lord Jesus on the one who has been doing this. </a:t>
            </a:r>
            <a:r>
              <a:rPr lang="en-GB" sz="1200" b="1" i="0" u="none" strike="noStrike" kern="1200" dirty="0" smtClean="0">
                <a:solidFill>
                  <a:schemeClr val="tx1"/>
                </a:solidFill>
                <a:effectLst/>
                <a:latin typeface="+mn-lt"/>
                <a:ea typeface="+mn-ea"/>
                <a:cs typeface="+mn-cs"/>
                <a:hlinkClick r:id="rId6"/>
              </a:rPr>
              <a:t>4</a:t>
            </a:r>
            <a:r>
              <a:rPr lang="en-GB" sz="1200" b="0" i="0" kern="1200" dirty="0" smtClean="0">
                <a:solidFill>
                  <a:schemeClr val="tx1"/>
                </a:solidFill>
                <a:effectLst/>
                <a:latin typeface="+mn-lt"/>
                <a:ea typeface="+mn-ea"/>
                <a:cs typeface="+mn-cs"/>
              </a:rPr>
              <a:t>So when you are assembled and I am with you in spirit, and the power of our Lord Jesus is present, </a:t>
            </a:r>
            <a:r>
              <a:rPr lang="en-GB" sz="1200" b="1" i="0" u="none" strike="noStrike" kern="1200" dirty="0" smtClean="0">
                <a:solidFill>
                  <a:schemeClr val="tx1"/>
                </a:solidFill>
                <a:effectLst/>
                <a:latin typeface="+mn-lt"/>
                <a:ea typeface="+mn-ea"/>
                <a:cs typeface="+mn-cs"/>
                <a:hlinkClick r:id="rId7"/>
              </a:rPr>
              <a:t>5</a:t>
            </a:r>
            <a:r>
              <a:rPr lang="en-GB" sz="1200" b="0" i="0" kern="1200" dirty="0" smtClean="0">
                <a:solidFill>
                  <a:schemeClr val="tx1"/>
                </a:solidFill>
                <a:effectLst/>
                <a:latin typeface="+mn-lt"/>
                <a:ea typeface="+mn-ea"/>
                <a:cs typeface="+mn-cs"/>
              </a:rPr>
              <a:t>hand this man over to Satan for the destruction of the </a:t>
            </a:r>
            <a:r>
              <a:rPr lang="en-GB" sz="1200" b="0" i="0" kern="1200" dirty="0" err="1" smtClean="0">
                <a:solidFill>
                  <a:schemeClr val="tx1"/>
                </a:solidFill>
                <a:effectLst/>
                <a:latin typeface="+mn-lt"/>
                <a:ea typeface="+mn-ea"/>
                <a:cs typeface="+mn-cs"/>
              </a:rPr>
              <a:t>flesh,</a:t>
            </a:r>
            <a:r>
              <a:rPr lang="en-GB" sz="1200" b="1" i="1" u="none" strike="noStrike" kern="1200" baseline="30000" dirty="0" err="1" smtClean="0">
                <a:solidFill>
                  <a:schemeClr val="tx1"/>
                </a:solidFill>
                <a:effectLst/>
                <a:latin typeface="+mn-lt"/>
                <a:ea typeface="+mn-ea"/>
                <a:cs typeface="+mn-cs"/>
                <a:hlinkClick r:id="rId8" tooltip="In contexts like this, the Greek word for flesh (sarx) refers to the sinful state of human beings, often presented as a power in opposition to the Spirit."/>
              </a:rPr>
              <a:t>a</a:t>
            </a:r>
            <a:r>
              <a:rPr lang="en-GB" sz="1200" b="0" i="0" kern="1200" dirty="0" smtClean="0">
                <a:solidFill>
                  <a:schemeClr val="tx1"/>
                </a:solidFill>
                <a:effectLst/>
                <a:latin typeface="+mn-lt"/>
                <a:ea typeface="+mn-ea"/>
                <a:cs typeface="+mn-cs"/>
              </a:rPr>
              <a:t> </a:t>
            </a:r>
            <a:r>
              <a:rPr lang="en-GB" sz="1200" b="1" i="1" u="none" strike="noStrike" kern="1200" baseline="30000" dirty="0" err="1" smtClean="0">
                <a:solidFill>
                  <a:schemeClr val="tx1"/>
                </a:solidFill>
                <a:effectLst/>
                <a:latin typeface="+mn-lt"/>
                <a:ea typeface="+mn-ea"/>
                <a:cs typeface="+mn-cs"/>
                <a:hlinkClick r:id="rId8" tooltip="Or of his body"/>
              </a:rPr>
              <a:t>b</a:t>
            </a:r>
            <a:r>
              <a:rPr lang="en-GB" sz="1200" b="0" i="0" kern="1200" dirty="0" err="1" smtClean="0">
                <a:solidFill>
                  <a:schemeClr val="tx1"/>
                </a:solidFill>
                <a:effectLst/>
                <a:latin typeface="+mn-lt"/>
                <a:ea typeface="+mn-ea"/>
                <a:cs typeface="+mn-cs"/>
              </a:rPr>
              <a:t>so</a:t>
            </a:r>
            <a:r>
              <a:rPr lang="en-GB" sz="1200" b="0" i="0" kern="1200" dirty="0" smtClean="0">
                <a:solidFill>
                  <a:schemeClr val="tx1"/>
                </a:solidFill>
                <a:effectLst/>
                <a:latin typeface="+mn-lt"/>
                <a:ea typeface="+mn-ea"/>
                <a:cs typeface="+mn-cs"/>
              </a:rPr>
              <a:t> that his spirit may be saved on the day of the Lord.</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At some point tolerance becomes sinful</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Hypocrisy – intolerance of tolerance</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D5364B-0115-4452-AAC6-9DC76D56AABE}" type="slidenum">
              <a:rPr lang="en-GB" smtClean="0"/>
              <a:t>11</a:t>
            </a:fld>
            <a:endParaRPr lang="en-GB"/>
          </a:p>
        </p:txBody>
      </p:sp>
    </p:spTree>
    <p:extLst>
      <p:ext uri="{BB962C8B-B14F-4D97-AF65-F5344CB8AC3E}">
        <p14:creationId xmlns:p14="http://schemas.microsoft.com/office/powerpoint/2010/main" val="4255945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Progression</a:t>
            </a:r>
          </a:p>
          <a:p>
            <a:r>
              <a:rPr lang="en-GB" sz="1200" kern="1200" dirty="0" smtClean="0">
                <a:solidFill>
                  <a:schemeClr val="tx1"/>
                </a:solidFill>
                <a:effectLst/>
                <a:latin typeface="+mn-lt"/>
                <a:ea typeface="+mn-ea"/>
                <a:cs typeface="+mn-cs"/>
              </a:rPr>
              <a:t>“New is better than old” – old = repressive/hindered</a:t>
            </a:r>
            <a:r>
              <a:rPr lang="en-GB" sz="1200" kern="1200" baseline="0" dirty="0" smtClean="0">
                <a:solidFill>
                  <a:schemeClr val="tx1"/>
                </a:solidFill>
                <a:effectLst/>
                <a:latin typeface="+mn-lt"/>
                <a:ea typeface="+mn-ea"/>
                <a:cs typeface="+mn-cs"/>
              </a:rPr>
              <a:t> the expression of previous values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progression in any way means further application of these corrupt concepts, which pick at the thread of God’s design – it is a major issue.</a:t>
            </a:r>
          </a:p>
          <a:p>
            <a:r>
              <a:rPr lang="en-GB" sz="1200" kern="1200" dirty="0" smtClean="0">
                <a:solidFill>
                  <a:schemeClr val="tx1"/>
                </a:solidFill>
                <a:effectLst/>
                <a:latin typeface="+mn-lt"/>
                <a:ea typeface="+mn-ea"/>
                <a:cs typeface="+mn-cs"/>
              </a:rPr>
              <a:t>If we ignore the creator and his intension for his creation, we are guilty of mutiny.</a:t>
            </a:r>
          </a:p>
          <a:p>
            <a:r>
              <a:rPr lang="en-GB" sz="1200" kern="1200" dirty="0" smtClean="0">
                <a:solidFill>
                  <a:schemeClr val="tx1"/>
                </a:solidFill>
                <a:effectLst/>
                <a:latin typeface="+mn-lt"/>
                <a:ea typeface="+mn-ea"/>
                <a:cs typeface="+mn-cs"/>
              </a:rPr>
              <a:t>Jeremiah 29:11 </a:t>
            </a:r>
          </a:p>
          <a:p>
            <a:r>
              <a:rPr lang="en-GB" sz="1200" kern="1200" dirty="0" smtClean="0">
                <a:solidFill>
                  <a:schemeClr val="tx1"/>
                </a:solidFill>
                <a:effectLst/>
                <a:latin typeface="+mn-lt"/>
                <a:ea typeface="+mn-ea"/>
                <a:cs typeface="+mn-cs"/>
              </a:rPr>
              <a:t>11 For I know the plans I have for you,” declares the Lord, “plans to prosper you and not to harm you, plans to give you hope and a future.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Are we conservative? Yes, if society has adopted and applied values of the kingdom</a:t>
            </a:r>
          </a:p>
          <a:p>
            <a:r>
              <a:rPr lang="en-GB" sz="1200" kern="1200" dirty="0" smtClean="0">
                <a:solidFill>
                  <a:schemeClr val="tx1"/>
                </a:solidFill>
                <a:effectLst/>
                <a:latin typeface="+mn-lt"/>
                <a:ea typeface="+mn-ea"/>
                <a:cs typeface="+mn-cs"/>
              </a:rPr>
              <a:t>Are we progressive? Yes, if there are still values of the kingdom to be adopted</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God wants whole</a:t>
            </a:r>
            <a:r>
              <a:rPr lang="en-GB" sz="1200" kern="1200" baseline="0" dirty="0" smtClean="0">
                <a:solidFill>
                  <a:schemeClr val="tx1"/>
                </a:solidFill>
                <a:effectLst/>
                <a:latin typeface="+mn-lt"/>
                <a:ea typeface="+mn-ea"/>
                <a:cs typeface="+mn-cs"/>
              </a:rPr>
              <a:t> world to declare His glory – I’m a progressive for that!</a:t>
            </a:r>
            <a:endParaRPr lang="en-GB" sz="1200" kern="1200" dirty="0" smtClean="0">
              <a:solidFill>
                <a:schemeClr val="tx1"/>
              </a:solidFill>
              <a:effectLst/>
              <a:latin typeface="+mn-lt"/>
              <a:ea typeface="+mn-ea"/>
              <a:cs typeface="+mn-cs"/>
            </a:endParaRPr>
          </a:p>
          <a:p>
            <a:pPr marL="628650" lvl="1" indent="-171450">
              <a:buFontTx/>
              <a:buChar char="-"/>
            </a:pPr>
            <a:endParaRPr lang="en-GB" dirty="0"/>
          </a:p>
        </p:txBody>
      </p:sp>
      <p:sp>
        <p:nvSpPr>
          <p:cNvPr id="4" name="Slide Number Placeholder 3"/>
          <p:cNvSpPr>
            <a:spLocks noGrp="1"/>
          </p:cNvSpPr>
          <p:nvPr>
            <p:ph type="sldNum" sz="quarter" idx="10"/>
          </p:nvPr>
        </p:nvSpPr>
        <p:spPr/>
        <p:txBody>
          <a:bodyPr/>
          <a:lstStyle/>
          <a:p>
            <a:fld id="{10D5364B-0115-4452-AAC6-9DC76D56AABE}" type="slidenum">
              <a:rPr lang="en-GB" smtClean="0"/>
              <a:t>12</a:t>
            </a:fld>
            <a:endParaRPr lang="en-GB"/>
          </a:p>
        </p:txBody>
      </p:sp>
    </p:spTree>
    <p:extLst>
      <p:ext uri="{BB962C8B-B14F-4D97-AF65-F5344CB8AC3E}">
        <p14:creationId xmlns:p14="http://schemas.microsoft.com/office/powerpoint/2010/main" val="3314157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GB" dirty="0"/>
          </a:p>
        </p:txBody>
      </p:sp>
      <p:sp>
        <p:nvSpPr>
          <p:cNvPr id="4" name="Slide Number Placeholder 3"/>
          <p:cNvSpPr>
            <a:spLocks noGrp="1"/>
          </p:cNvSpPr>
          <p:nvPr>
            <p:ph type="sldNum" sz="quarter" idx="10"/>
          </p:nvPr>
        </p:nvSpPr>
        <p:spPr/>
        <p:txBody>
          <a:bodyPr/>
          <a:lstStyle/>
          <a:p>
            <a:fld id="{10D5364B-0115-4452-AAC6-9DC76D56AABE}" type="slidenum">
              <a:rPr lang="en-GB" smtClean="0"/>
              <a:t>13</a:t>
            </a:fld>
            <a:endParaRPr lang="en-GB"/>
          </a:p>
        </p:txBody>
      </p:sp>
    </p:spTree>
    <p:extLst>
      <p:ext uri="{BB962C8B-B14F-4D97-AF65-F5344CB8AC3E}">
        <p14:creationId xmlns:p14="http://schemas.microsoft.com/office/powerpoint/2010/main" val="2214907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r>
              <a:rPr lang="en-GB" dirty="0" smtClean="0"/>
              <a:t>These values are being reinforced</a:t>
            </a:r>
            <a:r>
              <a:rPr lang="en-GB" baseline="0" dirty="0" smtClean="0"/>
              <a:t> constantly </a:t>
            </a:r>
          </a:p>
          <a:p>
            <a:pPr marL="457200" lvl="1" indent="0">
              <a:buFontTx/>
              <a:buNone/>
            </a:pPr>
            <a:r>
              <a:rPr lang="en-GB" baseline="0" dirty="0" smtClean="0"/>
              <a:t>Disney/Pixar intentionally </a:t>
            </a:r>
          </a:p>
          <a:p>
            <a:pPr marL="457200" lvl="1" indent="0">
              <a:buFontTx/>
              <a:buNone/>
            </a:pPr>
            <a:endParaRPr lang="en-GB" baseline="0" dirty="0" smtClean="0"/>
          </a:p>
          <a:p>
            <a:pPr marL="457200" lvl="1" indent="0">
              <a:buFontTx/>
              <a:buNone/>
            </a:pPr>
            <a:r>
              <a:rPr lang="en-GB" baseline="0" dirty="0" smtClean="0"/>
              <a:t>See if you can spot the values being reinforced through politician's speeches, movies, adverts, posters, children’s books</a:t>
            </a:r>
            <a:endParaRPr lang="en-GB" dirty="0"/>
          </a:p>
        </p:txBody>
      </p:sp>
      <p:sp>
        <p:nvSpPr>
          <p:cNvPr id="4" name="Slide Number Placeholder 3"/>
          <p:cNvSpPr>
            <a:spLocks noGrp="1"/>
          </p:cNvSpPr>
          <p:nvPr>
            <p:ph type="sldNum" sz="quarter" idx="10"/>
          </p:nvPr>
        </p:nvSpPr>
        <p:spPr/>
        <p:txBody>
          <a:bodyPr/>
          <a:lstStyle/>
          <a:p>
            <a:fld id="{10D5364B-0115-4452-AAC6-9DC76D56AABE}" type="slidenum">
              <a:rPr lang="en-GB" smtClean="0"/>
              <a:t>14</a:t>
            </a:fld>
            <a:endParaRPr lang="en-GB"/>
          </a:p>
        </p:txBody>
      </p:sp>
    </p:spTree>
    <p:extLst>
      <p:ext uri="{BB962C8B-B14F-4D97-AF65-F5344CB8AC3E}">
        <p14:creationId xmlns:p14="http://schemas.microsoft.com/office/powerpoint/2010/main" val="926994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1233488"/>
            <a:ext cx="4437063" cy="3328987"/>
          </a:xfrm>
        </p:spPr>
      </p:sp>
      <p:sp>
        <p:nvSpPr>
          <p:cNvPr id="3" name="Notes Placeholder 2"/>
          <p:cNvSpPr>
            <a:spLocks noGrp="1"/>
          </p:cNvSpPr>
          <p:nvPr>
            <p:ph type="body" idx="1"/>
          </p:nvPr>
        </p:nvSpPr>
        <p:spPr/>
        <p:txBody>
          <a:bodyPr/>
          <a:lstStyle/>
          <a:p>
            <a:pPr lvl="0"/>
            <a:r>
              <a:rPr lang="en-GB" dirty="0" smtClean="0"/>
              <a:t>How much has have</a:t>
            </a:r>
            <a:r>
              <a:rPr lang="en-GB" baseline="0" dirty="0" smtClean="0"/>
              <a:t> these values influenced the way we see the world.</a:t>
            </a:r>
          </a:p>
          <a:p>
            <a:pPr lvl="0"/>
            <a:r>
              <a:rPr lang="en-GB" baseline="0" dirty="0" smtClean="0"/>
              <a:t>This next section is designed to cause a reaction. I don’t really want to get into the pros and cons of each argument but rather want you to evaluation how you react.</a:t>
            </a:r>
            <a:endParaRPr lang="en-GB" dirty="0" smtClean="0"/>
          </a:p>
          <a:p>
            <a:pPr lvl="0"/>
            <a:endParaRPr lang="en-GB" dirty="0" smtClean="0"/>
          </a:p>
          <a:p>
            <a:pPr lvl="0"/>
            <a:r>
              <a:rPr lang="en-GB" dirty="0" smtClean="0"/>
              <a:t>Pause before response</a:t>
            </a:r>
          </a:p>
          <a:p>
            <a:pPr lvl="0"/>
            <a:endParaRPr lang="en-GB" dirty="0"/>
          </a:p>
        </p:txBody>
      </p:sp>
      <p:sp>
        <p:nvSpPr>
          <p:cNvPr id="4" name="Slide Number Placeholder 3"/>
          <p:cNvSpPr>
            <a:spLocks noGrp="1"/>
          </p:cNvSpPr>
          <p:nvPr>
            <p:ph type="sldNum" sz="quarter" idx="10"/>
          </p:nvPr>
        </p:nvSpPr>
        <p:spPr/>
        <p:txBody>
          <a:bodyPr/>
          <a:lstStyle/>
          <a:p>
            <a:fld id="{10D5364B-0115-4452-AAC6-9DC76D56AABE}" type="slidenum">
              <a:rPr lang="en-GB" smtClean="0"/>
              <a:t>15</a:t>
            </a:fld>
            <a:endParaRPr lang="en-GB"/>
          </a:p>
        </p:txBody>
      </p:sp>
    </p:spTree>
    <p:extLst>
      <p:ext uri="{BB962C8B-B14F-4D97-AF65-F5344CB8AC3E}">
        <p14:creationId xmlns:p14="http://schemas.microsoft.com/office/powerpoint/2010/main" val="3638280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Decide</a:t>
            </a:r>
            <a:r>
              <a:rPr lang="en-GB" baseline="0" dirty="0" smtClean="0"/>
              <a:t> if you agree or disagree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Role of church is to help individuals discover &amp; pursue their ministry</a:t>
            </a:r>
          </a:p>
          <a:p>
            <a:pPr marL="171450" indent="-171450">
              <a:buFontTx/>
              <a:buChar char="-"/>
            </a:pPr>
            <a:r>
              <a:rPr lang="en-GB" sz="1200" kern="1200" dirty="0" smtClean="0">
                <a:solidFill>
                  <a:schemeClr val="tx1"/>
                </a:solidFill>
                <a:effectLst/>
                <a:latin typeface="+mn-lt"/>
                <a:ea typeface="+mn-ea"/>
                <a:cs typeface="+mn-cs"/>
              </a:rPr>
              <a:t>Individualistic</a:t>
            </a:r>
          </a:p>
          <a:p>
            <a:pPr marL="171450" indent="-171450">
              <a:buFontTx/>
              <a:buChar char="-"/>
            </a:pPr>
            <a:r>
              <a:rPr lang="en-GB" sz="1200" kern="1200" dirty="0" smtClean="0">
                <a:solidFill>
                  <a:schemeClr val="tx1"/>
                </a:solidFill>
                <a:effectLst/>
                <a:latin typeface="+mn-lt"/>
                <a:ea typeface="+mn-ea"/>
                <a:cs typeface="+mn-cs"/>
              </a:rPr>
              <a:t>Role</a:t>
            </a:r>
            <a:r>
              <a:rPr lang="en-GB" sz="1200" kern="1200" baseline="0" dirty="0" smtClean="0">
                <a:solidFill>
                  <a:schemeClr val="tx1"/>
                </a:solidFill>
                <a:effectLst/>
                <a:latin typeface="+mn-lt"/>
                <a:ea typeface="+mn-ea"/>
                <a:cs typeface="+mn-cs"/>
              </a:rPr>
              <a:t> of church is to demonstrate what Jesus is like</a:t>
            </a:r>
          </a:p>
          <a:p>
            <a:pPr marL="171450" indent="-171450">
              <a:buFontTx/>
              <a:buChar char="-"/>
            </a:pPr>
            <a:r>
              <a:rPr lang="en-GB" sz="1200" kern="1200" baseline="0" dirty="0" smtClean="0">
                <a:solidFill>
                  <a:schemeClr val="tx1"/>
                </a:solidFill>
                <a:effectLst/>
                <a:latin typeface="+mn-lt"/>
                <a:ea typeface="+mn-ea"/>
                <a:cs typeface="+mn-cs"/>
              </a:rPr>
              <a:t>Serve in the need rather than according to your preference</a:t>
            </a:r>
          </a:p>
          <a:p>
            <a:pPr marL="171450" indent="-171450">
              <a:buFontTx/>
              <a:buChar char="-"/>
            </a:pPr>
            <a:r>
              <a:rPr lang="en-GB" sz="1200" kern="1200" baseline="0" dirty="0" smtClean="0">
                <a:solidFill>
                  <a:schemeClr val="tx1"/>
                </a:solidFill>
                <a:effectLst/>
                <a:latin typeface="+mn-lt"/>
                <a:ea typeface="+mn-ea"/>
                <a:cs typeface="+mn-cs"/>
              </a:rPr>
              <a:t>Obviously we want to recognise the gifting of individuals and use people to strength but this is very Western individualistic approach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It is wrong to require something of someone if they haven’t accepted it for themselves</a:t>
            </a:r>
          </a:p>
          <a:p>
            <a:pPr marL="171450" indent="-171450">
              <a:buFontTx/>
              <a:buChar char="-"/>
            </a:pPr>
            <a:r>
              <a:rPr lang="en-GB" sz="1200" kern="1200" dirty="0" smtClean="0">
                <a:solidFill>
                  <a:schemeClr val="tx1"/>
                </a:solidFill>
                <a:effectLst/>
                <a:latin typeface="+mn-lt"/>
                <a:ea typeface="+mn-ea"/>
                <a:cs typeface="+mn-cs"/>
              </a:rPr>
              <a:t>Not</a:t>
            </a:r>
            <a:r>
              <a:rPr lang="en-GB" sz="1200" kern="1200" baseline="0" dirty="0" smtClean="0">
                <a:solidFill>
                  <a:schemeClr val="tx1"/>
                </a:solidFill>
                <a:effectLst/>
                <a:latin typeface="+mn-lt"/>
                <a:ea typeface="+mn-ea"/>
                <a:cs typeface="+mn-cs"/>
              </a:rPr>
              <a:t> called to force anything on anyone but need to commit ourselves to what God requires.</a:t>
            </a:r>
          </a:p>
          <a:p>
            <a:pPr marL="171450" indent="-171450">
              <a:buFontTx/>
              <a:buChar char="-"/>
            </a:pPr>
            <a:r>
              <a:rPr lang="en-GB" sz="1200" kern="1200" baseline="0" dirty="0" smtClean="0">
                <a:solidFill>
                  <a:schemeClr val="tx1"/>
                </a:solidFill>
                <a:effectLst/>
                <a:latin typeface="+mn-lt"/>
                <a:ea typeface="+mn-ea"/>
                <a:cs typeface="+mn-cs"/>
              </a:rPr>
              <a:t>I haven’t accepted that stealing is wrong but God makes the rules</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need to be true to who we believe we are</a:t>
            </a:r>
          </a:p>
          <a:p>
            <a:pPr marL="171450" indent="-171450">
              <a:buFontTx/>
              <a:buChar char="-"/>
            </a:pPr>
            <a:r>
              <a:rPr lang="en-GB" sz="1200" kern="1200" dirty="0" smtClean="0">
                <a:solidFill>
                  <a:schemeClr val="tx1"/>
                </a:solidFill>
                <a:effectLst/>
                <a:latin typeface="+mn-lt"/>
                <a:ea typeface="+mn-ea"/>
                <a:cs typeface="+mn-cs"/>
              </a:rPr>
              <a:t>Need to be true to</a:t>
            </a:r>
            <a:r>
              <a:rPr lang="en-GB" sz="1200" kern="1200" baseline="0" dirty="0" smtClean="0">
                <a:solidFill>
                  <a:schemeClr val="tx1"/>
                </a:solidFill>
                <a:effectLst/>
                <a:latin typeface="+mn-lt"/>
                <a:ea typeface="+mn-ea"/>
                <a:cs typeface="+mn-cs"/>
              </a:rPr>
              <a:t> who He says I am</a:t>
            </a:r>
          </a:p>
          <a:p>
            <a:pPr marL="171450" indent="-171450">
              <a:buFontTx/>
              <a:buChar char="-"/>
            </a:pPr>
            <a:r>
              <a:rPr lang="en-GB" sz="1200" kern="1200" baseline="0" dirty="0" smtClean="0">
                <a:solidFill>
                  <a:schemeClr val="tx1"/>
                </a:solidFill>
                <a:effectLst/>
                <a:latin typeface="+mn-lt"/>
                <a:ea typeface="+mn-ea"/>
                <a:cs typeface="+mn-cs"/>
              </a:rPr>
              <a:t>My belief about me is very unstable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D5364B-0115-4452-AAC6-9DC76D56AABE}" type="slidenum">
              <a:rPr lang="en-GB" smtClean="0"/>
              <a:t>16</a:t>
            </a:fld>
            <a:endParaRPr lang="en-GB"/>
          </a:p>
        </p:txBody>
      </p:sp>
    </p:spTree>
    <p:extLst>
      <p:ext uri="{BB962C8B-B14F-4D97-AF65-F5344CB8AC3E}">
        <p14:creationId xmlns:p14="http://schemas.microsoft.com/office/powerpoint/2010/main" val="508211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GB" sz="1200" i="1" dirty="0" smtClean="0">
                <a:solidFill>
                  <a:schemeClr val="bg1"/>
                </a:solidFill>
              </a:rPr>
              <a:t>“It is primarily the role of men to work and women to raise the children”</a:t>
            </a:r>
            <a:endParaRPr lang="en-GB" sz="1200" i="0" dirty="0">
              <a:solidFill>
                <a:schemeClr val="tx1"/>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200" b="0" i="0" dirty="0" smtClean="0">
                <a:solidFill>
                  <a:schemeClr val="tx1"/>
                </a:solidFill>
              </a:rPr>
              <a:t>I</a:t>
            </a:r>
            <a:r>
              <a:rPr lang="en-GB" sz="1200" b="0" i="0" baseline="0" dirty="0" smtClean="0">
                <a:solidFill>
                  <a:schemeClr val="tx1"/>
                </a:solidFill>
              </a:rPr>
              <a:t> reacted – old fashioned, not equal, impractical</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1200" b="0" i="0" baseline="0" dirty="0" smtClean="0">
              <a:solidFill>
                <a:schemeClr val="tx1"/>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200" b="0" i="0" baseline="0" dirty="0" smtClean="0">
                <a:solidFill>
                  <a:schemeClr val="tx1"/>
                </a:solidFill>
              </a:rPr>
              <a:t>Firemen strike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1200" b="0" i="0" baseline="0" dirty="0" smtClean="0">
              <a:solidFill>
                <a:schemeClr val="tx1"/>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200" b="0" i="0" baseline="0" dirty="0" smtClean="0">
                <a:solidFill>
                  <a:schemeClr val="tx1"/>
                </a:solidFill>
              </a:rPr>
              <a:t>Gender pay gap</a:t>
            </a:r>
          </a:p>
          <a:p>
            <a:pPr lvl="2"/>
            <a:r>
              <a:rPr lang="en-GB" sz="1200" kern="1200" dirty="0" smtClean="0">
                <a:solidFill>
                  <a:schemeClr val="tx1"/>
                </a:solidFill>
                <a:effectLst/>
                <a:latin typeface="+mn-lt"/>
                <a:ea typeface="+mn-ea"/>
                <a:cs typeface="+mn-cs"/>
              </a:rPr>
              <a:t>In US it has been claimed women earn $0.77 for every $1 a man earns</a:t>
            </a:r>
          </a:p>
          <a:p>
            <a:pPr lvl="2"/>
            <a:r>
              <a:rPr lang="en-GB" sz="1200" kern="1200" dirty="0" smtClean="0">
                <a:solidFill>
                  <a:schemeClr val="tx1"/>
                </a:solidFill>
                <a:effectLst/>
                <a:latin typeface="+mn-lt"/>
                <a:ea typeface="+mn-ea"/>
                <a:cs typeface="+mn-cs"/>
              </a:rPr>
              <a:t>Don’t take into account occupation, position, education, hours worked per week.</a:t>
            </a:r>
          </a:p>
          <a:p>
            <a:pPr lvl="2"/>
            <a:r>
              <a:rPr lang="en-GB" sz="1200" kern="1200" dirty="0" smtClean="0">
                <a:solidFill>
                  <a:schemeClr val="tx1"/>
                </a:solidFill>
                <a:effectLst/>
                <a:latin typeface="+mn-lt"/>
                <a:ea typeface="+mn-ea"/>
                <a:cs typeface="+mn-cs"/>
              </a:rPr>
              <a:t>Educational choices men tend to dominate 4/5 best paying college majors (e.g. petroleum engineering, aerospace engineering) whilst women dominate 4/5 worst paying college majors (Early childhood education, social work, counselling)</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1200" b="0" i="1" dirty="0" smtClean="0">
              <a:solidFill>
                <a:schemeClr val="bg1"/>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1200" b="0" i="1" dirty="0" smtClean="0">
              <a:solidFill>
                <a:schemeClr val="bg1"/>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200" b="0" i="1" dirty="0" smtClean="0">
                <a:solidFill>
                  <a:schemeClr val="bg1"/>
                </a:solidFill>
              </a:rPr>
              <a:t>Do we even bother to know?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1200" b="0" i="1" dirty="0" smtClean="0">
              <a:solidFill>
                <a:schemeClr val="bg1"/>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GB" sz="1200" b="0" i="1" dirty="0" smtClean="0">
              <a:solidFill>
                <a:schemeClr val="bg1"/>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GB" sz="1200" b="0" i="1" dirty="0" smtClean="0">
                <a:solidFill>
                  <a:schemeClr val="bg1"/>
                </a:solidFill>
              </a:rPr>
              <a:t>You are heavy</a:t>
            </a:r>
          </a:p>
        </p:txBody>
      </p:sp>
      <p:sp>
        <p:nvSpPr>
          <p:cNvPr id="4" name="Slide Number Placeholder 3"/>
          <p:cNvSpPr>
            <a:spLocks noGrp="1"/>
          </p:cNvSpPr>
          <p:nvPr>
            <p:ph type="sldNum" sz="quarter" idx="10"/>
          </p:nvPr>
        </p:nvSpPr>
        <p:spPr/>
        <p:txBody>
          <a:bodyPr/>
          <a:lstStyle/>
          <a:p>
            <a:fld id="{10D5364B-0115-4452-AAC6-9DC76D56AABE}" type="slidenum">
              <a:rPr lang="en-GB" smtClean="0"/>
              <a:t>17</a:t>
            </a:fld>
            <a:endParaRPr lang="en-GB"/>
          </a:p>
        </p:txBody>
      </p:sp>
    </p:spTree>
    <p:extLst>
      <p:ext uri="{BB962C8B-B14F-4D97-AF65-F5344CB8AC3E}">
        <p14:creationId xmlns:p14="http://schemas.microsoft.com/office/powerpoint/2010/main" val="438835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1233488"/>
            <a:ext cx="4437063" cy="3328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0D5364B-0115-4452-AAC6-9DC76D56AABE}" type="slidenum">
              <a:rPr lang="en-GB" smtClean="0"/>
              <a:t>2</a:t>
            </a:fld>
            <a:endParaRPr lang="en-GB"/>
          </a:p>
        </p:txBody>
      </p:sp>
    </p:spTree>
    <p:extLst>
      <p:ext uri="{BB962C8B-B14F-4D97-AF65-F5344CB8AC3E}">
        <p14:creationId xmlns:p14="http://schemas.microsoft.com/office/powerpoint/2010/main" val="100870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Tonight I will talk about lens/</a:t>
            </a:r>
            <a:r>
              <a:rPr lang="en-GB" sz="1200" kern="1200" dirty="0" err="1" smtClean="0">
                <a:solidFill>
                  <a:schemeClr val="tx1"/>
                </a:solidFill>
                <a:effectLst/>
                <a:latin typeface="+mn-lt"/>
                <a:ea typeface="+mn-ea"/>
                <a:cs typeface="+mn-cs"/>
              </a:rPr>
              <a:t>mindsets</a:t>
            </a:r>
            <a:r>
              <a:rPr lang="en-GB" sz="1200" kern="1200" dirty="0" smtClean="0">
                <a:solidFill>
                  <a:schemeClr val="tx1"/>
                </a:solidFill>
                <a:effectLst/>
                <a:latin typeface="+mn-lt"/>
                <a:ea typeface="+mn-ea"/>
                <a:cs typeface="+mn-cs"/>
              </a:rPr>
              <a:t>/worldviews. These are our beliefs</a:t>
            </a:r>
            <a:r>
              <a:rPr lang="en-GB" sz="1200" kern="1200" baseline="0" dirty="0" smtClean="0">
                <a:solidFill>
                  <a:schemeClr val="tx1"/>
                </a:solidFill>
                <a:effectLst/>
                <a:latin typeface="+mn-lt"/>
                <a:ea typeface="+mn-ea"/>
                <a:cs typeface="+mn-cs"/>
              </a:rPr>
              <a:t> on how the world should/does work</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a:t>
            </a:r>
            <a:r>
              <a:rPr lang="en-GB" sz="1200" kern="1200" baseline="0" dirty="0" smtClean="0">
                <a:solidFill>
                  <a:schemeClr val="tx1"/>
                </a:solidFill>
                <a:effectLst/>
                <a:latin typeface="+mn-lt"/>
                <a:ea typeface="+mn-ea"/>
                <a:cs typeface="+mn-cs"/>
              </a:rPr>
              <a:t> all see the world around us through our own lens.</a:t>
            </a:r>
          </a:p>
          <a:p>
            <a:r>
              <a:rPr lang="en-GB" sz="1200" kern="1200" baseline="0" dirty="0" smtClean="0">
                <a:solidFill>
                  <a:schemeClr val="tx1"/>
                </a:solidFill>
                <a:effectLst/>
                <a:latin typeface="+mn-lt"/>
                <a:ea typeface="+mn-ea"/>
                <a:cs typeface="+mn-cs"/>
              </a:rPr>
              <a:t>We interpret all the information around us through this lens. We all have a bias.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It is difficult to spot this bias.</a:t>
            </a:r>
            <a:r>
              <a:rPr lang="en-GB" sz="1200" kern="1200" baseline="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As</a:t>
            </a:r>
            <a:r>
              <a:rPr lang="en-GB" sz="1200" kern="1200" baseline="0" dirty="0" smtClean="0">
                <a:solidFill>
                  <a:schemeClr val="tx1"/>
                </a:solidFill>
                <a:effectLst/>
                <a:latin typeface="+mn-lt"/>
                <a:ea typeface="+mn-ea"/>
                <a:cs typeface="+mn-cs"/>
              </a:rPr>
              <a:t> Christians we like to believe we see things how God would want us to see things. But we are already bias towards our culture which influences how to interpret things.</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Our culture around us puts a premium on concepts such as freedom of the individual, equality, toleration and identity</a:t>
            </a:r>
          </a:p>
          <a:p>
            <a:r>
              <a:rPr lang="en-GB" sz="1200" kern="1200" dirty="0" smtClean="0">
                <a:solidFill>
                  <a:schemeClr val="tx1"/>
                </a:solidFill>
                <a:effectLst/>
                <a:latin typeface="+mn-lt"/>
                <a:ea typeface="+mn-ea"/>
                <a:cs typeface="+mn-cs"/>
              </a:rPr>
              <a:t>Does God see these values in the same way as us? What of these ideas please God?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When</a:t>
            </a:r>
            <a:r>
              <a:rPr lang="en-GB" sz="1200" kern="1200" baseline="0" dirty="0" smtClean="0">
                <a:solidFill>
                  <a:schemeClr val="tx1"/>
                </a:solidFill>
                <a:effectLst/>
                <a:latin typeface="+mn-lt"/>
                <a:ea typeface="+mn-ea"/>
                <a:cs typeface="+mn-cs"/>
              </a:rPr>
              <a:t> you get a whack on the head you might see in double vision. </a:t>
            </a:r>
          </a:p>
          <a:p>
            <a:r>
              <a:rPr lang="en-GB" sz="1200" kern="1200" baseline="0" dirty="0" smtClean="0">
                <a:solidFill>
                  <a:schemeClr val="tx1"/>
                </a:solidFill>
                <a:effectLst/>
                <a:latin typeface="+mn-lt"/>
                <a:ea typeface="+mn-ea"/>
                <a:cs typeface="+mn-cs"/>
              </a:rPr>
              <a:t>I hope to give you a little whack on the head tonight in the hope we will see we have two lens in play. One is how our culture teaches us to view the world and one is how God calls us to view the world.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For some of us we might find it shocking that we might be valuing something which He doesn’t.</a:t>
            </a:r>
          </a:p>
          <a:p>
            <a:endParaRPr lang="en-GB" sz="1200" kern="1200" dirty="0" smtClean="0">
              <a:solidFill>
                <a:schemeClr val="tx1"/>
              </a:solidFill>
              <a:effectLst/>
              <a:latin typeface="+mn-lt"/>
              <a:ea typeface="+mn-ea"/>
              <a:cs typeface="+mn-cs"/>
            </a:endParaRPr>
          </a:p>
          <a:p>
            <a:r>
              <a:rPr lang="en-GB" dirty="0" smtClean="0"/>
              <a:t>Some things said tonight</a:t>
            </a:r>
            <a:r>
              <a:rPr lang="en-GB" baseline="0" dirty="0" smtClean="0"/>
              <a:t> </a:t>
            </a:r>
            <a:r>
              <a:rPr lang="en-GB" dirty="0" smtClean="0"/>
              <a:t>might</a:t>
            </a:r>
            <a:r>
              <a:rPr lang="en-GB" baseline="0" dirty="0" smtClean="0"/>
              <a:t> make you feel uncomfortable but I believe this is necessary to help us see how He wants us to. We are told to not to be conformed</a:t>
            </a:r>
          </a:p>
          <a:p>
            <a:r>
              <a:rPr lang="en-GB" baseline="0" dirty="0" smtClean="0"/>
              <a:t>God has good plans for you tonight, you are in safe hands (His not mine!)</a:t>
            </a:r>
            <a:endParaRPr lang="en-GB" dirty="0"/>
          </a:p>
        </p:txBody>
      </p:sp>
      <p:sp>
        <p:nvSpPr>
          <p:cNvPr id="4" name="Slide Number Placeholder 3"/>
          <p:cNvSpPr>
            <a:spLocks noGrp="1"/>
          </p:cNvSpPr>
          <p:nvPr>
            <p:ph type="sldNum" sz="quarter" idx="10"/>
          </p:nvPr>
        </p:nvSpPr>
        <p:spPr/>
        <p:txBody>
          <a:bodyPr/>
          <a:lstStyle/>
          <a:p>
            <a:fld id="{10D5364B-0115-4452-AAC6-9DC76D56AABE}" type="slidenum">
              <a:rPr lang="en-GB" smtClean="0"/>
              <a:t>3</a:t>
            </a:fld>
            <a:endParaRPr lang="en-GB"/>
          </a:p>
        </p:txBody>
      </p:sp>
    </p:spTree>
    <p:extLst>
      <p:ext uri="{BB962C8B-B14F-4D97-AF65-F5344CB8AC3E}">
        <p14:creationId xmlns:p14="http://schemas.microsoft.com/office/powerpoint/2010/main" val="578298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1233488"/>
            <a:ext cx="4437063" cy="3328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2) Munby Britain’s most senior family court judge. We should “applaud” the demise of the traditional family.</a:t>
            </a:r>
          </a:p>
          <a:p>
            <a:pPr lvl="0"/>
            <a:endParaRPr lang="en-GB" dirty="0" smtClean="0"/>
          </a:p>
          <a:p>
            <a:pPr lvl="0"/>
            <a:r>
              <a:rPr lang="en-GB" dirty="0" smtClean="0"/>
              <a:t>3) Movements (#</a:t>
            </a:r>
            <a:r>
              <a:rPr lang="en-GB" dirty="0" err="1" smtClean="0"/>
              <a:t>MeToo</a:t>
            </a:r>
            <a:r>
              <a:rPr lang="en-GB" dirty="0" smtClean="0"/>
              <a:t>, Black Lives Matter)</a:t>
            </a:r>
          </a:p>
          <a:p>
            <a:pPr lvl="0"/>
            <a:r>
              <a:rPr lang="en-GB" dirty="0" smtClean="0"/>
              <a:t>Mob justice – forced </a:t>
            </a:r>
            <a:r>
              <a:rPr lang="en-GB" dirty="0" err="1" smtClean="0"/>
              <a:t>u-turns</a:t>
            </a:r>
            <a:r>
              <a:rPr lang="en-GB" dirty="0" smtClean="0"/>
              <a:t> </a:t>
            </a:r>
          </a:p>
          <a:p>
            <a:pPr lvl="0"/>
            <a:r>
              <a:rPr lang="en-GB" dirty="0" smtClean="0"/>
              <a:t>Fear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She said #</a:t>
            </a:r>
            <a:r>
              <a:rPr lang="en-GB" sz="1200" kern="1200" dirty="0" err="1" smtClean="0">
                <a:solidFill>
                  <a:schemeClr val="tx1"/>
                </a:solidFill>
                <a:effectLst/>
                <a:latin typeface="+mn-lt"/>
                <a:ea typeface="+mn-ea"/>
                <a:cs typeface="+mn-cs"/>
              </a:rPr>
              <a:t>MeToo</a:t>
            </a:r>
            <a:r>
              <a:rPr lang="en-GB" sz="1200" kern="1200" dirty="0" smtClean="0">
                <a:solidFill>
                  <a:schemeClr val="tx1"/>
                </a:solidFill>
                <a:effectLst/>
                <a:latin typeface="+mn-lt"/>
                <a:ea typeface="+mn-ea"/>
                <a:cs typeface="+mn-cs"/>
              </a:rPr>
              <a:t> had been "amazing" and celebrates the fact that "the men are afraid of the women for the first time ever". </a:t>
            </a:r>
            <a:r>
              <a:rPr lang="en-GB" sz="1200" kern="1200" dirty="0" err="1" smtClean="0">
                <a:solidFill>
                  <a:schemeClr val="tx1"/>
                </a:solidFill>
                <a:effectLst/>
                <a:latin typeface="+mn-lt"/>
                <a:ea typeface="+mn-ea"/>
                <a:cs typeface="+mn-cs"/>
              </a:rPr>
              <a:t>Jameela</a:t>
            </a:r>
            <a:r>
              <a:rPr lang="en-GB" sz="1200" kern="1200" dirty="0" smtClean="0">
                <a:solidFill>
                  <a:schemeClr val="tx1"/>
                </a:solidFill>
                <a:effectLst/>
                <a:latin typeface="+mn-lt"/>
                <a:ea typeface="+mn-ea"/>
                <a:cs typeface="+mn-cs"/>
              </a:rPr>
              <a:t> Jamil</a:t>
            </a:r>
          </a:p>
          <a:p>
            <a:pPr lvl="0"/>
            <a:endParaRPr lang="en-GB" dirty="0" smtClean="0"/>
          </a:p>
          <a:p>
            <a:pPr lvl="0"/>
            <a:r>
              <a:rPr lang="en-GB" dirty="0" smtClean="0"/>
              <a:t>Demands immediate</a:t>
            </a:r>
            <a:r>
              <a:rPr lang="en-GB" baseline="0" dirty="0" smtClean="0"/>
              <a:t> towing of party line</a:t>
            </a:r>
          </a:p>
          <a:p>
            <a:pPr lvl="1"/>
            <a:r>
              <a:rPr lang="en-GB" sz="1200" b="0" i="0" kern="1200" dirty="0" smtClean="0">
                <a:solidFill>
                  <a:schemeClr val="tx1"/>
                </a:solidFill>
                <a:effectLst/>
                <a:latin typeface="+mn-lt"/>
                <a:ea typeface="+mn-ea"/>
                <a:cs typeface="+mn-cs"/>
              </a:rPr>
              <a:t>Ian McEwan asked about Harvey Weinstein scandal "I don't know, It seems a kind of circus to me.” “There’s the media stuff, which we have to penetrate,</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“We don’t know what actually happened, but it seems as if he’s a moral monster who’s had his comeuppance. I always like to encourage in myself just a degree of scepticism once a whole mob is in full cry. So, I’m going to withhold judgement until I’ve heard the arguments in court.”</a:t>
            </a:r>
          </a:p>
          <a:p>
            <a:pPr lvl="1"/>
            <a:endParaRPr lang="en-GB" sz="1200" b="0" i="0" kern="1200" dirty="0" smtClean="0">
              <a:solidFill>
                <a:schemeClr val="tx1"/>
              </a:solidFill>
              <a:effectLst/>
              <a:latin typeface="+mn-lt"/>
              <a:ea typeface="+mn-ea"/>
              <a:cs typeface="+mn-cs"/>
            </a:endParaRPr>
          </a:p>
          <a:p>
            <a:pPr lvl="1"/>
            <a:r>
              <a:rPr lang="en-GB" sz="1200" b="0" i="0" kern="1200" dirty="0" smtClean="0">
                <a:solidFill>
                  <a:schemeClr val="tx1"/>
                </a:solidFill>
                <a:effectLst/>
                <a:latin typeface="+mn-lt"/>
                <a:ea typeface="+mn-ea"/>
                <a:cs typeface="+mn-cs"/>
              </a:rPr>
              <a:t>‘If you write an angry letter, wait until the morning to post it.’</a:t>
            </a:r>
          </a:p>
          <a:p>
            <a:pPr lvl="1"/>
            <a:endParaRPr lang="en-GB" sz="1200" b="0" i="0" kern="1200" dirty="0" smtClean="0">
              <a:solidFill>
                <a:schemeClr val="tx1"/>
              </a:solidFill>
              <a:effectLst/>
              <a:latin typeface="+mn-lt"/>
              <a:ea typeface="+mn-ea"/>
              <a:cs typeface="+mn-cs"/>
            </a:endParaRPr>
          </a:p>
          <a:p>
            <a:pPr lvl="0"/>
            <a:r>
              <a:rPr lang="en-GB" sz="1200" b="0" i="0" kern="1200" dirty="0" smtClean="0">
                <a:solidFill>
                  <a:schemeClr val="tx1"/>
                </a:solidFill>
                <a:effectLst/>
                <a:latin typeface="+mn-lt"/>
                <a:ea typeface="+mn-ea"/>
                <a:cs typeface="+mn-cs"/>
              </a:rPr>
              <a:t>Backlash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“When you start to humanise your enemy you in turn may be dehumanised by your community” Cassie </a:t>
            </a:r>
            <a:r>
              <a:rPr lang="en-GB" sz="1200" kern="1200" dirty="0" err="1" smtClean="0">
                <a:solidFill>
                  <a:schemeClr val="tx1"/>
                </a:solidFill>
                <a:effectLst/>
                <a:latin typeface="+mn-lt"/>
                <a:ea typeface="+mn-ea"/>
                <a:cs typeface="+mn-cs"/>
              </a:rPr>
              <a:t>Jaye</a:t>
            </a:r>
            <a:endParaRPr lang="en-GB" sz="1200" kern="1200" dirty="0" smtClean="0">
              <a:solidFill>
                <a:schemeClr val="tx1"/>
              </a:solidFill>
              <a:effectLst/>
              <a:latin typeface="+mn-lt"/>
              <a:ea typeface="+mn-ea"/>
              <a:cs typeface="+mn-cs"/>
            </a:endParaRPr>
          </a:p>
          <a:p>
            <a:pPr lvl="0"/>
            <a:endParaRPr lang="en-GB" dirty="0" smtClean="0"/>
          </a:p>
          <a:p>
            <a:pPr lvl="0"/>
            <a:r>
              <a:rPr lang="en-GB" dirty="0" smtClean="0"/>
              <a:t>Scary to stand against</a:t>
            </a:r>
          </a:p>
          <a:p>
            <a:pPr lvl="0"/>
            <a:endParaRPr lang="en-GB" dirty="0" smtClean="0"/>
          </a:p>
          <a:p>
            <a:pPr lvl="0"/>
            <a:r>
              <a:rPr lang="en-GB" dirty="0" smtClean="0"/>
              <a:t>4) Free speech</a:t>
            </a:r>
          </a:p>
          <a:p>
            <a:pPr lvl="0"/>
            <a:r>
              <a:rPr lang="en-GB" dirty="0" smtClean="0"/>
              <a:t>Need free speech to think</a:t>
            </a:r>
            <a:r>
              <a:rPr lang="en-GB" baseline="0" dirty="0" smtClean="0"/>
              <a:t> – to gain knowledge</a:t>
            </a:r>
          </a:p>
          <a:p>
            <a:pPr lvl="0"/>
            <a:r>
              <a:rPr lang="en-GB" baseline="0" dirty="0" smtClean="0"/>
              <a:t>Greatest value is to be inoffensive</a:t>
            </a:r>
          </a:p>
          <a:p>
            <a:pPr lvl="0"/>
            <a:r>
              <a:rPr lang="en-GB" baseline="0" dirty="0" smtClean="0"/>
              <a:t>Doesn’t resolve just pushes underground</a:t>
            </a:r>
          </a:p>
          <a:p>
            <a:pPr lvl="0"/>
            <a:r>
              <a:rPr lang="en-GB" baseline="0" dirty="0" smtClean="0"/>
              <a:t>Unprincipled peace</a:t>
            </a:r>
          </a:p>
          <a:p>
            <a:pPr lvl="0"/>
            <a:endParaRPr lang="en-GB" dirty="0"/>
          </a:p>
        </p:txBody>
      </p:sp>
      <p:sp>
        <p:nvSpPr>
          <p:cNvPr id="4" name="Slide Number Placeholder 3"/>
          <p:cNvSpPr>
            <a:spLocks noGrp="1"/>
          </p:cNvSpPr>
          <p:nvPr>
            <p:ph type="sldNum" sz="quarter" idx="10"/>
          </p:nvPr>
        </p:nvSpPr>
        <p:spPr/>
        <p:txBody>
          <a:bodyPr/>
          <a:lstStyle/>
          <a:p>
            <a:fld id="{10D5364B-0115-4452-AAC6-9DC76D56AABE}" type="slidenum">
              <a:rPr lang="en-GB" smtClean="0"/>
              <a:t>4</a:t>
            </a:fld>
            <a:endParaRPr lang="en-GB"/>
          </a:p>
        </p:txBody>
      </p:sp>
    </p:spTree>
    <p:extLst>
      <p:ext uri="{BB962C8B-B14F-4D97-AF65-F5344CB8AC3E}">
        <p14:creationId xmlns:p14="http://schemas.microsoft.com/office/powerpoint/2010/main" val="1897180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smtClean="0">
                <a:solidFill>
                  <a:schemeClr val="tx1"/>
                </a:solidFill>
                <a:effectLst/>
                <a:latin typeface="+mn-lt"/>
                <a:ea typeface="+mn-ea"/>
                <a:cs typeface="+mn-cs"/>
              </a:rPr>
              <a:t>Individual Freedom / Rights / identity</a:t>
            </a:r>
          </a:p>
          <a:p>
            <a:r>
              <a:rPr lang="en-GB" sz="1200" b="0" kern="1200" dirty="0" smtClean="0">
                <a:solidFill>
                  <a:schemeClr val="tx1"/>
                </a:solidFill>
                <a:effectLst/>
                <a:latin typeface="+mn-lt"/>
                <a:ea typeface="+mn-ea"/>
                <a:cs typeface="+mn-cs"/>
              </a:rPr>
              <a:t>Secularism</a:t>
            </a:r>
          </a:p>
          <a:p>
            <a:r>
              <a:rPr lang="en-GB" sz="1200" b="0" kern="1200" dirty="0" smtClean="0">
                <a:solidFill>
                  <a:schemeClr val="tx1"/>
                </a:solidFill>
                <a:effectLst/>
                <a:latin typeface="+mn-lt"/>
                <a:ea typeface="+mn-ea"/>
                <a:cs typeface="+mn-cs"/>
              </a:rPr>
              <a:t>Humanism</a:t>
            </a:r>
          </a:p>
          <a:p>
            <a:r>
              <a:rPr lang="en-GB" sz="1200" b="0" kern="1200" dirty="0" smtClean="0">
                <a:solidFill>
                  <a:schemeClr val="tx1"/>
                </a:solidFill>
                <a:effectLst/>
                <a:latin typeface="+mn-lt"/>
                <a:ea typeface="+mn-ea"/>
                <a:cs typeface="+mn-cs"/>
              </a:rPr>
              <a:t>Equality</a:t>
            </a:r>
          </a:p>
          <a:p>
            <a:r>
              <a:rPr lang="en-GB" sz="1200" b="0" kern="1200" dirty="0" smtClean="0">
                <a:solidFill>
                  <a:schemeClr val="tx1"/>
                </a:solidFill>
                <a:effectLst/>
                <a:latin typeface="+mn-lt"/>
                <a:ea typeface="+mn-ea"/>
                <a:cs typeface="+mn-cs"/>
              </a:rPr>
              <a:t>Tolerance</a:t>
            </a:r>
          </a:p>
          <a:p>
            <a:endParaRPr lang="en-GB" sz="1200" b="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Where</a:t>
            </a:r>
            <a:r>
              <a:rPr lang="en-GB" sz="1200" b="0" kern="1200" baseline="0" dirty="0" smtClean="0">
                <a:solidFill>
                  <a:schemeClr val="tx1"/>
                </a:solidFill>
                <a:effectLst/>
                <a:latin typeface="+mn-lt"/>
                <a:ea typeface="+mn-ea"/>
                <a:cs typeface="+mn-cs"/>
              </a:rPr>
              <a:t> did these values come from?</a:t>
            </a:r>
          </a:p>
          <a:p>
            <a:r>
              <a:rPr lang="en-GB" sz="1200" b="1" kern="1200" baseline="0" dirty="0" smtClean="0">
                <a:solidFill>
                  <a:schemeClr val="tx1"/>
                </a:solidFill>
                <a:effectLst/>
                <a:latin typeface="+mn-lt"/>
                <a:ea typeface="+mn-ea"/>
                <a:cs typeface="+mn-cs"/>
              </a:rPr>
              <a:t>Renaissance</a:t>
            </a:r>
            <a:r>
              <a:rPr lang="en-GB" sz="1200" b="0" kern="1200" baseline="0" dirty="0" smtClean="0">
                <a:solidFill>
                  <a:schemeClr val="tx1"/>
                </a:solidFill>
                <a:effectLst/>
                <a:latin typeface="+mn-lt"/>
                <a:ea typeface="+mn-ea"/>
                <a:cs typeface="+mn-cs"/>
              </a:rPr>
              <a:t> (rebirth/reawakening) </a:t>
            </a:r>
            <a:r>
              <a:rPr lang="en-GB" sz="1200" b="0" i="0" kern="1200" dirty="0" smtClean="0">
                <a:solidFill>
                  <a:schemeClr val="tx1"/>
                </a:solidFill>
                <a:effectLst/>
                <a:latin typeface="+mn-lt"/>
                <a:ea typeface="+mn-ea"/>
                <a:cs typeface="+mn-cs"/>
              </a:rPr>
              <a:t>1300 – 1600 </a:t>
            </a:r>
          </a:p>
          <a:p>
            <a:r>
              <a:rPr lang="en-GB" sz="1200" b="0" i="0" kern="1200" dirty="0" smtClean="0">
                <a:solidFill>
                  <a:schemeClr val="tx1"/>
                </a:solidFill>
                <a:effectLst/>
                <a:latin typeface="+mn-lt"/>
                <a:ea typeface="+mn-ea"/>
                <a:cs typeface="+mn-cs"/>
              </a:rPr>
              <a:t>Look back</a:t>
            </a:r>
            <a:r>
              <a:rPr lang="en-GB" sz="1200" b="0" i="0" kern="1200" baseline="0" dirty="0" smtClean="0">
                <a:solidFill>
                  <a:schemeClr val="tx1"/>
                </a:solidFill>
                <a:effectLst/>
                <a:latin typeface="+mn-lt"/>
                <a:ea typeface="+mn-ea"/>
                <a:cs typeface="+mn-cs"/>
              </a:rPr>
              <a:t> to ancient societies of Romans and Greeks to improve current society. New appreciation on the power of humans. Pushback against institutionalised religion which disregarded fields of learning which were deemed not to directly relate to early Christianity. Questioned purely religious view of the world – just obey the church.</a:t>
            </a:r>
          </a:p>
          <a:p>
            <a:pPr marL="171450" indent="-171450">
              <a:buFontTx/>
              <a:buChar char="-"/>
            </a:pPr>
            <a:r>
              <a:rPr lang="en-GB" sz="1200" b="0" i="0" kern="1200" baseline="0" dirty="0" smtClean="0">
                <a:solidFill>
                  <a:schemeClr val="tx1"/>
                </a:solidFill>
                <a:effectLst/>
                <a:latin typeface="+mn-lt"/>
                <a:ea typeface="+mn-ea"/>
                <a:cs typeface="+mn-cs"/>
              </a:rPr>
              <a:t>Individualism </a:t>
            </a:r>
          </a:p>
          <a:p>
            <a:pPr marL="171450" indent="-171450">
              <a:buFontTx/>
              <a:buChar char="-"/>
            </a:pPr>
            <a:r>
              <a:rPr lang="en-GB" sz="1200" b="0" i="0" kern="1200" baseline="0" dirty="0" smtClean="0">
                <a:solidFill>
                  <a:schemeClr val="tx1"/>
                </a:solidFill>
                <a:effectLst/>
                <a:latin typeface="+mn-lt"/>
                <a:ea typeface="+mn-ea"/>
                <a:cs typeface="+mn-cs"/>
              </a:rPr>
              <a:t>Secularism </a:t>
            </a:r>
          </a:p>
          <a:p>
            <a:r>
              <a:rPr lang="en-GB" sz="1200" b="0" i="0" kern="1200" dirty="0" smtClean="0">
                <a:solidFill>
                  <a:schemeClr val="tx1"/>
                </a:solidFill>
                <a:effectLst/>
                <a:latin typeface="+mn-lt"/>
                <a:ea typeface="+mn-ea"/>
                <a:cs typeface="+mn-cs"/>
              </a:rPr>
              <a:t>Wanted to use education (including works of Romans &amp; Greeks) to better understand the world.</a:t>
            </a:r>
          </a:p>
          <a:p>
            <a:endParaRPr lang="en-GB" sz="1200" b="0" i="0" kern="1200" dirty="0" smtClean="0">
              <a:solidFill>
                <a:schemeClr val="tx1"/>
              </a:solidFill>
              <a:effectLst/>
              <a:latin typeface="+mn-lt"/>
              <a:ea typeface="+mn-ea"/>
              <a:cs typeface="+mn-cs"/>
            </a:endParaRPr>
          </a:p>
          <a:p>
            <a:r>
              <a:rPr lang="en-GB" sz="1200" b="1" i="0" kern="1200" baseline="0" dirty="0" smtClean="0">
                <a:solidFill>
                  <a:schemeClr val="tx1"/>
                </a:solidFill>
                <a:effectLst/>
                <a:latin typeface="+mn-lt"/>
                <a:ea typeface="+mn-ea"/>
                <a:cs typeface="+mn-cs"/>
              </a:rPr>
              <a:t>Enlightenment</a:t>
            </a:r>
            <a:r>
              <a:rPr lang="en-GB" sz="1200" b="0" i="0" kern="1200" baseline="0" dirty="0" smtClean="0">
                <a:solidFill>
                  <a:schemeClr val="tx1"/>
                </a:solidFill>
                <a:effectLst/>
                <a:latin typeface="+mn-lt"/>
                <a:ea typeface="+mn-ea"/>
                <a:cs typeface="+mn-cs"/>
              </a:rPr>
              <a:t> 1600-1900</a:t>
            </a:r>
          </a:p>
          <a:p>
            <a:r>
              <a:rPr lang="en-GB" sz="1200" kern="1200" dirty="0" smtClean="0">
                <a:solidFill>
                  <a:schemeClr val="tx1"/>
                </a:solidFill>
                <a:effectLst/>
                <a:latin typeface="+mn-lt"/>
                <a:ea typeface="+mn-ea"/>
                <a:cs typeface="+mn-cs"/>
              </a:rPr>
              <a:t>By removing the old accepted authorities, discount old wisdom perhaps you could understand and solve issues within society.</a:t>
            </a:r>
          </a:p>
          <a:p>
            <a:r>
              <a:rPr lang="en-GB" sz="1200" kern="1200" dirty="0" smtClean="0">
                <a:solidFill>
                  <a:schemeClr val="tx1"/>
                </a:solidFill>
                <a:effectLst/>
                <a:latin typeface="+mn-lt"/>
                <a:ea typeface="+mn-ea"/>
                <a:cs typeface="+mn-cs"/>
              </a:rPr>
              <a:t>By relying on human reason/rationalism to create a better society for everyone. </a:t>
            </a:r>
          </a:p>
          <a:p>
            <a:r>
              <a:rPr lang="en-GB" sz="1200" kern="1200" dirty="0" smtClean="0">
                <a:solidFill>
                  <a:schemeClr val="tx1"/>
                </a:solidFill>
                <a:effectLst/>
                <a:latin typeface="+mn-lt"/>
                <a:ea typeface="+mn-ea"/>
                <a:cs typeface="+mn-cs"/>
              </a:rPr>
              <a:t>Issue which enlightenment address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How to make society better for everyone one</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Political representation </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What should be tolerated in terms of religion </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Rights of man</a:t>
            </a:r>
          </a:p>
          <a:p>
            <a:r>
              <a:rPr lang="en-GB" sz="1200" kern="1200" dirty="0" smtClean="0">
                <a:solidFill>
                  <a:schemeClr val="tx1"/>
                </a:solidFill>
                <a:effectLst/>
                <a:latin typeface="+mn-lt"/>
                <a:ea typeface="+mn-ea"/>
                <a:cs typeface="+mn-cs"/>
              </a:rPr>
              <a:t>Isaac Newton – mathematically proved the universe worked perfectly. God was a clock-maker who set the world in motion. He made the perfect clock that didn’t need any more of His intervention. </a:t>
            </a:r>
            <a:endParaRPr lang="en-GB" sz="1200" b="0" kern="1200" baseline="0" dirty="0" smtClean="0">
              <a:solidFill>
                <a:schemeClr val="tx1"/>
              </a:solidFill>
              <a:effectLst/>
              <a:latin typeface="+mn-lt"/>
              <a:ea typeface="+mn-ea"/>
              <a:cs typeface="+mn-cs"/>
            </a:endParaRPr>
          </a:p>
          <a:p>
            <a:endParaRPr lang="en-GB" sz="1200" b="0" kern="1200" baseline="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Trying to make society better.</a:t>
            </a:r>
          </a:p>
          <a:p>
            <a:endParaRPr lang="en-GB" dirty="0"/>
          </a:p>
        </p:txBody>
      </p:sp>
      <p:sp>
        <p:nvSpPr>
          <p:cNvPr id="4" name="Slide Number Placeholder 3"/>
          <p:cNvSpPr>
            <a:spLocks noGrp="1"/>
          </p:cNvSpPr>
          <p:nvPr>
            <p:ph type="sldNum" sz="quarter" idx="10"/>
          </p:nvPr>
        </p:nvSpPr>
        <p:spPr/>
        <p:txBody>
          <a:bodyPr/>
          <a:lstStyle/>
          <a:p>
            <a:fld id="{10D5364B-0115-4452-AAC6-9DC76D56AABE}" type="slidenum">
              <a:rPr lang="en-GB" smtClean="0"/>
              <a:t>5</a:t>
            </a:fld>
            <a:endParaRPr lang="en-GB"/>
          </a:p>
        </p:txBody>
      </p:sp>
    </p:spTree>
    <p:extLst>
      <p:ext uri="{BB962C8B-B14F-4D97-AF65-F5344CB8AC3E}">
        <p14:creationId xmlns:p14="http://schemas.microsoft.com/office/powerpoint/2010/main" val="4059631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D5364B-0115-4452-AAC6-9DC76D56AABE}" type="slidenum">
              <a:rPr lang="en-GB" smtClean="0"/>
              <a:t>6</a:t>
            </a:fld>
            <a:endParaRPr lang="en-GB"/>
          </a:p>
        </p:txBody>
      </p:sp>
    </p:spTree>
    <p:extLst>
      <p:ext uri="{BB962C8B-B14F-4D97-AF65-F5344CB8AC3E}">
        <p14:creationId xmlns:p14="http://schemas.microsoft.com/office/powerpoint/2010/main" val="479161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Humanism</a:t>
            </a:r>
          </a:p>
          <a:p>
            <a:pPr marL="171450" indent="-171450">
              <a:buFontTx/>
              <a:buChar char="-"/>
            </a:pPr>
            <a:r>
              <a:rPr lang="en-GB" baseline="0" dirty="0" smtClean="0"/>
              <a:t>Humans are very powerful</a:t>
            </a:r>
          </a:p>
          <a:p>
            <a:pPr marL="628650" lvl="1" indent="-171450">
              <a:buFontTx/>
              <a:buChar char="-"/>
            </a:pPr>
            <a:r>
              <a:rPr lang="en-GB" dirty="0" smtClean="0"/>
              <a:t>Rule over earth</a:t>
            </a:r>
            <a:r>
              <a:rPr lang="en-GB" baseline="0" dirty="0" smtClean="0"/>
              <a:t> – continue creating (Gen 1:28)</a:t>
            </a:r>
          </a:p>
          <a:p>
            <a:pPr marL="628650" lvl="1" indent="-171450">
              <a:buFontTx/>
              <a:buChar char="-"/>
            </a:pPr>
            <a:r>
              <a:rPr lang="en-GB" baseline="0" dirty="0" smtClean="0"/>
              <a:t>Will do greater things than Jesus (John 14:12)</a:t>
            </a:r>
          </a:p>
          <a:p>
            <a:pPr marL="171450" lvl="0" indent="-171450">
              <a:buFontTx/>
              <a:buChar char="-"/>
            </a:pPr>
            <a:r>
              <a:rPr lang="en-GB" baseline="0" dirty="0" smtClean="0"/>
              <a:t>Humans are fundamentally corrupt</a:t>
            </a:r>
          </a:p>
          <a:p>
            <a:pPr marL="628650" lvl="1" indent="-171450">
              <a:buFontTx/>
              <a:buChar char="-"/>
            </a:pPr>
            <a:r>
              <a:rPr lang="en-GB" sz="1200" kern="1200" dirty="0" smtClean="0">
                <a:solidFill>
                  <a:schemeClr val="tx1"/>
                </a:solidFill>
                <a:effectLst/>
                <a:latin typeface="+mn-lt"/>
                <a:ea typeface="+mn-ea"/>
                <a:cs typeface="+mn-cs"/>
              </a:rPr>
              <a:t>all our righteous acts are like filthy rags (Isa 64:6)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sz="1200" kern="1200" dirty="0" smtClean="0">
                <a:solidFill>
                  <a:schemeClr val="tx1"/>
                </a:solidFill>
                <a:effectLst/>
                <a:latin typeface="+mn-lt"/>
                <a:ea typeface="+mn-ea"/>
                <a:cs typeface="+mn-cs"/>
              </a:rPr>
              <a:t>Rom 3:9-18</a:t>
            </a:r>
          </a:p>
          <a:p>
            <a:pPr marL="171450" lvl="0" indent="-171450">
              <a:buFontTx/>
              <a:buChar char="-"/>
            </a:pPr>
            <a:r>
              <a:rPr lang="en-GB" sz="1200" kern="1200" dirty="0" smtClean="0">
                <a:solidFill>
                  <a:schemeClr val="tx1"/>
                </a:solidFill>
                <a:effectLst/>
                <a:latin typeface="+mn-lt"/>
                <a:ea typeface="+mn-ea"/>
                <a:cs typeface="+mn-cs"/>
              </a:rPr>
              <a:t>Made to rule but need to</a:t>
            </a:r>
            <a:r>
              <a:rPr lang="en-GB" sz="1200" kern="1200" baseline="0" dirty="0" smtClean="0">
                <a:solidFill>
                  <a:schemeClr val="tx1"/>
                </a:solidFill>
                <a:effectLst/>
                <a:latin typeface="+mn-lt"/>
                <a:ea typeface="+mn-ea"/>
                <a:cs typeface="+mn-cs"/>
              </a:rPr>
              <a:t> be set free from our corruption. Otherwise we will full of excuses and world full of mess.</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marL="628650" lvl="1" indent="-171450">
              <a:buFontTx/>
              <a:buChar char="-"/>
            </a:pPr>
            <a:endParaRPr lang="en-GB" dirty="0"/>
          </a:p>
        </p:txBody>
      </p:sp>
      <p:sp>
        <p:nvSpPr>
          <p:cNvPr id="4" name="Slide Number Placeholder 3"/>
          <p:cNvSpPr>
            <a:spLocks noGrp="1"/>
          </p:cNvSpPr>
          <p:nvPr>
            <p:ph type="sldNum" sz="quarter" idx="10"/>
          </p:nvPr>
        </p:nvSpPr>
        <p:spPr/>
        <p:txBody>
          <a:bodyPr/>
          <a:lstStyle/>
          <a:p>
            <a:fld id="{10D5364B-0115-4452-AAC6-9DC76D56AABE}" type="slidenum">
              <a:rPr lang="en-GB" smtClean="0"/>
              <a:t>7</a:t>
            </a:fld>
            <a:endParaRPr lang="en-GB"/>
          </a:p>
        </p:txBody>
      </p:sp>
    </p:spTree>
    <p:extLst>
      <p:ext uri="{BB962C8B-B14F-4D97-AF65-F5344CB8AC3E}">
        <p14:creationId xmlns:p14="http://schemas.microsoft.com/office/powerpoint/2010/main" val="3342260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GB" sz="1200" b="1" kern="1200" dirty="0" smtClean="0">
                <a:solidFill>
                  <a:schemeClr val="tx1"/>
                </a:solidFill>
                <a:effectLst/>
                <a:latin typeface="+mn-lt"/>
                <a:ea typeface="+mn-ea"/>
                <a:cs typeface="+mn-cs"/>
              </a:rPr>
              <a:t>Individual </a:t>
            </a:r>
          </a:p>
          <a:p>
            <a:pPr marL="0" lvl="0" indent="0">
              <a:buFontTx/>
              <a:buNone/>
            </a:pPr>
            <a:r>
              <a:rPr lang="en-GB" sz="1200" b="1" kern="1200" dirty="0" smtClean="0">
                <a:solidFill>
                  <a:schemeClr val="tx1"/>
                </a:solidFill>
                <a:effectLst/>
                <a:latin typeface="+mn-lt"/>
                <a:ea typeface="+mn-ea"/>
                <a:cs typeface="+mn-cs"/>
              </a:rPr>
              <a:t>- Freedom/Rights</a:t>
            </a:r>
            <a:r>
              <a:rPr lang="en-GB" sz="1200" b="1" kern="1200" baseline="0" dirty="0" smtClean="0">
                <a:solidFill>
                  <a:schemeClr val="tx1"/>
                </a:solidFill>
                <a:effectLst/>
                <a:latin typeface="+mn-lt"/>
                <a:ea typeface="+mn-ea"/>
                <a:cs typeface="+mn-cs"/>
              </a:rPr>
              <a:t> </a:t>
            </a:r>
            <a:endParaRPr lang="en-GB" sz="1200" b="1" kern="1200" dirty="0" smtClean="0">
              <a:solidFill>
                <a:schemeClr val="tx1"/>
              </a:solidFill>
              <a:effectLst/>
              <a:latin typeface="+mn-lt"/>
              <a:ea typeface="+mn-ea"/>
              <a:cs typeface="+mn-cs"/>
            </a:endParaRPr>
          </a:p>
          <a:p>
            <a:pPr marL="0" lvl="0" indent="0">
              <a:buFontTx/>
              <a:buNone/>
            </a:pPr>
            <a:r>
              <a:rPr lang="en-GB" sz="1200" kern="1200" dirty="0" smtClean="0">
                <a:solidFill>
                  <a:schemeClr val="tx1"/>
                </a:solidFill>
                <a:effectLst/>
                <a:latin typeface="+mn-lt"/>
                <a:ea typeface="+mn-ea"/>
                <a:cs typeface="+mn-cs"/>
              </a:rPr>
              <a:t>Human Rights</a:t>
            </a:r>
            <a:r>
              <a:rPr lang="en-GB" sz="1200" kern="1200" baseline="0" dirty="0" smtClean="0">
                <a:solidFill>
                  <a:schemeClr val="tx1"/>
                </a:solidFill>
                <a:effectLst/>
                <a:latin typeface="+mn-lt"/>
                <a:ea typeface="+mn-ea"/>
                <a:cs typeface="+mn-cs"/>
              </a:rPr>
              <a:t> – rather than protecting the minority can become a guise for imposing beliefs on the majority e.g. abortion Northern Ireland</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You, my brothers and sisters, were called to be free. But do not use your freedom to indulge the flesh; rather, serve one another humbly in love. (Gal 5:13)</a:t>
            </a:r>
          </a:p>
          <a:p>
            <a:pPr marL="0" lvl="0" indent="0">
              <a:buFontTx/>
              <a:buNone/>
            </a:pPr>
            <a:endParaRPr lang="en-GB" sz="1200" b="1" i="0" kern="1200" dirty="0" smtClean="0">
              <a:solidFill>
                <a:schemeClr val="tx1"/>
              </a:solidFill>
              <a:effectLst/>
              <a:latin typeface="+mn-lt"/>
              <a:ea typeface="+mn-ea"/>
              <a:cs typeface="+mn-cs"/>
            </a:endParaRPr>
          </a:p>
          <a:p>
            <a:pPr marL="0" lvl="0" indent="0">
              <a:buFontTx/>
              <a:buNone/>
            </a:pPr>
            <a:r>
              <a:rPr lang="en-GB" sz="1200" b="0" i="0" u="sng" kern="1200" dirty="0" smtClean="0">
                <a:solidFill>
                  <a:schemeClr val="tx1"/>
                </a:solidFill>
                <a:effectLst/>
                <a:latin typeface="+mn-lt"/>
                <a:ea typeface="+mn-ea"/>
                <a:cs typeface="+mn-cs"/>
              </a:rPr>
              <a:t>Identity</a:t>
            </a:r>
          </a:p>
          <a:p>
            <a:pPr marL="0" lvl="0" indent="0">
              <a:buFontTx/>
              <a:buNone/>
            </a:pPr>
            <a:r>
              <a:rPr lang="en-GB" sz="1200" b="0" i="0" kern="1200" dirty="0" smtClean="0">
                <a:solidFill>
                  <a:schemeClr val="tx1"/>
                </a:solidFill>
                <a:effectLst/>
                <a:latin typeface="+mn-lt"/>
                <a:ea typeface="+mn-ea"/>
                <a:cs typeface="+mn-cs"/>
              </a:rPr>
              <a:t>He names us we don’t name ourselves</a:t>
            </a:r>
          </a:p>
          <a:p>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rPr>
              <a:t>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All different but all valued (members of same body)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Gal 3:28 There is neither Jew nor Gentile, neither slave nor free, nor is there male and female, for you are all one in Christ Jesus.</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rPr>
              <a:t>Protect</a:t>
            </a:r>
            <a:r>
              <a:rPr lang="en-GB" sz="1200" u="sng" kern="1200" baseline="0" dirty="0" smtClean="0">
                <a:solidFill>
                  <a:schemeClr val="tx1"/>
                </a:solidFill>
                <a:effectLst/>
                <a:latin typeface="+mn-lt"/>
                <a:ea typeface="+mn-ea"/>
                <a:cs typeface="+mn-cs"/>
              </a:rPr>
              <a:t> &amp; empower</a:t>
            </a:r>
            <a:endParaRPr lang="en-GB" sz="1200" u="sng" kern="1200" dirty="0" smtClean="0">
              <a:solidFill>
                <a:schemeClr val="tx1"/>
              </a:solidFill>
              <a:effectLst/>
              <a:latin typeface="+mn-lt"/>
              <a:ea typeface="+mn-ea"/>
              <a:cs typeface="+mn-cs"/>
            </a:endParaRPr>
          </a:p>
          <a:p>
            <a:pPr marL="0" lvl="0" indent="0">
              <a:buFontTx/>
              <a:buNone/>
            </a:pPr>
            <a:r>
              <a:rPr lang="en-GB" sz="1200" b="0" i="0" kern="1200" dirty="0" smtClean="0">
                <a:solidFill>
                  <a:schemeClr val="tx1"/>
                </a:solidFill>
                <a:effectLst/>
                <a:latin typeface="+mn-lt"/>
                <a:ea typeface="+mn-ea"/>
                <a:cs typeface="+mn-cs"/>
              </a:rPr>
              <a:t>Victimhood (identity</a:t>
            </a:r>
            <a:r>
              <a:rPr lang="en-GB" sz="1200" b="0" i="0" kern="1200" baseline="0" dirty="0" smtClean="0">
                <a:solidFill>
                  <a:schemeClr val="tx1"/>
                </a:solidFill>
                <a:effectLst/>
                <a:latin typeface="+mn-lt"/>
                <a:ea typeface="+mn-ea"/>
                <a:cs typeface="+mn-cs"/>
              </a:rPr>
              <a:t> politics)</a:t>
            </a:r>
          </a:p>
          <a:p>
            <a:pPr marL="171450" lvl="0" indent="-171450">
              <a:buFontTx/>
              <a:buChar char="-"/>
            </a:pPr>
            <a:r>
              <a:rPr lang="en-GB" sz="1200" b="0" i="0" kern="1200" baseline="0" dirty="0" smtClean="0">
                <a:solidFill>
                  <a:schemeClr val="tx1"/>
                </a:solidFill>
                <a:effectLst/>
                <a:latin typeface="+mn-lt"/>
                <a:ea typeface="+mn-ea"/>
                <a:cs typeface="+mn-cs"/>
              </a:rPr>
              <a:t>Self righteous “I’d never treat anyone like that”</a:t>
            </a:r>
          </a:p>
          <a:p>
            <a:pPr marL="171450" lvl="0" indent="-171450">
              <a:buFontTx/>
              <a:buChar char="-"/>
            </a:pPr>
            <a:r>
              <a:rPr lang="en-GB" sz="1200" b="0" i="0" kern="1200" baseline="0" dirty="0" smtClean="0">
                <a:solidFill>
                  <a:schemeClr val="tx1"/>
                </a:solidFill>
                <a:effectLst/>
                <a:latin typeface="+mn-lt"/>
                <a:ea typeface="+mn-ea"/>
                <a:cs typeface="+mn-cs"/>
              </a:rPr>
              <a:t>Excuses (not take responsibility for choices)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Isa 1:17</a:t>
            </a:r>
          </a:p>
          <a:p>
            <a:r>
              <a:rPr lang="en-GB" sz="1200" kern="1200" dirty="0" smtClean="0">
                <a:solidFill>
                  <a:schemeClr val="tx1"/>
                </a:solidFill>
                <a:effectLst/>
                <a:latin typeface="+mn-lt"/>
                <a:ea typeface="+mn-ea"/>
                <a:cs typeface="+mn-cs"/>
              </a:rPr>
              <a:t>Learn to do good; seek justice, correct oppression; bring justice to the fatherless, plead the widow's cause.</a:t>
            </a:r>
          </a:p>
          <a:p>
            <a:r>
              <a:rPr lang="en-GB" sz="1200" kern="1200" dirty="0" smtClean="0">
                <a:solidFill>
                  <a:schemeClr val="tx1"/>
                </a:solidFill>
                <a:effectLst/>
                <a:latin typeface="+mn-lt"/>
                <a:ea typeface="+mn-ea"/>
                <a:cs typeface="+mn-cs"/>
              </a:rPr>
              <a:t>(we are instructed to care for the vulnerable but this doesn’t allow our identity to be defined by belonging to particular group)</a:t>
            </a:r>
          </a:p>
          <a:p>
            <a:r>
              <a:rPr lang="en-GB" sz="1200" kern="1200" dirty="0" err="1" smtClean="0">
                <a:solidFill>
                  <a:schemeClr val="tx1"/>
                </a:solidFill>
                <a:effectLst/>
                <a:latin typeface="+mn-lt"/>
                <a:ea typeface="+mn-ea"/>
                <a:cs typeface="+mn-cs"/>
              </a:rPr>
              <a:t>Deu</a:t>
            </a:r>
            <a:r>
              <a:rPr lang="en-GB" sz="1200" kern="1200" dirty="0" smtClean="0">
                <a:solidFill>
                  <a:schemeClr val="tx1"/>
                </a:solidFill>
                <a:effectLst/>
                <a:latin typeface="+mn-lt"/>
                <a:ea typeface="+mn-ea"/>
                <a:cs typeface="+mn-cs"/>
              </a:rPr>
              <a:t> 1:39</a:t>
            </a:r>
          </a:p>
          <a:p>
            <a:r>
              <a:rPr lang="en-GB" sz="1200" kern="1200" dirty="0" smtClean="0">
                <a:solidFill>
                  <a:schemeClr val="tx1"/>
                </a:solidFill>
                <a:effectLst/>
                <a:latin typeface="+mn-lt"/>
                <a:ea typeface="+mn-ea"/>
                <a:cs typeface="+mn-cs"/>
              </a:rPr>
              <a:t>And the little ones that you said would be taken captive, your children who do not yet know good from bad--they will enter the land. I will give it to them and they will take possession of it.</a:t>
            </a:r>
          </a:p>
          <a:p>
            <a:r>
              <a:rPr lang="en-GB" sz="1200" kern="1200" dirty="0" smtClean="0">
                <a:solidFill>
                  <a:schemeClr val="tx1"/>
                </a:solidFill>
                <a:effectLst/>
                <a:latin typeface="+mn-lt"/>
                <a:ea typeface="+mn-ea"/>
                <a:cs typeface="+mn-cs"/>
              </a:rPr>
              <a:t>(God has habit of taking the vulnerable and making them great – not victimhood)</a:t>
            </a: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pPr marL="628650" lvl="1" indent="-171450">
              <a:buFontTx/>
              <a:buChar char="-"/>
            </a:pPr>
            <a:endParaRPr lang="en-GB" dirty="0"/>
          </a:p>
        </p:txBody>
      </p:sp>
      <p:sp>
        <p:nvSpPr>
          <p:cNvPr id="4" name="Slide Number Placeholder 3"/>
          <p:cNvSpPr>
            <a:spLocks noGrp="1"/>
          </p:cNvSpPr>
          <p:nvPr>
            <p:ph type="sldNum" sz="quarter" idx="10"/>
          </p:nvPr>
        </p:nvSpPr>
        <p:spPr/>
        <p:txBody>
          <a:bodyPr/>
          <a:lstStyle/>
          <a:p>
            <a:fld id="{10D5364B-0115-4452-AAC6-9DC76D56AABE}" type="slidenum">
              <a:rPr lang="en-GB" smtClean="0"/>
              <a:t>8</a:t>
            </a:fld>
            <a:endParaRPr lang="en-GB"/>
          </a:p>
        </p:txBody>
      </p:sp>
    </p:spTree>
    <p:extLst>
      <p:ext uri="{BB962C8B-B14F-4D97-AF65-F5344CB8AC3E}">
        <p14:creationId xmlns:p14="http://schemas.microsoft.com/office/powerpoint/2010/main" val="1583757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GB" sz="1200" b="1" i="0" kern="1200" dirty="0" smtClean="0">
                <a:solidFill>
                  <a:schemeClr val="tx1"/>
                </a:solidFill>
                <a:effectLst/>
                <a:latin typeface="+mn-lt"/>
                <a:ea typeface="+mn-ea"/>
                <a:cs typeface="+mn-cs"/>
              </a:rPr>
              <a:t>Secularism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For God so loved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Greek = Heaven is spiritual, world is material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Enlightenment = Clock maker who has retired. </a:t>
            </a:r>
            <a:r>
              <a:rPr lang="en-GB" sz="1200" kern="1200" dirty="0" smtClean="0">
                <a:solidFill>
                  <a:schemeClr val="tx1"/>
                </a:solidFill>
                <a:effectLst/>
                <a:latin typeface="+mn-lt"/>
                <a:ea typeface="+mn-ea"/>
                <a:cs typeface="+mn-cs"/>
              </a:rPr>
              <a:t>Lock God in</a:t>
            </a:r>
            <a:r>
              <a:rPr lang="en-GB" sz="1200" kern="1200" baseline="0" dirty="0" smtClean="0">
                <a:solidFill>
                  <a:schemeClr val="tx1"/>
                </a:solidFill>
                <a:effectLst/>
                <a:latin typeface="+mn-lt"/>
                <a:ea typeface="+mn-ea"/>
                <a:cs typeface="+mn-cs"/>
              </a:rPr>
              <a:t> the attic.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 understand reaction to overly powerful restrictive religion which shunned any other subject that 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Job 12:7-10 </a:t>
            </a:r>
          </a:p>
          <a:p>
            <a:r>
              <a:rPr lang="en-GB" sz="1200" b="1" i="0" kern="1200" baseline="30000" dirty="0" smtClean="0">
                <a:solidFill>
                  <a:schemeClr val="tx1"/>
                </a:solidFill>
                <a:effectLst/>
                <a:latin typeface="+mn-lt"/>
                <a:ea typeface="+mn-ea"/>
                <a:cs typeface="+mn-cs"/>
              </a:rPr>
              <a:t>7 </a:t>
            </a:r>
            <a:r>
              <a:rPr lang="en-GB" sz="1200" b="0" i="0" kern="1200" dirty="0" smtClean="0">
                <a:solidFill>
                  <a:schemeClr val="tx1"/>
                </a:solidFill>
                <a:effectLst/>
                <a:latin typeface="+mn-lt"/>
                <a:ea typeface="+mn-ea"/>
                <a:cs typeface="+mn-cs"/>
              </a:rPr>
              <a:t>“But ask the animals, and they will teach you,</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    or the birds in the sky, and they will tell you;</a:t>
            </a:r>
            <a:br>
              <a:rPr lang="en-GB" sz="1200" b="0" i="0" kern="1200" dirty="0" smtClean="0">
                <a:solidFill>
                  <a:schemeClr val="tx1"/>
                </a:solidFill>
                <a:effectLst/>
                <a:latin typeface="+mn-lt"/>
                <a:ea typeface="+mn-ea"/>
                <a:cs typeface="+mn-cs"/>
              </a:rPr>
            </a:br>
            <a:r>
              <a:rPr lang="en-GB" sz="1200" b="1" i="0" kern="1200" baseline="30000" dirty="0" smtClean="0">
                <a:solidFill>
                  <a:schemeClr val="tx1"/>
                </a:solidFill>
                <a:effectLst/>
                <a:latin typeface="+mn-lt"/>
                <a:ea typeface="+mn-ea"/>
                <a:cs typeface="+mn-cs"/>
              </a:rPr>
              <a:t>8 </a:t>
            </a:r>
            <a:r>
              <a:rPr lang="en-GB" sz="1200" b="0" i="0" kern="1200" dirty="0" smtClean="0">
                <a:solidFill>
                  <a:schemeClr val="tx1"/>
                </a:solidFill>
                <a:effectLst/>
                <a:latin typeface="+mn-lt"/>
                <a:ea typeface="+mn-ea"/>
                <a:cs typeface="+mn-cs"/>
              </a:rPr>
              <a:t>or speak to the earth, and it will teach you,</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    or let the fish in the sea inform you.</a:t>
            </a:r>
            <a:br>
              <a:rPr lang="en-GB" sz="1200" b="0" i="0" kern="1200" dirty="0" smtClean="0">
                <a:solidFill>
                  <a:schemeClr val="tx1"/>
                </a:solidFill>
                <a:effectLst/>
                <a:latin typeface="+mn-lt"/>
                <a:ea typeface="+mn-ea"/>
                <a:cs typeface="+mn-cs"/>
              </a:rPr>
            </a:br>
            <a:r>
              <a:rPr lang="en-GB" sz="1200" b="1" i="0" kern="1200" baseline="30000" dirty="0" smtClean="0">
                <a:solidFill>
                  <a:schemeClr val="tx1"/>
                </a:solidFill>
                <a:effectLst/>
                <a:latin typeface="+mn-lt"/>
                <a:ea typeface="+mn-ea"/>
                <a:cs typeface="+mn-cs"/>
              </a:rPr>
              <a:t>9 </a:t>
            </a:r>
            <a:r>
              <a:rPr lang="en-GB" sz="1200" b="0" i="0" kern="1200" dirty="0" smtClean="0">
                <a:solidFill>
                  <a:schemeClr val="tx1"/>
                </a:solidFill>
                <a:effectLst/>
                <a:latin typeface="+mn-lt"/>
                <a:ea typeface="+mn-ea"/>
                <a:cs typeface="+mn-cs"/>
              </a:rPr>
              <a:t>Which of all these does not know</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    that the hand of the </a:t>
            </a:r>
            <a:r>
              <a:rPr lang="en-GB" sz="1200" b="0" i="0" kern="1200" cap="small" dirty="0" smtClean="0">
                <a:solidFill>
                  <a:schemeClr val="tx1"/>
                </a:solidFill>
                <a:effectLst/>
                <a:latin typeface="+mn-lt"/>
                <a:ea typeface="+mn-ea"/>
                <a:cs typeface="+mn-cs"/>
              </a:rPr>
              <a:t>Lord</a:t>
            </a:r>
            <a:r>
              <a:rPr lang="en-GB" sz="1200" b="0" i="0" kern="1200" dirty="0" smtClean="0">
                <a:solidFill>
                  <a:schemeClr val="tx1"/>
                </a:solidFill>
                <a:effectLst/>
                <a:latin typeface="+mn-lt"/>
                <a:ea typeface="+mn-ea"/>
                <a:cs typeface="+mn-cs"/>
              </a:rPr>
              <a:t> has done this?</a:t>
            </a:r>
            <a:br>
              <a:rPr lang="en-GB" sz="1200" b="0" i="0" kern="1200" dirty="0" smtClean="0">
                <a:solidFill>
                  <a:schemeClr val="tx1"/>
                </a:solidFill>
                <a:effectLst/>
                <a:latin typeface="+mn-lt"/>
                <a:ea typeface="+mn-ea"/>
                <a:cs typeface="+mn-cs"/>
              </a:rPr>
            </a:br>
            <a:r>
              <a:rPr lang="en-GB" sz="1200" b="1" i="0" kern="1200" baseline="30000" dirty="0" smtClean="0">
                <a:solidFill>
                  <a:schemeClr val="tx1"/>
                </a:solidFill>
                <a:effectLst/>
                <a:latin typeface="+mn-lt"/>
                <a:ea typeface="+mn-ea"/>
                <a:cs typeface="+mn-cs"/>
              </a:rPr>
              <a:t>10 </a:t>
            </a:r>
            <a:r>
              <a:rPr lang="en-GB" sz="1200" b="0" i="0" kern="1200" dirty="0" smtClean="0">
                <a:solidFill>
                  <a:schemeClr val="tx1"/>
                </a:solidFill>
                <a:effectLst/>
                <a:latin typeface="+mn-lt"/>
                <a:ea typeface="+mn-ea"/>
                <a:cs typeface="+mn-cs"/>
              </a:rPr>
              <a:t>In his hand is the life of every creature</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    and the breath of all mankind.</a:t>
            </a:r>
          </a:p>
          <a:p>
            <a:endParaRPr lang="en-GB"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Can you keep your religious convictions</a:t>
            </a:r>
            <a:r>
              <a:rPr lang="en-GB" sz="1200" kern="1200" baseline="0" dirty="0" smtClean="0">
                <a:solidFill>
                  <a:schemeClr val="tx1"/>
                </a:solidFill>
                <a:effectLst/>
                <a:latin typeface="+mn-lt"/>
                <a:ea typeface="+mn-ea"/>
                <a:cs typeface="+mn-cs"/>
              </a:rPr>
              <a:t> out of public square?</a:t>
            </a:r>
          </a:p>
          <a:p>
            <a:r>
              <a:rPr lang="en-GB" sz="1200" b="0" i="0" kern="1200" dirty="0" smtClean="0">
                <a:solidFill>
                  <a:schemeClr val="tx1"/>
                </a:solidFill>
                <a:effectLst/>
                <a:latin typeface="+mn-lt"/>
                <a:ea typeface="+mn-ea"/>
                <a:cs typeface="+mn-cs"/>
              </a:rPr>
              <a:t>Col 3:17</a:t>
            </a:r>
          </a:p>
          <a:p>
            <a:r>
              <a:rPr lang="en-GB" sz="1200" b="0" i="0" kern="1200" dirty="0" smtClean="0">
                <a:solidFill>
                  <a:schemeClr val="tx1"/>
                </a:solidFill>
                <a:effectLst/>
                <a:latin typeface="+mn-lt"/>
                <a:ea typeface="+mn-ea"/>
                <a:cs typeface="+mn-cs"/>
              </a:rPr>
              <a:t>And whatever you do, whether in word or deed, do it all in the name of the Lord Jesus, giving thanks to God the Father through him.</a:t>
            </a:r>
          </a:p>
          <a:p>
            <a:pPr marL="0" lvl="0" indent="0">
              <a:buFontTx/>
              <a:buNone/>
            </a:pPr>
            <a:endParaRPr lang="en-GB" sz="1200" kern="1200" dirty="0" smtClean="0">
              <a:solidFill>
                <a:schemeClr val="tx1"/>
              </a:solidFill>
              <a:effectLst/>
              <a:latin typeface="+mn-lt"/>
              <a:ea typeface="+mn-ea"/>
              <a:cs typeface="+mn-cs"/>
            </a:endParaRPr>
          </a:p>
          <a:p>
            <a:pPr marL="0" lvl="0" indent="0">
              <a:buFontTx/>
              <a:buNone/>
            </a:pPr>
            <a:endParaRPr lang="en-GB" sz="1200" kern="1200" dirty="0" smtClean="0">
              <a:solidFill>
                <a:schemeClr val="tx1"/>
              </a:solidFill>
              <a:effectLst/>
              <a:latin typeface="+mn-lt"/>
              <a:ea typeface="+mn-ea"/>
              <a:cs typeface="+mn-cs"/>
            </a:endParaRPr>
          </a:p>
          <a:p>
            <a:pPr marL="0" lvl="0" indent="0">
              <a:buFontTx/>
              <a:buNone/>
            </a:pPr>
            <a:endParaRPr lang="en-GB" sz="1200" kern="1200" dirty="0" smtClean="0">
              <a:solidFill>
                <a:schemeClr val="tx1"/>
              </a:solidFill>
              <a:effectLst/>
              <a:latin typeface="+mn-lt"/>
              <a:ea typeface="+mn-ea"/>
              <a:cs typeface="+mn-cs"/>
            </a:endParaRPr>
          </a:p>
          <a:p>
            <a:pPr marL="0" lvl="0" indent="0">
              <a:buFontTx/>
              <a:buNone/>
            </a:pPr>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D5364B-0115-4452-AAC6-9DC76D56AABE}" type="slidenum">
              <a:rPr lang="en-GB" smtClean="0"/>
              <a:t>9</a:t>
            </a:fld>
            <a:endParaRPr lang="en-GB"/>
          </a:p>
        </p:txBody>
      </p:sp>
    </p:spTree>
    <p:extLst>
      <p:ext uri="{BB962C8B-B14F-4D97-AF65-F5344CB8AC3E}">
        <p14:creationId xmlns:p14="http://schemas.microsoft.com/office/powerpoint/2010/main" val="425328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B8D62CC-F58C-4D89-83FD-F12C07E9A681}" type="datetimeFigureOut">
              <a:rPr lang="en-GB" smtClean="0"/>
              <a:t>19/07/18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D931BB-8609-47EF-86ED-9AF37689307B}" type="slidenum">
              <a:rPr lang="en-GB" smtClean="0"/>
              <a:t>‹#›</a:t>
            </a:fld>
            <a:endParaRPr lang="en-GB"/>
          </a:p>
        </p:txBody>
      </p:sp>
    </p:spTree>
    <p:extLst>
      <p:ext uri="{BB962C8B-B14F-4D97-AF65-F5344CB8AC3E}">
        <p14:creationId xmlns:p14="http://schemas.microsoft.com/office/powerpoint/2010/main" val="2772017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8D62CC-F58C-4D89-83FD-F12C07E9A681}" type="datetimeFigureOut">
              <a:rPr lang="en-GB" smtClean="0"/>
              <a:t>19/07/18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D931BB-8609-47EF-86ED-9AF37689307B}" type="slidenum">
              <a:rPr lang="en-GB" smtClean="0"/>
              <a:t>‹#›</a:t>
            </a:fld>
            <a:endParaRPr lang="en-GB"/>
          </a:p>
        </p:txBody>
      </p:sp>
    </p:spTree>
    <p:extLst>
      <p:ext uri="{BB962C8B-B14F-4D97-AF65-F5344CB8AC3E}">
        <p14:creationId xmlns:p14="http://schemas.microsoft.com/office/powerpoint/2010/main" val="1374913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8D62CC-F58C-4D89-83FD-F12C07E9A681}" type="datetimeFigureOut">
              <a:rPr lang="en-GB" smtClean="0"/>
              <a:t>19/07/18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D931BB-8609-47EF-86ED-9AF37689307B}" type="slidenum">
              <a:rPr lang="en-GB" smtClean="0"/>
              <a:t>‹#›</a:t>
            </a:fld>
            <a:endParaRPr lang="en-GB"/>
          </a:p>
        </p:txBody>
      </p:sp>
    </p:spTree>
    <p:extLst>
      <p:ext uri="{BB962C8B-B14F-4D97-AF65-F5344CB8AC3E}">
        <p14:creationId xmlns:p14="http://schemas.microsoft.com/office/powerpoint/2010/main" val="1231747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Century Gothic" panose="020B0502020202020204" pitchFamily="34" charset="0"/>
              </a:defRPr>
            </a:lvl1pPr>
          </a:lstStyle>
          <a:p>
            <a:fld id="{DB8D62CC-F58C-4D89-83FD-F12C07E9A681}" type="datetimeFigureOut">
              <a:rPr lang="en-GB" smtClean="0"/>
              <a:pPr/>
              <a:t>19/07/18</a:t>
            </a:fld>
            <a:endParaRPr lang="en-GB"/>
          </a:p>
        </p:txBody>
      </p:sp>
      <p:sp>
        <p:nvSpPr>
          <p:cNvPr id="5" name="Footer Placeholder 4"/>
          <p:cNvSpPr>
            <a:spLocks noGrp="1"/>
          </p:cNvSpPr>
          <p:nvPr>
            <p:ph type="ftr" sz="quarter" idx="11"/>
          </p:nvPr>
        </p:nvSpPr>
        <p:spPr/>
        <p:txBody>
          <a:bodyPr/>
          <a:lstStyle>
            <a:lvl1pPr>
              <a:defRPr>
                <a:latin typeface="Century Gothic" panose="020B0502020202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Century Gothic" panose="020B0502020202020204" pitchFamily="34" charset="0"/>
              </a:defRPr>
            </a:lvl1pPr>
          </a:lstStyle>
          <a:p>
            <a:fld id="{7BD931BB-8609-47EF-86ED-9AF37689307B}" type="slidenum">
              <a:rPr lang="en-GB" smtClean="0"/>
              <a:pPr/>
              <a:t>‹#›</a:t>
            </a:fld>
            <a:endParaRPr lang="en-GB"/>
          </a:p>
        </p:txBody>
      </p:sp>
    </p:spTree>
    <p:extLst>
      <p:ext uri="{BB962C8B-B14F-4D97-AF65-F5344CB8AC3E}">
        <p14:creationId xmlns:p14="http://schemas.microsoft.com/office/powerpoint/2010/main" val="339532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B8D62CC-F58C-4D89-83FD-F12C07E9A681}" type="datetimeFigureOut">
              <a:rPr lang="en-GB" smtClean="0"/>
              <a:t>19/07/18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D931BB-8609-47EF-86ED-9AF37689307B}" type="slidenum">
              <a:rPr lang="en-GB" smtClean="0"/>
              <a:t>‹#›</a:t>
            </a:fld>
            <a:endParaRPr lang="en-GB"/>
          </a:p>
        </p:txBody>
      </p:sp>
    </p:spTree>
    <p:extLst>
      <p:ext uri="{BB962C8B-B14F-4D97-AF65-F5344CB8AC3E}">
        <p14:creationId xmlns:p14="http://schemas.microsoft.com/office/powerpoint/2010/main" val="2667623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8D62CC-F58C-4D89-83FD-F12C07E9A681}" type="datetimeFigureOut">
              <a:rPr lang="en-GB" smtClean="0"/>
              <a:t>19/07/18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D931BB-8609-47EF-86ED-9AF37689307B}" type="slidenum">
              <a:rPr lang="en-GB" smtClean="0"/>
              <a:t>‹#›</a:t>
            </a:fld>
            <a:endParaRPr lang="en-GB"/>
          </a:p>
        </p:txBody>
      </p:sp>
    </p:spTree>
    <p:extLst>
      <p:ext uri="{BB962C8B-B14F-4D97-AF65-F5344CB8AC3E}">
        <p14:creationId xmlns:p14="http://schemas.microsoft.com/office/powerpoint/2010/main" val="55792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B8D62CC-F58C-4D89-83FD-F12C07E9A681}" type="datetimeFigureOut">
              <a:rPr lang="en-GB" smtClean="0"/>
              <a:t>19/07/18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D931BB-8609-47EF-86ED-9AF37689307B}" type="slidenum">
              <a:rPr lang="en-GB" smtClean="0"/>
              <a:t>‹#›</a:t>
            </a:fld>
            <a:endParaRPr lang="en-GB"/>
          </a:p>
        </p:txBody>
      </p:sp>
    </p:spTree>
    <p:extLst>
      <p:ext uri="{BB962C8B-B14F-4D97-AF65-F5344CB8AC3E}">
        <p14:creationId xmlns:p14="http://schemas.microsoft.com/office/powerpoint/2010/main" val="1820142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B8D62CC-F58C-4D89-83FD-F12C07E9A681}" type="datetimeFigureOut">
              <a:rPr lang="en-GB" smtClean="0"/>
              <a:t>19/07/18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BD931BB-8609-47EF-86ED-9AF37689307B}" type="slidenum">
              <a:rPr lang="en-GB" smtClean="0"/>
              <a:t>‹#›</a:t>
            </a:fld>
            <a:endParaRPr lang="en-GB"/>
          </a:p>
        </p:txBody>
      </p:sp>
    </p:spTree>
    <p:extLst>
      <p:ext uri="{BB962C8B-B14F-4D97-AF65-F5344CB8AC3E}">
        <p14:creationId xmlns:p14="http://schemas.microsoft.com/office/powerpoint/2010/main" val="3157980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D62CC-F58C-4D89-83FD-F12C07E9A681}" type="datetimeFigureOut">
              <a:rPr lang="en-GB" smtClean="0"/>
              <a:t>19/07/18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BD931BB-8609-47EF-86ED-9AF37689307B}" type="slidenum">
              <a:rPr lang="en-GB" smtClean="0"/>
              <a:t>‹#›</a:t>
            </a:fld>
            <a:endParaRPr lang="en-GB"/>
          </a:p>
        </p:txBody>
      </p:sp>
    </p:spTree>
    <p:extLst>
      <p:ext uri="{BB962C8B-B14F-4D97-AF65-F5344CB8AC3E}">
        <p14:creationId xmlns:p14="http://schemas.microsoft.com/office/powerpoint/2010/main" val="641365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B8D62CC-F58C-4D89-83FD-F12C07E9A681}" type="datetimeFigureOut">
              <a:rPr lang="en-GB" smtClean="0"/>
              <a:t>19/07/18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D931BB-8609-47EF-86ED-9AF37689307B}" type="slidenum">
              <a:rPr lang="en-GB" smtClean="0"/>
              <a:t>‹#›</a:t>
            </a:fld>
            <a:endParaRPr lang="en-GB"/>
          </a:p>
        </p:txBody>
      </p:sp>
    </p:spTree>
    <p:extLst>
      <p:ext uri="{BB962C8B-B14F-4D97-AF65-F5344CB8AC3E}">
        <p14:creationId xmlns:p14="http://schemas.microsoft.com/office/powerpoint/2010/main" val="3718565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B8D62CC-F58C-4D89-83FD-F12C07E9A681}" type="datetimeFigureOut">
              <a:rPr lang="en-GB" smtClean="0"/>
              <a:t>19/07/18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D931BB-8609-47EF-86ED-9AF37689307B}" type="slidenum">
              <a:rPr lang="en-GB" smtClean="0"/>
              <a:t>‹#›</a:t>
            </a:fld>
            <a:endParaRPr lang="en-GB"/>
          </a:p>
        </p:txBody>
      </p:sp>
    </p:spTree>
    <p:extLst>
      <p:ext uri="{BB962C8B-B14F-4D97-AF65-F5344CB8AC3E}">
        <p14:creationId xmlns:p14="http://schemas.microsoft.com/office/powerpoint/2010/main" val="1175200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8D62CC-F58C-4D89-83FD-F12C07E9A681}" type="datetimeFigureOut">
              <a:rPr lang="en-GB" smtClean="0"/>
              <a:t>19/07/18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931BB-8609-47EF-86ED-9AF37689307B}" type="slidenum">
              <a:rPr lang="en-GB" smtClean="0"/>
              <a:t>‹#›</a:t>
            </a:fld>
            <a:endParaRPr lang="en-GB"/>
          </a:p>
        </p:txBody>
      </p:sp>
    </p:spTree>
    <p:extLst>
      <p:ext uri="{BB962C8B-B14F-4D97-AF65-F5344CB8AC3E}">
        <p14:creationId xmlns:p14="http://schemas.microsoft.com/office/powerpoint/2010/main" val="216666256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player.vimeo.com/video/28074378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4216" y="3762936"/>
            <a:ext cx="6975566" cy="2178591"/>
          </a:xfrm>
        </p:spPr>
        <p:txBody>
          <a:bodyPr>
            <a:normAutofit/>
          </a:bodyPr>
          <a:lstStyle/>
          <a:p>
            <a:pPr marL="0" indent="0" algn="ctr">
              <a:buNone/>
            </a:pPr>
            <a:r>
              <a:rPr lang="en-GB" sz="2400" dirty="0" smtClean="0">
                <a:solidFill>
                  <a:schemeClr val="tx1"/>
                </a:solidFill>
                <a:latin typeface="Century Gothic" panose="020B0502020202020204" pitchFamily="34" charset="0"/>
              </a:rPr>
              <a:t>Responding to the complicated issues of our day from a life-giving biblical basis</a:t>
            </a:r>
            <a:endParaRPr lang="en-GB" sz="2400" dirty="0">
              <a:solidFill>
                <a:schemeClr val="tx1"/>
              </a:solidFill>
              <a:latin typeface="Century Gothic" panose="020B0502020202020204" pitchFamily="34" charset="0"/>
            </a:endParaRPr>
          </a:p>
        </p:txBody>
      </p:sp>
      <p:sp>
        <p:nvSpPr>
          <p:cNvPr id="2" name="TextBox 1"/>
          <p:cNvSpPr txBox="1"/>
          <p:nvPr/>
        </p:nvSpPr>
        <p:spPr>
          <a:xfrm>
            <a:off x="0" y="2178755"/>
            <a:ext cx="9143999" cy="1200329"/>
          </a:xfrm>
          <a:prstGeom prst="rect">
            <a:avLst/>
          </a:prstGeom>
          <a:noFill/>
        </p:spPr>
        <p:txBody>
          <a:bodyPr wrap="square" rtlCol="0">
            <a:spAutoFit/>
          </a:bodyPr>
          <a:lstStyle/>
          <a:p>
            <a:pPr algn="ctr"/>
            <a:r>
              <a:rPr lang="en-GB" sz="7200" b="1" dirty="0" smtClean="0">
                <a:latin typeface="Century Gothic" panose="020B0502020202020204" pitchFamily="34" charset="0"/>
              </a:rPr>
              <a:t>HOT TOPICS</a:t>
            </a:r>
            <a:endParaRPr lang="en-GB" sz="7200" b="1" dirty="0">
              <a:latin typeface="Century Gothic" panose="020B0502020202020204" pitchFamily="34" charset="0"/>
            </a:endParaRPr>
          </a:p>
        </p:txBody>
      </p:sp>
    </p:spTree>
    <p:extLst>
      <p:ext uri="{BB962C8B-B14F-4D97-AF65-F5344CB8AC3E}">
        <p14:creationId xmlns:p14="http://schemas.microsoft.com/office/powerpoint/2010/main" val="1825571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1"/>
                </a:solidFill>
              </a:rPr>
              <a:t>ARE THESE VALUES BIBLICAL?</a:t>
            </a:r>
            <a:endParaRPr lang="en-GB" b="1" dirty="0">
              <a:solidFill>
                <a:schemeClr val="tx1"/>
              </a:solidFill>
            </a:endParaRPr>
          </a:p>
        </p:txBody>
      </p:sp>
      <p:sp>
        <p:nvSpPr>
          <p:cNvPr id="3" name="Rounded Rectangle 2"/>
          <p:cNvSpPr/>
          <p:nvPr/>
        </p:nvSpPr>
        <p:spPr>
          <a:xfrm>
            <a:off x="3037611" y="2086164"/>
            <a:ext cx="3068778"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b="1" dirty="0" smtClean="0">
                <a:solidFill>
                  <a:schemeClr val="bg1"/>
                </a:solidFill>
              </a:rPr>
              <a:t>Equality</a:t>
            </a:r>
            <a:endParaRPr lang="en-GB" sz="4000" b="1" dirty="0">
              <a:solidFill>
                <a:schemeClr val="bg1"/>
              </a:solidFill>
            </a:endParaRPr>
          </a:p>
        </p:txBody>
      </p:sp>
      <p:sp>
        <p:nvSpPr>
          <p:cNvPr id="10" name="Rounded Rectangle 9"/>
          <p:cNvSpPr/>
          <p:nvPr/>
        </p:nvSpPr>
        <p:spPr>
          <a:xfrm>
            <a:off x="628650" y="3740357"/>
            <a:ext cx="3057118" cy="13562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smtClean="0"/>
              <a:t>Not partial</a:t>
            </a:r>
            <a:endParaRPr lang="en-GB" sz="2800" dirty="0"/>
          </a:p>
        </p:txBody>
      </p:sp>
      <p:sp>
        <p:nvSpPr>
          <p:cNvPr id="11" name="Rounded Rectangle 10"/>
          <p:cNvSpPr/>
          <p:nvPr/>
        </p:nvSpPr>
        <p:spPr>
          <a:xfrm>
            <a:off x="5027535" y="3740357"/>
            <a:ext cx="3057118" cy="13562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smtClean="0"/>
              <a:t>Not equal </a:t>
            </a:r>
            <a:endParaRPr lang="en-GB" sz="2800" dirty="0"/>
          </a:p>
        </p:txBody>
      </p:sp>
    </p:spTree>
    <p:extLst>
      <p:ext uri="{BB962C8B-B14F-4D97-AF65-F5344CB8AC3E}">
        <p14:creationId xmlns:p14="http://schemas.microsoft.com/office/powerpoint/2010/main" val="2337954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1"/>
                </a:solidFill>
              </a:rPr>
              <a:t>ARE THESE VALUES BIBLICAL?</a:t>
            </a:r>
            <a:endParaRPr lang="en-GB" b="1" dirty="0">
              <a:solidFill>
                <a:schemeClr val="tx1"/>
              </a:solidFill>
            </a:endParaRPr>
          </a:p>
        </p:txBody>
      </p:sp>
      <p:sp>
        <p:nvSpPr>
          <p:cNvPr id="9" name="Rounded Rectangle 8"/>
          <p:cNvSpPr/>
          <p:nvPr/>
        </p:nvSpPr>
        <p:spPr>
          <a:xfrm>
            <a:off x="3037611" y="1982955"/>
            <a:ext cx="3068778"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b="1" dirty="0" smtClean="0">
                <a:solidFill>
                  <a:schemeClr val="bg1"/>
                </a:solidFill>
              </a:rPr>
              <a:t>Tolerance</a:t>
            </a:r>
            <a:endParaRPr lang="en-GB" sz="4000" b="1" dirty="0">
              <a:solidFill>
                <a:schemeClr val="bg1"/>
              </a:solidFill>
            </a:endParaRPr>
          </a:p>
        </p:txBody>
      </p:sp>
      <p:sp>
        <p:nvSpPr>
          <p:cNvPr id="10" name="Rounded Rectangle 9"/>
          <p:cNvSpPr/>
          <p:nvPr/>
        </p:nvSpPr>
        <p:spPr>
          <a:xfrm>
            <a:off x="763561" y="3401282"/>
            <a:ext cx="3057118" cy="13562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smtClean="0"/>
              <a:t>Respect</a:t>
            </a:r>
            <a:endParaRPr lang="en-GB" sz="2800" dirty="0"/>
          </a:p>
        </p:txBody>
      </p:sp>
      <p:sp>
        <p:nvSpPr>
          <p:cNvPr id="11" name="Rounded Rectangle 10"/>
          <p:cNvSpPr/>
          <p:nvPr/>
        </p:nvSpPr>
        <p:spPr>
          <a:xfrm>
            <a:off x="5214327" y="3401282"/>
            <a:ext cx="3057118" cy="13562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smtClean="0"/>
              <a:t>Discernment</a:t>
            </a:r>
            <a:endParaRPr lang="en-GB" sz="2800" dirty="0"/>
          </a:p>
        </p:txBody>
      </p:sp>
      <p:sp>
        <p:nvSpPr>
          <p:cNvPr id="12" name="Rounded Rectangle 11"/>
          <p:cNvSpPr/>
          <p:nvPr/>
        </p:nvSpPr>
        <p:spPr>
          <a:xfrm>
            <a:off x="763561" y="5111875"/>
            <a:ext cx="3057118" cy="13562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smtClean="0"/>
              <a:t>Care</a:t>
            </a:r>
            <a:endParaRPr lang="en-GB" sz="2800" dirty="0"/>
          </a:p>
        </p:txBody>
      </p:sp>
      <p:sp>
        <p:nvSpPr>
          <p:cNvPr id="13" name="Rounded Rectangle 12"/>
          <p:cNvSpPr/>
          <p:nvPr/>
        </p:nvSpPr>
        <p:spPr>
          <a:xfrm>
            <a:off x="5214327" y="5111875"/>
            <a:ext cx="3057118" cy="13562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smtClean="0"/>
              <a:t>Uncompromising</a:t>
            </a:r>
            <a:endParaRPr lang="en-GB" sz="2800" dirty="0"/>
          </a:p>
        </p:txBody>
      </p:sp>
    </p:spTree>
    <p:extLst>
      <p:ext uri="{BB962C8B-B14F-4D97-AF65-F5344CB8AC3E}">
        <p14:creationId xmlns:p14="http://schemas.microsoft.com/office/powerpoint/2010/main" val="1302487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1"/>
                </a:solidFill>
              </a:rPr>
              <a:t>ARE THESE VALUES BIBLICAL?</a:t>
            </a:r>
            <a:endParaRPr lang="en-GB" b="1" dirty="0">
              <a:solidFill>
                <a:schemeClr val="tx1"/>
              </a:solidFill>
            </a:endParaRPr>
          </a:p>
        </p:txBody>
      </p:sp>
      <p:sp>
        <p:nvSpPr>
          <p:cNvPr id="8" name="Rounded Rectangle 7"/>
          <p:cNvSpPr/>
          <p:nvPr/>
        </p:nvSpPr>
        <p:spPr>
          <a:xfrm>
            <a:off x="3037611" y="1939706"/>
            <a:ext cx="3068778"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b="1" dirty="0" smtClean="0">
                <a:solidFill>
                  <a:schemeClr val="bg1"/>
                </a:solidFill>
              </a:rPr>
              <a:t>Progression</a:t>
            </a:r>
            <a:endParaRPr lang="en-GB" sz="4000" b="1" dirty="0">
              <a:solidFill>
                <a:schemeClr val="bg1"/>
              </a:solidFill>
            </a:endParaRPr>
          </a:p>
        </p:txBody>
      </p:sp>
      <p:sp>
        <p:nvSpPr>
          <p:cNvPr id="10" name="Rounded Rectangle 9"/>
          <p:cNvSpPr/>
          <p:nvPr/>
        </p:nvSpPr>
        <p:spPr>
          <a:xfrm>
            <a:off x="1063365" y="3985501"/>
            <a:ext cx="3057118" cy="13562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smtClean="0"/>
              <a:t>Loves original design</a:t>
            </a:r>
            <a:endParaRPr lang="en-GB" sz="2800" dirty="0"/>
          </a:p>
        </p:txBody>
      </p:sp>
      <p:sp>
        <p:nvSpPr>
          <p:cNvPr id="11" name="Rounded Rectangle 10"/>
          <p:cNvSpPr/>
          <p:nvPr/>
        </p:nvSpPr>
        <p:spPr>
          <a:xfrm>
            <a:off x="4941361" y="3985501"/>
            <a:ext cx="3057118" cy="13562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smtClean="0"/>
              <a:t>Plans to prosper</a:t>
            </a:r>
            <a:endParaRPr lang="en-GB" sz="2800" dirty="0"/>
          </a:p>
        </p:txBody>
      </p:sp>
    </p:spTree>
    <p:extLst>
      <p:ext uri="{BB962C8B-B14F-4D97-AF65-F5344CB8AC3E}">
        <p14:creationId xmlns:p14="http://schemas.microsoft.com/office/powerpoint/2010/main" val="2817156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1"/>
                </a:solidFill>
              </a:rPr>
              <a:t>WHAT HAVE YOU HEARD?</a:t>
            </a:r>
            <a:endParaRPr lang="en-GB" b="1" dirty="0">
              <a:solidFill>
                <a:schemeClr val="tx1"/>
              </a:solidFill>
            </a:endParaRPr>
          </a:p>
        </p:txBody>
      </p:sp>
    </p:spTree>
    <p:extLst>
      <p:ext uri="{BB962C8B-B14F-4D97-AF65-F5344CB8AC3E}">
        <p14:creationId xmlns:p14="http://schemas.microsoft.com/office/powerpoint/2010/main" val="770544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1"/>
                </a:solidFill>
              </a:rPr>
              <a:t>WHAT VALUES ARE BEING REINFORCED?</a:t>
            </a:r>
            <a:endParaRPr lang="en-GB" b="1" dirty="0">
              <a:solidFill>
                <a:schemeClr val="tx1"/>
              </a:solidFill>
            </a:endParaRPr>
          </a:p>
        </p:txBody>
      </p:sp>
      <p:pic>
        <p:nvPicPr>
          <p:cNvPr id="4" name="Antz - Trail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4706" y="1739824"/>
            <a:ext cx="6454588" cy="5118176"/>
          </a:xfrm>
          <a:prstGeom prst="rect">
            <a:avLst/>
          </a:prstGeom>
        </p:spPr>
      </p:pic>
    </p:spTree>
    <p:extLst>
      <p:ext uri="{BB962C8B-B14F-4D97-AF65-F5344CB8AC3E}">
        <p14:creationId xmlns:p14="http://schemas.microsoft.com/office/powerpoint/2010/main" val="3817062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1"/>
                </a:solidFill>
                <a:latin typeface="Century Gothic" panose="020B0502020202020204" pitchFamily="34" charset="0"/>
              </a:rPr>
              <a:t>WHAT IS HAPPENING IN US?</a:t>
            </a:r>
            <a:endParaRPr lang="en-GB" b="1" dirty="0">
              <a:solidFill>
                <a:schemeClr val="tx1"/>
              </a:solidFill>
              <a:latin typeface="Century Gothic" panose="020B0502020202020204" pitchFamily="34" charset="0"/>
            </a:endParaRPr>
          </a:p>
        </p:txBody>
      </p:sp>
      <p:pic>
        <p:nvPicPr>
          <p:cNvPr id="7" name="Politically Correct Discrimination sho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8650" y="1690689"/>
            <a:ext cx="8134350" cy="4572000"/>
          </a:xfrm>
          <a:prstGeom prst="rect">
            <a:avLst/>
          </a:prstGeom>
        </p:spPr>
      </p:pic>
    </p:spTree>
    <p:extLst>
      <p:ext uri="{BB962C8B-B14F-4D97-AF65-F5344CB8AC3E}">
        <p14:creationId xmlns:p14="http://schemas.microsoft.com/office/powerpoint/2010/main" val="4095332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chemeClr val="tx1"/>
                </a:solidFill>
              </a:rPr>
              <a:t>WHAT IS HAPPENING IN US</a:t>
            </a:r>
            <a:r>
              <a:rPr lang="en-GB" b="1" dirty="0" smtClean="0">
                <a:solidFill>
                  <a:schemeClr val="tx1"/>
                </a:solidFill>
              </a:rPr>
              <a:t>?</a:t>
            </a:r>
            <a:endParaRPr lang="en-GB" b="1" dirty="0">
              <a:solidFill>
                <a:schemeClr val="tx1"/>
              </a:solidFill>
            </a:endParaRPr>
          </a:p>
        </p:txBody>
      </p:sp>
      <p:sp>
        <p:nvSpPr>
          <p:cNvPr id="8" name="Rounded Rectangle 7"/>
          <p:cNvSpPr/>
          <p:nvPr/>
        </p:nvSpPr>
        <p:spPr>
          <a:xfrm>
            <a:off x="854439" y="1939706"/>
            <a:ext cx="7144039"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i="1" dirty="0" smtClean="0">
                <a:solidFill>
                  <a:schemeClr val="bg1"/>
                </a:solidFill>
              </a:rPr>
              <a:t>“The role </a:t>
            </a:r>
            <a:r>
              <a:rPr lang="en-GB" sz="2800" i="1" dirty="0">
                <a:solidFill>
                  <a:schemeClr val="bg1"/>
                </a:solidFill>
              </a:rPr>
              <a:t>of church is to help individuals discover &amp; pursue their </a:t>
            </a:r>
            <a:r>
              <a:rPr lang="en-GB" sz="2800" i="1" dirty="0" smtClean="0">
                <a:solidFill>
                  <a:schemeClr val="bg1"/>
                </a:solidFill>
              </a:rPr>
              <a:t>ministry”</a:t>
            </a:r>
            <a:endParaRPr lang="en-GB" sz="2800" b="1" i="1" dirty="0">
              <a:solidFill>
                <a:schemeClr val="bg1"/>
              </a:solidFill>
            </a:endParaRPr>
          </a:p>
        </p:txBody>
      </p:sp>
      <p:sp>
        <p:nvSpPr>
          <p:cNvPr id="6" name="Rounded Rectangle 5"/>
          <p:cNvSpPr/>
          <p:nvPr/>
        </p:nvSpPr>
        <p:spPr>
          <a:xfrm>
            <a:off x="854439" y="3516172"/>
            <a:ext cx="7144039"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i="1" dirty="0" smtClean="0">
                <a:solidFill>
                  <a:schemeClr val="bg1"/>
                </a:solidFill>
              </a:rPr>
              <a:t>“</a:t>
            </a:r>
            <a:r>
              <a:rPr lang="en-GB" sz="2800" i="1" dirty="0">
                <a:solidFill>
                  <a:schemeClr val="bg1"/>
                </a:solidFill>
              </a:rPr>
              <a:t>It is wrong to require something of someone if they haven’t accepted it for </a:t>
            </a:r>
            <a:r>
              <a:rPr lang="en-GB" sz="2800" i="1" dirty="0" smtClean="0">
                <a:solidFill>
                  <a:schemeClr val="bg1"/>
                </a:solidFill>
              </a:rPr>
              <a:t>themselves”</a:t>
            </a:r>
            <a:endParaRPr lang="en-GB" sz="2800" b="1" i="1" dirty="0">
              <a:solidFill>
                <a:schemeClr val="bg1"/>
              </a:solidFill>
            </a:endParaRPr>
          </a:p>
        </p:txBody>
      </p:sp>
      <p:sp>
        <p:nvSpPr>
          <p:cNvPr id="9" name="Rounded Rectangle 8"/>
          <p:cNvSpPr/>
          <p:nvPr/>
        </p:nvSpPr>
        <p:spPr>
          <a:xfrm>
            <a:off x="854439" y="5092638"/>
            <a:ext cx="7144039"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i="1" dirty="0" smtClean="0">
                <a:solidFill>
                  <a:schemeClr val="bg1"/>
                </a:solidFill>
              </a:rPr>
              <a:t>“</a:t>
            </a:r>
            <a:r>
              <a:rPr lang="en-GB" sz="2800" i="1" dirty="0">
                <a:solidFill>
                  <a:schemeClr val="bg1"/>
                </a:solidFill>
              </a:rPr>
              <a:t>We need to be true to who we believe we </a:t>
            </a:r>
            <a:r>
              <a:rPr lang="en-GB" sz="2800" i="1" dirty="0" smtClean="0">
                <a:solidFill>
                  <a:schemeClr val="bg1"/>
                </a:solidFill>
              </a:rPr>
              <a:t>are”</a:t>
            </a:r>
            <a:endParaRPr lang="en-GB" sz="2800" b="1" i="1" dirty="0">
              <a:solidFill>
                <a:schemeClr val="bg1"/>
              </a:solidFill>
            </a:endParaRPr>
          </a:p>
        </p:txBody>
      </p:sp>
    </p:spTree>
    <p:extLst>
      <p:ext uri="{BB962C8B-B14F-4D97-AF65-F5344CB8AC3E}">
        <p14:creationId xmlns:p14="http://schemas.microsoft.com/office/powerpoint/2010/main" val="4130806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chemeClr val="tx1"/>
                </a:solidFill>
              </a:rPr>
              <a:t>WHAT IS HAPPENING IN US</a:t>
            </a:r>
            <a:r>
              <a:rPr lang="en-GB" b="1" dirty="0" smtClean="0">
                <a:solidFill>
                  <a:schemeClr val="tx1"/>
                </a:solidFill>
              </a:rPr>
              <a:t>?</a:t>
            </a:r>
            <a:endParaRPr lang="en-GB" b="1" dirty="0">
              <a:solidFill>
                <a:schemeClr val="tx1"/>
              </a:solidFill>
            </a:endParaRPr>
          </a:p>
        </p:txBody>
      </p:sp>
      <p:sp>
        <p:nvSpPr>
          <p:cNvPr id="8" name="Rounded Rectangle 7"/>
          <p:cNvSpPr/>
          <p:nvPr/>
        </p:nvSpPr>
        <p:spPr>
          <a:xfrm>
            <a:off x="854439" y="1939706"/>
            <a:ext cx="7144039"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i="1" dirty="0" smtClean="0">
                <a:solidFill>
                  <a:schemeClr val="bg1"/>
                </a:solidFill>
              </a:rPr>
              <a:t>“Trump is a shrewd operator &amp; I appreciate what he is trying to do”</a:t>
            </a:r>
            <a:endParaRPr lang="en-GB" sz="2800" b="1" i="1" dirty="0">
              <a:solidFill>
                <a:schemeClr val="bg1"/>
              </a:solidFill>
            </a:endParaRPr>
          </a:p>
        </p:txBody>
      </p:sp>
      <p:sp>
        <p:nvSpPr>
          <p:cNvPr id="6" name="Rounded Rectangle 5"/>
          <p:cNvSpPr/>
          <p:nvPr/>
        </p:nvSpPr>
        <p:spPr>
          <a:xfrm>
            <a:off x="854439" y="3516172"/>
            <a:ext cx="7144039"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i="1" dirty="0" smtClean="0">
                <a:solidFill>
                  <a:schemeClr val="bg1"/>
                </a:solidFill>
              </a:rPr>
              <a:t>“The EU referendum was the victory of the ‘unenlightened’”</a:t>
            </a:r>
            <a:endParaRPr lang="en-GB" sz="2800" b="1" i="1" dirty="0">
              <a:solidFill>
                <a:schemeClr val="bg1"/>
              </a:solidFill>
            </a:endParaRPr>
          </a:p>
        </p:txBody>
      </p:sp>
      <p:sp>
        <p:nvSpPr>
          <p:cNvPr id="9" name="Rounded Rectangle 8"/>
          <p:cNvSpPr/>
          <p:nvPr/>
        </p:nvSpPr>
        <p:spPr>
          <a:xfrm>
            <a:off x="854439" y="5092638"/>
            <a:ext cx="7144039"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800" i="1" dirty="0" smtClean="0">
                <a:solidFill>
                  <a:schemeClr val="bg1"/>
                </a:solidFill>
              </a:rPr>
              <a:t>“It is primarily the role of men to work and women to raise the children”</a:t>
            </a:r>
            <a:endParaRPr lang="en-GB" sz="2800" b="1" i="1" dirty="0">
              <a:solidFill>
                <a:schemeClr val="bg1"/>
              </a:solidFill>
            </a:endParaRPr>
          </a:p>
        </p:txBody>
      </p:sp>
    </p:spTree>
    <p:extLst>
      <p:ext uri="{BB962C8B-B14F-4D97-AF65-F5344CB8AC3E}">
        <p14:creationId xmlns:p14="http://schemas.microsoft.com/office/powerpoint/2010/main" val="2523850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7249" y="1724148"/>
            <a:ext cx="8558213" cy="1790700"/>
          </a:xfrm>
        </p:spPr>
        <p:txBody>
          <a:bodyPr>
            <a:noAutofit/>
          </a:bodyPr>
          <a:lstStyle/>
          <a:p>
            <a:r>
              <a:rPr lang="en-GB" sz="5400" b="1" dirty="0" smtClean="0">
                <a:solidFill>
                  <a:schemeClr val="tx1"/>
                </a:solidFill>
                <a:latin typeface="Century Gothic" panose="020B0502020202020204" pitchFamily="34" charset="0"/>
              </a:rPr>
              <a:t>IT’S JUST NOT FAIR</a:t>
            </a:r>
            <a:endParaRPr lang="en-GB" sz="5400" dirty="0">
              <a:solidFill>
                <a:schemeClr val="tx1"/>
              </a:solidFill>
              <a:latin typeface="Century Gothic" panose="020B0502020202020204" pitchFamily="34" charset="0"/>
            </a:endParaRPr>
          </a:p>
        </p:txBody>
      </p:sp>
      <p:sp>
        <p:nvSpPr>
          <p:cNvPr id="3" name="TextBox 2"/>
          <p:cNvSpPr txBox="1"/>
          <p:nvPr/>
        </p:nvSpPr>
        <p:spPr>
          <a:xfrm>
            <a:off x="3770488" y="4239375"/>
            <a:ext cx="1591734" cy="461665"/>
          </a:xfrm>
          <a:prstGeom prst="rect">
            <a:avLst/>
          </a:prstGeom>
          <a:noFill/>
        </p:spPr>
        <p:txBody>
          <a:bodyPr wrap="square" rtlCol="0">
            <a:spAutoFit/>
          </a:bodyPr>
          <a:lstStyle/>
          <a:p>
            <a:r>
              <a:rPr lang="en-GB" sz="2400" dirty="0" smtClean="0">
                <a:latin typeface="Century Gothic" panose="020B0502020202020204" pitchFamily="34" charset="0"/>
              </a:rPr>
              <a:t>Session 7</a:t>
            </a:r>
            <a:endParaRPr lang="en-GB" sz="2400" dirty="0">
              <a:latin typeface="Century Gothic" panose="020B0502020202020204" pitchFamily="34" charset="0"/>
            </a:endParaRPr>
          </a:p>
        </p:txBody>
      </p:sp>
    </p:spTree>
    <p:extLst>
      <p:ext uri="{BB962C8B-B14F-4D97-AF65-F5344CB8AC3E}">
        <p14:creationId xmlns:p14="http://schemas.microsoft.com/office/powerpoint/2010/main" val="22735396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Related image"/>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86518" y="-144122"/>
            <a:ext cx="6999643" cy="437477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550" y="-135161"/>
            <a:ext cx="6999643" cy="43747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199" y="4806007"/>
            <a:ext cx="8238565" cy="1938992"/>
          </a:xfrm>
          <a:prstGeom prst="rect">
            <a:avLst/>
          </a:prstGeom>
        </p:spPr>
        <p:txBody>
          <a:bodyPr wrap="square">
            <a:spAutoFit/>
          </a:bodyPr>
          <a:lstStyle/>
          <a:p>
            <a:r>
              <a:rPr lang="en-GB" sz="2400" i="1" dirty="0">
                <a:latin typeface="Helvetica Neue"/>
              </a:rPr>
              <a:t>Do not conform to the pattern of this world, but be transformed by the renewing of your mind. Then you will be able to test and approve what God’s will is—his good, pleasing and perfect will</a:t>
            </a:r>
            <a:r>
              <a:rPr lang="en-GB" sz="2400" i="1" dirty="0" smtClean="0">
                <a:latin typeface="Helvetica Neue"/>
              </a:rPr>
              <a:t>.</a:t>
            </a:r>
          </a:p>
          <a:p>
            <a:pPr algn="r"/>
            <a:r>
              <a:rPr lang="en-GB" sz="2400" dirty="0" smtClean="0">
                <a:latin typeface="Helvetica Neue"/>
              </a:rPr>
              <a:t>Rom 12:2</a:t>
            </a:r>
            <a:endParaRPr lang="en-GB" sz="2400" dirty="0"/>
          </a:p>
        </p:txBody>
      </p:sp>
    </p:spTree>
    <p:extLst>
      <p:ext uri="{BB962C8B-B14F-4D97-AF65-F5344CB8AC3E}">
        <p14:creationId xmlns:p14="http://schemas.microsoft.com/office/powerpoint/2010/main" val="343601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022E-16 3.33333E-6 L 0.02674 -0.0169 " pathEditMode="relative" rAng="0" ptsTypes="AA">
                                      <p:cBhvr>
                                        <p:cTn id="6" dur="2000" fill="hold"/>
                                        <p:tgtEl>
                                          <p:spTgt spid="6"/>
                                        </p:tgtEl>
                                        <p:attrNameLst>
                                          <p:attrName>ppt_x</p:attrName>
                                          <p:attrName>ppt_y</p:attrName>
                                        </p:attrNameLst>
                                      </p:cBhvr>
                                      <p:rCtr x="1337" y="-856"/>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nodeType="clickEffect">
                                  <p:stCondLst>
                                    <p:cond delay="0"/>
                                  </p:stCondLst>
                                  <p:childTnLst>
                                    <p:animMotion origin="layout" path="M -1.11022E-16 3.33333E-6 L 0.2691 0.1287 " pathEditMode="relative" rAng="0" ptsTypes="AA">
                                      <p:cBhvr>
                                        <p:cTn id="10" dur="2000" fill="hold"/>
                                        <p:tgtEl>
                                          <p:spTgt spid="6"/>
                                        </p:tgtEl>
                                        <p:attrNameLst>
                                          <p:attrName>ppt_x</p:attrName>
                                          <p:attrName>ppt_y</p:attrName>
                                        </p:attrNameLst>
                                      </p:cBhvr>
                                      <p:rCtr x="13455" y="6435"/>
                                    </p:animMotion>
                                  </p:childTnLst>
                                </p:cTn>
                              </p:par>
                              <p:par>
                                <p:cTn id="11" presetID="35" presetClass="path" presetSubtype="0" accel="50000" decel="50000" fill="hold" nodeType="withEffect">
                                  <p:stCondLst>
                                    <p:cond delay="0"/>
                                  </p:stCondLst>
                                  <p:childTnLst>
                                    <p:animMotion origin="layout" path="M 1.66667E-6 4.44444E-6 L -0.28681 0.13148 " pathEditMode="relative" rAng="0" ptsTypes="AA">
                                      <p:cBhvr>
                                        <p:cTn id="12" dur="2000" fill="hold"/>
                                        <p:tgtEl>
                                          <p:spTgt spid="5124"/>
                                        </p:tgtEl>
                                        <p:attrNameLst>
                                          <p:attrName>ppt_x</p:attrName>
                                          <p:attrName>ppt_y</p:attrName>
                                        </p:attrNameLst>
                                      </p:cBhvr>
                                      <p:rCtr x="-14340" y="6574"/>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795616" y="5818908"/>
            <a:ext cx="3932735" cy="648394"/>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4000" b="1" dirty="0">
              <a:solidFill>
                <a:schemeClr val="bg1"/>
              </a:solidFill>
            </a:endParaRPr>
          </a:p>
        </p:txBody>
      </p:sp>
      <p:sp>
        <p:nvSpPr>
          <p:cNvPr id="2" name="Title 1"/>
          <p:cNvSpPr>
            <a:spLocks noGrp="1"/>
          </p:cNvSpPr>
          <p:nvPr>
            <p:ph type="title"/>
          </p:nvPr>
        </p:nvSpPr>
        <p:spPr/>
        <p:txBody>
          <a:bodyPr/>
          <a:lstStyle/>
          <a:p>
            <a:pPr algn="ctr"/>
            <a:r>
              <a:rPr lang="en-GB" b="1" dirty="0" smtClean="0">
                <a:solidFill>
                  <a:schemeClr val="tx1"/>
                </a:solidFill>
                <a:latin typeface="Century Gothic" panose="020B0502020202020204" pitchFamily="34" charset="0"/>
              </a:rPr>
              <a:t>WHAT IS HAPPENING IN OUR WORLD?</a:t>
            </a:r>
            <a:endParaRPr lang="en-GB" b="1" dirty="0">
              <a:solidFill>
                <a:schemeClr val="tx1"/>
              </a:solidFill>
              <a:latin typeface="Century Gothic" panose="020B0502020202020204" pitchFamily="34" charset="0"/>
            </a:endParaRPr>
          </a:p>
        </p:txBody>
      </p:sp>
      <p:pic>
        <p:nvPicPr>
          <p:cNvPr id="3" name="Picture 2"/>
          <p:cNvPicPr/>
          <p:nvPr/>
        </p:nvPicPr>
        <p:blipFill rotWithShape="1">
          <a:blip r:embed="rId3"/>
          <a:srcRect l="18590" t="10606" r="40341" b="47955"/>
          <a:stretch/>
        </p:blipFill>
        <p:spPr bwMode="auto">
          <a:xfrm>
            <a:off x="437883" y="1911289"/>
            <a:ext cx="3932734" cy="2222827"/>
          </a:xfrm>
          <a:prstGeom prst="rect">
            <a:avLst/>
          </a:prstGeom>
          <a:ln>
            <a:noFill/>
          </a:ln>
          <a:extLst>
            <a:ext uri="{53640926-AAD7-44D8-BBD7-CCE9431645EC}">
              <a14:shadowObscured xmlns:a14="http://schemas.microsoft.com/office/drawing/2010/main"/>
            </a:ext>
          </a:extLst>
        </p:spPr>
      </p:pic>
      <p:grpSp>
        <p:nvGrpSpPr>
          <p:cNvPr id="7" name="Group 6"/>
          <p:cNvGrpSpPr/>
          <p:nvPr/>
        </p:nvGrpSpPr>
        <p:grpSpPr>
          <a:xfrm>
            <a:off x="4795618" y="1911290"/>
            <a:ext cx="3932734" cy="2209948"/>
            <a:chOff x="4795618" y="1911290"/>
            <a:chExt cx="3932734" cy="2209948"/>
          </a:xfrm>
        </p:grpSpPr>
        <p:pic>
          <p:nvPicPr>
            <p:cNvPr id="4" name="Picture 3"/>
            <p:cNvPicPr/>
            <p:nvPr/>
          </p:nvPicPr>
          <p:blipFill rotWithShape="1">
            <a:blip r:embed="rId4"/>
            <a:srcRect l="3607" t="12827" r="56440" b="81458"/>
            <a:stretch/>
          </p:blipFill>
          <p:spPr bwMode="auto">
            <a:xfrm>
              <a:off x="4795618" y="1911290"/>
              <a:ext cx="3932734" cy="278118"/>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srcRect l="3607" t="49510" r="56440" b="10788"/>
            <a:stretch/>
          </p:blipFill>
          <p:spPr bwMode="auto">
            <a:xfrm>
              <a:off x="4795618" y="2189407"/>
              <a:ext cx="3932734" cy="1931831"/>
            </a:xfrm>
            <a:prstGeom prst="rect">
              <a:avLst/>
            </a:prstGeom>
            <a:ln>
              <a:noFill/>
            </a:ln>
            <a:extLst>
              <a:ext uri="{53640926-AAD7-44D8-BBD7-CCE9431645EC}">
                <a14:shadowObscured xmlns:a14="http://schemas.microsoft.com/office/drawing/2010/main"/>
              </a:ext>
            </a:extLst>
          </p:spPr>
        </p:pic>
      </p:grpSp>
      <p:pic>
        <p:nvPicPr>
          <p:cNvPr id="1026" name="Picture 2" descr="Image result for #metoo"/>
          <p:cNvPicPr>
            <a:picLocks noChangeAspect="1" noChangeArrowheads="1"/>
          </p:cNvPicPr>
          <p:nvPr/>
        </p:nvPicPr>
        <p:blipFill rotWithShape="1">
          <a:blip r:embed="rId5">
            <a:extLst>
              <a:ext uri="{28A0092B-C50C-407E-A947-70E740481C1C}">
                <a14:useLocalDpi xmlns:a14="http://schemas.microsoft.com/office/drawing/2010/main" val="0"/>
              </a:ext>
            </a:extLst>
          </a:blip>
          <a:srcRect r="8631"/>
          <a:stretch/>
        </p:blipFill>
        <p:spPr bwMode="auto">
          <a:xfrm>
            <a:off x="437883" y="4409791"/>
            <a:ext cx="3953813" cy="22099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4795617" y="4409790"/>
            <a:ext cx="1688309" cy="1249349"/>
          </a:xfrm>
          <a:prstGeom prst="rect">
            <a:avLst/>
          </a:prstGeom>
        </p:spPr>
      </p:pic>
      <p:sp>
        <p:nvSpPr>
          <p:cNvPr id="13" name="TextBox 12"/>
          <p:cNvSpPr txBox="1"/>
          <p:nvPr/>
        </p:nvSpPr>
        <p:spPr>
          <a:xfrm>
            <a:off x="4795617" y="5972288"/>
            <a:ext cx="4182128" cy="338554"/>
          </a:xfrm>
          <a:prstGeom prst="rect">
            <a:avLst/>
          </a:prstGeom>
          <a:noFill/>
        </p:spPr>
        <p:txBody>
          <a:bodyPr wrap="square" rtlCol="0">
            <a:spAutoFit/>
          </a:bodyPr>
          <a:lstStyle/>
          <a:p>
            <a:r>
              <a:rPr lang="en-GB" sz="1600" dirty="0">
                <a:solidFill>
                  <a:schemeClr val="bg1"/>
                </a:solidFill>
                <a:hlinkClick r:id="rId7"/>
              </a:rPr>
              <a:t>https://player.vimeo.com/video/280743780</a:t>
            </a:r>
            <a:endParaRPr lang="en-GB" sz="1600" dirty="0">
              <a:solidFill>
                <a:schemeClr val="bg1"/>
              </a:solidFill>
            </a:endParaRPr>
          </a:p>
        </p:txBody>
      </p:sp>
    </p:spTree>
    <p:extLst>
      <p:ext uri="{BB962C8B-B14F-4D97-AF65-F5344CB8AC3E}">
        <p14:creationId xmlns:p14="http://schemas.microsoft.com/office/powerpoint/2010/main" val="7871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heel(1)">
                                      <p:cBhvr>
                                        <p:cTn id="17" dur="2000"/>
                                        <p:tgtEl>
                                          <p:spTgt spid="1026"/>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1"/>
                </a:solidFill>
              </a:rPr>
              <a:t>WHERE DO THESE VALUES COME FROM?</a:t>
            </a:r>
            <a:endParaRPr lang="en-GB" b="1" dirty="0">
              <a:solidFill>
                <a:schemeClr val="tx1"/>
              </a:solidFill>
            </a:endParaRPr>
          </a:p>
        </p:txBody>
      </p:sp>
      <p:sp>
        <p:nvSpPr>
          <p:cNvPr id="3" name="Rounded Rectangle 2"/>
          <p:cNvSpPr/>
          <p:nvPr/>
        </p:nvSpPr>
        <p:spPr>
          <a:xfrm>
            <a:off x="5136254" y="2161115"/>
            <a:ext cx="3068778"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b="1" dirty="0" smtClean="0">
                <a:solidFill>
                  <a:schemeClr val="bg1"/>
                </a:solidFill>
              </a:rPr>
              <a:t>Equality</a:t>
            </a:r>
            <a:endParaRPr lang="en-GB" sz="4000" b="1" dirty="0">
              <a:solidFill>
                <a:schemeClr val="bg1"/>
              </a:solidFill>
            </a:endParaRPr>
          </a:p>
        </p:txBody>
      </p:sp>
      <p:sp>
        <p:nvSpPr>
          <p:cNvPr id="4" name="Rounded Rectangle 3"/>
          <p:cNvSpPr/>
          <p:nvPr/>
        </p:nvSpPr>
        <p:spPr>
          <a:xfrm>
            <a:off x="1141658" y="3496961"/>
            <a:ext cx="3057118"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b="1" dirty="0" smtClean="0">
                <a:solidFill>
                  <a:schemeClr val="bg1"/>
                </a:solidFill>
              </a:rPr>
              <a:t>Individuality</a:t>
            </a:r>
            <a:endParaRPr lang="en-GB" sz="4000" b="1" dirty="0">
              <a:solidFill>
                <a:schemeClr val="bg1"/>
              </a:solidFill>
            </a:endParaRPr>
          </a:p>
        </p:txBody>
      </p:sp>
      <p:sp>
        <p:nvSpPr>
          <p:cNvPr id="6" name="Rounded Rectangle 5"/>
          <p:cNvSpPr/>
          <p:nvPr/>
        </p:nvSpPr>
        <p:spPr>
          <a:xfrm>
            <a:off x="1129998" y="4832807"/>
            <a:ext cx="3068778"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b="1" dirty="0" smtClean="0">
                <a:solidFill>
                  <a:schemeClr val="bg1"/>
                </a:solidFill>
              </a:rPr>
              <a:t>Secularism</a:t>
            </a:r>
            <a:endParaRPr lang="en-GB" sz="4000" b="1" dirty="0">
              <a:solidFill>
                <a:schemeClr val="bg1"/>
              </a:solidFill>
            </a:endParaRPr>
          </a:p>
        </p:txBody>
      </p:sp>
      <p:sp>
        <p:nvSpPr>
          <p:cNvPr id="7" name="Rounded Rectangle 6"/>
          <p:cNvSpPr/>
          <p:nvPr/>
        </p:nvSpPr>
        <p:spPr>
          <a:xfrm>
            <a:off x="1141658" y="2161115"/>
            <a:ext cx="3057118"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b="1" dirty="0" smtClean="0">
                <a:solidFill>
                  <a:schemeClr val="bg1"/>
                </a:solidFill>
              </a:rPr>
              <a:t>Humanism</a:t>
            </a:r>
            <a:endParaRPr lang="en-GB" sz="4000" b="1" dirty="0">
              <a:solidFill>
                <a:schemeClr val="bg1"/>
              </a:solidFill>
            </a:endParaRPr>
          </a:p>
        </p:txBody>
      </p:sp>
      <p:sp>
        <p:nvSpPr>
          <p:cNvPr id="9" name="Rounded Rectangle 8"/>
          <p:cNvSpPr/>
          <p:nvPr/>
        </p:nvSpPr>
        <p:spPr>
          <a:xfrm>
            <a:off x="5136254" y="3496961"/>
            <a:ext cx="3068778"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b="1" dirty="0" smtClean="0">
                <a:solidFill>
                  <a:schemeClr val="bg1"/>
                </a:solidFill>
              </a:rPr>
              <a:t>Tolerance</a:t>
            </a:r>
            <a:endParaRPr lang="en-GB" sz="4000" b="1" dirty="0">
              <a:solidFill>
                <a:schemeClr val="bg1"/>
              </a:solidFill>
            </a:endParaRPr>
          </a:p>
        </p:txBody>
      </p:sp>
      <p:sp>
        <p:nvSpPr>
          <p:cNvPr id="10" name="Rounded Rectangle 9"/>
          <p:cNvSpPr/>
          <p:nvPr/>
        </p:nvSpPr>
        <p:spPr>
          <a:xfrm>
            <a:off x="5136254" y="4832807"/>
            <a:ext cx="3068778"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b="1" dirty="0" smtClean="0">
                <a:solidFill>
                  <a:schemeClr val="bg1"/>
                </a:solidFill>
              </a:rPr>
              <a:t>Progression</a:t>
            </a:r>
            <a:endParaRPr lang="en-GB" sz="4000" b="1" dirty="0">
              <a:solidFill>
                <a:schemeClr val="bg1"/>
              </a:solidFill>
            </a:endParaRPr>
          </a:p>
        </p:txBody>
      </p:sp>
    </p:spTree>
    <p:extLst>
      <p:ext uri="{BB962C8B-B14F-4D97-AF65-F5344CB8AC3E}">
        <p14:creationId xmlns:p14="http://schemas.microsoft.com/office/powerpoint/2010/main" val="737008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1"/>
                </a:solidFill>
              </a:rPr>
              <a:t>DISCUSSION:</a:t>
            </a:r>
            <a:br>
              <a:rPr lang="en-GB" b="1" dirty="0" smtClean="0">
                <a:solidFill>
                  <a:schemeClr val="tx1"/>
                </a:solidFill>
              </a:rPr>
            </a:br>
            <a:r>
              <a:rPr lang="en-GB" b="1" dirty="0" smtClean="0">
                <a:solidFill>
                  <a:schemeClr val="tx1"/>
                </a:solidFill>
              </a:rPr>
              <a:t>ARE THESE VALUES BIBLICAL?</a:t>
            </a:r>
            <a:endParaRPr lang="en-GB" b="1" dirty="0">
              <a:solidFill>
                <a:schemeClr val="tx1"/>
              </a:solidFill>
            </a:endParaRPr>
          </a:p>
        </p:txBody>
      </p:sp>
      <p:sp>
        <p:nvSpPr>
          <p:cNvPr id="3" name="Rounded Rectangle 2"/>
          <p:cNvSpPr/>
          <p:nvPr/>
        </p:nvSpPr>
        <p:spPr>
          <a:xfrm>
            <a:off x="5136254" y="2161115"/>
            <a:ext cx="3068778"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b="1" dirty="0" smtClean="0">
                <a:solidFill>
                  <a:schemeClr val="bg1"/>
                </a:solidFill>
              </a:rPr>
              <a:t>Equality</a:t>
            </a:r>
            <a:endParaRPr lang="en-GB" sz="4000" b="1" dirty="0">
              <a:solidFill>
                <a:schemeClr val="bg1"/>
              </a:solidFill>
            </a:endParaRPr>
          </a:p>
        </p:txBody>
      </p:sp>
      <p:sp>
        <p:nvSpPr>
          <p:cNvPr id="4" name="Rounded Rectangle 3"/>
          <p:cNvSpPr/>
          <p:nvPr/>
        </p:nvSpPr>
        <p:spPr>
          <a:xfrm>
            <a:off x="1141658" y="3496961"/>
            <a:ext cx="3057118"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b="1" dirty="0" smtClean="0">
                <a:solidFill>
                  <a:schemeClr val="bg1"/>
                </a:solidFill>
              </a:rPr>
              <a:t>Individuality</a:t>
            </a:r>
            <a:endParaRPr lang="en-GB" sz="4000" b="1" dirty="0">
              <a:solidFill>
                <a:schemeClr val="bg1"/>
              </a:solidFill>
            </a:endParaRPr>
          </a:p>
        </p:txBody>
      </p:sp>
      <p:sp>
        <p:nvSpPr>
          <p:cNvPr id="6" name="Rounded Rectangle 5"/>
          <p:cNvSpPr/>
          <p:nvPr/>
        </p:nvSpPr>
        <p:spPr>
          <a:xfrm>
            <a:off x="1129998" y="4832807"/>
            <a:ext cx="3068778"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b="1" dirty="0" smtClean="0">
                <a:solidFill>
                  <a:schemeClr val="bg1"/>
                </a:solidFill>
              </a:rPr>
              <a:t>Secularism</a:t>
            </a:r>
            <a:endParaRPr lang="en-GB" sz="4000" b="1" dirty="0">
              <a:solidFill>
                <a:schemeClr val="bg1"/>
              </a:solidFill>
            </a:endParaRPr>
          </a:p>
        </p:txBody>
      </p:sp>
      <p:sp>
        <p:nvSpPr>
          <p:cNvPr id="7" name="Rounded Rectangle 6"/>
          <p:cNvSpPr/>
          <p:nvPr/>
        </p:nvSpPr>
        <p:spPr>
          <a:xfrm>
            <a:off x="1141658" y="2161115"/>
            <a:ext cx="3057118"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b="1" dirty="0" smtClean="0">
                <a:solidFill>
                  <a:schemeClr val="bg1"/>
                </a:solidFill>
              </a:rPr>
              <a:t>Humanism</a:t>
            </a:r>
            <a:endParaRPr lang="en-GB" sz="4000" b="1" dirty="0">
              <a:solidFill>
                <a:schemeClr val="bg1"/>
              </a:solidFill>
            </a:endParaRPr>
          </a:p>
        </p:txBody>
      </p:sp>
      <p:sp>
        <p:nvSpPr>
          <p:cNvPr id="9" name="Rounded Rectangle 8"/>
          <p:cNvSpPr/>
          <p:nvPr/>
        </p:nvSpPr>
        <p:spPr>
          <a:xfrm>
            <a:off x="5136254" y="3496961"/>
            <a:ext cx="3068778"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b="1" dirty="0" smtClean="0">
                <a:solidFill>
                  <a:schemeClr val="bg1"/>
                </a:solidFill>
              </a:rPr>
              <a:t>Tolerance</a:t>
            </a:r>
            <a:endParaRPr lang="en-GB" sz="4000" b="1" dirty="0">
              <a:solidFill>
                <a:schemeClr val="bg1"/>
              </a:solidFill>
            </a:endParaRPr>
          </a:p>
        </p:txBody>
      </p:sp>
      <p:sp>
        <p:nvSpPr>
          <p:cNvPr id="10" name="Rounded Rectangle 9"/>
          <p:cNvSpPr/>
          <p:nvPr/>
        </p:nvSpPr>
        <p:spPr>
          <a:xfrm>
            <a:off x="5136254" y="4832807"/>
            <a:ext cx="3068778"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b="1" dirty="0" smtClean="0">
                <a:solidFill>
                  <a:schemeClr val="bg1"/>
                </a:solidFill>
              </a:rPr>
              <a:t>Progression</a:t>
            </a:r>
            <a:endParaRPr lang="en-GB" sz="4000" b="1" dirty="0">
              <a:solidFill>
                <a:schemeClr val="bg1"/>
              </a:solidFill>
            </a:endParaRPr>
          </a:p>
        </p:txBody>
      </p:sp>
    </p:spTree>
    <p:extLst>
      <p:ext uri="{BB962C8B-B14F-4D97-AF65-F5344CB8AC3E}">
        <p14:creationId xmlns:p14="http://schemas.microsoft.com/office/powerpoint/2010/main" val="2423871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1"/>
                </a:solidFill>
              </a:rPr>
              <a:t>ARE THESE VALUES BIBLICAL?</a:t>
            </a:r>
            <a:endParaRPr lang="en-GB" b="1" dirty="0">
              <a:solidFill>
                <a:schemeClr val="tx1"/>
              </a:solidFill>
            </a:endParaRPr>
          </a:p>
        </p:txBody>
      </p:sp>
      <p:sp>
        <p:nvSpPr>
          <p:cNvPr id="7" name="Rounded Rectangle 6"/>
          <p:cNvSpPr/>
          <p:nvPr/>
        </p:nvSpPr>
        <p:spPr>
          <a:xfrm>
            <a:off x="3043441" y="2081779"/>
            <a:ext cx="3057118"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b="1" dirty="0" smtClean="0">
                <a:solidFill>
                  <a:schemeClr val="bg1"/>
                </a:solidFill>
              </a:rPr>
              <a:t>Humanism</a:t>
            </a:r>
            <a:endParaRPr lang="en-GB" sz="4000" b="1" dirty="0">
              <a:solidFill>
                <a:schemeClr val="bg1"/>
              </a:solidFill>
            </a:endParaRPr>
          </a:p>
        </p:txBody>
      </p:sp>
      <p:sp>
        <p:nvSpPr>
          <p:cNvPr id="12" name="Rounded Rectangle 11"/>
          <p:cNvSpPr/>
          <p:nvPr/>
        </p:nvSpPr>
        <p:spPr>
          <a:xfrm>
            <a:off x="1036727" y="4055150"/>
            <a:ext cx="3057118" cy="13562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a:t>Humans are very powerful</a:t>
            </a:r>
          </a:p>
        </p:txBody>
      </p:sp>
      <p:sp>
        <p:nvSpPr>
          <p:cNvPr id="13" name="Rounded Rectangle 12"/>
          <p:cNvSpPr/>
          <p:nvPr/>
        </p:nvSpPr>
        <p:spPr>
          <a:xfrm>
            <a:off x="4921678" y="4055149"/>
            <a:ext cx="3057118" cy="135629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r>
              <a:rPr lang="en-GB" sz="2800" dirty="0"/>
              <a:t>Humans are fundamentally corrupt</a:t>
            </a:r>
          </a:p>
        </p:txBody>
      </p:sp>
    </p:spTree>
    <p:extLst>
      <p:ext uri="{BB962C8B-B14F-4D97-AF65-F5344CB8AC3E}">
        <p14:creationId xmlns:p14="http://schemas.microsoft.com/office/powerpoint/2010/main" val="4025374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1"/>
                </a:solidFill>
              </a:rPr>
              <a:t>ARE THESE VALUES BIBLICAL?</a:t>
            </a:r>
            <a:endParaRPr lang="en-GB" b="1" dirty="0">
              <a:solidFill>
                <a:schemeClr val="tx1"/>
              </a:solidFill>
            </a:endParaRPr>
          </a:p>
        </p:txBody>
      </p:sp>
      <p:sp>
        <p:nvSpPr>
          <p:cNvPr id="4" name="Rounded Rectangle 3"/>
          <p:cNvSpPr/>
          <p:nvPr/>
        </p:nvSpPr>
        <p:spPr>
          <a:xfrm>
            <a:off x="3043441" y="1870737"/>
            <a:ext cx="3057118"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b="1" dirty="0" smtClean="0">
                <a:solidFill>
                  <a:schemeClr val="bg1"/>
                </a:solidFill>
              </a:rPr>
              <a:t>Individuality</a:t>
            </a:r>
            <a:endParaRPr lang="en-GB" sz="4000" b="1" dirty="0">
              <a:solidFill>
                <a:schemeClr val="bg1"/>
              </a:solidFill>
            </a:endParaRPr>
          </a:p>
        </p:txBody>
      </p:sp>
      <p:sp>
        <p:nvSpPr>
          <p:cNvPr id="10" name="Rounded Rectangle 9"/>
          <p:cNvSpPr/>
          <p:nvPr/>
        </p:nvSpPr>
        <p:spPr>
          <a:xfrm>
            <a:off x="1141658" y="3466797"/>
            <a:ext cx="3057118" cy="13562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smtClean="0"/>
              <a:t>Freedom to serve well</a:t>
            </a:r>
            <a:endParaRPr lang="en-GB" sz="2800" dirty="0"/>
          </a:p>
        </p:txBody>
      </p:sp>
      <p:sp>
        <p:nvSpPr>
          <p:cNvPr id="11" name="Rounded Rectangle 10"/>
          <p:cNvSpPr/>
          <p:nvPr/>
        </p:nvSpPr>
        <p:spPr>
          <a:xfrm>
            <a:off x="5278068" y="3466797"/>
            <a:ext cx="3057118" cy="13562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smtClean="0"/>
              <a:t>Identified by God</a:t>
            </a:r>
            <a:endParaRPr lang="en-GB" sz="2800" dirty="0"/>
          </a:p>
        </p:txBody>
      </p:sp>
      <p:sp>
        <p:nvSpPr>
          <p:cNvPr id="12" name="Rounded Rectangle 11"/>
          <p:cNvSpPr/>
          <p:nvPr/>
        </p:nvSpPr>
        <p:spPr>
          <a:xfrm>
            <a:off x="1141658" y="5141716"/>
            <a:ext cx="3057118" cy="13562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smtClean="0"/>
              <a:t>Diversity &amp; Unity</a:t>
            </a:r>
            <a:endParaRPr lang="en-GB" sz="2800" dirty="0"/>
          </a:p>
        </p:txBody>
      </p:sp>
      <p:sp>
        <p:nvSpPr>
          <p:cNvPr id="13" name="Rounded Rectangle 12"/>
          <p:cNvSpPr/>
          <p:nvPr/>
        </p:nvSpPr>
        <p:spPr>
          <a:xfrm>
            <a:off x="5278068" y="5141716"/>
            <a:ext cx="3057118" cy="13562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smtClean="0"/>
              <a:t>Protected &amp; empowered</a:t>
            </a:r>
            <a:endParaRPr lang="en-GB" sz="2800" dirty="0"/>
          </a:p>
        </p:txBody>
      </p:sp>
    </p:spTree>
    <p:extLst>
      <p:ext uri="{BB962C8B-B14F-4D97-AF65-F5344CB8AC3E}">
        <p14:creationId xmlns:p14="http://schemas.microsoft.com/office/powerpoint/2010/main" val="4163062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1"/>
                </a:solidFill>
              </a:rPr>
              <a:t>ARE THESE VALUES BIBLICAL?</a:t>
            </a:r>
            <a:endParaRPr lang="en-GB" b="1" dirty="0">
              <a:solidFill>
                <a:schemeClr val="tx1"/>
              </a:solidFill>
            </a:endParaRPr>
          </a:p>
        </p:txBody>
      </p:sp>
      <p:sp>
        <p:nvSpPr>
          <p:cNvPr id="6" name="Rounded Rectangle 5"/>
          <p:cNvSpPr/>
          <p:nvPr/>
        </p:nvSpPr>
        <p:spPr>
          <a:xfrm>
            <a:off x="3037611" y="1864754"/>
            <a:ext cx="3068778" cy="1030310"/>
          </a:xfrm>
          <a:prstGeom prst="round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4000" b="1" dirty="0" smtClean="0">
                <a:solidFill>
                  <a:schemeClr val="bg1"/>
                </a:solidFill>
              </a:rPr>
              <a:t>Secularism</a:t>
            </a:r>
            <a:endParaRPr lang="en-GB" sz="4000" b="1" dirty="0">
              <a:solidFill>
                <a:schemeClr val="bg1"/>
              </a:solidFill>
            </a:endParaRPr>
          </a:p>
        </p:txBody>
      </p:sp>
      <p:sp>
        <p:nvSpPr>
          <p:cNvPr id="10" name="Rounded Rectangle 9"/>
          <p:cNvSpPr/>
          <p:nvPr/>
        </p:nvSpPr>
        <p:spPr>
          <a:xfrm>
            <a:off x="628650" y="3740357"/>
            <a:ext cx="3057118" cy="13562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smtClean="0"/>
              <a:t>God’s intimately involved in His world</a:t>
            </a:r>
            <a:endParaRPr lang="en-GB" sz="2800" dirty="0"/>
          </a:p>
        </p:txBody>
      </p:sp>
      <p:sp>
        <p:nvSpPr>
          <p:cNvPr id="11" name="Rounded Rectangle 10"/>
          <p:cNvSpPr/>
          <p:nvPr/>
        </p:nvSpPr>
        <p:spPr>
          <a:xfrm>
            <a:off x="5232222" y="3740357"/>
            <a:ext cx="3057118" cy="13562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smtClean="0"/>
              <a:t>Worship in all you do</a:t>
            </a:r>
            <a:endParaRPr lang="en-GB" sz="2800" dirty="0"/>
          </a:p>
        </p:txBody>
      </p:sp>
    </p:spTree>
    <p:extLst>
      <p:ext uri="{BB962C8B-B14F-4D97-AF65-F5344CB8AC3E}">
        <p14:creationId xmlns:p14="http://schemas.microsoft.com/office/powerpoint/2010/main" val="321213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12165</TotalTime>
  <Words>1596</Words>
  <Application>Microsoft Office PowerPoint</Application>
  <PresentationFormat>On-screen Show (4:3)</PresentationFormat>
  <Paragraphs>273</Paragraphs>
  <Slides>17</Slides>
  <Notes>17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Century Gothic</vt:lpstr>
      <vt:lpstr>Helvetica Neue</vt:lpstr>
      <vt:lpstr>Office Theme</vt:lpstr>
      <vt:lpstr>PowerPoint Presentation</vt:lpstr>
      <vt:lpstr>IT’S JUST NOT FAIR</vt:lpstr>
      <vt:lpstr>PowerPoint Presentation</vt:lpstr>
      <vt:lpstr>WHAT IS HAPPENING IN OUR WORLD?</vt:lpstr>
      <vt:lpstr>WHERE DO THESE VALUES COME FROM?</vt:lpstr>
      <vt:lpstr>DISCUSSION: ARE THESE VALUES BIBLICAL?</vt:lpstr>
      <vt:lpstr>ARE THESE VALUES BIBLICAL?</vt:lpstr>
      <vt:lpstr>ARE THESE VALUES BIBLICAL?</vt:lpstr>
      <vt:lpstr>ARE THESE VALUES BIBLICAL?</vt:lpstr>
      <vt:lpstr>ARE THESE VALUES BIBLICAL?</vt:lpstr>
      <vt:lpstr>ARE THESE VALUES BIBLICAL?</vt:lpstr>
      <vt:lpstr>ARE THESE VALUES BIBLICAL?</vt:lpstr>
      <vt:lpstr>WHAT HAVE YOU HEARD?</vt:lpstr>
      <vt:lpstr>WHAT VALUES ARE BEING REINFORCED?</vt:lpstr>
      <vt:lpstr>WHAT IS HAPPENING IN US?</vt:lpstr>
      <vt:lpstr>WHAT IS HAPPENING IN US?</vt:lpstr>
      <vt:lpstr>WHAT IS HAPPENING IN US?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believe everything you hear:  How to discern the messages of the media</dc:title>
  <dc:creator>Jamie Singleton</dc:creator>
  <cp:lastModifiedBy>Naomi Stephens</cp:lastModifiedBy>
  <cp:revision>342</cp:revision>
  <cp:lastPrinted>2018-01-25T13:13:48Z</cp:lastPrinted>
  <dcterms:created xsi:type="dcterms:W3CDTF">2017-09-20T14:30:32Z</dcterms:created>
  <dcterms:modified xsi:type="dcterms:W3CDTF">2018-07-19T15:17:33Z</dcterms:modified>
</cp:coreProperties>
</file>