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363" r:id="rId2"/>
    <p:sldId id="356" r:id="rId3"/>
    <p:sldId id="339" r:id="rId4"/>
    <p:sldId id="372" r:id="rId5"/>
    <p:sldId id="257" r:id="rId6"/>
    <p:sldId id="358" r:id="rId7"/>
    <p:sldId id="360" r:id="rId8"/>
    <p:sldId id="362" r:id="rId9"/>
    <p:sldId id="373" r:id="rId10"/>
    <p:sldId id="374" r:id="rId11"/>
    <p:sldId id="361" r:id="rId12"/>
    <p:sldId id="364" r:id="rId13"/>
    <p:sldId id="365" r:id="rId14"/>
    <p:sldId id="366" r:id="rId15"/>
    <p:sldId id="368" r:id="rId16"/>
    <p:sldId id="370" r:id="rId17"/>
    <p:sldId id="375" r:id="rId18"/>
    <p:sldId id="376" r:id="rId19"/>
    <p:sldId id="371" r:id="rId20"/>
    <p:sldId id="377" r:id="rId21"/>
    <p:sldId id="367" r:id="rId22"/>
    <p:sldId id="378" r:id="rId23"/>
    <p:sldId id="359"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46C509-059C-4796-89B4-E3CC7CC16F01}" v="50" dt="2023-12-11T09:14:21.10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6"/>
    <p:restoredTop sz="94687"/>
  </p:normalViewPr>
  <p:slideViewPr>
    <p:cSldViewPr snapToGrid="0">
      <p:cViewPr varScale="1">
        <p:scale>
          <a:sx n="52" d="100"/>
          <a:sy n="52" d="100"/>
        </p:scale>
        <p:origin x="88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ibleproject.com/explore/video/kings/?utm_source=web_social_share&amp;medium=shared_vide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www.biblegateway.com/passage/?search=1%20Kings%2014&amp;version=NIV#fen-NIV-9250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EF93-5E10-CDDA-4502-C73F10189A33}"/>
              </a:ext>
            </a:extLst>
          </p:cNvPr>
          <p:cNvSpPr>
            <a:spLocks noGrp="1"/>
          </p:cNvSpPr>
          <p:nvPr>
            <p:ph type="title"/>
          </p:nvPr>
        </p:nvSpPr>
        <p:spPr/>
        <p:txBody>
          <a:bodyPr/>
          <a:lstStyle/>
          <a:p>
            <a:r>
              <a:rPr lang="en-US" dirty="0"/>
              <a:t>An overview of 1 &amp; 2 Kings</a:t>
            </a:r>
          </a:p>
        </p:txBody>
      </p:sp>
      <p:sp>
        <p:nvSpPr>
          <p:cNvPr id="3" name="Text Placeholder 2">
            <a:extLst>
              <a:ext uri="{FF2B5EF4-FFF2-40B4-BE49-F238E27FC236}">
                <a16:creationId xmlns:a16="http://schemas.microsoft.com/office/drawing/2014/main" id="{7A62B6FE-C5B8-B18C-02FB-484A6A1FB479}"/>
              </a:ext>
            </a:extLst>
          </p:cNvPr>
          <p:cNvSpPr>
            <a:spLocks noGrp="1"/>
          </p:cNvSpPr>
          <p:nvPr>
            <p:ph type="body" sz="quarter" idx="1"/>
          </p:nvPr>
        </p:nvSpPr>
        <p:spPr/>
        <p:txBody>
          <a:bodyPr>
            <a:normAutofit/>
          </a:bodyPr>
          <a:lstStyle/>
          <a:p>
            <a:r>
              <a:rPr lang="en-US" dirty="0">
                <a:hlinkClick r:id="rId2"/>
              </a:rPr>
              <a:t>The Bible Project</a:t>
            </a:r>
            <a:endParaRPr lang="en-US" dirty="0"/>
          </a:p>
        </p:txBody>
      </p:sp>
    </p:spTree>
    <p:extLst>
      <p:ext uri="{BB962C8B-B14F-4D97-AF65-F5344CB8AC3E}">
        <p14:creationId xmlns:p14="http://schemas.microsoft.com/office/powerpoint/2010/main" val="25918001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C2E8C42-B2E6-8663-592D-A15CD1B16B28}"/>
              </a:ext>
            </a:extLst>
          </p:cNvPr>
          <p:cNvSpPr txBox="1"/>
          <p:nvPr/>
        </p:nvSpPr>
        <p:spPr>
          <a:xfrm>
            <a:off x="10595524" y="1280160"/>
            <a:ext cx="12502220" cy="7132320"/>
          </a:xfrm>
          <a:prstGeom prst="rect">
            <a:avLst/>
          </a:prstGeom>
        </p:spPr>
        <p:style>
          <a:lnRef idx="0">
            <a:scrgbClr r="0" g="0" b="0"/>
          </a:lnRef>
          <a:fillRef idx="0">
            <a:scrgbClr r="0" g="0" b="0"/>
          </a:fillRef>
          <a:effectRef idx="0">
            <a:scrgbClr r="0" g="0" b="0"/>
          </a:effectRef>
          <a:fontRef idx="none"/>
        </p:style>
        <p:txBody>
          <a:bodyPr vert="horz" lIns="91440" tIns="45720" rIns="91440" bIns="45720" rtlCol="0" anchor="b">
            <a:normAutofit/>
          </a:bodyPr>
          <a:lstStyle/>
          <a:p>
            <a:pPr algn="l" defTabSz="914400" hangingPunct="1">
              <a:lnSpc>
                <a:spcPct val="90000"/>
              </a:lnSpc>
              <a:spcBef>
                <a:spcPct val="0"/>
              </a:spcBef>
              <a:spcAft>
                <a:spcPts val="600"/>
              </a:spcAft>
            </a:pPr>
            <a:r>
              <a:rPr lang="en-US" sz="10800" b="0" i="1" u="sng" kern="1200">
                <a:solidFill>
                  <a:schemeClr val="tx1"/>
                </a:solidFill>
                <a:latin typeface="+mj-lt"/>
                <a:ea typeface="+mj-ea"/>
                <a:cs typeface="+mj-cs"/>
              </a:rPr>
              <a:t>1 Kings </a:t>
            </a:r>
            <a:r>
              <a:rPr lang="en-US" sz="10800" i="1" u="sng" kern="1200">
                <a:solidFill>
                  <a:schemeClr val="tx1"/>
                </a:solidFill>
                <a:latin typeface="+mj-lt"/>
                <a:ea typeface="+mj-ea"/>
                <a:cs typeface="+mj-cs"/>
              </a:rPr>
              <a:t>14</a:t>
            </a:r>
          </a:p>
        </p:txBody>
      </p:sp>
      <p:pic>
        <p:nvPicPr>
          <p:cNvPr id="6" name="Picture 5" descr="A cartoon of two men in clothing&#10;&#10;Description automatically generated">
            <a:extLst>
              <a:ext uri="{FF2B5EF4-FFF2-40B4-BE49-F238E27FC236}">
                <a16:creationId xmlns:a16="http://schemas.microsoft.com/office/drawing/2014/main" id="{67D964BB-A58B-5020-6DF0-A1A9218DCDBA}"/>
              </a:ext>
            </a:extLst>
          </p:cNvPr>
          <p:cNvPicPr>
            <a:picLocks noChangeAspect="1"/>
          </p:cNvPicPr>
          <p:nvPr/>
        </p:nvPicPr>
        <p:blipFill rotWithShape="1">
          <a:blip r:embed="rId2">
            <a:extLst>
              <a:ext uri="{28A0092B-C50C-407E-A947-70E740481C1C}">
                <a14:useLocalDpi xmlns:a14="http://schemas.microsoft.com/office/drawing/2010/main" val="0"/>
              </a:ext>
            </a:extLst>
          </a:blip>
          <a:srcRect l="10241" r="6176"/>
          <a:stretch/>
        </p:blipFill>
        <p:spPr>
          <a:xfrm>
            <a:off x="2" y="10"/>
            <a:ext cx="9314688" cy="13715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25724" y="8818534"/>
            <a:ext cx="8487178" cy="36576"/>
          </a:xfrm>
          <a:custGeom>
            <a:avLst/>
            <a:gdLst>
              <a:gd name="connsiteX0" fmla="*/ 0 w 8487178"/>
              <a:gd name="connsiteY0" fmla="*/ 0 h 36576"/>
              <a:gd name="connsiteX1" fmla="*/ 567988 w 8487178"/>
              <a:gd name="connsiteY1" fmla="*/ 0 h 36576"/>
              <a:gd name="connsiteX2" fmla="*/ 1220848 w 8487178"/>
              <a:gd name="connsiteY2" fmla="*/ 0 h 36576"/>
              <a:gd name="connsiteX3" fmla="*/ 1958580 w 8487178"/>
              <a:gd name="connsiteY3" fmla="*/ 0 h 36576"/>
              <a:gd name="connsiteX4" fmla="*/ 2526568 w 8487178"/>
              <a:gd name="connsiteY4" fmla="*/ 0 h 36576"/>
              <a:gd name="connsiteX5" fmla="*/ 3179427 w 8487178"/>
              <a:gd name="connsiteY5" fmla="*/ 0 h 36576"/>
              <a:gd name="connsiteX6" fmla="*/ 4002031 w 8487178"/>
              <a:gd name="connsiteY6" fmla="*/ 0 h 36576"/>
              <a:gd name="connsiteX7" fmla="*/ 4485147 w 8487178"/>
              <a:gd name="connsiteY7" fmla="*/ 0 h 36576"/>
              <a:gd name="connsiteX8" fmla="*/ 5222879 w 8487178"/>
              <a:gd name="connsiteY8" fmla="*/ 0 h 36576"/>
              <a:gd name="connsiteX9" fmla="*/ 5705995 w 8487178"/>
              <a:gd name="connsiteY9" fmla="*/ 0 h 36576"/>
              <a:gd name="connsiteX10" fmla="*/ 6358855 w 8487178"/>
              <a:gd name="connsiteY10" fmla="*/ 0 h 36576"/>
              <a:gd name="connsiteX11" fmla="*/ 7096587 w 8487178"/>
              <a:gd name="connsiteY11" fmla="*/ 0 h 36576"/>
              <a:gd name="connsiteX12" fmla="*/ 7494831 w 8487178"/>
              <a:gd name="connsiteY12" fmla="*/ 0 h 36576"/>
              <a:gd name="connsiteX13" fmla="*/ 7893076 w 8487178"/>
              <a:gd name="connsiteY13" fmla="*/ 0 h 36576"/>
              <a:gd name="connsiteX14" fmla="*/ 8487178 w 8487178"/>
              <a:gd name="connsiteY14" fmla="*/ 0 h 36576"/>
              <a:gd name="connsiteX15" fmla="*/ 8487178 w 8487178"/>
              <a:gd name="connsiteY15" fmla="*/ 36576 h 36576"/>
              <a:gd name="connsiteX16" fmla="*/ 7749446 w 8487178"/>
              <a:gd name="connsiteY16" fmla="*/ 36576 h 36576"/>
              <a:gd name="connsiteX17" fmla="*/ 7096587 w 8487178"/>
              <a:gd name="connsiteY17" fmla="*/ 36576 h 36576"/>
              <a:gd name="connsiteX18" fmla="*/ 6528598 w 8487178"/>
              <a:gd name="connsiteY18" fmla="*/ 36576 h 36576"/>
              <a:gd name="connsiteX19" fmla="*/ 5790867 w 8487178"/>
              <a:gd name="connsiteY19" fmla="*/ 36576 h 36576"/>
              <a:gd name="connsiteX20" fmla="*/ 5138007 w 8487178"/>
              <a:gd name="connsiteY20" fmla="*/ 36576 h 36576"/>
              <a:gd name="connsiteX21" fmla="*/ 4315404 w 8487178"/>
              <a:gd name="connsiteY21" fmla="*/ 36576 h 36576"/>
              <a:gd name="connsiteX22" fmla="*/ 3492800 w 8487178"/>
              <a:gd name="connsiteY22" fmla="*/ 36576 h 36576"/>
              <a:gd name="connsiteX23" fmla="*/ 2755069 w 8487178"/>
              <a:gd name="connsiteY23" fmla="*/ 36576 h 36576"/>
              <a:gd name="connsiteX24" fmla="*/ 2017337 w 8487178"/>
              <a:gd name="connsiteY24" fmla="*/ 36576 h 36576"/>
              <a:gd name="connsiteX25" fmla="*/ 1279605 w 8487178"/>
              <a:gd name="connsiteY25" fmla="*/ 36576 h 36576"/>
              <a:gd name="connsiteX26" fmla="*/ 796489 w 8487178"/>
              <a:gd name="connsiteY26" fmla="*/ 36576 h 36576"/>
              <a:gd name="connsiteX27" fmla="*/ 0 w 8487178"/>
              <a:gd name="connsiteY27" fmla="*/ 36576 h 36576"/>
              <a:gd name="connsiteX28" fmla="*/ 0 w 8487178"/>
              <a:gd name="connsiteY28" fmla="*/ 0 h 36576"/>
              <a:gd name="connsiteX0" fmla="*/ 0 w 8487178"/>
              <a:gd name="connsiteY0" fmla="*/ 0 h 36576"/>
              <a:gd name="connsiteX1" fmla="*/ 567988 w 8487178"/>
              <a:gd name="connsiteY1" fmla="*/ 0 h 36576"/>
              <a:gd name="connsiteX2" fmla="*/ 966233 w 8487178"/>
              <a:gd name="connsiteY2" fmla="*/ 0 h 36576"/>
              <a:gd name="connsiteX3" fmla="*/ 1788836 w 8487178"/>
              <a:gd name="connsiteY3" fmla="*/ 0 h 36576"/>
              <a:gd name="connsiteX4" fmla="*/ 2356824 w 8487178"/>
              <a:gd name="connsiteY4" fmla="*/ 0 h 36576"/>
              <a:gd name="connsiteX5" fmla="*/ 2924812 w 8487178"/>
              <a:gd name="connsiteY5" fmla="*/ 0 h 36576"/>
              <a:gd name="connsiteX6" fmla="*/ 3747416 w 8487178"/>
              <a:gd name="connsiteY6" fmla="*/ 0 h 36576"/>
              <a:gd name="connsiteX7" fmla="*/ 4230532 w 8487178"/>
              <a:gd name="connsiteY7" fmla="*/ 0 h 36576"/>
              <a:gd name="connsiteX8" fmla="*/ 5053135 w 8487178"/>
              <a:gd name="connsiteY8" fmla="*/ 0 h 36576"/>
              <a:gd name="connsiteX9" fmla="*/ 5875739 w 8487178"/>
              <a:gd name="connsiteY9" fmla="*/ 0 h 36576"/>
              <a:gd name="connsiteX10" fmla="*/ 6528598 w 8487178"/>
              <a:gd name="connsiteY10" fmla="*/ 0 h 36576"/>
              <a:gd name="connsiteX11" fmla="*/ 6931674 w 8487178"/>
              <a:gd name="connsiteY11" fmla="*/ 0 h 36576"/>
              <a:gd name="connsiteX12" fmla="*/ 7351202 w 8487178"/>
              <a:gd name="connsiteY12" fmla="*/ 0 h 36576"/>
              <a:gd name="connsiteX13" fmla="*/ 7919190 w 8487178"/>
              <a:gd name="connsiteY13" fmla="*/ 0 h 36576"/>
              <a:gd name="connsiteX14" fmla="*/ 8487178 w 8487178"/>
              <a:gd name="connsiteY14" fmla="*/ 0 h 36576"/>
              <a:gd name="connsiteX15" fmla="*/ 8487178 w 8487178"/>
              <a:gd name="connsiteY15" fmla="*/ 36576 h 36576"/>
              <a:gd name="connsiteX16" fmla="*/ 7834318 w 8487178"/>
              <a:gd name="connsiteY16" fmla="*/ 36576 h 36576"/>
              <a:gd name="connsiteX17" fmla="*/ 7181458 w 8487178"/>
              <a:gd name="connsiteY17" fmla="*/ 36576 h 36576"/>
              <a:gd name="connsiteX18" fmla="*/ 6358855 w 8487178"/>
              <a:gd name="connsiteY18" fmla="*/ 36576 h 36576"/>
              <a:gd name="connsiteX19" fmla="*/ 5705995 w 8487178"/>
              <a:gd name="connsiteY19" fmla="*/ 36576 h 36576"/>
              <a:gd name="connsiteX20" fmla="*/ 5307751 w 8487178"/>
              <a:gd name="connsiteY20" fmla="*/ 36576 h 36576"/>
              <a:gd name="connsiteX21" fmla="*/ 4824634 w 8487178"/>
              <a:gd name="connsiteY21" fmla="*/ 36576 h 36576"/>
              <a:gd name="connsiteX22" fmla="*/ 4002031 w 8487178"/>
              <a:gd name="connsiteY22" fmla="*/ 36576 h 36576"/>
              <a:gd name="connsiteX23" fmla="*/ 3349171 w 8487178"/>
              <a:gd name="connsiteY23" fmla="*/ 36576 h 36576"/>
              <a:gd name="connsiteX24" fmla="*/ 2866055 w 8487178"/>
              <a:gd name="connsiteY24" fmla="*/ 36576 h 36576"/>
              <a:gd name="connsiteX25" fmla="*/ 2213195 w 8487178"/>
              <a:gd name="connsiteY25" fmla="*/ 36576 h 36576"/>
              <a:gd name="connsiteX26" fmla="*/ 1814950 w 8487178"/>
              <a:gd name="connsiteY26" fmla="*/ 36576 h 36576"/>
              <a:gd name="connsiteX27" fmla="*/ 1416706 w 8487178"/>
              <a:gd name="connsiteY27" fmla="*/ 36576 h 36576"/>
              <a:gd name="connsiteX28" fmla="*/ 763846 w 8487178"/>
              <a:gd name="connsiteY28" fmla="*/ 36576 h 36576"/>
              <a:gd name="connsiteX29" fmla="*/ 0 w 8487178"/>
              <a:gd name="connsiteY29" fmla="*/ 36576 h 36576"/>
              <a:gd name="connsiteX30" fmla="*/ 0 w 8487178"/>
              <a:gd name="connsiteY30"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87178" h="36576" fill="none" extrusionOk="0">
                <a:moveTo>
                  <a:pt x="0" y="0"/>
                </a:moveTo>
                <a:cubicBezTo>
                  <a:pt x="221894" y="-22245"/>
                  <a:pt x="295687" y="-8989"/>
                  <a:pt x="567988" y="0"/>
                </a:cubicBezTo>
                <a:cubicBezTo>
                  <a:pt x="874137" y="31469"/>
                  <a:pt x="999203" y="-25648"/>
                  <a:pt x="1220848" y="0"/>
                </a:cubicBezTo>
                <a:cubicBezTo>
                  <a:pt x="1478063" y="-5007"/>
                  <a:pt x="1765581" y="35690"/>
                  <a:pt x="1958580" y="0"/>
                </a:cubicBezTo>
                <a:cubicBezTo>
                  <a:pt x="2176475" y="-10675"/>
                  <a:pt x="2362874" y="43696"/>
                  <a:pt x="2526568" y="0"/>
                </a:cubicBezTo>
                <a:cubicBezTo>
                  <a:pt x="2718939" y="8526"/>
                  <a:pt x="2992465" y="-19556"/>
                  <a:pt x="3179427" y="0"/>
                </a:cubicBezTo>
                <a:cubicBezTo>
                  <a:pt x="3293532" y="47202"/>
                  <a:pt x="3700513" y="29531"/>
                  <a:pt x="4002031" y="0"/>
                </a:cubicBezTo>
                <a:cubicBezTo>
                  <a:pt x="4360192" y="-31482"/>
                  <a:pt x="4273074" y="4678"/>
                  <a:pt x="4485147" y="0"/>
                </a:cubicBezTo>
                <a:cubicBezTo>
                  <a:pt x="4672330" y="4741"/>
                  <a:pt x="4933073" y="22790"/>
                  <a:pt x="5222879" y="0"/>
                </a:cubicBezTo>
                <a:cubicBezTo>
                  <a:pt x="5513261" y="23232"/>
                  <a:pt x="5471989" y="-11521"/>
                  <a:pt x="5705995" y="0"/>
                </a:cubicBezTo>
                <a:cubicBezTo>
                  <a:pt x="5956709" y="21033"/>
                  <a:pt x="6103001" y="7774"/>
                  <a:pt x="6358855" y="0"/>
                </a:cubicBezTo>
                <a:cubicBezTo>
                  <a:pt x="6623619" y="1808"/>
                  <a:pt x="6804309" y="-45374"/>
                  <a:pt x="7096587" y="0"/>
                </a:cubicBezTo>
                <a:cubicBezTo>
                  <a:pt x="7388637" y="5767"/>
                  <a:pt x="7344953" y="-10710"/>
                  <a:pt x="7494831" y="0"/>
                </a:cubicBezTo>
                <a:cubicBezTo>
                  <a:pt x="7640078" y="9099"/>
                  <a:pt x="7748138" y="-9344"/>
                  <a:pt x="7893076" y="0"/>
                </a:cubicBezTo>
                <a:cubicBezTo>
                  <a:pt x="8071744" y="-25306"/>
                  <a:pt x="8339133" y="4427"/>
                  <a:pt x="8487178" y="0"/>
                </a:cubicBezTo>
                <a:cubicBezTo>
                  <a:pt x="8488333" y="6573"/>
                  <a:pt x="8488821" y="23415"/>
                  <a:pt x="8487178" y="36576"/>
                </a:cubicBezTo>
                <a:cubicBezTo>
                  <a:pt x="8263210" y="72588"/>
                  <a:pt x="8074633" y="45501"/>
                  <a:pt x="7749446" y="36576"/>
                </a:cubicBezTo>
                <a:cubicBezTo>
                  <a:pt x="7404221" y="5861"/>
                  <a:pt x="7400372" y="67011"/>
                  <a:pt x="7096587" y="36576"/>
                </a:cubicBezTo>
                <a:cubicBezTo>
                  <a:pt x="6760859" y="16825"/>
                  <a:pt x="6687623" y="47370"/>
                  <a:pt x="6528598" y="36576"/>
                </a:cubicBezTo>
                <a:cubicBezTo>
                  <a:pt x="6341755" y="31592"/>
                  <a:pt x="6133052" y="102252"/>
                  <a:pt x="5790867" y="36576"/>
                </a:cubicBezTo>
                <a:cubicBezTo>
                  <a:pt x="5437762" y="3859"/>
                  <a:pt x="5358282" y="29143"/>
                  <a:pt x="5138007" y="36576"/>
                </a:cubicBezTo>
                <a:cubicBezTo>
                  <a:pt x="4869905" y="39384"/>
                  <a:pt x="4648182" y="70613"/>
                  <a:pt x="4315404" y="36576"/>
                </a:cubicBezTo>
                <a:cubicBezTo>
                  <a:pt x="3959111" y="2169"/>
                  <a:pt x="3841634" y="30249"/>
                  <a:pt x="3492800" y="36576"/>
                </a:cubicBezTo>
                <a:cubicBezTo>
                  <a:pt x="3124947" y="44536"/>
                  <a:pt x="2967390" y="71587"/>
                  <a:pt x="2755069" y="36576"/>
                </a:cubicBezTo>
                <a:cubicBezTo>
                  <a:pt x="2501363" y="24200"/>
                  <a:pt x="2315033" y="88645"/>
                  <a:pt x="2017337" y="36576"/>
                </a:cubicBezTo>
                <a:cubicBezTo>
                  <a:pt x="1689384" y="20575"/>
                  <a:pt x="1543702" y="-2837"/>
                  <a:pt x="1279605" y="36576"/>
                </a:cubicBezTo>
                <a:cubicBezTo>
                  <a:pt x="1017227" y="60453"/>
                  <a:pt x="1033439" y="32024"/>
                  <a:pt x="796489" y="36576"/>
                </a:cubicBezTo>
                <a:cubicBezTo>
                  <a:pt x="593822" y="15880"/>
                  <a:pt x="285003" y="21314"/>
                  <a:pt x="0" y="36576"/>
                </a:cubicBezTo>
                <a:cubicBezTo>
                  <a:pt x="-407" y="20173"/>
                  <a:pt x="-269" y="7998"/>
                  <a:pt x="0" y="0"/>
                </a:cubicBezTo>
                <a:close/>
              </a:path>
              <a:path w="8487178" h="36576" stroke="0" extrusionOk="0">
                <a:moveTo>
                  <a:pt x="0" y="0"/>
                </a:moveTo>
                <a:cubicBezTo>
                  <a:pt x="218119" y="27578"/>
                  <a:pt x="363802" y="1866"/>
                  <a:pt x="567988" y="0"/>
                </a:cubicBezTo>
                <a:cubicBezTo>
                  <a:pt x="767713" y="-27590"/>
                  <a:pt x="790326" y="12769"/>
                  <a:pt x="966233" y="0"/>
                </a:cubicBezTo>
                <a:cubicBezTo>
                  <a:pt x="1137545" y="2090"/>
                  <a:pt x="1597223" y="20684"/>
                  <a:pt x="1788836" y="0"/>
                </a:cubicBezTo>
                <a:cubicBezTo>
                  <a:pt x="2036126" y="-60811"/>
                  <a:pt x="2164424" y="-13809"/>
                  <a:pt x="2356824" y="0"/>
                </a:cubicBezTo>
                <a:cubicBezTo>
                  <a:pt x="2562017" y="7178"/>
                  <a:pt x="2672623" y="7947"/>
                  <a:pt x="2924812" y="0"/>
                </a:cubicBezTo>
                <a:cubicBezTo>
                  <a:pt x="3213108" y="-9840"/>
                  <a:pt x="3347725" y="50329"/>
                  <a:pt x="3747416" y="0"/>
                </a:cubicBezTo>
                <a:cubicBezTo>
                  <a:pt x="4117073" y="-42799"/>
                  <a:pt x="4026505" y="17699"/>
                  <a:pt x="4230532" y="0"/>
                </a:cubicBezTo>
                <a:cubicBezTo>
                  <a:pt x="4449597" y="-69196"/>
                  <a:pt x="4780543" y="-65453"/>
                  <a:pt x="5053135" y="0"/>
                </a:cubicBezTo>
                <a:cubicBezTo>
                  <a:pt x="5391730" y="52408"/>
                  <a:pt x="5680493" y="14572"/>
                  <a:pt x="5875739" y="0"/>
                </a:cubicBezTo>
                <a:cubicBezTo>
                  <a:pt x="6101836" y="-26498"/>
                  <a:pt x="6284764" y="-32736"/>
                  <a:pt x="6528598" y="0"/>
                </a:cubicBezTo>
                <a:cubicBezTo>
                  <a:pt x="6614079" y="965"/>
                  <a:pt x="6830583" y="4389"/>
                  <a:pt x="6931674" y="0"/>
                </a:cubicBezTo>
                <a:cubicBezTo>
                  <a:pt x="7032765" y="-4389"/>
                  <a:pt x="7237433" y="7394"/>
                  <a:pt x="7351202" y="0"/>
                </a:cubicBezTo>
                <a:cubicBezTo>
                  <a:pt x="7650080" y="-18556"/>
                  <a:pt x="7724479" y="-10531"/>
                  <a:pt x="7919190" y="0"/>
                </a:cubicBezTo>
                <a:cubicBezTo>
                  <a:pt x="8086122" y="11824"/>
                  <a:pt x="8228778" y="-49796"/>
                  <a:pt x="8487178" y="0"/>
                </a:cubicBezTo>
                <a:cubicBezTo>
                  <a:pt x="8483818" y="5536"/>
                  <a:pt x="8485866" y="24127"/>
                  <a:pt x="8487178" y="36576"/>
                </a:cubicBezTo>
                <a:cubicBezTo>
                  <a:pt x="8320879" y="58772"/>
                  <a:pt x="8123590" y="49367"/>
                  <a:pt x="7834318" y="36576"/>
                </a:cubicBezTo>
                <a:cubicBezTo>
                  <a:pt x="7610339" y="21038"/>
                  <a:pt x="7387902" y="49778"/>
                  <a:pt x="7181458" y="36576"/>
                </a:cubicBezTo>
                <a:cubicBezTo>
                  <a:pt x="6981298" y="45924"/>
                  <a:pt x="6666878" y="53863"/>
                  <a:pt x="6358855" y="36576"/>
                </a:cubicBezTo>
                <a:cubicBezTo>
                  <a:pt x="6055200" y="42"/>
                  <a:pt x="5984631" y="49673"/>
                  <a:pt x="5705995" y="36576"/>
                </a:cubicBezTo>
                <a:cubicBezTo>
                  <a:pt x="5416780" y="8469"/>
                  <a:pt x="5427996" y="54677"/>
                  <a:pt x="5307751" y="36576"/>
                </a:cubicBezTo>
                <a:cubicBezTo>
                  <a:pt x="5197685" y="3087"/>
                  <a:pt x="5022608" y="35059"/>
                  <a:pt x="4824634" y="36576"/>
                </a:cubicBezTo>
                <a:cubicBezTo>
                  <a:pt x="4700229" y="40613"/>
                  <a:pt x="4234332" y="59015"/>
                  <a:pt x="4002031" y="36576"/>
                </a:cubicBezTo>
                <a:cubicBezTo>
                  <a:pt x="3712488" y="64429"/>
                  <a:pt x="3540478" y="60964"/>
                  <a:pt x="3349171" y="36576"/>
                </a:cubicBezTo>
                <a:cubicBezTo>
                  <a:pt x="3189338" y="11174"/>
                  <a:pt x="2968727" y="12257"/>
                  <a:pt x="2866055" y="36576"/>
                </a:cubicBezTo>
                <a:cubicBezTo>
                  <a:pt x="2733523" y="76971"/>
                  <a:pt x="2527439" y="57732"/>
                  <a:pt x="2213195" y="36576"/>
                </a:cubicBezTo>
                <a:cubicBezTo>
                  <a:pt x="1916487" y="43634"/>
                  <a:pt x="1928535" y="20132"/>
                  <a:pt x="1814950" y="36576"/>
                </a:cubicBezTo>
                <a:cubicBezTo>
                  <a:pt x="1678459" y="59754"/>
                  <a:pt x="1598224" y="38392"/>
                  <a:pt x="1416706" y="36576"/>
                </a:cubicBezTo>
                <a:cubicBezTo>
                  <a:pt x="1188740" y="35520"/>
                  <a:pt x="980669" y="38416"/>
                  <a:pt x="763846" y="36576"/>
                </a:cubicBezTo>
                <a:cubicBezTo>
                  <a:pt x="519366" y="4240"/>
                  <a:pt x="221959" y="51330"/>
                  <a:pt x="0" y="36576"/>
                </a:cubicBezTo>
                <a:cubicBezTo>
                  <a:pt x="-1418" y="20111"/>
                  <a:pt x="1342" y="12120"/>
                  <a:pt x="0" y="0"/>
                </a:cubicBezTo>
                <a:close/>
              </a:path>
              <a:path w="8487178" h="36576" fill="none" stroke="0" extrusionOk="0">
                <a:moveTo>
                  <a:pt x="0" y="0"/>
                </a:moveTo>
                <a:cubicBezTo>
                  <a:pt x="207722" y="-24898"/>
                  <a:pt x="288859" y="-17099"/>
                  <a:pt x="567988" y="0"/>
                </a:cubicBezTo>
                <a:cubicBezTo>
                  <a:pt x="858995" y="25456"/>
                  <a:pt x="980009" y="7374"/>
                  <a:pt x="1220848" y="0"/>
                </a:cubicBezTo>
                <a:cubicBezTo>
                  <a:pt x="1403207" y="22299"/>
                  <a:pt x="1747650" y="36643"/>
                  <a:pt x="1958580" y="0"/>
                </a:cubicBezTo>
                <a:cubicBezTo>
                  <a:pt x="2148342" y="-30147"/>
                  <a:pt x="2371760" y="15704"/>
                  <a:pt x="2526568" y="0"/>
                </a:cubicBezTo>
                <a:cubicBezTo>
                  <a:pt x="2742054" y="574"/>
                  <a:pt x="3025576" y="-22594"/>
                  <a:pt x="3179427" y="0"/>
                </a:cubicBezTo>
                <a:cubicBezTo>
                  <a:pt x="3278275" y="-16644"/>
                  <a:pt x="3639360" y="34294"/>
                  <a:pt x="4002031" y="0"/>
                </a:cubicBezTo>
                <a:cubicBezTo>
                  <a:pt x="4346880" y="-38114"/>
                  <a:pt x="4263833" y="20552"/>
                  <a:pt x="4485147" y="0"/>
                </a:cubicBezTo>
                <a:cubicBezTo>
                  <a:pt x="4708780" y="623"/>
                  <a:pt x="4936123" y="-24799"/>
                  <a:pt x="5222879" y="0"/>
                </a:cubicBezTo>
                <a:cubicBezTo>
                  <a:pt x="5505113" y="24565"/>
                  <a:pt x="5470712" y="-3500"/>
                  <a:pt x="5705995" y="0"/>
                </a:cubicBezTo>
                <a:cubicBezTo>
                  <a:pt x="5961210" y="30826"/>
                  <a:pt x="6079969" y="12671"/>
                  <a:pt x="6358855" y="0"/>
                </a:cubicBezTo>
                <a:cubicBezTo>
                  <a:pt x="6650289" y="14313"/>
                  <a:pt x="6829277" y="16445"/>
                  <a:pt x="7096587" y="0"/>
                </a:cubicBezTo>
                <a:cubicBezTo>
                  <a:pt x="7396480" y="5493"/>
                  <a:pt x="7346010" y="-16879"/>
                  <a:pt x="7494831" y="0"/>
                </a:cubicBezTo>
                <a:cubicBezTo>
                  <a:pt x="7635624" y="10288"/>
                  <a:pt x="7726676" y="-494"/>
                  <a:pt x="7893076" y="0"/>
                </a:cubicBezTo>
                <a:cubicBezTo>
                  <a:pt x="8010205" y="-9770"/>
                  <a:pt x="8308767" y="-12095"/>
                  <a:pt x="8487178" y="0"/>
                </a:cubicBezTo>
                <a:cubicBezTo>
                  <a:pt x="8487797" y="7120"/>
                  <a:pt x="8486081" y="25636"/>
                  <a:pt x="8487178" y="36576"/>
                </a:cubicBezTo>
                <a:cubicBezTo>
                  <a:pt x="8257981" y="69196"/>
                  <a:pt x="8124761" y="89726"/>
                  <a:pt x="7749446" y="36576"/>
                </a:cubicBezTo>
                <a:cubicBezTo>
                  <a:pt x="7402472" y="17944"/>
                  <a:pt x="7409447" y="63926"/>
                  <a:pt x="7096587" y="36576"/>
                </a:cubicBezTo>
                <a:cubicBezTo>
                  <a:pt x="6782612" y="12734"/>
                  <a:pt x="6676069" y="52467"/>
                  <a:pt x="6528598" y="36576"/>
                </a:cubicBezTo>
                <a:cubicBezTo>
                  <a:pt x="6388362" y="58688"/>
                  <a:pt x="6121343" y="69627"/>
                  <a:pt x="5790867" y="36576"/>
                </a:cubicBezTo>
                <a:cubicBezTo>
                  <a:pt x="5448933" y="-5528"/>
                  <a:pt x="5324846" y="26857"/>
                  <a:pt x="5138007" y="36576"/>
                </a:cubicBezTo>
                <a:cubicBezTo>
                  <a:pt x="4967996" y="78403"/>
                  <a:pt x="4659630" y="79565"/>
                  <a:pt x="4315404" y="36576"/>
                </a:cubicBezTo>
                <a:cubicBezTo>
                  <a:pt x="3954378" y="32787"/>
                  <a:pt x="3822810" y="37705"/>
                  <a:pt x="3492800" y="36576"/>
                </a:cubicBezTo>
                <a:cubicBezTo>
                  <a:pt x="3184644" y="25565"/>
                  <a:pt x="2972525" y="47352"/>
                  <a:pt x="2755069" y="36576"/>
                </a:cubicBezTo>
                <a:cubicBezTo>
                  <a:pt x="2570932" y="36909"/>
                  <a:pt x="2268098" y="51305"/>
                  <a:pt x="2017337" y="36576"/>
                </a:cubicBezTo>
                <a:cubicBezTo>
                  <a:pt x="1727931" y="52910"/>
                  <a:pt x="1538601" y="-8884"/>
                  <a:pt x="1279605" y="36576"/>
                </a:cubicBezTo>
                <a:cubicBezTo>
                  <a:pt x="1018547" y="61973"/>
                  <a:pt x="1030069" y="34636"/>
                  <a:pt x="796489" y="36576"/>
                </a:cubicBezTo>
                <a:cubicBezTo>
                  <a:pt x="542340" y="27908"/>
                  <a:pt x="279346" y="21977"/>
                  <a:pt x="0" y="36576"/>
                </a:cubicBezTo>
                <a:cubicBezTo>
                  <a:pt x="-1926" y="20623"/>
                  <a:pt x="-191" y="9179"/>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custGeom>
                    <a:avLst/>
                    <a:gdLst>
                      <a:gd name="connsiteX0" fmla="*/ 0 w 8487178"/>
                      <a:gd name="connsiteY0" fmla="*/ 0 h 36576"/>
                      <a:gd name="connsiteX1" fmla="*/ 567988 w 8487178"/>
                      <a:gd name="connsiteY1" fmla="*/ 0 h 36576"/>
                      <a:gd name="connsiteX2" fmla="*/ 1220848 w 8487178"/>
                      <a:gd name="connsiteY2" fmla="*/ 0 h 36576"/>
                      <a:gd name="connsiteX3" fmla="*/ 1958580 w 8487178"/>
                      <a:gd name="connsiteY3" fmla="*/ 0 h 36576"/>
                      <a:gd name="connsiteX4" fmla="*/ 2526568 w 8487178"/>
                      <a:gd name="connsiteY4" fmla="*/ 0 h 36576"/>
                      <a:gd name="connsiteX5" fmla="*/ 3179427 w 8487178"/>
                      <a:gd name="connsiteY5" fmla="*/ 0 h 36576"/>
                      <a:gd name="connsiteX6" fmla="*/ 4002031 w 8487178"/>
                      <a:gd name="connsiteY6" fmla="*/ 0 h 36576"/>
                      <a:gd name="connsiteX7" fmla="*/ 4485147 w 8487178"/>
                      <a:gd name="connsiteY7" fmla="*/ 0 h 36576"/>
                      <a:gd name="connsiteX8" fmla="*/ 5222879 w 8487178"/>
                      <a:gd name="connsiteY8" fmla="*/ 0 h 36576"/>
                      <a:gd name="connsiteX9" fmla="*/ 5705995 w 8487178"/>
                      <a:gd name="connsiteY9" fmla="*/ 0 h 36576"/>
                      <a:gd name="connsiteX10" fmla="*/ 6358855 w 8487178"/>
                      <a:gd name="connsiteY10" fmla="*/ 0 h 36576"/>
                      <a:gd name="connsiteX11" fmla="*/ 7096587 w 8487178"/>
                      <a:gd name="connsiteY11" fmla="*/ 0 h 36576"/>
                      <a:gd name="connsiteX12" fmla="*/ 7494831 w 8487178"/>
                      <a:gd name="connsiteY12" fmla="*/ 0 h 36576"/>
                      <a:gd name="connsiteX13" fmla="*/ 7893076 w 8487178"/>
                      <a:gd name="connsiteY13" fmla="*/ 0 h 36576"/>
                      <a:gd name="connsiteX14" fmla="*/ 8487178 w 8487178"/>
                      <a:gd name="connsiteY14" fmla="*/ 0 h 36576"/>
                      <a:gd name="connsiteX15" fmla="*/ 8487178 w 8487178"/>
                      <a:gd name="connsiteY15" fmla="*/ 36576 h 36576"/>
                      <a:gd name="connsiteX16" fmla="*/ 7749446 w 8487178"/>
                      <a:gd name="connsiteY16" fmla="*/ 36576 h 36576"/>
                      <a:gd name="connsiteX17" fmla="*/ 7096587 w 8487178"/>
                      <a:gd name="connsiteY17" fmla="*/ 36576 h 36576"/>
                      <a:gd name="connsiteX18" fmla="*/ 6528598 w 8487178"/>
                      <a:gd name="connsiteY18" fmla="*/ 36576 h 36576"/>
                      <a:gd name="connsiteX19" fmla="*/ 5790867 w 8487178"/>
                      <a:gd name="connsiteY19" fmla="*/ 36576 h 36576"/>
                      <a:gd name="connsiteX20" fmla="*/ 5138007 w 8487178"/>
                      <a:gd name="connsiteY20" fmla="*/ 36576 h 36576"/>
                      <a:gd name="connsiteX21" fmla="*/ 4315404 w 8487178"/>
                      <a:gd name="connsiteY21" fmla="*/ 36576 h 36576"/>
                      <a:gd name="connsiteX22" fmla="*/ 3492800 w 8487178"/>
                      <a:gd name="connsiteY22" fmla="*/ 36576 h 36576"/>
                      <a:gd name="connsiteX23" fmla="*/ 2755069 w 8487178"/>
                      <a:gd name="connsiteY23" fmla="*/ 36576 h 36576"/>
                      <a:gd name="connsiteX24" fmla="*/ 2017337 w 8487178"/>
                      <a:gd name="connsiteY24" fmla="*/ 36576 h 36576"/>
                      <a:gd name="connsiteX25" fmla="*/ 1279605 w 8487178"/>
                      <a:gd name="connsiteY25" fmla="*/ 36576 h 36576"/>
                      <a:gd name="connsiteX26" fmla="*/ 796489 w 8487178"/>
                      <a:gd name="connsiteY26" fmla="*/ 36576 h 36576"/>
                      <a:gd name="connsiteX27" fmla="*/ 0 w 8487178"/>
                      <a:gd name="connsiteY27" fmla="*/ 36576 h 36576"/>
                      <a:gd name="connsiteX28" fmla="*/ 0 w 8487178"/>
                      <a:gd name="connsiteY28"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487178" h="36576" fill="none" extrusionOk="0">
                        <a:moveTo>
                          <a:pt x="0" y="0"/>
                        </a:moveTo>
                        <a:cubicBezTo>
                          <a:pt x="214426" y="-20763"/>
                          <a:pt x="298857" y="-20851"/>
                          <a:pt x="567988" y="0"/>
                        </a:cubicBezTo>
                        <a:cubicBezTo>
                          <a:pt x="837119" y="20851"/>
                          <a:pt x="1009049" y="6451"/>
                          <a:pt x="1220848" y="0"/>
                        </a:cubicBezTo>
                        <a:cubicBezTo>
                          <a:pt x="1432647" y="-6451"/>
                          <a:pt x="1750626" y="20194"/>
                          <a:pt x="1958580" y="0"/>
                        </a:cubicBezTo>
                        <a:cubicBezTo>
                          <a:pt x="2166534" y="-20194"/>
                          <a:pt x="2346480" y="3625"/>
                          <a:pt x="2526568" y="0"/>
                        </a:cubicBezTo>
                        <a:cubicBezTo>
                          <a:pt x="2706656" y="-3625"/>
                          <a:pt x="3011640" y="6087"/>
                          <a:pt x="3179427" y="0"/>
                        </a:cubicBezTo>
                        <a:cubicBezTo>
                          <a:pt x="3347214" y="-6087"/>
                          <a:pt x="3655216" y="19365"/>
                          <a:pt x="4002031" y="0"/>
                        </a:cubicBezTo>
                        <a:cubicBezTo>
                          <a:pt x="4348846" y="-19365"/>
                          <a:pt x="4274029" y="6383"/>
                          <a:pt x="4485147" y="0"/>
                        </a:cubicBezTo>
                        <a:cubicBezTo>
                          <a:pt x="4696265" y="-6383"/>
                          <a:pt x="4929799" y="-26319"/>
                          <a:pt x="5222879" y="0"/>
                        </a:cubicBezTo>
                        <a:cubicBezTo>
                          <a:pt x="5515959" y="26319"/>
                          <a:pt x="5467217" y="-6358"/>
                          <a:pt x="5705995" y="0"/>
                        </a:cubicBezTo>
                        <a:cubicBezTo>
                          <a:pt x="5944773" y="6358"/>
                          <a:pt x="6079101" y="3677"/>
                          <a:pt x="6358855" y="0"/>
                        </a:cubicBezTo>
                        <a:cubicBezTo>
                          <a:pt x="6638609" y="-3677"/>
                          <a:pt x="6805251" y="-12985"/>
                          <a:pt x="7096587" y="0"/>
                        </a:cubicBezTo>
                        <a:cubicBezTo>
                          <a:pt x="7387923" y="12985"/>
                          <a:pt x="7344268" y="-8684"/>
                          <a:pt x="7494831" y="0"/>
                        </a:cubicBezTo>
                        <a:cubicBezTo>
                          <a:pt x="7645394" y="8684"/>
                          <a:pt x="7737609" y="7049"/>
                          <a:pt x="7893076" y="0"/>
                        </a:cubicBezTo>
                        <a:cubicBezTo>
                          <a:pt x="8048543" y="-7049"/>
                          <a:pt x="8317689" y="6091"/>
                          <a:pt x="8487178" y="0"/>
                        </a:cubicBezTo>
                        <a:cubicBezTo>
                          <a:pt x="8487639" y="9258"/>
                          <a:pt x="8488625" y="24151"/>
                          <a:pt x="8487178" y="36576"/>
                        </a:cubicBezTo>
                        <a:cubicBezTo>
                          <a:pt x="8267217" y="52681"/>
                          <a:pt x="8095871" y="68258"/>
                          <a:pt x="7749446" y="36576"/>
                        </a:cubicBezTo>
                        <a:cubicBezTo>
                          <a:pt x="7403021" y="4894"/>
                          <a:pt x="7407700" y="64962"/>
                          <a:pt x="7096587" y="36576"/>
                        </a:cubicBezTo>
                        <a:cubicBezTo>
                          <a:pt x="6785474" y="8190"/>
                          <a:pt x="6687713" y="51846"/>
                          <a:pt x="6528598" y="36576"/>
                        </a:cubicBezTo>
                        <a:cubicBezTo>
                          <a:pt x="6369483" y="21306"/>
                          <a:pt x="6135709" y="62051"/>
                          <a:pt x="5790867" y="36576"/>
                        </a:cubicBezTo>
                        <a:cubicBezTo>
                          <a:pt x="5446025" y="11101"/>
                          <a:pt x="5346753" y="28097"/>
                          <a:pt x="5138007" y="36576"/>
                        </a:cubicBezTo>
                        <a:cubicBezTo>
                          <a:pt x="4929261" y="45055"/>
                          <a:pt x="4665040" y="63229"/>
                          <a:pt x="4315404" y="36576"/>
                        </a:cubicBezTo>
                        <a:cubicBezTo>
                          <a:pt x="3965768" y="9923"/>
                          <a:pt x="3839316" y="59606"/>
                          <a:pt x="3492800" y="36576"/>
                        </a:cubicBezTo>
                        <a:cubicBezTo>
                          <a:pt x="3146284" y="13546"/>
                          <a:pt x="2973016" y="57543"/>
                          <a:pt x="2755069" y="36576"/>
                        </a:cubicBezTo>
                        <a:cubicBezTo>
                          <a:pt x="2537122" y="15609"/>
                          <a:pt x="2298951" y="44535"/>
                          <a:pt x="2017337" y="36576"/>
                        </a:cubicBezTo>
                        <a:cubicBezTo>
                          <a:pt x="1735723" y="28617"/>
                          <a:pt x="1544142" y="8566"/>
                          <a:pt x="1279605" y="36576"/>
                        </a:cubicBezTo>
                        <a:cubicBezTo>
                          <a:pt x="1015068" y="64586"/>
                          <a:pt x="1028784" y="36866"/>
                          <a:pt x="796489" y="36576"/>
                        </a:cubicBezTo>
                        <a:cubicBezTo>
                          <a:pt x="564194" y="36286"/>
                          <a:pt x="249355" y="51468"/>
                          <a:pt x="0" y="36576"/>
                        </a:cubicBezTo>
                        <a:cubicBezTo>
                          <a:pt x="-472" y="19807"/>
                          <a:pt x="-535" y="8247"/>
                          <a:pt x="0" y="0"/>
                        </a:cubicBezTo>
                        <a:close/>
                      </a:path>
                      <a:path w="8487178" h="36576" stroke="0" extrusionOk="0">
                        <a:moveTo>
                          <a:pt x="0" y="0"/>
                        </a:moveTo>
                        <a:cubicBezTo>
                          <a:pt x="212480" y="27231"/>
                          <a:pt x="365898" y="27850"/>
                          <a:pt x="567988" y="0"/>
                        </a:cubicBezTo>
                        <a:cubicBezTo>
                          <a:pt x="770078" y="-27850"/>
                          <a:pt x="789324" y="11547"/>
                          <a:pt x="966233" y="0"/>
                        </a:cubicBezTo>
                        <a:cubicBezTo>
                          <a:pt x="1143142" y="-11547"/>
                          <a:pt x="1551591" y="36710"/>
                          <a:pt x="1788836" y="0"/>
                        </a:cubicBezTo>
                        <a:cubicBezTo>
                          <a:pt x="2026081" y="-36710"/>
                          <a:pt x="2157736" y="-16761"/>
                          <a:pt x="2356824" y="0"/>
                        </a:cubicBezTo>
                        <a:cubicBezTo>
                          <a:pt x="2555912" y="16761"/>
                          <a:pt x="2656322" y="13384"/>
                          <a:pt x="2924812" y="0"/>
                        </a:cubicBezTo>
                        <a:cubicBezTo>
                          <a:pt x="3193302" y="-13384"/>
                          <a:pt x="3346207" y="30946"/>
                          <a:pt x="3747416" y="0"/>
                        </a:cubicBezTo>
                        <a:cubicBezTo>
                          <a:pt x="4148625" y="-30946"/>
                          <a:pt x="4010288" y="18768"/>
                          <a:pt x="4230532" y="0"/>
                        </a:cubicBezTo>
                        <a:cubicBezTo>
                          <a:pt x="4450776" y="-18768"/>
                          <a:pt x="4727281" y="-26815"/>
                          <a:pt x="5053135" y="0"/>
                        </a:cubicBezTo>
                        <a:cubicBezTo>
                          <a:pt x="5378989" y="26815"/>
                          <a:pt x="5660856" y="15000"/>
                          <a:pt x="5875739" y="0"/>
                        </a:cubicBezTo>
                        <a:cubicBezTo>
                          <a:pt x="6090622" y="-15000"/>
                          <a:pt x="6270826" y="-105"/>
                          <a:pt x="6528598" y="0"/>
                        </a:cubicBezTo>
                        <a:cubicBezTo>
                          <a:pt x="6786370" y="105"/>
                          <a:pt x="7045348" y="3155"/>
                          <a:pt x="7351202" y="0"/>
                        </a:cubicBezTo>
                        <a:cubicBezTo>
                          <a:pt x="7657056" y="-3155"/>
                          <a:pt x="7723386" y="-18737"/>
                          <a:pt x="7919190" y="0"/>
                        </a:cubicBezTo>
                        <a:cubicBezTo>
                          <a:pt x="8114994" y="18737"/>
                          <a:pt x="8229807" y="-21771"/>
                          <a:pt x="8487178" y="0"/>
                        </a:cubicBezTo>
                        <a:cubicBezTo>
                          <a:pt x="8485892" y="7335"/>
                          <a:pt x="8486747" y="23090"/>
                          <a:pt x="8487178" y="36576"/>
                        </a:cubicBezTo>
                        <a:cubicBezTo>
                          <a:pt x="8315125" y="55322"/>
                          <a:pt x="8069823" y="57112"/>
                          <a:pt x="7834318" y="36576"/>
                        </a:cubicBezTo>
                        <a:cubicBezTo>
                          <a:pt x="7598813" y="16040"/>
                          <a:pt x="7376572" y="42462"/>
                          <a:pt x="7181458" y="36576"/>
                        </a:cubicBezTo>
                        <a:cubicBezTo>
                          <a:pt x="6986344" y="30690"/>
                          <a:pt x="6646403" y="65560"/>
                          <a:pt x="6358855" y="36576"/>
                        </a:cubicBezTo>
                        <a:cubicBezTo>
                          <a:pt x="6071307" y="7592"/>
                          <a:pt x="5995012" y="66141"/>
                          <a:pt x="5705995" y="36576"/>
                        </a:cubicBezTo>
                        <a:cubicBezTo>
                          <a:pt x="5416978" y="7011"/>
                          <a:pt x="5422414" y="50035"/>
                          <a:pt x="5307751" y="36576"/>
                        </a:cubicBezTo>
                        <a:cubicBezTo>
                          <a:pt x="5193088" y="23117"/>
                          <a:pt x="5015516" y="47834"/>
                          <a:pt x="4824634" y="36576"/>
                        </a:cubicBezTo>
                        <a:cubicBezTo>
                          <a:pt x="4633752" y="25318"/>
                          <a:pt x="4278190" y="32417"/>
                          <a:pt x="4002031" y="36576"/>
                        </a:cubicBezTo>
                        <a:cubicBezTo>
                          <a:pt x="3725872" y="40735"/>
                          <a:pt x="3519247" y="57052"/>
                          <a:pt x="3349171" y="36576"/>
                        </a:cubicBezTo>
                        <a:cubicBezTo>
                          <a:pt x="3179095" y="16100"/>
                          <a:pt x="2983288" y="33517"/>
                          <a:pt x="2866055" y="36576"/>
                        </a:cubicBezTo>
                        <a:cubicBezTo>
                          <a:pt x="2748822" y="39635"/>
                          <a:pt x="2505587" y="30085"/>
                          <a:pt x="2213195" y="36576"/>
                        </a:cubicBezTo>
                        <a:cubicBezTo>
                          <a:pt x="1920803" y="43067"/>
                          <a:pt x="1928314" y="17472"/>
                          <a:pt x="1814950" y="36576"/>
                        </a:cubicBezTo>
                        <a:cubicBezTo>
                          <a:pt x="1701586" y="55680"/>
                          <a:pt x="1600925" y="27237"/>
                          <a:pt x="1416706" y="36576"/>
                        </a:cubicBezTo>
                        <a:cubicBezTo>
                          <a:pt x="1232487" y="45915"/>
                          <a:pt x="1024757" y="13493"/>
                          <a:pt x="763846" y="36576"/>
                        </a:cubicBezTo>
                        <a:cubicBezTo>
                          <a:pt x="502935" y="59659"/>
                          <a:pt x="246410" y="65719"/>
                          <a:pt x="0" y="36576"/>
                        </a:cubicBezTo>
                        <a:cubicBezTo>
                          <a:pt x="-1649" y="19104"/>
                          <a:pt x="652" y="1022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421037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45191CE1-69A7-E1A4-B671-F1F64F6DC288}"/>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0080D48D-D9A9-B75D-F08C-1C889917FE44}"/>
              </a:ext>
            </a:extLst>
          </p:cNvPr>
          <p:cNvPicPr>
            <a:picLocks noChangeAspect="1"/>
          </p:cNvPicPr>
          <p:nvPr/>
        </p:nvPicPr>
        <p:blipFill rotWithShape="1">
          <a:blip r:embed="rId2"/>
          <a:srcRect l="19264" t="11034" r="19457" b="7312"/>
          <a:stretch/>
        </p:blipFill>
        <p:spPr>
          <a:xfrm>
            <a:off x="3289765" y="71319"/>
            <a:ext cx="18109270" cy="13573362"/>
          </a:xfrm>
          <a:prstGeom prst="rect">
            <a:avLst/>
          </a:prstGeom>
        </p:spPr>
      </p:pic>
    </p:spTree>
    <p:extLst>
      <p:ext uri="{BB962C8B-B14F-4D97-AF65-F5344CB8AC3E}">
        <p14:creationId xmlns:p14="http://schemas.microsoft.com/office/powerpoint/2010/main" val="178858450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9D91-74F7-92F9-5761-886D1C95FAE4}"/>
              </a:ext>
            </a:extLst>
          </p:cNvPr>
          <p:cNvSpPr>
            <a:spLocks noGrp="1"/>
          </p:cNvSpPr>
          <p:nvPr>
            <p:ph type="title"/>
          </p:nvPr>
        </p:nvSpPr>
        <p:spPr/>
        <p:txBody>
          <a:bodyPr>
            <a:noAutofit/>
          </a:bodyPr>
          <a:lstStyle/>
          <a:p>
            <a:pPr algn="l"/>
            <a:br>
              <a:rPr lang="en-GB" sz="5200" i="1" dirty="0">
                <a:solidFill>
                  <a:srgbClr val="000000"/>
                </a:solidFill>
                <a:effectLst/>
                <a:latin typeface="+mj-lt"/>
                <a:ea typeface="Times New Roman" panose="02020603050405020304" pitchFamily="18" charset="0"/>
              </a:rPr>
            </a:br>
            <a:br>
              <a:rPr lang="en-GB" sz="5200" i="1" dirty="0">
                <a:solidFill>
                  <a:srgbClr val="000000"/>
                </a:solidFill>
                <a:effectLst/>
                <a:latin typeface="+mj-lt"/>
                <a:ea typeface="Times New Roman" panose="02020603050405020304" pitchFamily="18" charset="0"/>
              </a:rPr>
            </a:br>
            <a:r>
              <a:rPr lang="en-GB" sz="5200" i="1" dirty="0">
                <a:solidFill>
                  <a:srgbClr val="000000"/>
                </a:solidFill>
                <a:effectLst/>
                <a:latin typeface="+mj-lt"/>
                <a:ea typeface="Times New Roman" panose="02020603050405020304" pitchFamily="18" charset="0"/>
              </a:rPr>
              <a:t>At that time Abijah son of Jeroboam became ill, </a:t>
            </a:r>
            <a:r>
              <a:rPr lang="en-GB" sz="5200" b="1" i="1" baseline="30000" dirty="0">
                <a:solidFill>
                  <a:srgbClr val="000000"/>
                </a:solidFill>
                <a:effectLst/>
                <a:latin typeface="+mj-lt"/>
                <a:ea typeface="Times New Roman" panose="02020603050405020304" pitchFamily="18" charset="0"/>
              </a:rPr>
              <a:t>2 </a:t>
            </a:r>
            <a:r>
              <a:rPr lang="en-GB" sz="5200" i="1" dirty="0">
                <a:solidFill>
                  <a:srgbClr val="000000"/>
                </a:solidFill>
                <a:effectLst/>
                <a:latin typeface="+mj-lt"/>
                <a:ea typeface="Times New Roman" panose="02020603050405020304" pitchFamily="18" charset="0"/>
              </a:rPr>
              <a:t>and Jeroboam said to his wife, “Go, disguise yourself, so you won’t be recognized as the wife of Jeroboam. Then go to Shiloh. </a:t>
            </a:r>
            <a:r>
              <a:rPr lang="en-GB" sz="5200" i="1" dirty="0" err="1">
                <a:solidFill>
                  <a:srgbClr val="000000"/>
                </a:solidFill>
                <a:effectLst/>
                <a:latin typeface="+mj-lt"/>
                <a:ea typeface="Times New Roman" panose="02020603050405020304" pitchFamily="18" charset="0"/>
              </a:rPr>
              <a:t>Ahijah</a:t>
            </a:r>
            <a:r>
              <a:rPr lang="en-GB" sz="5200" i="1" dirty="0">
                <a:solidFill>
                  <a:srgbClr val="000000"/>
                </a:solidFill>
                <a:effectLst/>
                <a:latin typeface="+mj-lt"/>
                <a:ea typeface="Times New Roman" panose="02020603050405020304" pitchFamily="18" charset="0"/>
              </a:rPr>
              <a:t> the prophet is there—the one who told me I would be king over this people. </a:t>
            </a:r>
            <a:r>
              <a:rPr lang="en-GB" sz="5200" b="1" i="1" baseline="30000" dirty="0">
                <a:solidFill>
                  <a:srgbClr val="000000"/>
                </a:solidFill>
                <a:effectLst/>
                <a:latin typeface="+mj-lt"/>
                <a:ea typeface="Times New Roman" panose="02020603050405020304" pitchFamily="18" charset="0"/>
              </a:rPr>
              <a:t>3 </a:t>
            </a:r>
            <a:r>
              <a:rPr lang="en-GB" sz="5200" i="1" dirty="0">
                <a:solidFill>
                  <a:srgbClr val="000000"/>
                </a:solidFill>
                <a:effectLst/>
                <a:latin typeface="+mj-lt"/>
                <a:ea typeface="Times New Roman" panose="02020603050405020304" pitchFamily="18" charset="0"/>
              </a:rPr>
              <a:t>Take ten loaves of bread with you, some cakes and a jar of honey, and go to him. He will tell you what will happen to the boy.” </a:t>
            </a:r>
            <a:r>
              <a:rPr lang="en-GB" sz="5200" b="1" i="1" baseline="30000" dirty="0">
                <a:solidFill>
                  <a:srgbClr val="000000"/>
                </a:solidFill>
                <a:effectLst/>
                <a:latin typeface="+mj-lt"/>
                <a:ea typeface="Times New Roman" panose="02020603050405020304" pitchFamily="18" charset="0"/>
              </a:rPr>
              <a:t>4 </a:t>
            </a:r>
            <a:r>
              <a:rPr lang="en-GB" sz="5200" i="1" dirty="0">
                <a:solidFill>
                  <a:srgbClr val="000000"/>
                </a:solidFill>
                <a:effectLst/>
                <a:latin typeface="+mj-lt"/>
                <a:ea typeface="Times New Roman" panose="02020603050405020304" pitchFamily="18" charset="0"/>
              </a:rPr>
              <a:t>So Jeroboam’s wife did what he said and went to </a:t>
            </a:r>
            <a:r>
              <a:rPr lang="en-GB" sz="5200" i="1" dirty="0" err="1">
                <a:solidFill>
                  <a:srgbClr val="000000"/>
                </a:solidFill>
                <a:effectLst/>
                <a:latin typeface="+mj-lt"/>
                <a:ea typeface="Times New Roman" panose="02020603050405020304" pitchFamily="18" charset="0"/>
              </a:rPr>
              <a:t>Ahijah’s</a:t>
            </a:r>
            <a:r>
              <a:rPr lang="en-GB" sz="5200" i="1" dirty="0">
                <a:solidFill>
                  <a:srgbClr val="000000"/>
                </a:solidFill>
                <a:effectLst/>
                <a:latin typeface="+mj-lt"/>
                <a:ea typeface="Times New Roman" panose="02020603050405020304" pitchFamily="18" charset="0"/>
              </a:rPr>
              <a:t> house in Shiloh.</a:t>
            </a:r>
            <a:br>
              <a:rPr lang="en-GB" sz="5200" dirty="0">
                <a:effectLst/>
                <a:latin typeface="+mj-lt"/>
                <a:ea typeface="Times New Roman" panose="02020603050405020304" pitchFamily="18" charset="0"/>
              </a:rPr>
            </a:br>
            <a:r>
              <a:rPr lang="en-GB" sz="5200" i="1" dirty="0">
                <a:solidFill>
                  <a:srgbClr val="000000"/>
                </a:solidFill>
                <a:effectLst/>
                <a:latin typeface="+mj-lt"/>
                <a:ea typeface="Times New Roman" panose="02020603050405020304" pitchFamily="18" charset="0"/>
              </a:rPr>
              <a:t>Now </a:t>
            </a:r>
            <a:r>
              <a:rPr lang="en-GB" sz="5200" i="1" dirty="0" err="1">
                <a:solidFill>
                  <a:srgbClr val="000000"/>
                </a:solidFill>
                <a:effectLst/>
                <a:latin typeface="+mj-lt"/>
                <a:ea typeface="Times New Roman" panose="02020603050405020304" pitchFamily="18" charset="0"/>
              </a:rPr>
              <a:t>Ahijah</a:t>
            </a:r>
            <a:r>
              <a:rPr lang="en-GB" sz="5200" i="1" dirty="0">
                <a:solidFill>
                  <a:srgbClr val="000000"/>
                </a:solidFill>
                <a:effectLst/>
                <a:latin typeface="+mj-lt"/>
                <a:ea typeface="Times New Roman" panose="02020603050405020304" pitchFamily="18" charset="0"/>
              </a:rPr>
              <a:t> could not see; his sight was gone because of his age. </a:t>
            </a:r>
            <a:r>
              <a:rPr lang="en-GB" sz="5200" b="1" i="1" baseline="30000" dirty="0">
                <a:solidFill>
                  <a:srgbClr val="000000"/>
                </a:solidFill>
                <a:effectLst/>
                <a:latin typeface="+mj-lt"/>
                <a:ea typeface="Times New Roman" panose="02020603050405020304" pitchFamily="18" charset="0"/>
              </a:rPr>
              <a:t>5 </a:t>
            </a:r>
            <a:r>
              <a:rPr lang="en-GB" sz="5200" i="1" dirty="0">
                <a:solidFill>
                  <a:srgbClr val="000000"/>
                </a:solidFill>
                <a:effectLst/>
                <a:latin typeface="+mj-lt"/>
                <a:ea typeface="Times New Roman" panose="02020603050405020304" pitchFamily="18" charset="0"/>
              </a:rPr>
              <a:t>But the </a:t>
            </a:r>
            <a:r>
              <a:rPr lang="en-GB" sz="5200" i="1" cap="small" dirty="0">
                <a:solidFill>
                  <a:srgbClr val="000000"/>
                </a:solidFill>
                <a:effectLst/>
                <a:latin typeface="+mj-lt"/>
                <a:ea typeface="Times New Roman" panose="02020603050405020304" pitchFamily="18" charset="0"/>
              </a:rPr>
              <a:t>Lord</a:t>
            </a:r>
            <a:r>
              <a:rPr lang="en-GB" sz="5200" i="1" dirty="0">
                <a:solidFill>
                  <a:srgbClr val="000000"/>
                </a:solidFill>
                <a:effectLst/>
                <a:latin typeface="+mj-lt"/>
                <a:ea typeface="Times New Roman" panose="02020603050405020304" pitchFamily="18" charset="0"/>
              </a:rPr>
              <a:t> had told </a:t>
            </a:r>
            <a:r>
              <a:rPr lang="en-GB" sz="5200" i="1" dirty="0" err="1">
                <a:solidFill>
                  <a:srgbClr val="000000"/>
                </a:solidFill>
                <a:effectLst/>
                <a:latin typeface="+mj-lt"/>
                <a:ea typeface="Times New Roman" panose="02020603050405020304" pitchFamily="18" charset="0"/>
              </a:rPr>
              <a:t>Ahijah</a:t>
            </a:r>
            <a:r>
              <a:rPr lang="en-GB" sz="5200" i="1" dirty="0">
                <a:solidFill>
                  <a:srgbClr val="000000"/>
                </a:solidFill>
                <a:effectLst/>
                <a:latin typeface="+mj-lt"/>
                <a:ea typeface="Times New Roman" panose="02020603050405020304" pitchFamily="18" charset="0"/>
              </a:rPr>
              <a:t>, “Jeroboam’s wife is coming to ask you about her son, for he is ill, and you are to give her such and such an answer. When she arrives, she will pretend to be someone else.”</a:t>
            </a:r>
            <a:br>
              <a:rPr lang="en-GB" sz="5000" dirty="0">
                <a:effectLst/>
                <a:latin typeface="+mj-lt"/>
                <a:ea typeface="Times New Roman" panose="02020603050405020304" pitchFamily="18" charset="0"/>
              </a:rPr>
            </a:br>
            <a:br>
              <a:rPr lang="en-GB" sz="5000" dirty="0">
                <a:effectLst/>
                <a:latin typeface="+mj-lt"/>
                <a:ea typeface="Times New Roman" panose="02020603050405020304" pitchFamily="18" charset="0"/>
              </a:rPr>
            </a:br>
            <a:r>
              <a:rPr lang="en-GB" sz="5000" dirty="0">
                <a:effectLst/>
                <a:latin typeface="+mj-lt"/>
                <a:ea typeface="Times New Roman" panose="02020603050405020304" pitchFamily="18" charset="0"/>
              </a:rPr>
              <a:t>														</a:t>
            </a:r>
            <a:r>
              <a:rPr lang="en-GB" sz="9600" dirty="0"/>
              <a:t>- </a:t>
            </a:r>
            <a:r>
              <a:rPr lang="en-GB" sz="9600" u="sng" dirty="0"/>
              <a:t>1 Kings </a:t>
            </a:r>
            <a:r>
              <a:rPr lang="en-GB" sz="9600" b="1" u="sng" dirty="0"/>
              <a:t>14</a:t>
            </a:r>
            <a:r>
              <a:rPr lang="en-GB" sz="9600" u="sng" dirty="0"/>
              <a:t>.1-5</a:t>
            </a:r>
            <a:br>
              <a:rPr lang="en-GB" sz="9600" u="sng" dirty="0"/>
            </a:br>
            <a:endParaRPr lang="en-US" sz="5000" dirty="0">
              <a:latin typeface="+mj-lt"/>
            </a:endParaRPr>
          </a:p>
        </p:txBody>
      </p:sp>
    </p:spTree>
    <p:extLst>
      <p:ext uri="{BB962C8B-B14F-4D97-AF65-F5344CB8AC3E}">
        <p14:creationId xmlns:p14="http://schemas.microsoft.com/office/powerpoint/2010/main" val="73084236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679405" y="271848"/>
            <a:ext cx="19627703" cy="12232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a:t>
            </a:r>
            <a:r>
              <a:rPr lang="en-GB" sz="11900" dirty="0">
                <a:latin typeface="+mj-lt"/>
              </a:rPr>
              <a:t>…</a:t>
            </a:r>
            <a:r>
              <a:rPr lang="en-GB" sz="11900" i="1" dirty="0">
                <a:solidFill>
                  <a:srgbClr val="FF0000"/>
                </a:solidFill>
                <a:effectLst/>
                <a:latin typeface="+mj-lt"/>
              </a:rPr>
              <a:t>Go</a:t>
            </a:r>
            <a:r>
              <a:rPr lang="en-GB" sz="11900" i="0" dirty="0">
                <a:solidFill>
                  <a:srgbClr val="000000"/>
                </a:solidFill>
                <a:effectLst/>
                <a:latin typeface="+mj-lt"/>
              </a:rPr>
              <a:t>,</a:t>
            </a:r>
            <a:r>
              <a:rPr lang="en-GB" sz="11900" b="0" i="0" dirty="0">
                <a:solidFill>
                  <a:srgbClr val="000000"/>
                </a:solidFill>
                <a:effectLst/>
                <a:latin typeface="+mj-lt"/>
              </a:rPr>
              <a:t> disguise yourself, so you won’t be recognized as the wife of Jeroboam. Then </a:t>
            </a:r>
            <a:r>
              <a:rPr lang="en-GB" sz="11900" b="0" i="1" dirty="0">
                <a:solidFill>
                  <a:srgbClr val="FF0000"/>
                </a:solidFill>
                <a:effectLst/>
                <a:latin typeface="+mj-lt"/>
              </a:rPr>
              <a:t>go to Shiloh. </a:t>
            </a:r>
            <a:r>
              <a:rPr lang="en-GB" sz="11900" b="0" i="1" dirty="0" err="1">
                <a:solidFill>
                  <a:srgbClr val="FF0000"/>
                </a:solidFill>
                <a:effectLst/>
                <a:latin typeface="+mj-lt"/>
              </a:rPr>
              <a:t>Ahijah</a:t>
            </a:r>
            <a:r>
              <a:rPr lang="en-GB" sz="11900" b="0" i="1" dirty="0">
                <a:solidFill>
                  <a:srgbClr val="FF0000"/>
                </a:solidFill>
                <a:effectLst/>
                <a:latin typeface="+mj-lt"/>
              </a:rPr>
              <a:t> the prophet is there…”</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14</a:t>
            </a:r>
            <a:r>
              <a:rPr lang="en-GB" sz="13800" u="sng" dirty="0"/>
              <a:t>.2</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679405" y="271848"/>
            <a:ext cx="19627703" cy="12232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a:t>
            </a:r>
            <a:r>
              <a:rPr lang="en-GB" sz="11900" dirty="0">
                <a:latin typeface="+mj-lt"/>
              </a:rPr>
              <a:t>…</a:t>
            </a:r>
            <a:r>
              <a:rPr lang="en-GB" sz="11900" i="0" dirty="0">
                <a:solidFill>
                  <a:srgbClr val="000000"/>
                </a:solidFill>
                <a:effectLst/>
                <a:latin typeface="+mj-lt"/>
              </a:rPr>
              <a:t>Go,</a:t>
            </a:r>
            <a:r>
              <a:rPr lang="en-GB" sz="11900" b="0" i="0" dirty="0">
                <a:solidFill>
                  <a:srgbClr val="000000"/>
                </a:solidFill>
                <a:effectLst/>
                <a:latin typeface="+mj-lt"/>
              </a:rPr>
              <a:t> </a:t>
            </a:r>
            <a:r>
              <a:rPr lang="en-GB" sz="11900" b="0" i="1" dirty="0">
                <a:solidFill>
                  <a:srgbClr val="FF0000"/>
                </a:solidFill>
                <a:effectLst/>
                <a:latin typeface="+mj-lt"/>
              </a:rPr>
              <a:t>disguise yourself, so you won’t be recognized as the wife of Jeroboam</a:t>
            </a:r>
            <a:r>
              <a:rPr lang="en-GB" sz="11900" b="0" i="0" dirty="0">
                <a:solidFill>
                  <a:srgbClr val="000000"/>
                </a:solidFill>
                <a:effectLst/>
                <a:latin typeface="+mj-lt"/>
              </a:rPr>
              <a:t>. Then go to Shiloh. </a:t>
            </a:r>
            <a:r>
              <a:rPr lang="en-GB" sz="11900" b="0" i="0" dirty="0" err="1">
                <a:solidFill>
                  <a:srgbClr val="000000"/>
                </a:solidFill>
                <a:effectLst/>
                <a:latin typeface="+mj-lt"/>
              </a:rPr>
              <a:t>Ahijah</a:t>
            </a:r>
            <a:r>
              <a:rPr lang="en-GB" sz="11900" b="0" i="0" dirty="0">
                <a:solidFill>
                  <a:srgbClr val="000000"/>
                </a:solidFill>
                <a:effectLst/>
                <a:latin typeface="+mj-lt"/>
              </a:rPr>
              <a:t> the prophet is there…”</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14</a:t>
            </a:r>
            <a:r>
              <a:rPr lang="en-GB" sz="13800" u="sng" dirty="0"/>
              <a:t>.2</a:t>
            </a:r>
          </a:p>
        </p:txBody>
      </p:sp>
    </p:spTree>
    <p:extLst>
      <p:ext uri="{BB962C8B-B14F-4D97-AF65-F5344CB8AC3E}">
        <p14:creationId xmlns:p14="http://schemas.microsoft.com/office/powerpoint/2010/main" val="23827325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679405" y="271848"/>
            <a:ext cx="19627703" cy="12232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800" b="0" i="0" dirty="0">
                <a:solidFill>
                  <a:srgbClr val="000000"/>
                </a:solidFill>
                <a:effectLst/>
                <a:latin typeface="+mj-lt"/>
              </a:rPr>
              <a:t>…</a:t>
            </a:r>
            <a:r>
              <a:rPr lang="en-GB" sz="11800" b="0" i="1" dirty="0">
                <a:solidFill>
                  <a:srgbClr val="FF0000"/>
                </a:solidFill>
                <a:effectLst/>
                <a:latin typeface="+mj-lt"/>
              </a:rPr>
              <a:t>Now </a:t>
            </a:r>
            <a:r>
              <a:rPr lang="en-GB" sz="11800" b="0" i="1" dirty="0" err="1">
                <a:solidFill>
                  <a:srgbClr val="FF0000"/>
                </a:solidFill>
                <a:effectLst/>
                <a:latin typeface="+mj-lt"/>
              </a:rPr>
              <a:t>Ahijah</a:t>
            </a:r>
            <a:r>
              <a:rPr lang="en-GB" sz="11800" b="0" i="1" dirty="0">
                <a:solidFill>
                  <a:srgbClr val="FF0000"/>
                </a:solidFill>
                <a:effectLst/>
                <a:latin typeface="+mj-lt"/>
              </a:rPr>
              <a:t> could not see; his sight was gone because of his age. </a:t>
            </a:r>
            <a:r>
              <a:rPr lang="en-GB" sz="11800" b="1" i="1" baseline="30000" dirty="0">
                <a:solidFill>
                  <a:srgbClr val="FF0000"/>
                </a:solidFill>
                <a:effectLst/>
                <a:latin typeface="+mj-lt"/>
              </a:rPr>
              <a:t>5 </a:t>
            </a:r>
            <a:r>
              <a:rPr lang="en-GB" sz="11800" b="0" i="1" dirty="0">
                <a:solidFill>
                  <a:srgbClr val="FF0000"/>
                </a:solidFill>
                <a:effectLst/>
                <a:latin typeface="+mj-lt"/>
              </a:rPr>
              <a:t>But the </a:t>
            </a:r>
            <a:r>
              <a:rPr lang="en-GB" sz="11800" b="0" i="1" cap="small" dirty="0">
                <a:solidFill>
                  <a:srgbClr val="FF0000"/>
                </a:solidFill>
                <a:effectLst/>
                <a:latin typeface="+mj-lt"/>
              </a:rPr>
              <a:t>Lord</a:t>
            </a:r>
            <a:r>
              <a:rPr lang="en-GB" sz="11800" b="0" i="1" dirty="0">
                <a:solidFill>
                  <a:srgbClr val="FF0000"/>
                </a:solidFill>
                <a:effectLst/>
                <a:latin typeface="+mj-lt"/>
              </a:rPr>
              <a:t> had told </a:t>
            </a:r>
            <a:r>
              <a:rPr lang="en-GB" sz="11800" b="0" i="1" dirty="0" err="1">
                <a:solidFill>
                  <a:srgbClr val="FF0000"/>
                </a:solidFill>
                <a:effectLst/>
                <a:latin typeface="+mj-lt"/>
              </a:rPr>
              <a:t>Ahijah</a:t>
            </a:r>
            <a:r>
              <a:rPr lang="en-GB" sz="11800" b="0" i="0" dirty="0">
                <a:solidFill>
                  <a:srgbClr val="000000"/>
                </a:solidFill>
                <a:effectLst/>
                <a:latin typeface="+mj-lt"/>
              </a:rPr>
              <a:t>, “Jeroboam’s wife is coming to ask you about her son, for he is ill, and you are to give her such and such an answer…</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14</a:t>
            </a:r>
            <a:r>
              <a:rPr lang="en-GB" sz="13800" u="sng" dirty="0"/>
              <a:t>.4-5</a:t>
            </a:r>
          </a:p>
        </p:txBody>
      </p:sp>
    </p:spTree>
    <p:extLst>
      <p:ext uri="{BB962C8B-B14F-4D97-AF65-F5344CB8AC3E}">
        <p14:creationId xmlns:p14="http://schemas.microsoft.com/office/powerpoint/2010/main" val="200907277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555838" y="766119"/>
            <a:ext cx="20155881" cy="112940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457200" algn="just"/>
            <a:r>
              <a:rPr lang="en-GB" sz="12000" i="1" kern="0" dirty="0">
                <a:solidFill>
                  <a:srgbClr val="000000"/>
                </a:solidFill>
                <a:effectLst/>
                <a:latin typeface="+mj-lt"/>
                <a:ea typeface="Times New Roman" panose="02020603050405020304" pitchFamily="18" charset="0"/>
                <a:cs typeface="Calibri" panose="020F0502020204030204" pitchFamily="34" charset="0"/>
              </a:rPr>
              <a:t>Even to your old age and grey hairs</a:t>
            </a:r>
            <a:endParaRPr lang="en-GB" sz="12000" kern="100" dirty="0">
              <a:effectLst/>
              <a:latin typeface="+mj-lt"/>
              <a:ea typeface="Calibri" panose="020F0502020204030204" pitchFamily="34" charset="0"/>
              <a:cs typeface="Times New Roman" panose="02020603050405020304" pitchFamily="18" charset="0"/>
            </a:endParaRPr>
          </a:p>
          <a:p>
            <a:pPr indent="457200" algn="just"/>
            <a:r>
              <a:rPr lang="en-GB" sz="12000" i="1" kern="0" dirty="0">
                <a:solidFill>
                  <a:srgbClr val="000000"/>
                </a:solidFill>
                <a:effectLst/>
                <a:latin typeface="+mj-lt"/>
                <a:ea typeface="Times New Roman" panose="02020603050405020304" pitchFamily="18" charset="0"/>
                <a:cs typeface="Calibri" panose="020F0502020204030204" pitchFamily="34" charset="0"/>
              </a:rPr>
              <a:t>I am he, I am he who will sustain you.</a:t>
            </a:r>
            <a:endParaRPr lang="en-GB" sz="12000" kern="100" dirty="0">
              <a:effectLst/>
              <a:latin typeface="+mj-lt"/>
              <a:ea typeface="Calibri" panose="020F0502020204030204" pitchFamily="34" charset="0"/>
              <a:cs typeface="Times New Roman" panose="02020603050405020304" pitchFamily="18" charset="0"/>
            </a:endParaRPr>
          </a:p>
          <a:p>
            <a:pPr marL="457200" algn="just"/>
            <a:r>
              <a:rPr lang="en-GB" sz="12000" i="1" kern="0" dirty="0">
                <a:solidFill>
                  <a:srgbClr val="000000"/>
                </a:solidFill>
                <a:effectLst/>
                <a:latin typeface="+mj-lt"/>
                <a:ea typeface="Times New Roman" panose="02020603050405020304" pitchFamily="18" charset="0"/>
                <a:cs typeface="Calibri" panose="020F0502020204030204" pitchFamily="34" charset="0"/>
              </a:rPr>
              <a:t>I have made you and I will carry you;</a:t>
            </a:r>
            <a:endParaRPr lang="en-GB" sz="12000" kern="100" dirty="0">
              <a:effectLst/>
              <a:latin typeface="+mj-lt"/>
              <a:ea typeface="Calibri" panose="020F0502020204030204" pitchFamily="34" charset="0"/>
              <a:cs typeface="Times New Roman" panose="02020603050405020304" pitchFamily="18" charset="0"/>
            </a:endParaRPr>
          </a:p>
          <a:p>
            <a:pPr marL="457200" algn="just"/>
            <a:r>
              <a:rPr lang="en-GB" sz="12000" i="1" kern="0" dirty="0">
                <a:solidFill>
                  <a:srgbClr val="000000"/>
                </a:solidFill>
                <a:effectLst/>
                <a:latin typeface="+mj-lt"/>
                <a:ea typeface="Times New Roman" panose="02020603050405020304" pitchFamily="18" charset="0"/>
                <a:cs typeface="Calibri" panose="020F0502020204030204" pitchFamily="34" charset="0"/>
              </a:rPr>
              <a:t>I will sustain you and I will rescue you.</a:t>
            </a:r>
            <a:endParaRPr lang="en-GB" sz="12000" kern="100" dirty="0">
              <a:effectLst/>
              <a:latin typeface="+mj-lt"/>
              <a:ea typeface="Calibri" panose="020F0502020204030204" pitchFamily="34" charset="0"/>
              <a:cs typeface="Times New Roman" panose="02020603050405020304" pitchFamily="18" charset="0"/>
            </a:endParaRPr>
          </a:p>
          <a:p>
            <a:pPr algn="l" hangingPunct="1"/>
            <a:br>
              <a:rPr lang="en-GB" sz="13800" dirty="0"/>
            </a:br>
            <a:endParaRPr lang="en-GB" sz="13800" dirty="0"/>
          </a:p>
          <a:p>
            <a:pPr algn="l" hangingPunct="1"/>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Isaiah </a:t>
            </a:r>
            <a:r>
              <a:rPr lang="en-GB" sz="13800" b="1" u="sng" dirty="0"/>
              <a:t>46</a:t>
            </a:r>
            <a:r>
              <a:rPr lang="en-GB" sz="13800" u="sng" dirty="0"/>
              <a:t>.4</a:t>
            </a:r>
          </a:p>
        </p:txBody>
      </p:sp>
    </p:spTree>
    <p:extLst>
      <p:ext uri="{BB962C8B-B14F-4D97-AF65-F5344CB8AC3E}">
        <p14:creationId xmlns:p14="http://schemas.microsoft.com/office/powerpoint/2010/main" val="35331834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6E840C-194D-2CE3-B318-C35050B21764}"/>
              </a:ext>
            </a:extLst>
          </p:cNvPr>
          <p:cNvSpPr txBox="1"/>
          <p:nvPr/>
        </p:nvSpPr>
        <p:spPr>
          <a:xfrm>
            <a:off x="1778000" y="1964352"/>
            <a:ext cx="20828000" cy="97872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500" b="1" i="1" baseline="30000" dirty="0">
                <a:solidFill>
                  <a:srgbClr val="000000"/>
                </a:solidFill>
                <a:effectLst/>
                <a:latin typeface="Segoe UI" panose="020B0502040204020203" pitchFamily="34" charset="0"/>
                <a:ea typeface="Times New Roman" panose="02020603050405020304" pitchFamily="18" charset="0"/>
              </a:rPr>
              <a:t>6 </a:t>
            </a:r>
            <a:r>
              <a:rPr lang="en-GB" sz="4500" i="1" dirty="0">
                <a:solidFill>
                  <a:srgbClr val="000000"/>
                </a:solidFill>
                <a:effectLst/>
                <a:latin typeface="Segoe UI" panose="020B0502040204020203" pitchFamily="34" charset="0"/>
                <a:ea typeface="Times New Roman" panose="02020603050405020304" pitchFamily="18" charset="0"/>
              </a:rPr>
              <a:t>So when </a:t>
            </a:r>
            <a:r>
              <a:rPr lang="en-GB" sz="4500" i="1" dirty="0" err="1">
                <a:solidFill>
                  <a:srgbClr val="000000"/>
                </a:solidFill>
                <a:effectLst/>
                <a:latin typeface="Segoe UI" panose="020B0502040204020203" pitchFamily="34" charset="0"/>
                <a:ea typeface="Times New Roman" panose="02020603050405020304" pitchFamily="18" charset="0"/>
              </a:rPr>
              <a:t>Ahijah</a:t>
            </a:r>
            <a:r>
              <a:rPr lang="en-GB" sz="4500" i="1" dirty="0">
                <a:solidFill>
                  <a:srgbClr val="000000"/>
                </a:solidFill>
                <a:effectLst/>
                <a:latin typeface="Segoe UI" panose="020B0502040204020203" pitchFamily="34" charset="0"/>
                <a:ea typeface="Times New Roman" panose="02020603050405020304" pitchFamily="18" charset="0"/>
              </a:rPr>
              <a:t> heard the sound of her footsteps at the door, he said, “Come in, wife of Jeroboam. Why this pretence? I have been sent to you with bad news. </a:t>
            </a:r>
            <a:r>
              <a:rPr lang="en-GB" sz="4500" b="1" i="1" baseline="30000" dirty="0">
                <a:solidFill>
                  <a:srgbClr val="000000"/>
                </a:solidFill>
                <a:effectLst/>
                <a:latin typeface="Segoe UI" panose="020B0502040204020203" pitchFamily="34" charset="0"/>
                <a:ea typeface="Times New Roman" panose="02020603050405020304" pitchFamily="18" charset="0"/>
              </a:rPr>
              <a:t>7 </a:t>
            </a:r>
            <a:r>
              <a:rPr lang="en-GB" sz="4500" i="1" dirty="0">
                <a:solidFill>
                  <a:srgbClr val="000000"/>
                </a:solidFill>
                <a:effectLst/>
                <a:latin typeface="Segoe UI" panose="020B0502040204020203" pitchFamily="34" charset="0"/>
                <a:ea typeface="Times New Roman" panose="02020603050405020304" pitchFamily="18" charset="0"/>
              </a:rPr>
              <a:t>Go, tell Jeroboam that this is what 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 the God of Israel, says: ‘I raised you up from among the people and appointed you ruler over my people Israel. </a:t>
            </a:r>
            <a:r>
              <a:rPr lang="en-GB" sz="4500" b="1" i="1" baseline="30000" dirty="0">
                <a:solidFill>
                  <a:srgbClr val="000000"/>
                </a:solidFill>
                <a:effectLst/>
                <a:latin typeface="Segoe UI" panose="020B0502040204020203" pitchFamily="34" charset="0"/>
                <a:ea typeface="Times New Roman" panose="02020603050405020304" pitchFamily="18" charset="0"/>
              </a:rPr>
              <a:t>8 </a:t>
            </a:r>
            <a:r>
              <a:rPr lang="en-GB" sz="4500" i="1" dirty="0">
                <a:solidFill>
                  <a:srgbClr val="000000"/>
                </a:solidFill>
                <a:effectLst/>
                <a:latin typeface="Segoe UI" panose="020B0502040204020203" pitchFamily="34" charset="0"/>
                <a:ea typeface="Times New Roman" panose="02020603050405020304" pitchFamily="18" charset="0"/>
              </a:rPr>
              <a:t>I tore the kingdom away from the house of David and gave it to you, but you have not been like my servant David, who kept my commands and followed me with all his heart, doing only what was right in my eyes. </a:t>
            </a:r>
            <a:r>
              <a:rPr lang="en-GB" sz="4500" b="1" i="1" baseline="30000" dirty="0">
                <a:solidFill>
                  <a:srgbClr val="000000"/>
                </a:solidFill>
                <a:effectLst/>
                <a:latin typeface="Segoe UI" panose="020B0502040204020203" pitchFamily="34" charset="0"/>
                <a:ea typeface="Times New Roman" panose="02020603050405020304" pitchFamily="18" charset="0"/>
              </a:rPr>
              <a:t>9 </a:t>
            </a:r>
            <a:r>
              <a:rPr lang="en-GB" sz="4500" i="1" dirty="0">
                <a:solidFill>
                  <a:srgbClr val="000000"/>
                </a:solidFill>
                <a:effectLst/>
                <a:latin typeface="Segoe UI" panose="020B0502040204020203" pitchFamily="34" charset="0"/>
                <a:ea typeface="Times New Roman" panose="02020603050405020304" pitchFamily="18" charset="0"/>
              </a:rPr>
              <a:t>You have done more evil than all who lived before you. You have made for yourself other gods, idols made of metal; you have aroused my anger and turned your back on me.</a:t>
            </a:r>
            <a:endParaRPr lang="en-GB" sz="4500" dirty="0">
              <a:effectLst/>
              <a:latin typeface="Times New Roman" panose="02020603050405020304" pitchFamily="18" charset="0"/>
              <a:ea typeface="Times New Roman" panose="02020603050405020304" pitchFamily="18" charset="0"/>
            </a:endParaRPr>
          </a:p>
          <a:p>
            <a:pPr algn="l"/>
            <a:r>
              <a:rPr lang="en-GB" sz="4500" b="1" i="1" baseline="30000" dirty="0">
                <a:solidFill>
                  <a:srgbClr val="000000"/>
                </a:solidFill>
                <a:effectLst/>
                <a:latin typeface="Segoe UI" panose="020B0502040204020203" pitchFamily="34" charset="0"/>
                <a:ea typeface="Times New Roman" panose="02020603050405020304" pitchFamily="18" charset="0"/>
              </a:rPr>
              <a:t>10 </a:t>
            </a:r>
            <a:r>
              <a:rPr lang="en-GB" sz="4500" i="1" dirty="0">
                <a:solidFill>
                  <a:srgbClr val="000000"/>
                </a:solidFill>
                <a:effectLst/>
                <a:latin typeface="Segoe UI" panose="020B0502040204020203" pitchFamily="34" charset="0"/>
                <a:ea typeface="Times New Roman" panose="02020603050405020304" pitchFamily="18" charset="0"/>
              </a:rPr>
              <a:t>“‘Because of this, I am going to bring disaster on the house of Jeroboam. I will cut off from Jeroboam every last male in Israel—slave or free. I will burn up the house of Jeroboam as one burns dung, until it is all gone. </a:t>
            </a:r>
            <a:r>
              <a:rPr lang="en-GB" sz="4500" b="1" i="1" baseline="30000" dirty="0">
                <a:solidFill>
                  <a:srgbClr val="000000"/>
                </a:solidFill>
                <a:effectLst/>
                <a:latin typeface="Segoe UI" panose="020B0502040204020203" pitchFamily="34" charset="0"/>
                <a:ea typeface="Times New Roman" panose="02020603050405020304" pitchFamily="18" charset="0"/>
              </a:rPr>
              <a:t>11 </a:t>
            </a:r>
            <a:r>
              <a:rPr lang="en-GB" sz="4500" i="1" dirty="0">
                <a:solidFill>
                  <a:srgbClr val="000000"/>
                </a:solidFill>
                <a:effectLst/>
                <a:latin typeface="Segoe UI" panose="020B0502040204020203" pitchFamily="34" charset="0"/>
                <a:ea typeface="Times New Roman" panose="02020603050405020304" pitchFamily="18" charset="0"/>
              </a:rPr>
              <a:t>Dogs will eat those belonging to Jeroboam who die in the city, and the birds will feed on those who die in the country. 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 has spoken!’</a:t>
            </a:r>
            <a:endParaRPr lang="en-GB" sz="4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028550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C46695-E8BC-2CB2-993A-C34820AC78A2}"/>
              </a:ext>
            </a:extLst>
          </p:cNvPr>
          <p:cNvSpPr txBox="1"/>
          <p:nvPr/>
        </p:nvSpPr>
        <p:spPr>
          <a:xfrm>
            <a:off x="1778000" y="2266252"/>
            <a:ext cx="20828000" cy="770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500" b="1" i="1" baseline="30000" dirty="0">
                <a:solidFill>
                  <a:srgbClr val="000000"/>
                </a:solidFill>
                <a:effectLst/>
                <a:latin typeface="Segoe UI" panose="020B0502040204020203" pitchFamily="34" charset="0"/>
                <a:ea typeface="Times New Roman" panose="02020603050405020304" pitchFamily="18" charset="0"/>
              </a:rPr>
              <a:t>12 </a:t>
            </a:r>
            <a:r>
              <a:rPr lang="en-GB" sz="4500" i="1" dirty="0">
                <a:solidFill>
                  <a:srgbClr val="000000"/>
                </a:solidFill>
                <a:effectLst/>
                <a:latin typeface="Segoe UI" panose="020B0502040204020203" pitchFamily="34" charset="0"/>
                <a:ea typeface="Times New Roman" panose="02020603050405020304" pitchFamily="18" charset="0"/>
              </a:rPr>
              <a:t>“As for you, go back home. When you set foot in your city, the boy will die. </a:t>
            </a:r>
            <a:r>
              <a:rPr lang="en-GB" sz="4500" b="1" i="1" baseline="30000" dirty="0">
                <a:solidFill>
                  <a:srgbClr val="000000"/>
                </a:solidFill>
                <a:effectLst/>
                <a:latin typeface="Segoe UI" panose="020B0502040204020203" pitchFamily="34" charset="0"/>
                <a:ea typeface="Times New Roman" panose="02020603050405020304" pitchFamily="18" charset="0"/>
              </a:rPr>
              <a:t>13 </a:t>
            </a:r>
            <a:r>
              <a:rPr lang="en-GB" sz="4500" i="1" dirty="0">
                <a:solidFill>
                  <a:srgbClr val="000000"/>
                </a:solidFill>
                <a:effectLst/>
                <a:latin typeface="Segoe UI" panose="020B0502040204020203" pitchFamily="34" charset="0"/>
                <a:ea typeface="Times New Roman" panose="02020603050405020304" pitchFamily="18" charset="0"/>
              </a:rPr>
              <a:t>All Israel will mourn for him and bury him. He is the only one belonging to Jeroboam who will be buried, because he is the only one in the house of Jeroboam in whom 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 the God of Israel, has found anything good.</a:t>
            </a:r>
            <a:endParaRPr lang="en-GB" sz="4500" dirty="0">
              <a:effectLst/>
              <a:latin typeface="Times New Roman" panose="02020603050405020304" pitchFamily="18" charset="0"/>
              <a:ea typeface="Times New Roman" panose="02020603050405020304" pitchFamily="18" charset="0"/>
            </a:endParaRPr>
          </a:p>
          <a:p>
            <a:pPr algn="l"/>
            <a:r>
              <a:rPr lang="en-GB" sz="4500" b="1" i="1" baseline="30000" dirty="0">
                <a:solidFill>
                  <a:srgbClr val="000000"/>
                </a:solidFill>
                <a:effectLst/>
                <a:latin typeface="Segoe UI" panose="020B0502040204020203" pitchFamily="34" charset="0"/>
                <a:ea typeface="Times New Roman" panose="02020603050405020304" pitchFamily="18" charset="0"/>
              </a:rPr>
              <a:t>14 </a:t>
            </a:r>
            <a:r>
              <a:rPr lang="en-GB" sz="4500" i="1" dirty="0">
                <a:solidFill>
                  <a:srgbClr val="000000"/>
                </a:solidFill>
                <a:effectLst/>
                <a:latin typeface="Segoe UI" panose="020B0502040204020203" pitchFamily="34" charset="0"/>
                <a:ea typeface="Times New Roman" panose="02020603050405020304" pitchFamily="18" charset="0"/>
              </a:rPr>
              <a:t>“The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 will raise up for himself a king over Israel who will cut off the family of Jeroboam. Even now this is beginning to happen.</a:t>
            </a:r>
            <a:r>
              <a:rPr lang="en-GB" sz="4500" b="1" i="1" baseline="30000" dirty="0">
                <a:solidFill>
                  <a:srgbClr val="000000"/>
                </a:solidFill>
                <a:effectLst/>
                <a:latin typeface="Segoe UI" panose="020B0502040204020203" pitchFamily="34" charset="0"/>
                <a:ea typeface="Times New Roman" panose="02020603050405020304" pitchFamily="18" charset="0"/>
              </a:rPr>
              <a:t>15 </a:t>
            </a:r>
            <a:r>
              <a:rPr lang="en-GB" sz="4500" i="1" dirty="0">
                <a:solidFill>
                  <a:srgbClr val="000000"/>
                </a:solidFill>
                <a:effectLst/>
                <a:latin typeface="Segoe UI" panose="020B0502040204020203" pitchFamily="34" charset="0"/>
                <a:ea typeface="Times New Roman" panose="02020603050405020304" pitchFamily="18" charset="0"/>
              </a:rPr>
              <a:t>And 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 will strike Israel, so that it will be like a reed swaying in the water. He will uproot Israel from this good land that he gave to their ancestors and scatter them beyond the Euphrates River, because they aroused the </a:t>
            </a:r>
            <a:r>
              <a:rPr lang="en-GB" sz="4500" i="1" cap="small" dirty="0">
                <a:solidFill>
                  <a:srgbClr val="000000"/>
                </a:solidFill>
                <a:effectLst/>
                <a:latin typeface="Segoe UI" panose="020B0502040204020203" pitchFamily="34" charset="0"/>
                <a:ea typeface="Times New Roman" panose="02020603050405020304" pitchFamily="18" charset="0"/>
              </a:rPr>
              <a:t>Lord</a:t>
            </a:r>
            <a:r>
              <a:rPr lang="en-GB" sz="4500" i="1" dirty="0">
                <a:solidFill>
                  <a:srgbClr val="000000"/>
                </a:solidFill>
                <a:effectLst/>
                <a:latin typeface="Segoe UI" panose="020B0502040204020203" pitchFamily="34" charset="0"/>
                <a:ea typeface="Times New Roman" panose="02020603050405020304" pitchFamily="18" charset="0"/>
              </a:rPr>
              <a:t>’s anger by making Asherah poles.</a:t>
            </a:r>
            <a:r>
              <a:rPr lang="en-GB" sz="4500" b="1" i="1" baseline="30000" dirty="0">
                <a:solidFill>
                  <a:srgbClr val="000000"/>
                </a:solidFill>
                <a:effectLst/>
                <a:latin typeface="Segoe UI" panose="020B0502040204020203" pitchFamily="34" charset="0"/>
                <a:ea typeface="Times New Roman" panose="02020603050405020304" pitchFamily="18" charset="0"/>
              </a:rPr>
              <a:t>16 </a:t>
            </a:r>
            <a:r>
              <a:rPr lang="en-GB" sz="4500" i="1" dirty="0">
                <a:solidFill>
                  <a:srgbClr val="000000"/>
                </a:solidFill>
                <a:effectLst/>
                <a:latin typeface="Segoe UI" panose="020B0502040204020203" pitchFamily="34" charset="0"/>
                <a:ea typeface="Times New Roman" panose="02020603050405020304" pitchFamily="18" charset="0"/>
              </a:rPr>
              <a:t>And he will give Israel up because of the sins Jeroboam has committed and has caused Israel to commit.”</a:t>
            </a:r>
            <a:endParaRPr lang="en-GB" sz="45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04FC287D-82E6-0FEC-47A2-8CA90395D33E}"/>
              </a:ext>
            </a:extLst>
          </p:cNvPr>
          <p:cNvSpPr txBox="1"/>
          <p:nvPr/>
        </p:nvSpPr>
        <p:spPr>
          <a:xfrm>
            <a:off x="9352429" y="11320761"/>
            <a:ext cx="12196482"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defTabSz="610870" hangingPunct="1">
              <a:defRPr sz="10212" i="1">
                <a:latin typeface="Helvetica Neue"/>
                <a:ea typeface="Helvetica Neue"/>
                <a:cs typeface="Helvetica Neue"/>
                <a:sym typeface="Helvetica Neue"/>
              </a:defRPr>
            </a:pPr>
            <a:r>
              <a:rPr lang="en-GB" sz="9600" dirty="0"/>
              <a:t>- </a:t>
            </a:r>
            <a:r>
              <a:rPr lang="en-GB" sz="9600" u="sng" dirty="0"/>
              <a:t>1 Kings </a:t>
            </a:r>
            <a:r>
              <a:rPr lang="en-GB" sz="9600" b="1" u="sng" dirty="0"/>
              <a:t>14</a:t>
            </a:r>
            <a:r>
              <a:rPr lang="en-GB" sz="9600" u="sng" dirty="0"/>
              <a:t>.6-16</a:t>
            </a:r>
          </a:p>
        </p:txBody>
      </p:sp>
    </p:spTree>
    <p:extLst>
      <p:ext uri="{BB962C8B-B14F-4D97-AF65-F5344CB8AC3E}">
        <p14:creationId xmlns:p14="http://schemas.microsoft.com/office/powerpoint/2010/main" val="112419555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5000" b="0" i="1" dirty="0">
                <a:solidFill>
                  <a:srgbClr val="000000"/>
                </a:solidFill>
                <a:effectLst/>
                <a:latin typeface="+mj-lt"/>
              </a:rPr>
              <a:t>Why this pretence? </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14</a:t>
            </a:r>
            <a:r>
              <a:rPr lang="en-GB" sz="13800" u="sng" dirty="0"/>
              <a:t>.6</a:t>
            </a:r>
          </a:p>
        </p:txBody>
      </p:sp>
    </p:spTree>
    <p:extLst>
      <p:ext uri="{BB962C8B-B14F-4D97-AF65-F5344CB8AC3E}">
        <p14:creationId xmlns:p14="http://schemas.microsoft.com/office/powerpoint/2010/main" val="295240235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5000" b="0" i="1" dirty="0">
                <a:solidFill>
                  <a:srgbClr val="000000"/>
                </a:solidFill>
                <a:effectLst/>
                <a:latin typeface="+mj-lt"/>
              </a:rPr>
              <a:t>…I have been sent to you with bad news.</a:t>
            </a:r>
            <a:r>
              <a:rPr lang="en-GB" sz="2000" b="0" i="1" dirty="0">
                <a:solidFill>
                  <a:srgbClr val="000000"/>
                </a:solidFill>
                <a:effectLst/>
                <a:latin typeface="+mj-lt"/>
              </a:rPr>
              <a:t>. </a:t>
            </a: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Kings </a:t>
            </a:r>
            <a:r>
              <a:rPr lang="en-GB" sz="13800" b="1" i="1" u="sng" dirty="0"/>
              <a:t>14</a:t>
            </a:r>
            <a:r>
              <a:rPr lang="en-GB" sz="13800" i="1" u="sng" dirty="0"/>
              <a:t>.6</a:t>
            </a:r>
          </a:p>
        </p:txBody>
      </p:sp>
    </p:spTree>
    <p:extLst>
      <p:ext uri="{BB962C8B-B14F-4D97-AF65-F5344CB8AC3E}">
        <p14:creationId xmlns:p14="http://schemas.microsoft.com/office/powerpoint/2010/main" val="199473377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lvl="0"/>
            <a:r>
              <a:rPr lang="en-GB" sz="10000" i="1" kern="0" dirty="0">
                <a:solidFill>
                  <a:srgbClr val="000000"/>
                </a:solidFill>
                <a:effectLst/>
                <a:latin typeface="+mj-lt"/>
                <a:ea typeface="Times New Roman" panose="02020603050405020304" pitchFamily="18" charset="0"/>
                <a:cs typeface="Calibri" panose="020F0502020204030204" pitchFamily="34" charset="0"/>
              </a:rPr>
              <a:t>But God demonstrates his own love for us in this: While we </a:t>
            </a:r>
            <a:r>
              <a:rPr lang="en-GB" sz="10000" i="1" u="sng" kern="0" dirty="0">
                <a:solidFill>
                  <a:srgbClr val="000000"/>
                </a:solidFill>
                <a:effectLst/>
                <a:latin typeface="+mj-lt"/>
                <a:ea typeface="Times New Roman" panose="02020603050405020304" pitchFamily="18" charset="0"/>
                <a:cs typeface="Calibri" panose="020F0502020204030204" pitchFamily="34" charset="0"/>
              </a:rPr>
              <a:t>were still sinners</a:t>
            </a:r>
            <a:r>
              <a:rPr lang="en-GB" sz="10000" i="1" kern="0" dirty="0">
                <a:solidFill>
                  <a:srgbClr val="000000"/>
                </a:solidFill>
                <a:effectLst/>
                <a:latin typeface="+mj-lt"/>
                <a:ea typeface="Times New Roman" panose="02020603050405020304" pitchFamily="18" charset="0"/>
                <a:cs typeface="Calibri" panose="020F0502020204030204" pitchFamily="34" charset="0"/>
              </a:rPr>
              <a:t>, Christ died for us.</a:t>
            </a:r>
            <a:endParaRPr lang="en-GB" sz="10000" i="1" kern="100" dirty="0">
              <a:effectLst/>
              <a:latin typeface="+mj-lt"/>
              <a:ea typeface="Calibri" panose="020F0502020204030204" pitchFamily="34" charset="0"/>
              <a:cs typeface="Times New Roman" panose="02020603050405020304" pitchFamily="18" charset="0"/>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Romans 5.8</a:t>
            </a:r>
          </a:p>
        </p:txBody>
      </p:sp>
    </p:spTree>
    <p:extLst>
      <p:ext uri="{BB962C8B-B14F-4D97-AF65-F5344CB8AC3E}">
        <p14:creationId xmlns:p14="http://schemas.microsoft.com/office/powerpoint/2010/main" val="333367264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lvl="0" algn="l"/>
            <a:r>
              <a:rPr lang="en-GB" sz="12000" i="1" dirty="0">
                <a:latin typeface="+mj-lt"/>
                <a:ea typeface="Times New Roman" panose="02020603050405020304" pitchFamily="18" charset="0"/>
                <a:cs typeface="Calibri" panose="020F0502020204030204" pitchFamily="34" charset="0"/>
              </a:rPr>
              <a:t>	We love because he first 	loved </a:t>
            </a:r>
            <a:r>
              <a:rPr lang="en-GB" sz="12000" i="1" kern="0" dirty="0">
                <a:solidFill>
                  <a:srgbClr val="000000"/>
                </a:solidFill>
                <a:effectLst/>
                <a:latin typeface="+mj-lt"/>
                <a:ea typeface="Times New Roman" panose="02020603050405020304" pitchFamily="18" charset="0"/>
                <a:cs typeface="Calibri" panose="020F0502020204030204" pitchFamily="34" charset="0"/>
              </a:rPr>
              <a:t>us.</a:t>
            </a:r>
            <a:endParaRPr lang="en-GB" sz="12000" i="1" kern="100" dirty="0">
              <a:effectLst/>
              <a:latin typeface="+mj-lt"/>
              <a:ea typeface="Calibri" panose="020F0502020204030204" pitchFamily="34" charset="0"/>
              <a:cs typeface="Times New Roman" panose="02020603050405020304" pitchFamily="18" charset="0"/>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John 4.19</a:t>
            </a:r>
          </a:p>
        </p:txBody>
      </p:sp>
    </p:spTree>
    <p:extLst>
      <p:ext uri="{BB962C8B-B14F-4D97-AF65-F5344CB8AC3E}">
        <p14:creationId xmlns:p14="http://schemas.microsoft.com/office/powerpoint/2010/main" val="118672091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lvl="0" algn="l"/>
            <a:r>
              <a:rPr lang="en-GB" sz="10000" i="1" dirty="0">
                <a:solidFill>
                  <a:srgbClr val="000000"/>
                </a:solidFill>
                <a:effectLst/>
                <a:latin typeface="+mj-lt"/>
                <a:ea typeface="Calibri" panose="020F0502020204030204" pitchFamily="34" charset="0"/>
                <a:cs typeface="Calibri" panose="020F0502020204030204" pitchFamily="34" charset="0"/>
              </a:rPr>
              <a:t>…</a:t>
            </a:r>
            <a:r>
              <a:rPr lang="en-GB" sz="10000" i="1" dirty="0">
                <a:solidFill>
                  <a:srgbClr val="000000"/>
                </a:solidFill>
                <a:effectLst/>
                <a:latin typeface="+mj-lt"/>
                <a:ea typeface="Calibri" panose="020F0502020204030204" pitchFamily="34" charset="0"/>
              </a:rPr>
              <a:t>Because of this, I am going to bring disaster on the house of Jeroboam…</a:t>
            </a:r>
            <a:r>
              <a:rPr lang="en-GB" sz="10000" dirty="0">
                <a:effectLst/>
                <a:latin typeface="+mj-lt"/>
              </a:rPr>
              <a:t> </a:t>
            </a:r>
            <a:endParaRPr lang="en-GB" sz="10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Kings 4.10</a:t>
            </a:r>
          </a:p>
        </p:txBody>
      </p:sp>
    </p:spTree>
    <p:extLst>
      <p:ext uri="{BB962C8B-B14F-4D97-AF65-F5344CB8AC3E}">
        <p14:creationId xmlns:p14="http://schemas.microsoft.com/office/powerpoint/2010/main" val="352752881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457200" algn="l"/>
            <a:r>
              <a:rPr lang="en-GB" sz="10000" b="1" i="1" kern="0" dirty="0">
                <a:solidFill>
                  <a:srgbClr val="000000"/>
                </a:solidFill>
                <a:effectLst/>
                <a:latin typeface="+mj-lt"/>
                <a:ea typeface="Times New Roman" panose="02020603050405020304" pitchFamily="18" charset="0"/>
                <a:cs typeface="Calibri" panose="020F0502020204030204" pitchFamily="34" charset="0"/>
              </a:rPr>
              <a:t> </a:t>
            </a:r>
            <a:r>
              <a:rPr lang="en-GB" sz="10000" i="1" kern="0" dirty="0">
                <a:solidFill>
                  <a:srgbClr val="000000"/>
                </a:solidFill>
                <a:effectLst/>
                <a:latin typeface="+mj-lt"/>
                <a:ea typeface="Times New Roman" panose="02020603050405020304" pitchFamily="18" charset="0"/>
                <a:cs typeface="Calibri" panose="020F0502020204030204" pitchFamily="34" charset="0"/>
              </a:rPr>
              <a:t>If you do whatever I command you and walk in obedience to me and do what is right in my eyes by obeying my decrees and commands, as David my servant did, I will be with you. I will build you a dynasty as enduring as the one I built for David and will give Israel to you. </a:t>
            </a:r>
            <a:endParaRPr lang="en-GB" sz="10000" kern="100" dirty="0">
              <a:effectLst/>
              <a:latin typeface="+mj-lt"/>
              <a:ea typeface="Calibri" panose="020F0502020204030204" pitchFamily="34" charset="0"/>
              <a:cs typeface="Times New Roman" panose="02020603050405020304" pitchFamily="18" charset="0"/>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Kings 11.38</a:t>
            </a:r>
          </a:p>
        </p:txBody>
      </p:sp>
    </p:spTree>
    <p:extLst>
      <p:ext uri="{BB962C8B-B14F-4D97-AF65-F5344CB8AC3E}">
        <p14:creationId xmlns:p14="http://schemas.microsoft.com/office/powerpoint/2010/main" val="409592217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42EC-90A7-92AB-3816-A4484DD24DED}"/>
              </a:ext>
            </a:extLst>
          </p:cNvPr>
          <p:cNvSpPr>
            <a:spLocks noGrp="1"/>
          </p:cNvSpPr>
          <p:nvPr>
            <p:ph type="title"/>
          </p:nvPr>
        </p:nvSpPr>
        <p:spPr>
          <a:xfrm>
            <a:off x="1535953" y="4022911"/>
            <a:ext cx="20828000" cy="4648200"/>
          </a:xfrm>
        </p:spPr>
        <p:txBody>
          <a:bodyPr>
            <a:normAutofit fontScale="90000"/>
          </a:bodyPr>
          <a:lstStyle/>
          <a:p>
            <a:pPr algn="l"/>
            <a:r>
              <a:rPr lang="en-GB" sz="6700" b="1" i="1" baseline="30000" dirty="0">
                <a:solidFill>
                  <a:srgbClr val="000000"/>
                </a:solidFill>
                <a:effectLst/>
                <a:latin typeface="+mj-lt"/>
                <a:ea typeface="Times New Roman" panose="02020603050405020304" pitchFamily="18" charset="0"/>
              </a:rPr>
              <a:t>17 </a:t>
            </a:r>
            <a:r>
              <a:rPr lang="en-GB" sz="6700" i="1" dirty="0">
                <a:solidFill>
                  <a:srgbClr val="000000"/>
                </a:solidFill>
                <a:effectLst/>
                <a:latin typeface="+mj-lt"/>
                <a:ea typeface="Times New Roman" panose="02020603050405020304" pitchFamily="18" charset="0"/>
              </a:rPr>
              <a:t>Then Jeroboam’s wife got up and left and went to Tirzah. As soon as she stepped over the threshold of the house, the boy died. </a:t>
            </a:r>
            <a:r>
              <a:rPr lang="en-GB" sz="6700" b="1" i="1" baseline="30000" dirty="0">
                <a:solidFill>
                  <a:srgbClr val="000000"/>
                </a:solidFill>
                <a:effectLst/>
                <a:latin typeface="+mj-lt"/>
                <a:ea typeface="Times New Roman" panose="02020603050405020304" pitchFamily="18" charset="0"/>
              </a:rPr>
              <a:t>18 </a:t>
            </a:r>
            <a:r>
              <a:rPr lang="en-GB" sz="6700" i="1" dirty="0">
                <a:solidFill>
                  <a:srgbClr val="000000"/>
                </a:solidFill>
                <a:effectLst/>
                <a:latin typeface="+mj-lt"/>
                <a:ea typeface="Times New Roman" panose="02020603050405020304" pitchFamily="18" charset="0"/>
              </a:rPr>
              <a:t>They buried him, and all Israel mourned for him, as the </a:t>
            </a:r>
            <a:r>
              <a:rPr lang="en-GB" sz="6700" i="1" cap="small" dirty="0">
                <a:solidFill>
                  <a:srgbClr val="000000"/>
                </a:solidFill>
                <a:effectLst/>
                <a:latin typeface="+mj-lt"/>
                <a:ea typeface="Times New Roman" panose="02020603050405020304" pitchFamily="18" charset="0"/>
              </a:rPr>
              <a:t>Lord</a:t>
            </a:r>
            <a:r>
              <a:rPr lang="en-GB" sz="6700" i="1" dirty="0">
                <a:solidFill>
                  <a:srgbClr val="000000"/>
                </a:solidFill>
                <a:effectLst/>
                <a:latin typeface="+mj-lt"/>
                <a:ea typeface="Times New Roman" panose="02020603050405020304" pitchFamily="18" charset="0"/>
              </a:rPr>
              <a:t> had said through his servant the prophet </a:t>
            </a:r>
            <a:r>
              <a:rPr lang="en-GB" sz="6700" i="1" dirty="0" err="1">
                <a:solidFill>
                  <a:srgbClr val="000000"/>
                </a:solidFill>
                <a:effectLst/>
                <a:latin typeface="+mj-lt"/>
                <a:ea typeface="Times New Roman" panose="02020603050405020304" pitchFamily="18" charset="0"/>
              </a:rPr>
              <a:t>Ahijah</a:t>
            </a:r>
            <a:r>
              <a:rPr lang="en-GB" sz="6700" i="1" dirty="0">
                <a:solidFill>
                  <a:srgbClr val="000000"/>
                </a:solidFill>
                <a:effectLst/>
                <a:latin typeface="+mj-lt"/>
                <a:ea typeface="Times New Roman" panose="02020603050405020304" pitchFamily="18" charset="0"/>
              </a:rPr>
              <a:t>.</a:t>
            </a:r>
            <a:br>
              <a:rPr lang="en-GB" sz="6700" dirty="0">
                <a:effectLst/>
                <a:latin typeface="+mj-lt"/>
                <a:ea typeface="Times New Roman" panose="02020603050405020304" pitchFamily="18" charset="0"/>
              </a:rPr>
            </a:br>
            <a:r>
              <a:rPr lang="en-GB" sz="6700" b="1" i="1" baseline="30000" dirty="0">
                <a:solidFill>
                  <a:srgbClr val="000000"/>
                </a:solidFill>
                <a:effectLst/>
                <a:latin typeface="+mj-lt"/>
                <a:ea typeface="Times New Roman" panose="02020603050405020304" pitchFamily="18" charset="0"/>
              </a:rPr>
              <a:t>19 </a:t>
            </a:r>
            <a:r>
              <a:rPr lang="en-GB" sz="6700" i="1" dirty="0">
                <a:solidFill>
                  <a:srgbClr val="000000"/>
                </a:solidFill>
                <a:effectLst/>
                <a:latin typeface="+mj-lt"/>
                <a:ea typeface="Times New Roman" panose="02020603050405020304" pitchFamily="18" charset="0"/>
              </a:rPr>
              <a:t>The other events of Jeroboam’s reign, his wars and how he ruled, are written in the book of the annals of the kings of Israel. </a:t>
            </a:r>
            <a:r>
              <a:rPr lang="en-GB" sz="6700" b="1" i="1" baseline="30000" dirty="0">
                <a:solidFill>
                  <a:srgbClr val="000000"/>
                </a:solidFill>
                <a:effectLst/>
                <a:latin typeface="+mj-lt"/>
                <a:ea typeface="Times New Roman" panose="02020603050405020304" pitchFamily="18" charset="0"/>
              </a:rPr>
              <a:t>20 </a:t>
            </a:r>
            <a:r>
              <a:rPr lang="en-GB" sz="6700" i="1" dirty="0">
                <a:solidFill>
                  <a:srgbClr val="000000"/>
                </a:solidFill>
                <a:effectLst/>
                <a:latin typeface="+mj-lt"/>
                <a:ea typeface="Times New Roman" panose="02020603050405020304" pitchFamily="18" charset="0"/>
              </a:rPr>
              <a:t>He reigned for twenty-two years and then rested with his ancestors. And Nadab his son succeeded him as king.</a:t>
            </a:r>
            <a:br>
              <a:rPr lang="en-GB"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												</a:t>
            </a:r>
            <a:r>
              <a:rPr lang="en-GB" sz="11200" i="1" dirty="0"/>
              <a:t>- </a:t>
            </a:r>
            <a:r>
              <a:rPr lang="en-GB" sz="11200" i="1" u="sng" dirty="0"/>
              <a:t>1 Kings 14.17-20</a:t>
            </a:r>
            <a:endParaRPr lang="en-US" dirty="0"/>
          </a:p>
        </p:txBody>
      </p:sp>
    </p:spTree>
    <p:extLst>
      <p:ext uri="{BB962C8B-B14F-4D97-AF65-F5344CB8AC3E}">
        <p14:creationId xmlns:p14="http://schemas.microsoft.com/office/powerpoint/2010/main" val="120882542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A011-BB87-A060-C19A-345CFE0A5799}"/>
              </a:ext>
            </a:extLst>
          </p:cNvPr>
          <p:cNvSpPr>
            <a:spLocks noGrp="1"/>
          </p:cNvSpPr>
          <p:nvPr>
            <p:ph type="title"/>
          </p:nvPr>
        </p:nvSpPr>
        <p:spPr/>
        <p:txBody>
          <a:bodyPr>
            <a:noAutofit/>
          </a:bodyPr>
          <a:lstStyle/>
          <a:p>
            <a:pPr algn="l"/>
            <a:r>
              <a:rPr lang="en-GB" sz="5000" b="1" i="1" baseline="30000" dirty="0">
                <a:solidFill>
                  <a:srgbClr val="000000"/>
                </a:solidFill>
                <a:effectLst/>
                <a:latin typeface="Segoe UI" panose="020B0502040204020203" pitchFamily="34" charset="0"/>
                <a:ea typeface="Times New Roman" panose="02020603050405020304" pitchFamily="18" charset="0"/>
              </a:rPr>
              <a:t>21 </a:t>
            </a:r>
            <a:r>
              <a:rPr lang="en-GB" sz="5000" i="1" dirty="0">
                <a:solidFill>
                  <a:srgbClr val="000000"/>
                </a:solidFill>
                <a:effectLst/>
                <a:latin typeface="Segoe UI" panose="020B0502040204020203" pitchFamily="34" charset="0"/>
                <a:ea typeface="Times New Roman" panose="02020603050405020304" pitchFamily="18" charset="0"/>
              </a:rPr>
              <a:t>Rehoboam son of Solomon was king in Judah. He was forty-one years old when he became king, and he reigned seventeen years in Jerusalem, the city the </a:t>
            </a:r>
            <a:r>
              <a:rPr lang="en-GB" sz="5000" i="1" cap="small" dirty="0">
                <a:solidFill>
                  <a:srgbClr val="000000"/>
                </a:solidFill>
                <a:effectLst/>
                <a:latin typeface="Segoe UI" panose="020B0502040204020203" pitchFamily="34" charset="0"/>
                <a:ea typeface="Times New Roman" panose="02020603050405020304" pitchFamily="18" charset="0"/>
              </a:rPr>
              <a:t>Lord</a:t>
            </a:r>
            <a:r>
              <a:rPr lang="en-GB" sz="5000" i="1" dirty="0">
                <a:solidFill>
                  <a:srgbClr val="000000"/>
                </a:solidFill>
                <a:effectLst/>
                <a:latin typeface="Segoe UI" panose="020B0502040204020203" pitchFamily="34" charset="0"/>
                <a:ea typeface="Times New Roman" panose="02020603050405020304" pitchFamily="18" charset="0"/>
              </a:rPr>
              <a:t> had chosen out of all the tribes of Israel in which to put his Name. His mother’s name was </a:t>
            </a:r>
            <a:r>
              <a:rPr lang="en-GB" sz="5000" i="1" dirty="0" err="1">
                <a:solidFill>
                  <a:srgbClr val="000000"/>
                </a:solidFill>
                <a:effectLst/>
                <a:latin typeface="Segoe UI" panose="020B0502040204020203" pitchFamily="34" charset="0"/>
                <a:ea typeface="Times New Roman" panose="02020603050405020304" pitchFamily="18" charset="0"/>
              </a:rPr>
              <a:t>Naamah</a:t>
            </a:r>
            <a:r>
              <a:rPr lang="en-GB" sz="5000" i="1" dirty="0">
                <a:solidFill>
                  <a:srgbClr val="000000"/>
                </a:solidFill>
                <a:effectLst/>
                <a:latin typeface="Segoe UI" panose="020B0502040204020203" pitchFamily="34" charset="0"/>
                <a:ea typeface="Times New Roman" panose="02020603050405020304" pitchFamily="18" charset="0"/>
              </a:rPr>
              <a:t>; she was an Ammonite.</a:t>
            </a:r>
            <a:br>
              <a:rPr lang="en-GB" sz="5000" dirty="0">
                <a:effectLst/>
                <a:latin typeface="Times New Roman" panose="02020603050405020304" pitchFamily="18" charset="0"/>
                <a:ea typeface="Times New Roman" panose="02020603050405020304" pitchFamily="18" charset="0"/>
              </a:rPr>
            </a:br>
            <a:r>
              <a:rPr lang="en-GB" sz="5000" b="1" i="1" baseline="30000" dirty="0">
                <a:solidFill>
                  <a:srgbClr val="000000"/>
                </a:solidFill>
                <a:effectLst/>
                <a:latin typeface="Segoe UI" panose="020B0502040204020203" pitchFamily="34" charset="0"/>
                <a:ea typeface="Times New Roman" panose="02020603050405020304" pitchFamily="18" charset="0"/>
              </a:rPr>
              <a:t>22 </a:t>
            </a:r>
            <a:r>
              <a:rPr lang="en-GB" sz="5000" i="1" dirty="0">
                <a:solidFill>
                  <a:srgbClr val="000000"/>
                </a:solidFill>
                <a:effectLst/>
                <a:latin typeface="Segoe UI" panose="020B0502040204020203" pitchFamily="34" charset="0"/>
                <a:ea typeface="Times New Roman" panose="02020603050405020304" pitchFamily="18" charset="0"/>
              </a:rPr>
              <a:t>Judah did evil in the eyes of the </a:t>
            </a:r>
            <a:r>
              <a:rPr lang="en-GB" sz="5000" i="1" cap="small" dirty="0">
                <a:solidFill>
                  <a:srgbClr val="000000"/>
                </a:solidFill>
                <a:effectLst/>
                <a:latin typeface="Segoe UI" panose="020B0502040204020203" pitchFamily="34" charset="0"/>
                <a:ea typeface="Times New Roman" panose="02020603050405020304" pitchFamily="18" charset="0"/>
              </a:rPr>
              <a:t>Lord</a:t>
            </a:r>
            <a:r>
              <a:rPr lang="en-GB" sz="5000" i="1" dirty="0">
                <a:solidFill>
                  <a:srgbClr val="000000"/>
                </a:solidFill>
                <a:effectLst/>
                <a:latin typeface="Segoe UI" panose="020B0502040204020203" pitchFamily="34" charset="0"/>
                <a:ea typeface="Times New Roman" panose="02020603050405020304" pitchFamily="18" charset="0"/>
              </a:rPr>
              <a:t>. By the sins they committed they stirred up his jealous anger more than those who were before them had done. </a:t>
            </a:r>
            <a:r>
              <a:rPr lang="en-GB" sz="5000" b="1" i="1" baseline="30000" dirty="0">
                <a:solidFill>
                  <a:srgbClr val="000000"/>
                </a:solidFill>
                <a:effectLst/>
                <a:latin typeface="Segoe UI" panose="020B0502040204020203" pitchFamily="34" charset="0"/>
                <a:ea typeface="Times New Roman" panose="02020603050405020304" pitchFamily="18" charset="0"/>
              </a:rPr>
              <a:t>23 </a:t>
            </a:r>
            <a:r>
              <a:rPr lang="en-GB" sz="5000" i="1" dirty="0">
                <a:solidFill>
                  <a:srgbClr val="000000"/>
                </a:solidFill>
                <a:effectLst/>
                <a:latin typeface="Segoe UI" panose="020B0502040204020203" pitchFamily="34" charset="0"/>
                <a:ea typeface="Times New Roman" panose="02020603050405020304" pitchFamily="18" charset="0"/>
              </a:rPr>
              <a:t>They also set up for themselves high places, sacred stones and Asherah poles on every high hill and under every spreading tree. </a:t>
            </a:r>
            <a:r>
              <a:rPr lang="en-GB" sz="5000" b="1" i="1" baseline="30000" dirty="0">
                <a:solidFill>
                  <a:srgbClr val="000000"/>
                </a:solidFill>
                <a:effectLst/>
                <a:latin typeface="Segoe UI" panose="020B0502040204020203" pitchFamily="34" charset="0"/>
                <a:ea typeface="Times New Roman" panose="02020603050405020304" pitchFamily="18" charset="0"/>
              </a:rPr>
              <a:t>24 </a:t>
            </a:r>
            <a:r>
              <a:rPr lang="en-GB" sz="5000" i="1" dirty="0">
                <a:solidFill>
                  <a:srgbClr val="000000"/>
                </a:solidFill>
                <a:effectLst/>
                <a:latin typeface="Segoe UI" panose="020B0502040204020203" pitchFamily="34" charset="0"/>
                <a:ea typeface="Times New Roman" panose="02020603050405020304" pitchFamily="18" charset="0"/>
              </a:rPr>
              <a:t>There were even male shrine prostitutes in the land; the people engaged in all the detestable practices of the nations the </a:t>
            </a:r>
            <a:r>
              <a:rPr lang="en-GB" sz="5000" i="1" cap="small" dirty="0">
                <a:solidFill>
                  <a:srgbClr val="000000"/>
                </a:solidFill>
                <a:effectLst/>
                <a:latin typeface="Segoe UI" panose="020B0502040204020203" pitchFamily="34" charset="0"/>
                <a:ea typeface="Times New Roman" panose="02020603050405020304" pitchFamily="18" charset="0"/>
              </a:rPr>
              <a:t>Lord</a:t>
            </a:r>
            <a:r>
              <a:rPr lang="en-GB" sz="5000" i="1" dirty="0">
                <a:solidFill>
                  <a:srgbClr val="000000"/>
                </a:solidFill>
                <a:effectLst/>
                <a:latin typeface="Segoe UI" panose="020B0502040204020203" pitchFamily="34" charset="0"/>
                <a:ea typeface="Times New Roman" panose="02020603050405020304" pitchFamily="18" charset="0"/>
              </a:rPr>
              <a:t> had driven out before the Israelites.</a:t>
            </a:r>
            <a:br>
              <a:rPr lang="en-GB" sz="5000" dirty="0">
                <a:effectLst/>
                <a:latin typeface="Times New Roman" panose="02020603050405020304" pitchFamily="18" charset="0"/>
                <a:ea typeface="Times New Roman" panose="02020603050405020304" pitchFamily="18" charset="0"/>
              </a:rPr>
            </a:br>
            <a:endParaRPr lang="en-US" sz="5000" dirty="0"/>
          </a:p>
        </p:txBody>
      </p:sp>
      <p:sp>
        <p:nvSpPr>
          <p:cNvPr id="4" name="TextBox 3">
            <a:extLst>
              <a:ext uri="{FF2B5EF4-FFF2-40B4-BE49-F238E27FC236}">
                <a16:creationId xmlns:a16="http://schemas.microsoft.com/office/drawing/2014/main" id="{33E81BAC-D01B-18C2-9848-3024985B85AF}"/>
              </a:ext>
            </a:extLst>
          </p:cNvPr>
          <p:cNvSpPr txBox="1"/>
          <p:nvPr/>
        </p:nvSpPr>
        <p:spPr>
          <a:xfrm>
            <a:off x="10885394" y="10967900"/>
            <a:ext cx="12196482"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9600" i="1" dirty="0"/>
              <a:t>- </a:t>
            </a:r>
            <a:r>
              <a:rPr lang="en-GB" sz="9600" i="1" u="sng" dirty="0"/>
              <a:t>1 Kings 14.21-24</a:t>
            </a:r>
            <a:endParaRPr lang="en-US" dirty="0"/>
          </a:p>
        </p:txBody>
      </p:sp>
    </p:spTree>
    <p:extLst>
      <p:ext uri="{BB962C8B-B14F-4D97-AF65-F5344CB8AC3E}">
        <p14:creationId xmlns:p14="http://schemas.microsoft.com/office/powerpoint/2010/main" val="41167877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a:r>
              <a:rPr lang="en-GB" sz="10000" b="1" dirty="0">
                <a:latin typeface="+mj-lt"/>
                <a:ea typeface="Times New Roman" panose="02020603050405020304" pitchFamily="18" charset="0"/>
                <a:cs typeface="Calibri" panose="020F0502020204030204" pitchFamily="34" charset="0"/>
              </a:rPr>
              <a:t>…</a:t>
            </a:r>
            <a:r>
              <a:rPr lang="en-GB" sz="10000" dirty="0">
                <a:solidFill>
                  <a:srgbClr val="000000"/>
                </a:solidFill>
                <a:effectLst/>
                <a:latin typeface="+mj-lt"/>
                <a:ea typeface="Times New Roman" panose="02020603050405020304" pitchFamily="18" charset="0"/>
              </a:rPr>
              <a:t>the people engaged in all the detestable practices of the nations the </a:t>
            </a:r>
            <a:r>
              <a:rPr lang="en-GB" sz="10000" cap="small" dirty="0">
                <a:solidFill>
                  <a:srgbClr val="000000"/>
                </a:solidFill>
                <a:effectLst/>
                <a:latin typeface="+mj-lt"/>
                <a:ea typeface="Times New Roman" panose="02020603050405020304" pitchFamily="18" charset="0"/>
              </a:rPr>
              <a:t>Lord</a:t>
            </a:r>
            <a:r>
              <a:rPr lang="en-GB" sz="10000" dirty="0">
                <a:solidFill>
                  <a:srgbClr val="000000"/>
                </a:solidFill>
                <a:effectLst/>
                <a:latin typeface="+mj-lt"/>
                <a:ea typeface="Times New Roman" panose="02020603050405020304" pitchFamily="18" charset="0"/>
              </a:rPr>
              <a:t> had driven out before the Israelites.</a:t>
            </a:r>
            <a:endParaRPr lang="en-GB" sz="10000" dirty="0">
              <a:effectLst/>
              <a:latin typeface="+mj-lt"/>
              <a:ea typeface="Times New Roman" panose="02020603050405020304" pitchFamily="18" charset="0"/>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Kings 14.24</a:t>
            </a:r>
          </a:p>
        </p:txBody>
      </p:sp>
    </p:spTree>
    <p:extLst>
      <p:ext uri="{BB962C8B-B14F-4D97-AF65-F5344CB8AC3E}">
        <p14:creationId xmlns:p14="http://schemas.microsoft.com/office/powerpoint/2010/main" val="56453662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D4C2-4E6A-9041-BDFA-E54736D1DF5C}"/>
              </a:ext>
            </a:extLst>
          </p:cNvPr>
          <p:cNvSpPr>
            <a:spLocks noGrp="1"/>
          </p:cNvSpPr>
          <p:nvPr>
            <p:ph type="title"/>
          </p:nvPr>
        </p:nvSpPr>
        <p:spPr/>
        <p:txBody>
          <a:bodyPr>
            <a:noAutofit/>
          </a:bodyPr>
          <a:lstStyle/>
          <a:p>
            <a:pPr algn="l"/>
            <a:r>
              <a:rPr lang="en-GB" sz="5500" b="1" i="1" kern="100" baseline="30000" dirty="0">
                <a:solidFill>
                  <a:srgbClr val="000000"/>
                </a:solidFill>
                <a:effectLst/>
                <a:latin typeface="+mj-lt"/>
                <a:ea typeface="Calibri" panose="020F0502020204030204" pitchFamily="34" charset="0"/>
                <a:cs typeface="Times New Roman" panose="02020603050405020304" pitchFamily="18" charset="0"/>
              </a:rPr>
              <a:t>25 </a:t>
            </a:r>
            <a:r>
              <a:rPr lang="en-GB" sz="5500" i="1" kern="100" dirty="0">
                <a:solidFill>
                  <a:srgbClr val="000000"/>
                </a:solidFill>
                <a:effectLst/>
                <a:latin typeface="+mj-lt"/>
                <a:ea typeface="Calibri" panose="020F0502020204030204" pitchFamily="34" charset="0"/>
                <a:cs typeface="Times New Roman" panose="02020603050405020304" pitchFamily="18" charset="0"/>
              </a:rPr>
              <a:t>In the fifth year of King Rehoboam, Shishak king of Egypt attacked Jerusalem. </a:t>
            </a:r>
            <a:r>
              <a:rPr lang="en-GB" sz="5500" b="1" i="1" kern="100" baseline="30000" dirty="0">
                <a:solidFill>
                  <a:srgbClr val="000000"/>
                </a:solidFill>
                <a:effectLst/>
                <a:latin typeface="+mj-lt"/>
                <a:ea typeface="Calibri" panose="020F0502020204030204" pitchFamily="34" charset="0"/>
                <a:cs typeface="Times New Roman" panose="02020603050405020304" pitchFamily="18" charset="0"/>
              </a:rPr>
              <a:t>26 </a:t>
            </a:r>
            <a:r>
              <a:rPr lang="en-GB" sz="5500" i="1" kern="100" dirty="0">
                <a:solidFill>
                  <a:srgbClr val="000000"/>
                </a:solidFill>
                <a:effectLst/>
                <a:latin typeface="+mj-lt"/>
                <a:ea typeface="Calibri" panose="020F0502020204030204" pitchFamily="34" charset="0"/>
                <a:cs typeface="Times New Roman" panose="02020603050405020304" pitchFamily="18" charset="0"/>
              </a:rPr>
              <a:t>He carried off the treasures of the temple of the </a:t>
            </a:r>
            <a:r>
              <a:rPr lang="en-GB" sz="5500" i="1" kern="100" cap="small" dirty="0">
                <a:solidFill>
                  <a:srgbClr val="000000"/>
                </a:solidFill>
                <a:effectLst/>
                <a:latin typeface="+mj-lt"/>
                <a:ea typeface="Calibri" panose="020F0502020204030204" pitchFamily="34" charset="0"/>
                <a:cs typeface="Times New Roman" panose="02020603050405020304" pitchFamily="18" charset="0"/>
              </a:rPr>
              <a:t>Lord</a:t>
            </a:r>
            <a:r>
              <a:rPr lang="en-GB" sz="5500" i="1" kern="100" dirty="0">
                <a:solidFill>
                  <a:srgbClr val="000000"/>
                </a:solidFill>
                <a:effectLst/>
                <a:latin typeface="+mj-lt"/>
                <a:ea typeface="Calibri" panose="020F0502020204030204" pitchFamily="34" charset="0"/>
                <a:cs typeface="Times New Roman" panose="02020603050405020304" pitchFamily="18" charset="0"/>
              </a:rPr>
              <a:t> and the treasures of the royal palace. He took everything, including all the gold shields Solomon had made. </a:t>
            </a:r>
            <a:r>
              <a:rPr lang="en-GB" sz="5500" b="1" i="1" kern="100" baseline="30000" dirty="0">
                <a:solidFill>
                  <a:srgbClr val="000000"/>
                </a:solidFill>
                <a:effectLst/>
                <a:latin typeface="+mj-lt"/>
                <a:ea typeface="Calibri" panose="020F0502020204030204" pitchFamily="34" charset="0"/>
                <a:cs typeface="Times New Roman" panose="02020603050405020304" pitchFamily="18" charset="0"/>
              </a:rPr>
              <a:t>27 </a:t>
            </a:r>
            <a:r>
              <a:rPr lang="en-GB" sz="5500" i="1" kern="100" dirty="0">
                <a:solidFill>
                  <a:srgbClr val="000000"/>
                </a:solidFill>
                <a:effectLst/>
                <a:latin typeface="+mj-lt"/>
                <a:ea typeface="Calibri" panose="020F0502020204030204" pitchFamily="34" charset="0"/>
                <a:cs typeface="Times New Roman" panose="02020603050405020304" pitchFamily="18" charset="0"/>
              </a:rPr>
              <a:t>So King Rehoboam made bronze shields to replace them and assigned these to the commanders of the guard on duty at the entrance to the royal palace. </a:t>
            </a:r>
            <a:r>
              <a:rPr lang="en-GB" sz="5500" b="1" i="1" kern="100" baseline="30000" dirty="0">
                <a:solidFill>
                  <a:srgbClr val="000000"/>
                </a:solidFill>
                <a:effectLst/>
                <a:latin typeface="+mj-lt"/>
                <a:ea typeface="Calibri" panose="020F0502020204030204" pitchFamily="34" charset="0"/>
                <a:cs typeface="Times New Roman" panose="02020603050405020304" pitchFamily="18" charset="0"/>
              </a:rPr>
              <a:t>28 </a:t>
            </a:r>
            <a:r>
              <a:rPr lang="en-GB" sz="5500" i="1" kern="100" dirty="0">
                <a:solidFill>
                  <a:srgbClr val="000000"/>
                </a:solidFill>
                <a:effectLst/>
                <a:latin typeface="+mj-lt"/>
                <a:ea typeface="Calibri" panose="020F0502020204030204" pitchFamily="34" charset="0"/>
                <a:cs typeface="Times New Roman" panose="02020603050405020304" pitchFamily="18" charset="0"/>
              </a:rPr>
              <a:t>Whenever the king went to the </a:t>
            </a:r>
            <a:r>
              <a:rPr lang="en-GB" sz="5500" i="1" kern="100" cap="small" dirty="0">
                <a:solidFill>
                  <a:srgbClr val="000000"/>
                </a:solidFill>
                <a:effectLst/>
                <a:latin typeface="+mj-lt"/>
                <a:ea typeface="Calibri" panose="020F0502020204030204" pitchFamily="34" charset="0"/>
                <a:cs typeface="Times New Roman" panose="02020603050405020304" pitchFamily="18" charset="0"/>
              </a:rPr>
              <a:t>Lord</a:t>
            </a:r>
            <a:r>
              <a:rPr lang="en-GB" sz="5500" i="1" kern="100" dirty="0">
                <a:solidFill>
                  <a:srgbClr val="000000"/>
                </a:solidFill>
                <a:effectLst/>
                <a:latin typeface="+mj-lt"/>
                <a:ea typeface="Calibri" panose="020F0502020204030204" pitchFamily="34" charset="0"/>
                <a:cs typeface="Times New Roman" panose="02020603050405020304" pitchFamily="18" charset="0"/>
              </a:rPr>
              <a:t>’s temple, the guards bore the shields, and afterward they returned them to the guardroom.</a:t>
            </a:r>
            <a:br>
              <a:rPr lang="en-GB" sz="5500" i="1" kern="100" dirty="0">
                <a:effectLst/>
                <a:latin typeface="+mj-lt"/>
                <a:ea typeface="Calibri" panose="020F0502020204030204" pitchFamily="34" charset="0"/>
                <a:cs typeface="Times New Roman" panose="02020603050405020304" pitchFamily="18" charset="0"/>
              </a:rPr>
            </a:br>
            <a:endParaRPr lang="en-US" sz="5500" i="1" dirty="0">
              <a:latin typeface="+mj-lt"/>
            </a:endParaRPr>
          </a:p>
        </p:txBody>
      </p:sp>
      <p:sp>
        <p:nvSpPr>
          <p:cNvPr id="3" name="TextBox 2">
            <a:extLst>
              <a:ext uri="{FF2B5EF4-FFF2-40B4-BE49-F238E27FC236}">
                <a16:creationId xmlns:a16="http://schemas.microsoft.com/office/drawing/2014/main" id="{04E9511F-16D4-1475-C0CD-B08E83159A74}"/>
              </a:ext>
            </a:extLst>
          </p:cNvPr>
          <p:cNvSpPr txBox="1"/>
          <p:nvPr/>
        </p:nvSpPr>
        <p:spPr>
          <a:xfrm>
            <a:off x="10885394" y="10967900"/>
            <a:ext cx="12196482"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9600" i="1" dirty="0"/>
              <a:t>- </a:t>
            </a:r>
            <a:r>
              <a:rPr lang="en-GB" sz="9600" i="1" u="sng" dirty="0"/>
              <a:t>1 Kings 14.25-28</a:t>
            </a:r>
          </a:p>
        </p:txBody>
      </p:sp>
    </p:spTree>
    <p:extLst>
      <p:ext uri="{BB962C8B-B14F-4D97-AF65-F5344CB8AC3E}">
        <p14:creationId xmlns:p14="http://schemas.microsoft.com/office/powerpoint/2010/main" val="148657923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378148" y="766119"/>
            <a:ext cx="19627703" cy="10724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lvl="0" algn="l"/>
            <a:r>
              <a:rPr lang="en-GB" sz="10000" i="1" dirty="0">
                <a:solidFill>
                  <a:srgbClr val="000000"/>
                </a:solidFill>
                <a:effectLst/>
                <a:latin typeface="+mj-lt"/>
                <a:ea typeface="Calibri" panose="020F0502020204030204" pitchFamily="34" charset="0"/>
              </a:rPr>
              <a:t>…He took everything, including all the gold shields Solomon had made. </a:t>
            </a:r>
            <a:r>
              <a:rPr lang="en-GB" sz="10000" b="1" i="1" baseline="30000" dirty="0">
                <a:solidFill>
                  <a:srgbClr val="000000"/>
                </a:solidFill>
                <a:effectLst/>
                <a:latin typeface="+mj-lt"/>
                <a:ea typeface="Calibri" panose="020F0502020204030204" pitchFamily="34" charset="0"/>
              </a:rPr>
              <a:t>27 </a:t>
            </a:r>
            <a:r>
              <a:rPr lang="en-GB" sz="10000" i="1" dirty="0">
                <a:solidFill>
                  <a:srgbClr val="000000"/>
                </a:solidFill>
                <a:effectLst/>
                <a:latin typeface="+mj-lt"/>
                <a:ea typeface="Calibri" panose="020F0502020204030204" pitchFamily="34" charset="0"/>
              </a:rPr>
              <a:t>So King Rehoboam made bronze shields to replace them… </a:t>
            </a:r>
            <a:endParaRPr lang="en-GB" sz="10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endParaRPr lang="en-GB" sz="2000" dirty="0">
              <a:latin typeface="+mj-lt"/>
            </a:endParaRPr>
          </a:p>
          <a:p>
            <a:pPr algn="l" hangingPunct="1"/>
            <a:endParaRPr lang="en-GB" sz="2000" b="0" i="0" dirty="0">
              <a:solidFill>
                <a:srgbClr val="000000"/>
              </a:solidFill>
              <a:effectLst/>
              <a:latin typeface="+mj-lt"/>
            </a:endParaRPr>
          </a:p>
          <a:p>
            <a:pPr algn="l" hangingPunct="1"/>
            <a:r>
              <a:rPr lang="en-GB" sz="2000" dirty="0">
                <a:latin typeface="system-ui"/>
              </a:rPr>
              <a:t>							</a:t>
            </a:r>
            <a:r>
              <a:rPr lang="en-GB" sz="13800" i="1" dirty="0"/>
              <a:t>- </a:t>
            </a:r>
            <a:r>
              <a:rPr lang="en-GB" sz="13800" i="1" u="sng" dirty="0"/>
              <a:t>1 Kings 14.26-27</a:t>
            </a:r>
          </a:p>
        </p:txBody>
      </p:sp>
    </p:spTree>
    <p:extLst>
      <p:ext uri="{BB962C8B-B14F-4D97-AF65-F5344CB8AC3E}">
        <p14:creationId xmlns:p14="http://schemas.microsoft.com/office/powerpoint/2010/main" val="186756054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BC3D-1596-0D95-7D6E-EC8F0BCFF840}"/>
              </a:ext>
            </a:extLst>
          </p:cNvPr>
          <p:cNvSpPr>
            <a:spLocks noGrp="1"/>
          </p:cNvSpPr>
          <p:nvPr>
            <p:ph type="title"/>
          </p:nvPr>
        </p:nvSpPr>
        <p:spPr>
          <a:xfrm>
            <a:off x="1778000" y="3174657"/>
            <a:ext cx="20828000" cy="4648200"/>
          </a:xfrm>
        </p:spPr>
        <p:txBody>
          <a:bodyPr>
            <a:noAutofit/>
          </a:bodyPr>
          <a:lstStyle/>
          <a:p>
            <a:pPr algn="l"/>
            <a:r>
              <a:rPr lang="en-GB" sz="5500" b="1" kern="100" baseline="30000" dirty="0">
                <a:solidFill>
                  <a:srgbClr val="000000"/>
                </a:solidFill>
                <a:effectLst/>
                <a:latin typeface="+mj-lt"/>
                <a:ea typeface="Calibri" panose="020F0502020204030204" pitchFamily="34" charset="0"/>
                <a:cs typeface="Times New Roman" panose="02020603050405020304" pitchFamily="18" charset="0"/>
              </a:rPr>
              <a:t>29 </a:t>
            </a:r>
            <a:r>
              <a:rPr lang="en-GB" sz="5500" kern="100" dirty="0">
                <a:solidFill>
                  <a:srgbClr val="000000"/>
                </a:solidFill>
                <a:effectLst/>
                <a:latin typeface="+mj-lt"/>
                <a:ea typeface="Calibri" panose="020F0502020204030204" pitchFamily="34" charset="0"/>
                <a:cs typeface="Times New Roman" panose="02020603050405020304" pitchFamily="18" charset="0"/>
              </a:rPr>
              <a:t>As for the other events of Rehoboam’s reign, and all he did, are they not written in the book of the annals of the kings of Judah? </a:t>
            </a:r>
            <a:r>
              <a:rPr lang="en-GB" sz="5500" b="1" kern="100" baseline="30000" dirty="0">
                <a:solidFill>
                  <a:srgbClr val="000000"/>
                </a:solidFill>
                <a:effectLst/>
                <a:latin typeface="+mj-lt"/>
                <a:ea typeface="Calibri" panose="020F0502020204030204" pitchFamily="34" charset="0"/>
                <a:cs typeface="Times New Roman" panose="02020603050405020304" pitchFamily="18" charset="0"/>
              </a:rPr>
              <a:t>30 </a:t>
            </a:r>
            <a:r>
              <a:rPr lang="en-GB" sz="5500" kern="100" dirty="0">
                <a:solidFill>
                  <a:srgbClr val="000000"/>
                </a:solidFill>
                <a:effectLst/>
                <a:latin typeface="+mj-lt"/>
                <a:ea typeface="Calibri" panose="020F0502020204030204" pitchFamily="34" charset="0"/>
                <a:cs typeface="Times New Roman" panose="02020603050405020304" pitchFamily="18" charset="0"/>
              </a:rPr>
              <a:t>There was continual warfare between Rehoboam and Jeroboam. </a:t>
            </a:r>
            <a:r>
              <a:rPr lang="en-GB" sz="5500" b="1" kern="100" baseline="30000" dirty="0">
                <a:solidFill>
                  <a:srgbClr val="000000"/>
                </a:solidFill>
                <a:effectLst/>
                <a:latin typeface="+mj-lt"/>
                <a:ea typeface="Calibri" panose="020F0502020204030204" pitchFamily="34" charset="0"/>
                <a:cs typeface="Times New Roman" panose="02020603050405020304" pitchFamily="18" charset="0"/>
              </a:rPr>
              <a:t>31 </a:t>
            </a:r>
            <a:r>
              <a:rPr lang="en-GB" sz="5500" kern="100" dirty="0">
                <a:solidFill>
                  <a:srgbClr val="000000"/>
                </a:solidFill>
                <a:effectLst/>
                <a:latin typeface="+mj-lt"/>
                <a:ea typeface="Calibri" panose="020F0502020204030204" pitchFamily="34" charset="0"/>
                <a:cs typeface="Times New Roman" panose="02020603050405020304" pitchFamily="18" charset="0"/>
              </a:rPr>
              <a:t>And Rehoboam rested with his ancestors and was buried with them in the City of David. His mother’s name was </a:t>
            </a:r>
            <a:r>
              <a:rPr lang="en-GB" sz="5500" kern="100" dirty="0" err="1">
                <a:solidFill>
                  <a:srgbClr val="000000"/>
                </a:solidFill>
                <a:effectLst/>
                <a:latin typeface="+mj-lt"/>
                <a:ea typeface="Calibri" panose="020F0502020204030204" pitchFamily="34" charset="0"/>
                <a:cs typeface="Times New Roman" panose="02020603050405020304" pitchFamily="18" charset="0"/>
              </a:rPr>
              <a:t>Naamah</a:t>
            </a:r>
            <a:r>
              <a:rPr lang="en-GB" sz="5500" kern="100" dirty="0">
                <a:solidFill>
                  <a:srgbClr val="000000"/>
                </a:solidFill>
                <a:effectLst/>
                <a:latin typeface="+mj-lt"/>
                <a:ea typeface="Calibri" panose="020F0502020204030204" pitchFamily="34" charset="0"/>
                <a:cs typeface="Times New Roman" panose="02020603050405020304" pitchFamily="18" charset="0"/>
              </a:rPr>
              <a:t>; she was an Ammonite. And Abijah</a:t>
            </a:r>
            <a:r>
              <a:rPr lang="en-GB" sz="5500" kern="100" baseline="30000" dirty="0">
                <a:solidFill>
                  <a:srgbClr val="000000"/>
                </a:solidFill>
                <a:effectLst/>
                <a:latin typeface="+mj-lt"/>
                <a:ea typeface="Calibri" panose="020F0502020204030204" pitchFamily="34" charset="0"/>
                <a:cs typeface="Times New Roman" panose="02020603050405020304" pitchFamily="18" charset="0"/>
              </a:rPr>
              <a:t>[</a:t>
            </a:r>
            <a:r>
              <a:rPr lang="en-GB" sz="5500" kern="100" baseline="30000" dirty="0">
                <a:solidFill>
                  <a:srgbClr val="4A4A4A"/>
                </a:solidFill>
                <a:effectLst/>
                <a:latin typeface="+mj-lt"/>
                <a:ea typeface="Calibri" panose="020F0502020204030204" pitchFamily="34" charset="0"/>
                <a:cs typeface="Times New Roman" panose="02020603050405020304" pitchFamily="18" charset="0"/>
                <a:hlinkClick r:id="rId2" tooltip="See footnote d"/>
              </a:rPr>
              <a:t>d</a:t>
            </a:r>
            <a:r>
              <a:rPr lang="en-GB" sz="5500" kern="100" baseline="30000" dirty="0">
                <a:solidFill>
                  <a:srgbClr val="000000"/>
                </a:solidFill>
                <a:effectLst/>
                <a:latin typeface="+mj-lt"/>
                <a:ea typeface="Calibri" panose="020F0502020204030204" pitchFamily="34" charset="0"/>
                <a:cs typeface="Times New Roman" panose="02020603050405020304" pitchFamily="18" charset="0"/>
              </a:rPr>
              <a:t>]</a:t>
            </a:r>
            <a:r>
              <a:rPr lang="en-GB" sz="5500" kern="100" dirty="0">
                <a:solidFill>
                  <a:srgbClr val="000000"/>
                </a:solidFill>
                <a:effectLst/>
                <a:latin typeface="+mj-lt"/>
                <a:ea typeface="Calibri" panose="020F0502020204030204" pitchFamily="34" charset="0"/>
                <a:cs typeface="Times New Roman" panose="02020603050405020304" pitchFamily="18" charset="0"/>
              </a:rPr>
              <a:t> his son succeeded him as king.</a:t>
            </a:r>
            <a:br>
              <a:rPr lang="en-GB" sz="5500" kern="100" dirty="0">
                <a:effectLst/>
                <a:latin typeface="+mj-lt"/>
                <a:ea typeface="Calibri" panose="020F0502020204030204" pitchFamily="34" charset="0"/>
                <a:cs typeface="Times New Roman" panose="02020603050405020304" pitchFamily="18" charset="0"/>
              </a:rPr>
            </a:br>
            <a:endParaRPr lang="en-US" sz="5500" dirty="0">
              <a:latin typeface="+mj-lt"/>
            </a:endParaRPr>
          </a:p>
        </p:txBody>
      </p:sp>
      <p:sp>
        <p:nvSpPr>
          <p:cNvPr id="4" name="TextBox 3">
            <a:extLst>
              <a:ext uri="{FF2B5EF4-FFF2-40B4-BE49-F238E27FC236}">
                <a16:creationId xmlns:a16="http://schemas.microsoft.com/office/drawing/2014/main" id="{0DB089C5-E907-3D8E-AC9E-FDBA76924D82}"/>
              </a:ext>
            </a:extLst>
          </p:cNvPr>
          <p:cNvSpPr txBox="1"/>
          <p:nvPr/>
        </p:nvSpPr>
        <p:spPr>
          <a:xfrm>
            <a:off x="10409882" y="10203068"/>
            <a:ext cx="12196118"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r>
              <a:rPr lang="en-GB" sz="800" dirty="0">
                <a:latin typeface="system-ui"/>
              </a:rPr>
              <a:t>	</a:t>
            </a:r>
            <a:r>
              <a:rPr lang="en-GB" sz="9600" i="1" dirty="0"/>
              <a:t>- </a:t>
            </a:r>
            <a:r>
              <a:rPr lang="en-GB" sz="9600" i="1" u="sng" dirty="0"/>
              <a:t>1 Kings 14.29-31</a:t>
            </a:r>
          </a:p>
        </p:txBody>
      </p:sp>
    </p:spTree>
    <p:extLst>
      <p:ext uri="{BB962C8B-B14F-4D97-AF65-F5344CB8AC3E}">
        <p14:creationId xmlns:p14="http://schemas.microsoft.com/office/powerpoint/2010/main" val="415018021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0DF91-B2F7-14D7-040F-9E0CC5775619}"/>
              </a:ext>
            </a:extLst>
          </p:cNvPr>
          <p:cNvSpPr>
            <a:spLocks noGrp="1"/>
          </p:cNvSpPr>
          <p:nvPr>
            <p:ph type="title"/>
          </p:nvPr>
        </p:nvSpPr>
        <p:spPr/>
        <p:txBody>
          <a:bodyPr>
            <a:normAutofit/>
          </a:bodyPr>
          <a:lstStyle/>
          <a:p>
            <a:r>
              <a:rPr lang="en-US" sz="10000" i="1" dirty="0"/>
              <a:t>An invitation into God’s Kingdom</a:t>
            </a:r>
          </a:p>
        </p:txBody>
      </p:sp>
    </p:spTree>
    <p:extLst>
      <p:ext uri="{BB962C8B-B14F-4D97-AF65-F5344CB8AC3E}">
        <p14:creationId xmlns:p14="http://schemas.microsoft.com/office/powerpoint/2010/main" val="1590210408"/>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3773</TotalTime>
  <Words>1540</Words>
  <Application>Microsoft Office PowerPoint</Application>
  <PresentationFormat>Custom</PresentationFormat>
  <Paragraphs>96</Paragraphs>
  <Slides>23</Slides>
  <Notes>0</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White</vt:lpstr>
      <vt:lpstr>An overview of 1 &amp; 2 Kings</vt:lpstr>
      <vt:lpstr>PowerPoint Presentation</vt:lpstr>
      <vt:lpstr>PowerPoint Presentation</vt:lpstr>
      <vt:lpstr>  At that time Abijah son of Jeroboam became ill, 2 and Jeroboam said to his wife, “Go, disguise yourself, so you won’t be recognized as the wife of Jeroboam. Then go to Shiloh. Ahijah the prophet is there—the one who told me I would be king over this people. 3 Take ten loaves of bread with you, some cakes and a jar of honey, and go to him. He will tell you what will happen to the boy.” 4 So Jeroboam’s wife did what he said and went to Ahijah’s house in Shiloh. Now Ahijah could not see; his sight was gone because of his age. 5 But the Lord had told Ahijah, “Jeroboam’s wife is coming to ask you about her son, for he is ill, and you are to give her such and such an answer. When she arrives, she will pretend to be someone else.”                - 1 Kings 14.1-5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17 Then Jeroboam’s wife got up and left and went to Tirzah. As soon as she stepped over the threshold of the house, the boy died. 18 They buried him, and all Israel mourned for him, as the Lord had said through his servant the prophet Ahijah. 19 The other events of Jeroboam’s reign, his wars and how he ruled, are written in the book of the annals of the kings of Israel. 20 He reigned for twenty-two years and then rested with his ancestors. And Nadab his son succeeded him as king.             - 1 Kings 14.17-20</vt:lpstr>
      <vt:lpstr>21 Rehoboam son of Solomon was king in Judah. He was forty-one years old when he became king, and he reigned seventeen years in Jerusalem, the city the Lord had chosen out of all the tribes of Israel in which to put his Name. His mother’s name was Naamah; she was an Ammonite. 22 Judah did evil in the eyes of the Lord. By the sins they committed they stirred up his jealous anger more than those who were before them had done. 23 They also set up for themselves high places, sacred stones and Asherah poles on every high hill and under every spreading tree. 24 There were even male shrine prostitutes in the land; the people engaged in all the detestable practices of the nations the Lord had driven out before the Israelites. </vt:lpstr>
      <vt:lpstr>PowerPoint Presentation</vt:lpstr>
      <vt:lpstr>25 In the fifth year of King Rehoboam, Shishak king of Egypt attacked Jerusalem. 26 He carried off the treasures of the temple of the Lord and the treasures of the royal palace. He took everything, including all the gold shields Solomon had made. 27 So King Rehoboam made bronze shields to replace them and assigned these to the commanders of the guard on duty at the entrance to the royal palace. 28 Whenever the king went to the Lord’s temple, the guards bore the shields, and afterward they returned them to the guardroom. </vt:lpstr>
      <vt:lpstr>PowerPoint Presentation</vt:lpstr>
      <vt:lpstr>29 As for the other events of Rehoboam’s reign, and all he did, are they not written in the book of the annals of the kings of Judah? 30 There was continual warfare between Rehoboam and Jeroboam. 31 And Rehoboam rested with his ancestors and was buried with them in the City of David. His mother’s name was Naamah; she was an Ammonite. And Abijah[d] his son succeeded him as king. </vt:lpstr>
      <vt:lpstr>An invitation into God’s Kingdom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Nick Brewer</cp:lastModifiedBy>
  <cp:revision>26</cp:revision>
  <dcterms:modified xsi:type="dcterms:W3CDTF">2023-12-11T09:14:54Z</dcterms:modified>
</cp:coreProperties>
</file>