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Cabin"/>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bin-bold.fntdata"/><Relationship Id="rId11" Type="http://schemas.openxmlformats.org/officeDocument/2006/relationships/slide" Target="slides/slide6.xml"/><Relationship Id="rId22" Type="http://schemas.openxmlformats.org/officeDocument/2006/relationships/font" Target="fonts/Cabin-boldItalic.fntdata"/><Relationship Id="rId10" Type="http://schemas.openxmlformats.org/officeDocument/2006/relationships/slide" Target="slides/slide5.xml"/><Relationship Id="rId21" Type="http://schemas.openxmlformats.org/officeDocument/2006/relationships/font" Target="fonts/Cabin-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abin-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4320f92f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4320f92f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4320f92ff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4320f92ff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46242c086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46242c086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6242c086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6242c086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46242c086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46242c086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320f92ff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320f92ff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6242c086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6242c086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46242c086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46242c086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46242c086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46242c086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43d0de67c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43d0de67c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4320f92ff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4320f92ff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46242c0866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46242c086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46242c086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46242c086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55350" y="182400"/>
            <a:ext cx="55071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sz="5200" u="sng">
                <a:solidFill>
                  <a:schemeClr val="dk1"/>
                </a:solidFill>
                <a:latin typeface="Cabin"/>
                <a:ea typeface="Cabin"/>
                <a:cs typeface="Cabin"/>
                <a:sym typeface="Cabin"/>
              </a:rPr>
              <a:t>Acts 19 </a:t>
            </a:r>
            <a:endParaRPr b="1" i="1" sz="5200" u="sng">
              <a:solidFill>
                <a:schemeClr val="dk1"/>
              </a:solidFill>
              <a:latin typeface="Cabin"/>
              <a:ea typeface="Cabin"/>
              <a:cs typeface="Cabin"/>
              <a:sym typeface="Cabin"/>
            </a:endParaRPr>
          </a:p>
          <a:p>
            <a:pPr indent="0" lvl="0" marL="0" rtl="0" algn="l">
              <a:spcBef>
                <a:spcPts val="0"/>
              </a:spcBef>
              <a:spcAft>
                <a:spcPts val="0"/>
              </a:spcAft>
              <a:buNone/>
            </a:pPr>
            <a:r>
              <a:rPr b="1" i="1" lang="en-GB" sz="5200" u="sng">
                <a:solidFill>
                  <a:schemeClr val="dk1"/>
                </a:solidFill>
                <a:latin typeface="Cabin"/>
                <a:ea typeface="Cabin"/>
                <a:cs typeface="Cabin"/>
                <a:sym typeface="Cabin"/>
              </a:rPr>
              <a:t>A </a:t>
            </a:r>
            <a:r>
              <a:rPr b="1" i="1" lang="en-GB" sz="5200" u="sng">
                <a:solidFill>
                  <a:schemeClr val="dk1"/>
                </a:solidFill>
                <a:latin typeface="Cabin"/>
                <a:ea typeface="Cabin"/>
                <a:cs typeface="Cabin"/>
                <a:sym typeface="Cabin"/>
              </a:rPr>
              <a:t>first-hand</a:t>
            </a:r>
            <a:r>
              <a:rPr b="1" i="1" lang="en-GB" sz="5200" u="sng">
                <a:solidFill>
                  <a:schemeClr val="dk1"/>
                </a:solidFill>
                <a:latin typeface="Cabin"/>
                <a:ea typeface="Cabin"/>
                <a:cs typeface="Cabin"/>
                <a:sym typeface="Cabin"/>
              </a:rPr>
              <a:t> faith</a:t>
            </a:r>
            <a:endParaRPr b="1" i="1" sz="5200" u="sng">
              <a:solidFill>
                <a:schemeClr val="dk1"/>
              </a:solidFill>
              <a:latin typeface="Cabin"/>
              <a:ea typeface="Cabin"/>
              <a:cs typeface="Cabin"/>
              <a:sym typeface="Cabin"/>
            </a:endParaRPr>
          </a:p>
        </p:txBody>
      </p:sp>
      <p:pic>
        <p:nvPicPr>
          <p:cNvPr id="55" name="Google Shape;55;p13"/>
          <p:cNvPicPr preferRelativeResize="0"/>
          <p:nvPr/>
        </p:nvPicPr>
        <p:blipFill>
          <a:blip r:embed="rId3">
            <a:alphaModFix/>
          </a:blip>
          <a:stretch>
            <a:fillRect/>
          </a:stretch>
        </p:blipFill>
        <p:spPr>
          <a:xfrm>
            <a:off x="5925675" y="726300"/>
            <a:ext cx="2857500" cy="4171950"/>
          </a:xfrm>
          <a:prstGeom prst="rect">
            <a:avLst/>
          </a:prstGeom>
          <a:noFill/>
          <a:ln>
            <a:noFill/>
          </a:ln>
        </p:spPr>
      </p:pic>
      <p:sp>
        <p:nvSpPr>
          <p:cNvPr id="56" name="Google Shape;56;p13"/>
          <p:cNvSpPr txBox="1"/>
          <p:nvPr/>
        </p:nvSpPr>
        <p:spPr>
          <a:xfrm>
            <a:off x="341975" y="2571750"/>
            <a:ext cx="3824400" cy="2047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200">
                <a:solidFill>
                  <a:schemeClr val="dk1"/>
                </a:solidFill>
                <a:latin typeface="Cabin"/>
                <a:ea typeface="Cabin"/>
                <a:cs typeface="Cabin"/>
                <a:sym typeface="Cabin"/>
              </a:rPr>
              <a:t>Three distinct groups of people</a:t>
            </a:r>
            <a:endParaRPr sz="2200">
              <a:solidFill>
                <a:schemeClr val="dk1"/>
              </a:solidFill>
              <a:latin typeface="Cabin"/>
              <a:ea typeface="Cabin"/>
              <a:cs typeface="Cabin"/>
              <a:sym typeface="Cabin"/>
            </a:endParaRPr>
          </a:p>
          <a:p>
            <a:pPr indent="-368300" lvl="0" marL="457200" rtl="0" algn="l">
              <a:lnSpc>
                <a:spcPct val="150000"/>
              </a:lnSpc>
              <a:spcBef>
                <a:spcPts val="0"/>
              </a:spcBef>
              <a:spcAft>
                <a:spcPts val="0"/>
              </a:spcAft>
              <a:buClr>
                <a:schemeClr val="dk1"/>
              </a:buClr>
              <a:buSzPts val="2200"/>
              <a:buFont typeface="Cabin"/>
              <a:buAutoNum type="alphaLcParenR"/>
            </a:pPr>
            <a:r>
              <a:rPr lang="en-GB" sz="2200">
                <a:solidFill>
                  <a:schemeClr val="dk1"/>
                </a:solidFill>
                <a:latin typeface="Cabin"/>
                <a:ea typeface="Cabin"/>
                <a:cs typeface="Cabin"/>
                <a:sym typeface="Cabin"/>
              </a:rPr>
              <a:t>12 disciples of John</a:t>
            </a:r>
            <a:endParaRPr sz="2200">
              <a:solidFill>
                <a:schemeClr val="dk1"/>
              </a:solidFill>
              <a:latin typeface="Cabin"/>
              <a:ea typeface="Cabin"/>
              <a:cs typeface="Cabin"/>
              <a:sym typeface="Cabin"/>
            </a:endParaRPr>
          </a:p>
          <a:p>
            <a:pPr indent="-368300" lvl="0" marL="457200" rtl="0" algn="l">
              <a:lnSpc>
                <a:spcPct val="150000"/>
              </a:lnSpc>
              <a:spcBef>
                <a:spcPts val="0"/>
              </a:spcBef>
              <a:spcAft>
                <a:spcPts val="0"/>
              </a:spcAft>
              <a:buClr>
                <a:schemeClr val="dk1"/>
              </a:buClr>
              <a:buSzPts val="2200"/>
              <a:buFont typeface="Cabin"/>
              <a:buAutoNum type="alphaLcParenR"/>
            </a:pPr>
            <a:r>
              <a:rPr lang="en-GB" sz="2200">
                <a:solidFill>
                  <a:schemeClr val="dk1"/>
                </a:solidFill>
                <a:latin typeface="Cabin"/>
                <a:ea typeface="Cabin"/>
                <a:cs typeface="Cabin"/>
                <a:sym typeface="Cabin"/>
              </a:rPr>
              <a:t>7 sons of Sceva</a:t>
            </a:r>
            <a:endParaRPr sz="2200">
              <a:solidFill>
                <a:schemeClr val="dk1"/>
              </a:solidFill>
              <a:latin typeface="Cabin"/>
              <a:ea typeface="Cabin"/>
              <a:cs typeface="Cabin"/>
              <a:sym typeface="Cabin"/>
            </a:endParaRPr>
          </a:p>
          <a:p>
            <a:pPr indent="-368300" lvl="0" marL="457200" rtl="0" algn="l">
              <a:lnSpc>
                <a:spcPct val="150000"/>
              </a:lnSpc>
              <a:spcBef>
                <a:spcPts val="0"/>
              </a:spcBef>
              <a:spcAft>
                <a:spcPts val="0"/>
              </a:spcAft>
              <a:buClr>
                <a:schemeClr val="dk1"/>
              </a:buClr>
              <a:buSzPts val="2200"/>
              <a:buFont typeface="Cabin"/>
              <a:buAutoNum type="alphaLcParenR"/>
            </a:pPr>
            <a:r>
              <a:rPr lang="en-GB" sz="2200">
                <a:solidFill>
                  <a:schemeClr val="dk1"/>
                </a:solidFill>
                <a:latin typeface="Cabin"/>
                <a:ea typeface="Cabin"/>
                <a:cs typeface="Cabin"/>
                <a:sym typeface="Cabin"/>
              </a:rPr>
              <a:t>Former sorcerers</a:t>
            </a:r>
            <a:endParaRPr sz="2200">
              <a:solidFill>
                <a:schemeClr val="dk1"/>
              </a:solidFill>
              <a:latin typeface="Cabin"/>
              <a:ea typeface="Cabin"/>
              <a:cs typeface="Cabin"/>
              <a:sym typeface="Cab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nvSpPr>
        <p:spPr>
          <a:xfrm>
            <a:off x="264900" y="743850"/>
            <a:ext cx="8614200" cy="3655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GB" sz="2050">
                <a:solidFill>
                  <a:srgbClr val="121212"/>
                </a:solidFill>
                <a:highlight>
                  <a:srgbClr val="FFFFFF"/>
                </a:highlight>
                <a:latin typeface="Cabin"/>
                <a:ea typeface="Cabin"/>
                <a:cs typeface="Cabin"/>
                <a:sym typeface="Cabin"/>
              </a:rPr>
              <a:t>“While Apollos was at Corinth, Paul took the road through the interior and arrived at Ephesus. There he found some disciples and asked them, </a:t>
            </a:r>
            <a:r>
              <a:rPr b="1" lang="en-GB" sz="2050" u="sng">
                <a:solidFill>
                  <a:srgbClr val="121212"/>
                </a:solidFill>
                <a:highlight>
                  <a:srgbClr val="FFFFFF"/>
                </a:highlight>
                <a:latin typeface="Cabin"/>
                <a:ea typeface="Cabin"/>
                <a:cs typeface="Cabin"/>
                <a:sym typeface="Cabin"/>
              </a:rPr>
              <a:t>“Did you receive the Holy Spirit when you believed?”</a:t>
            </a:r>
            <a:endParaRPr b="1" sz="2050" u="sng">
              <a:solidFill>
                <a:srgbClr val="121212"/>
              </a:solidFill>
              <a:highlight>
                <a:srgbClr val="FFFFFF"/>
              </a:highlight>
              <a:latin typeface="Cabin"/>
              <a:ea typeface="Cabin"/>
              <a:cs typeface="Cabin"/>
              <a:sym typeface="Cabin"/>
            </a:endParaRPr>
          </a:p>
          <a:p>
            <a:pPr indent="139700" lvl="0" marL="0" rtl="0" algn="l">
              <a:lnSpc>
                <a:spcPct val="100000"/>
              </a:lnSpc>
              <a:spcBef>
                <a:spcPts val="0"/>
              </a:spcBef>
              <a:spcAft>
                <a:spcPts val="0"/>
              </a:spcAft>
              <a:buClr>
                <a:schemeClr val="dk1"/>
              </a:buClr>
              <a:buSzPts val="1100"/>
              <a:buFont typeface="Arial"/>
              <a:buNone/>
            </a:pPr>
            <a:r>
              <a:rPr lang="en-GB" sz="2050">
                <a:solidFill>
                  <a:srgbClr val="121212"/>
                </a:solidFill>
                <a:highlight>
                  <a:srgbClr val="FFFFFF"/>
                </a:highlight>
                <a:latin typeface="Cabin"/>
                <a:ea typeface="Cabin"/>
                <a:cs typeface="Cabin"/>
                <a:sym typeface="Cabin"/>
              </a:rPr>
              <a:t>They answered, “No, we have not even heard that there is a Holy Spirit.”</a:t>
            </a:r>
            <a:endParaRPr sz="2050">
              <a:solidFill>
                <a:srgbClr val="121212"/>
              </a:solidFill>
              <a:highlight>
                <a:srgbClr val="FFFFFF"/>
              </a:highlight>
              <a:latin typeface="Cabin"/>
              <a:ea typeface="Cabin"/>
              <a:cs typeface="Cabin"/>
              <a:sym typeface="Cabin"/>
            </a:endParaRPr>
          </a:p>
          <a:p>
            <a:pPr indent="139700" lvl="0" marL="0" rtl="0" algn="l">
              <a:lnSpc>
                <a:spcPct val="100000"/>
              </a:lnSpc>
              <a:spcBef>
                <a:spcPts val="0"/>
              </a:spcBef>
              <a:spcAft>
                <a:spcPts val="0"/>
              </a:spcAft>
              <a:buClr>
                <a:schemeClr val="dk1"/>
              </a:buClr>
              <a:buSzPts val="1100"/>
              <a:buFont typeface="Arial"/>
              <a:buNone/>
            </a:pPr>
            <a:r>
              <a:rPr lang="en-GB" sz="2050">
                <a:solidFill>
                  <a:srgbClr val="121212"/>
                </a:solidFill>
                <a:highlight>
                  <a:srgbClr val="FFFFFF"/>
                </a:highlight>
                <a:latin typeface="Cabin"/>
                <a:ea typeface="Cabin"/>
                <a:cs typeface="Cabin"/>
                <a:sym typeface="Cabin"/>
              </a:rPr>
              <a:t>So Paul asked, “Then what baptism did you receive?”</a:t>
            </a:r>
            <a:endParaRPr sz="2050">
              <a:solidFill>
                <a:srgbClr val="121212"/>
              </a:solidFill>
              <a:highlight>
                <a:srgbClr val="FFFFFF"/>
              </a:highlight>
              <a:latin typeface="Cabin"/>
              <a:ea typeface="Cabin"/>
              <a:cs typeface="Cabin"/>
              <a:sym typeface="Cabin"/>
            </a:endParaRPr>
          </a:p>
          <a:p>
            <a:pPr indent="139700" lvl="0" marL="0" rtl="0" algn="l">
              <a:lnSpc>
                <a:spcPct val="100000"/>
              </a:lnSpc>
              <a:spcBef>
                <a:spcPts val="0"/>
              </a:spcBef>
              <a:spcAft>
                <a:spcPts val="0"/>
              </a:spcAft>
              <a:buClr>
                <a:schemeClr val="dk1"/>
              </a:buClr>
              <a:buSzPts val="1100"/>
              <a:buFont typeface="Arial"/>
              <a:buNone/>
            </a:pPr>
            <a:r>
              <a:rPr lang="en-GB" sz="2050">
                <a:solidFill>
                  <a:srgbClr val="121212"/>
                </a:solidFill>
                <a:highlight>
                  <a:srgbClr val="FFFFFF"/>
                </a:highlight>
                <a:latin typeface="Cabin"/>
                <a:ea typeface="Cabin"/>
                <a:cs typeface="Cabin"/>
                <a:sym typeface="Cabin"/>
              </a:rPr>
              <a:t>“John’s baptism,” they replied.</a:t>
            </a:r>
            <a:endParaRPr sz="2050">
              <a:solidFill>
                <a:srgbClr val="121212"/>
              </a:solidFill>
              <a:highlight>
                <a:srgbClr val="FFFFFF"/>
              </a:highlight>
              <a:latin typeface="Cabin"/>
              <a:ea typeface="Cabin"/>
              <a:cs typeface="Cabin"/>
              <a:sym typeface="Cabin"/>
            </a:endParaRPr>
          </a:p>
          <a:p>
            <a:pPr indent="139700" lvl="0" marL="0" rtl="0" algn="l">
              <a:lnSpc>
                <a:spcPct val="100000"/>
              </a:lnSpc>
              <a:spcBef>
                <a:spcPts val="0"/>
              </a:spcBef>
              <a:spcAft>
                <a:spcPts val="0"/>
              </a:spcAft>
              <a:buNone/>
            </a:pPr>
            <a:r>
              <a:rPr lang="en-GB" sz="2050">
                <a:solidFill>
                  <a:srgbClr val="121212"/>
                </a:solidFill>
                <a:highlight>
                  <a:srgbClr val="FFFFFF"/>
                </a:highlight>
                <a:latin typeface="Cabin"/>
                <a:ea typeface="Cabin"/>
                <a:cs typeface="Cabin"/>
                <a:sym typeface="Cabin"/>
              </a:rPr>
              <a:t>Paul said, “John’s baptism was a baptism of repentance. He told the people to believe in the one coming after him, that is, in Jesus.” </a:t>
            </a:r>
            <a:r>
              <a:rPr b="1" lang="en-GB" sz="2050" u="sng">
                <a:solidFill>
                  <a:srgbClr val="121212"/>
                </a:solidFill>
                <a:highlight>
                  <a:srgbClr val="FFFFFF"/>
                </a:highlight>
                <a:latin typeface="Cabin"/>
                <a:ea typeface="Cabin"/>
                <a:cs typeface="Cabin"/>
                <a:sym typeface="Cabin"/>
              </a:rPr>
              <a:t>On hearing this, they were baptised in the name of the Lord Jesus. When Paul placed his hands on them, the Holy Spirit came on them, and they spoke in tongues and prophesied</a:t>
            </a:r>
            <a:r>
              <a:rPr lang="en-GB" sz="2050">
                <a:solidFill>
                  <a:srgbClr val="121212"/>
                </a:solidFill>
                <a:highlight>
                  <a:srgbClr val="FFFFFF"/>
                </a:highlight>
                <a:latin typeface="Cabin"/>
                <a:ea typeface="Cabin"/>
                <a:cs typeface="Cabin"/>
                <a:sym typeface="Cabin"/>
              </a:rPr>
              <a:t>. There were about twelve men in all.”</a:t>
            </a:r>
            <a:endParaRPr b="1" sz="4500">
              <a:solidFill>
                <a:schemeClr val="dk1"/>
              </a:solidFill>
              <a:latin typeface="Cabin"/>
              <a:ea typeface="Cabin"/>
              <a:cs typeface="Cabin"/>
              <a:sym typeface="Cabin"/>
            </a:endParaRPr>
          </a:p>
        </p:txBody>
      </p:sp>
      <p:sp>
        <p:nvSpPr>
          <p:cNvPr id="62" name="Google Shape;62;p14"/>
          <p:cNvSpPr txBox="1"/>
          <p:nvPr/>
        </p:nvSpPr>
        <p:spPr>
          <a:xfrm>
            <a:off x="77625" y="166225"/>
            <a:ext cx="8890200" cy="631200"/>
          </a:xfrm>
          <a:prstGeom prst="rect">
            <a:avLst/>
          </a:prstGeom>
          <a:noFill/>
          <a:ln>
            <a:noFill/>
          </a:ln>
        </p:spPr>
        <p:txBody>
          <a:bodyPr anchorCtr="0" anchor="t" bIns="91425" lIns="91425" spcFirstLastPara="1" rIns="91425" wrap="square" tIns="91425">
            <a:spAutoFit/>
          </a:bodyPr>
          <a:lstStyle/>
          <a:p>
            <a:pPr indent="-412750" lvl="0" marL="457200" rtl="0" algn="l">
              <a:spcBef>
                <a:spcPts val="0"/>
              </a:spcBef>
              <a:spcAft>
                <a:spcPts val="0"/>
              </a:spcAft>
              <a:buClr>
                <a:srgbClr val="9900FF"/>
              </a:buClr>
              <a:buSzPts val="2900"/>
              <a:buFont typeface="Cabin"/>
              <a:buAutoNum type="alphaLcParenR"/>
            </a:pPr>
            <a:r>
              <a:rPr b="1" lang="en-GB" sz="2900">
                <a:solidFill>
                  <a:srgbClr val="9900FF"/>
                </a:solidFill>
                <a:latin typeface="Cabin"/>
                <a:ea typeface="Cabin"/>
                <a:cs typeface="Cabin"/>
                <a:sym typeface="Cabin"/>
              </a:rPr>
              <a:t>12 disciples of John [Acts 19: 1-7]</a:t>
            </a:r>
            <a:endParaRPr b="1" sz="2900">
              <a:solidFill>
                <a:srgbClr val="9900FF"/>
              </a:solidFill>
              <a:latin typeface="Cabin"/>
              <a:ea typeface="Cabin"/>
              <a:cs typeface="Cabin"/>
              <a:sym typeface="Cabi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nvSpPr>
        <p:spPr>
          <a:xfrm>
            <a:off x="264900" y="743850"/>
            <a:ext cx="8614200" cy="846600"/>
          </a:xfrm>
          <a:prstGeom prst="rect">
            <a:avLst/>
          </a:prstGeom>
          <a:noFill/>
          <a:ln>
            <a:noFill/>
          </a:ln>
        </p:spPr>
        <p:txBody>
          <a:bodyPr anchorCtr="0" anchor="t" bIns="91425" lIns="91425" spcFirstLastPara="1" rIns="91425" wrap="square" tIns="91425">
            <a:spAutoFit/>
          </a:bodyPr>
          <a:lstStyle/>
          <a:p>
            <a:pPr indent="-365125" lvl="0" marL="457200" rtl="0" algn="l">
              <a:lnSpc>
                <a:spcPct val="100000"/>
              </a:lnSpc>
              <a:spcBef>
                <a:spcPts val="0"/>
              </a:spcBef>
              <a:spcAft>
                <a:spcPts val="0"/>
              </a:spcAft>
              <a:buClr>
                <a:srgbClr val="121212"/>
              </a:buClr>
              <a:buSzPts val="2150"/>
              <a:buFont typeface="Cabin"/>
              <a:buChar char="●"/>
            </a:pPr>
            <a:r>
              <a:rPr lang="en-GB" sz="2150">
                <a:solidFill>
                  <a:srgbClr val="121212"/>
                </a:solidFill>
                <a:highlight>
                  <a:srgbClr val="FFFFFF"/>
                </a:highlight>
                <a:latin typeface="Cabin"/>
                <a:ea typeface="Cabin"/>
                <a:cs typeface="Cabin"/>
                <a:sym typeface="Cabin"/>
              </a:rPr>
              <a:t>The disciples are baptised in the Holy Spirit and immediately receive gifts of the spirit [prophecy and tongues]</a:t>
            </a:r>
            <a:endParaRPr sz="2150">
              <a:solidFill>
                <a:srgbClr val="121212"/>
              </a:solidFill>
              <a:highlight>
                <a:srgbClr val="FFFFFF"/>
              </a:highlight>
              <a:latin typeface="Cabin"/>
              <a:ea typeface="Cabin"/>
              <a:cs typeface="Cabin"/>
              <a:sym typeface="Cabin"/>
            </a:endParaRPr>
          </a:p>
        </p:txBody>
      </p:sp>
      <p:sp>
        <p:nvSpPr>
          <p:cNvPr id="68" name="Google Shape;68;p15"/>
          <p:cNvSpPr txBox="1"/>
          <p:nvPr/>
        </p:nvSpPr>
        <p:spPr>
          <a:xfrm>
            <a:off x="77625" y="166225"/>
            <a:ext cx="8890200" cy="631200"/>
          </a:xfrm>
          <a:prstGeom prst="rect">
            <a:avLst/>
          </a:prstGeom>
          <a:noFill/>
          <a:ln>
            <a:noFill/>
          </a:ln>
        </p:spPr>
        <p:txBody>
          <a:bodyPr anchorCtr="0" anchor="t" bIns="91425" lIns="91425" spcFirstLastPara="1" rIns="91425" wrap="square" tIns="91425">
            <a:spAutoFit/>
          </a:bodyPr>
          <a:lstStyle/>
          <a:p>
            <a:pPr indent="-412750" lvl="0" marL="457200" rtl="0" algn="l">
              <a:spcBef>
                <a:spcPts val="0"/>
              </a:spcBef>
              <a:spcAft>
                <a:spcPts val="0"/>
              </a:spcAft>
              <a:buClr>
                <a:srgbClr val="9900FF"/>
              </a:buClr>
              <a:buSzPts val="2900"/>
              <a:buFont typeface="Cabin"/>
              <a:buAutoNum type="alphaLcParenR"/>
            </a:pPr>
            <a:r>
              <a:rPr b="1" lang="en-GB" sz="2900">
                <a:solidFill>
                  <a:srgbClr val="9900FF"/>
                </a:solidFill>
                <a:latin typeface="Cabin"/>
                <a:ea typeface="Cabin"/>
                <a:cs typeface="Cabin"/>
                <a:sym typeface="Cabin"/>
              </a:rPr>
              <a:t>12 disciples of John [Acts 19: 1-7]</a:t>
            </a:r>
            <a:endParaRPr b="1" sz="2900">
              <a:solidFill>
                <a:srgbClr val="9900FF"/>
              </a:solidFill>
              <a:latin typeface="Cabin"/>
              <a:ea typeface="Cabin"/>
              <a:cs typeface="Cabin"/>
              <a:sym typeface="Cabin"/>
            </a:endParaRPr>
          </a:p>
        </p:txBody>
      </p:sp>
      <p:pic>
        <p:nvPicPr>
          <p:cNvPr id="69" name="Google Shape;69;p15"/>
          <p:cNvPicPr preferRelativeResize="0"/>
          <p:nvPr/>
        </p:nvPicPr>
        <p:blipFill>
          <a:blip r:embed="rId3">
            <a:alphaModFix/>
          </a:blip>
          <a:stretch>
            <a:fillRect/>
          </a:stretch>
        </p:blipFill>
        <p:spPr>
          <a:xfrm>
            <a:off x="971050" y="1700200"/>
            <a:ext cx="3523131" cy="2157471"/>
          </a:xfrm>
          <a:prstGeom prst="rect">
            <a:avLst/>
          </a:prstGeom>
          <a:noFill/>
          <a:ln>
            <a:noFill/>
          </a:ln>
        </p:spPr>
      </p:pic>
      <p:pic>
        <p:nvPicPr>
          <p:cNvPr id="70" name="Google Shape;70;p15"/>
          <p:cNvPicPr preferRelativeResize="0"/>
          <p:nvPr/>
        </p:nvPicPr>
        <p:blipFill>
          <a:blip r:embed="rId4">
            <a:alphaModFix/>
          </a:blip>
          <a:stretch>
            <a:fillRect/>
          </a:stretch>
        </p:blipFill>
        <p:spPr>
          <a:xfrm>
            <a:off x="4649827" y="1700200"/>
            <a:ext cx="3523123" cy="21585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nvSpPr>
        <p:spPr>
          <a:xfrm>
            <a:off x="175075" y="68775"/>
            <a:ext cx="8968800" cy="344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2600">
                <a:solidFill>
                  <a:srgbClr val="B45F06"/>
                </a:solidFill>
                <a:highlight>
                  <a:srgbClr val="FFFFFF"/>
                </a:highlight>
                <a:latin typeface="Cabin"/>
                <a:ea typeface="Cabin"/>
                <a:cs typeface="Cabin"/>
                <a:sym typeface="Cabin"/>
              </a:rPr>
              <a:t>1 Corinthians 12</a:t>
            </a:r>
            <a:endParaRPr sz="2300">
              <a:solidFill>
                <a:srgbClr val="B45F06"/>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rPr b="1" lang="en-GB" sz="1900">
                <a:solidFill>
                  <a:schemeClr val="dk1"/>
                </a:solidFill>
                <a:highlight>
                  <a:srgbClr val="FFFFFF"/>
                </a:highlight>
                <a:latin typeface="Cabin"/>
                <a:ea typeface="Cabin"/>
                <a:cs typeface="Cabin"/>
                <a:sym typeface="Cabin"/>
              </a:rPr>
              <a:t>7 </a:t>
            </a:r>
            <a:r>
              <a:rPr lang="en-GB" sz="1900">
                <a:solidFill>
                  <a:schemeClr val="dk1"/>
                </a:solidFill>
                <a:highlight>
                  <a:srgbClr val="FFFFFF"/>
                </a:highlight>
                <a:latin typeface="Cabin"/>
                <a:ea typeface="Cabin"/>
                <a:cs typeface="Cabin"/>
                <a:sym typeface="Cabin"/>
              </a:rPr>
              <a:t>Now to each one the manifestation of the Spirit is given for the common good. </a:t>
            </a:r>
            <a:r>
              <a:rPr b="1" lang="en-GB" sz="1900">
                <a:solidFill>
                  <a:schemeClr val="dk1"/>
                </a:solidFill>
                <a:highlight>
                  <a:srgbClr val="FFFFFF"/>
                </a:highlight>
                <a:latin typeface="Cabin"/>
                <a:ea typeface="Cabin"/>
                <a:cs typeface="Cabin"/>
                <a:sym typeface="Cabin"/>
              </a:rPr>
              <a:t>8 </a:t>
            </a:r>
            <a:r>
              <a:rPr lang="en-GB" sz="1900">
                <a:solidFill>
                  <a:schemeClr val="dk1"/>
                </a:solidFill>
                <a:highlight>
                  <a:srgbClr val="FFFFFF"/>
                </a:highlight>
                <a:latin typeface="Cabin"/>
                <a:ea typeface="Cabin"/>
                <a:cs typeface="Cabin"/>
                <a:sym typeface="Cabin"/>
              </a:rPr>
              <a:t>To one there is given through the Spirit </a:t>
            </a:r>
            <a:r>
              <a:rPr b="1" lang="en-GB" sz="1900">
                <a:solidFill>
                  <a:schemeClr val="dk1"/>
                </a:solidFill>
                <a:highlight>
                  <a:srgbClr val="FFFFFF"/>
                </a:highlight>
                <a:latin typeface="Cabin"/>
                <a:ea typeface="Cabin"/>
                <a:cs typeface="Cabin"/>
                <a:sym typeface="Cabin"/>
              </a:rPr>
              <a:t>a message of wisdom</a:t>
            </a:r>
            <a:r>
              <a:rPr lang="en-GB" sz="1900">
                <a:solidFill>
                  <a:schemeClr val="dk1"/>
                </a:solidFill>
                <a:highlight>
                  <a:srgbClr val="FFFFFF"/>
                </a:highlight>
                <a:latin typeface="Cabin"/>
                <a:ea typeface="Cabin"/>
                <a:cs typeface="Cabin"/>
                <a:sym typeface="Cabin"/>
              </a:rPr>
              <a:t>, to another </a:t>
            </a:r>
            <a:r>
              <a:rPr b="1" lang="en-GB" sz="1900">
                <a:solidFill>
                  <a:schemeClr val="dk1"/>
                </a:solidFill>
                <a:highlight>
                  <a:srgbClr val="FFFFFF"/>
                </a:highlight>
                <a:latin typeface="Cabin"/>
                <a:ea typeface="Cabin"/>
                <a:cs typeface="Cabin"/>
                <a:sym typeface="Cabin"/>
              </a:rPr>
              <a:t>a message of knowledge</a:t>
            </a:r>
            <a:r>
              <a:rPr lang="en-GB" sz="1900">
                <a:solidFill>
                  <a:schemeClr val="dk1"/>
                </a:solidFill>
                <a:highlight>
                  <a:srgbClr val="FFFFFF"/>
                </a:highlight>
                <a:latin typeface="Cabin"/>
                <a:ea typeface="Cabin"/>
                <a:cs typeface="Cabin"/>
                <a:sym typeface="Cabin"/>
              </a:rPr>
              <a:t> by means of the same Spirit, </a:t>
            </a:r>
            <a:r>
              <a:rPr b="1" lang="en-GB" sz="1900">
                <a:solidFill>
                  <a:schemeClr val="dk1"/>
                </a:solidFill>
                <a:highlight>
                  <a:srgbClr val="FFFFFF"/>
                </a:highlight>
                <a:latin typeface="Cabin"/>
                <a:ea typeface="Cabin"/>
                <a:cs typeface="Cabin"/>
                <a:sym typeface="Cabin"/>
              </a:rPr>
              <a:t>9 </a:t>
            </a:r>
            <a:r>
              <a:rPr lang="en-GB" sz="1900">
                <a:solidFill>
                  <a:schemeClr val="dk1"/>
                </a:solidFill>
                <a:highlight>
                  <a:srgbClr val="FFFFFF"/>
                </a:highlight>
                <a:latin typeface="Cabin"/>
                <a:ea typeface="Cabin"/>
                <a:cs typeface="Cabin"/>
                <a:sym typeface="Cabin"/>
              </a:rPr>
              <a:t>to another</a:t>
            </a:r>
            <a:r>
              <a:rPr b="1" lang="en-GB" sz="1900">
                <a:solidFill>
                  <a:schemeClr val="dk1"/>
                </a:solidFill>
                <a:highlight>
                  <a:srgbClr val="FFFFFF"/>
                </a:highlight>
                <a:latin typeface="Cabin"/>
                <a:ea typeface="Cabin"/>
                <a:cs typeface="Cabin"/>
                <a:sym typeface="Cabin"/>
              </a:rPr>
              <a:t> faith </a:t>
            </a:r>
            <a:r>
              <a:rPr lang="en-GB" sz="1900">
                <a:solidFill>
                  <a:schemeClr val="dk1"/>
                </a:solidFill>
                <a:highlight>
                  <a:srgbClr val="FFFFFF"/>
                </a:highlight>
                <a:latin typeface="Cabin"/>
                <a:ea typeface="Cabin"/>
                <a:cs typeface="Cabin"/>
                <a:sym typeface="Cabin"/>
              </a:rPr>
              <a:t>by the same Spirit, to another </a:t>
            </a:r>
            <a:r>
              <a:rPr b="1" lang="en-GB" sz="1900">
                <a:solidFill>
                  <a:schemeClr val="dk1"/>
                </a:solidFill>
                <a:highlight>
                  <a:srgbClr val="FFFFFF"/>
                </a:highlight>
                <a:latin typeface="Cabin"/>
                <a:ea typeface="Cabin"/>
                <a:cs typeface="Cabin"/>
                <a:sym typeface="Cabin"/>
              </a:rPr>
              <a:t>gifts of healing</a:t>
            </a:r>
            <a:r>
              <a:rPr lang="en-GB" sz="1900">
                <a:solidFill>
                  <a:schemeClr val="dk1"/>
                </a:solidFill>
                <a:highlight>
                  <a:srgbClr val="FFFFFF"/>
                </a:highlight>
                <a:latin typeface="Cabin"/>
                <a:ea typeface="Cabin"/>
                <a:cs typeface="Cabin"/>
                <a:sym typeface="Cabin"/>
              </a:rPr>
              <a:t> by that one Spirit, </a:t>
            </a:r>
            <a:r>
              <a:rPr b="1" lang="en-GB" sz="1900">
                <a:solidFill>
                  <a:schemeClr val="dk1"/>
                </a:solidFill>
                <a:highlight>
                  <a:srgbClr val="FFFFFF"/>
                </a:highlight>
                <a:latin typeface="Cabin"/>
                <a:ea typeface="Cabin"/>
                <a:cs typeface="Cabin"/>
                <a:sym typeface="Cabin"/>
              </a:rPr>
              <a:t>10 </a:t>
            </a:r>
            <a:r>
              <a:rPr lang="en-GB" sz="1900">
                <a:solidFill>
                  <a:schemeClr val="dk1"/>
                </a:solidFill>
                <a:highlight>
                  <a:srgbClr val="FFFFFF"/>
                </a:highlight>
                <a:latin typeface="Cabin"/>
                <a:ea typeface="Cabin"/>
                <a:cs typeface="Cabin"/>
                <a:sym typeface="Cabin"/>
              </a:rPr>
              <a:t>to another </a:t>
            </a:r>
            <a:r>
              <a:rPr b="1" lang="en-GB" sz="1900">
                <a:solidFill>
                  <a:schemeClr val="dk1"/>
                </a:solidFill>
                <a:highlight>
                  <a:srgbClr val="FFFFFF"/>
                </a:highlight>
                <a:latin typeface="Cabin"/>
                <a:ea typeface="Cabin"/>
                <a:cs typeface="Cabin"/>
                <a:sym typeface="Cabin"/>
              </a:rPr>
              <a:t>miraculous powers,</a:t>
            </a:r>
            <a:r>
              <a:rPr lang="en-GB" sz="1900">
                <a:solidFill>
                  <a:schemeClr val="dk1"/>
                </a:solidFill>
                <a:highlight>
                  <a:srgbClr val="FFFFFF"/>
                </a:highlight>
                <a:latin typeface="Cabin"/>
                <a:ea typeface="Cabin"/>
                <a:cs typeface="Cabin"/>
                <a:sym typeface="Cabin"/>
              </a:rPr>
              <a:t> to another </a:t>
            </a:r>
            <a:r>
              <a:rPr b="1" lang="en-GB" sz="1900">
                <a:solidFill>
                  <a:schemeClr val="dk1"/>
                </a:solidFill>
                <a:highlight>
                  <a:srgbClr val="FFFFFF"/>
                </a:highlight>
                <a:latin typeface="Cabin"/>
                <a:ea typeface="Cabin"/>
                <a:cs typeface="Cabin"/>
                <a:sym typeface="Cabin"/>
              </a:rPr>
              <a:t>prophecy</a:t>
            </a:r>
            <a:r>
              <a:rPr lang="en-GB" sz="1900">
                <a:solidFill>
                  <a:schemeClr val="dk1"/>
                </a:solidFill>
                <a:highlight>
                  <a:srgbClr val="FFFFFF"/>
                </a:highlight>
                <a:latin typeface="Cabin"/>
                <a:ea typeface="Cabin"/>
                <a:cs typeface="Cabin"/>
                <a:sym typeface="Cabin"/>
              </a:rPr>
              <a:t>, to another</a:t>
            </a:r>
            <a:r>
              <a:rPr b="1" lang="en-GB" sz="1900">
                <a:solidFill>
                  <a:schemeClr val="dk1"/>
                </a:solidFill>
                <a:highlight>
                  <a:srgbClr val="FFFFFF"/>
                </a:highlight>
                <a:latin typeface="Cabin"/>
                <a:ea typeface="Cabin"/>
                <a:cs typeface="Cabin"/>
                <a:sym typeface="Cabin"/>
              </a:rPr>
              <a:t> distinguishing between spirits</a:t>
            </a:r>
            <a:r>
              <a:rPr lang="en-GB" sz="1900">
                <a:solidFill>
                  <a:schemeClr val="dk1"/>
                </a:solidFill>
                <a:highlight>
                  <a:srgbClr val="FFFFFF"/>
                </a:highlight>
                <a:latin typeface="Cabin"/>
                <a:ea typeface="Cabin"/>
                <a:cs typeface="Cabin"/>
                <a:sym typeface="Cabin"/>
              </a:rPr>
              <a:t>, to another </a:t>
            </a:r>
            <a:r>
              <a:rPr b="1" lang="en-GB" sz="1900">
                <a:solidFill>
                  <a:schemeClr val="dk1"/>
                </a:solidFill>
                <a:highlight>
                  <a:srgbClr val="FFFFFF"/>
                </a:highlight>
                <a:latin typeface="Cabin"/>
                <a:ea typeface="Cabin"/>
                <a:cs typeface="Cabin"/>
                <a:sym typeface="Cabin"/>
              </a:rPr>
              <a:t>speaking in different kinds of tongues,</a:t>
            </a:r>
            <a:r>
              <a:rPr lang="en-GB" sz="1900">
                <a:solidFill>
                  <a:schemeClr val="dk1"/>
                </a:solidFill>
                <a:highlight>
                  <a:srgbClr val="FFFFFF"/>
                </a:highlight>
                <a:latin typeface="Cabin"/>
                <a:ea typeface="Cabin"/>
                <a:cs typeface="Cabin"/>
                <a:sym typeface="Cabin"/>
              </a:rPr>
              <a:t> and to still another the </a:t>
            </a:r>
            <a:r>
              <a:rPr b="1" lang="en-GB" sz="1900">
                <a:solidFill>
                  <a:schemeClr val="dk1"/>
                </a:solidFill>
                <a:highlight>
                  <a:srgbClr val="FFFFFF"/>
                </a:highlight>
                <a:latin typeface="Cabin"/>
                <a:ea typeface="Cabin"/>
                <a:cs typeface="Cabin"/>
                <a:sym typeface="Cabin"/>
              </a:rPr>
              <a:t>interpretation of tongues</a:t>
            </a:r>
            <a:r>
              <a:rPr lang="en-GB" sz="1900">
                <a:solidFill>
                  <a:schemeClr val="dk1"/>
                </a:solidFill>
                <a:highlight>
                  <a:srgbClr val="FFFFFF"/>
                </a:highlight>
                <a:latin typeface="Cabin"/>
                <a:ea typeface="Cabin"/>
                <a:cs typeface="Cabin"/>
                <a:sym typeface="Cabin"/>
              </a:rPr>
              <a:t>.</a:t>
            </a:r>
            <a:r>
              <a:rPr lang="en-GB" sz="1450">
                <a:solidFill>
                  <a:schemeClr val="dk1"/>
                </a:solidFill>
                <a:highlight>
                  <a:srgbClr val="FFFFFF"/>
                </a:highlight>
                <a:latin typeface="Cabin"/>
                <a:ea typeface="Cabin"/>
                <a:cs typeface="Cabin"/>
                <a:sym typeface="Cabin"/>
              </a:rPr>
              <a:t> </a:t>
            </a:r>
            <a:r>
              <a:rPr b="1" lang="en-GB" sz="1900">
                <a:solidFill>
                  <a:schemeClr val="dk1"/>
                </a:solidFill>
                <a:highlight>
                  <a:srgbClr val="FFFFFF"/>
                </a:highlight>
                <a:latin typeface="Cabin"/>
                <a:ea typeface="Cabin"/>
                <a:cs typeface="Cabin"/>
                <a:sym typeface="Cabin"/>
              </a:rPr>
              <a:t>11 </a:t>
            </a:r>
            <a:r>
              <a:rPr lang="en-GB" sz="1900">
                <a:solidFill>
                  <a:schemeClr val="dk1"/>
                </a:solidFill>
                <a:highlight>
                  <a:srgbClr val="FFFFFF"/>
                </a:highlight>
                <a:latin typeface="Cabin"/>
                <a:ea typeface="Cabin"/>
                <a:cs typeface="Cabin"/>
                <a:sym typeface="Cabin"/>
              </a:rPr>
              <a:t>All these are the work of one and the same Spirit, and he distributes them to each one, just as he determines.</a:t>
            </a:r>
            <a:endParaRPr sz="2200">
              <a:solidFill>
                <a:schemeClr val="dk2"/>
              </a:solidFill>
              <a:latin typeface="Cabin"/>
              <a:ea typeface="Cabin"/>
              <a:cs typeface="Cabin"/>
              <a:sym typeface="Cabin"/>
            </a:endParaRPr>
          </a:p>
        </p:txBody>
      </p:sp>
      <p:sp>
        <p:nvSpPr>
          <p:cNvPr id="76" name="Google Shape;76;p16"/>
          <p:cNvSpPr/>
          <p:nvPr/>
        </p:nvSpPr>
        <p:spPr>
          <a:xfrm>
            <a:off x="1367575" y="3588025"/>
            <a:ext cx="6583800" cy="1320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100">
                <a:latin typeface="Cabin"/>
                <a:ea typeface="Cabin"/>
                <a:cs typeface="Cabin"/>
                <a:sym typeface="Cabin"/>
              </a:rPr>
              <a:t>The gifts of the spirit are </a:t>
            </a:r>
            <a:r>
              <a:rPr lang="en-GB" sz="2100">
                <a:latin typeface="Cabin"/>
                <a:ea typeface="Cabin"/>
                <a:cs typeface="Cabin"/>
                <a:sym typeface="Cabin"/>
              </a:rPr>
              <a:t>manifestations</a:t>
            </a:r>
            <a:r>
              <a:rPr lang="en-GB" sz="2100">
                <a:latin typeface="Cabin"/>
                <a:ea typeface="Cabin"/>
                <a:cs typeface="Cabin"/>
                <a:sym typeface="Cabin"/>
              </a:rPr>
              <a:t> of the spirit - </a:t>
            </a:r>
            <a:r>
              <a:rPr lang="en-GB" sz="2100">
                <a:latin typeface="Cabin"/>
                <a:ea typeface="Cabin"/>
                <a:cs typeface="Cabin"/>
                <a:sym typeface="Cabin"/>
              </a:rPr>
              <a:t>it's</a:t>
            </a:r>
            <a:r>
              <a:rPr lang="en-GB" sz="2100">
                <a:latin typeface="Cabin"/>
                <a:ea typeface="Cabin"/>
                <a:cs typeface="Cabin"/>
                <a:sym typeface="Cabin"/>
              </a:rPr>
              <a:t> not that we should be </a:t>
            </a:r>
            <a:r>
              <a:rPr lang="en-GB" sz="2100">
                <a:latin typeface="Cabin"/>
                <a:ea typeface="Cabin"/>
                <a:cs typeface="Cabin"/>
                <a:sym typeface="Cabin"/>
              </a:rPr>
              <a:t>desiring the accolades of these gifts but more the Spirit himself manifest in our lives</a:t>
            </a:r>
            <a:endParaRPr sz="2100">
              <a:latin typeface="Cabin"/>
              <a:ea typeface="Cabin"/>
              <a:cs typeface="Cabin"/>
              <a:sym typeface="Cabi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nvSpPr>
        <p:spPr>
          <a:xfrm>
            <a:off x="264900" y="743850"/>
            <a:ext cx="8614200" cy="846600"/>
          </a:xfrm>
          <a:prstGeom prst="rect">
            <a:avLst/>
          </a:prstGeom>
          <a:noFill/>
          <a:ln>
            <a:noFill/>
          </a:ln>
        </p:spPr>
        <p:txBody>
          <a:bodyPr anchorCtr="0" anchor="t" bIns="91425" lIns="91425" spcFirstLastPara="1" rIns="91425" wrap="square" tIns="91425">
            <a:spAutoFit/>
          </a:bodyPr>
          <a:lstStyle/>
          <a:p>
            <a:pPr indent="-365125" lvl="0" marL="457200" rtl="0" algn="l">
              <a:lnSpc>
                <a:spcPct val="100000"/>
              </a:lnSpc>
              <a:spcBef>
                <a:spcPts val="0"/>
              </a:spcBef>
              <a:spcAft>
                <a:spcPts val="0"/>
              </a:spcAft>
              <a:buClr>
                <a:srgbClr val="121212"/>
              </a:buClr>
              <a:buSzPts val="2150"/>
              <a:buFont typeface="Cabin"/>
              <a:buChar char="●"/>
            </a:pPr>
            <a:r>
              <a:rPr lang="en-GB" sz="2150">
                <a:solidFill>
                  <a:srgbClr val="121212"/>
                </a:solidFill>
                <a:highlight>
                  <a:srgbClr val="FFFFFF"/>
                </a:highlight>
                <a:latin typeface="Cabin"/>
                <a:ea typeface="Cabin"/>
                <a:cs typeface="Cabin"/>
                <a:sym typeface="Cabin"/>
              </a:rPr>
              <a:t>The disciples are baptised in the Holy Spirit and immediately receive gifts of the spirit [prophecy and tongues]</a:t>
            </a:r>
            <a:endParaRPr sz="2150">
              <a:solidFill>
                <a:srgbClr val="121212"/>
              </a:solidFill>
              <a:highlight>
                <a:srgbClr val="FFFFFF"/>
              </a:highlight>
              <a:latin typeface="Cabin"/>
              <a:ea typeface="Cabin"/>
              <a:cs typeface="Cabin"/>
              <a:sym typeface="Cabin"/>
            </a:endParaRPr>
          </a:p>
        </p:txBody>
      </p:sp>
      <p:sp>
        <p:nvSpPr>
          <p:cNvPr id="82" name="Google Shape;82;p17"/>
          <p:cNvSpPr txBox="1"/>
          <p:nvPr/>
        </p:nvSpPr>
        <p:spPr>
          <a:xfrm>
            <a:off x="77625" y="166225"/>
            <a:ext cx="8890200" cy="631200"/>
          </a:xfrm>
          <a:prstGeom prst="rect">
            <a:avLst/>
          </a:prstGeom>
          <a:noFill/>
          <a:ln>
            <a:noFill/>
          </a:ln>
        </p:spPr>
        <p:txBody>
          <a:bodyPr anchorCtr="0" anchor="t" bIns="91425" lIns="91425" spcFirstLastPara="1" rIns="91425" wrap="square" tIns="91425">
            <a:spAutoFit/>
          </a:bodyPr>
          <a:lstStyle/>
          <a:p>
            <a:pPr indent="-412750" lvl="0" marL="457200" rtl="0" algn="l">
              <a:spcBef>
                <a:spcPts val="0"/>
              </a:spcBef>
              <a:spcAft>
                <a:spcPts val="0"/>
              </a:spcAft>
              <a:buClr>
                <a:srgbClr val="9900FF"/>
              </a:buClr>
              <a:buSzPts val="2900"/>
              <a:buFont typeface="Cabin"/>
              <a:buAutoNum type="alphaLcParenR"/>
            </a:pPr>
            <a:r>
              <a:rPr b="1" lang="en-GB" sz="2900">
                <a:solidFill>
                  <a:srgbClr val="9900FF"/>
                </a:solidFill>
                <a:latin typeface="Cabin"/>
                <a:ea typeface="Cabin"/>
                <a:cs typeface="Cabin"/>
                <a:sym typeface="Cabin"/>
              </a:rPr>
              <a:t>12 disciples of John [Acts 19: 1-7]</a:t>
            </a:r>
            <a:endParaRPr b="1" sz="2900">
              <a:solidFill>
                <a:srgbClr val="9900FF"/>
              </a:solidFill>
              <a:latin typeface="Cabin"/>
              <a:ea typeface="Cabin"/>
              <a:cs typeface="Cabin"/>
              <a:sym typeface="Cabin"/>
            </a:endParaRPr>
          </a:p>
        </p:txBody>
      </p:sp>
      <p:pic>
        <p:nvPicPr>
          <p:cNvPr id="83" name="Google Shape;83;p17"/>
          <p:cNvPicPr preferRelativeResize="0"/>
          <p:nvPr/>
        </p:nvPicPr>
        <p:blipFill>
          <a:blip r:embed="rId3">
            <a:alphaModFix/>
          </a:blip>
          <a:stretch>
            <a:fillRect/>
          </a:stretch>
        </p:blipFill>
        <p:spPr>
          <a:xfrm>
            <a:off x="971050" y="1700200"/>
            <a:ext cx="3523131" cy="2157471"/>
          </a:xfrm>
          <a:prstGeom prst="rect">
            <a:avLst/>
          </a:prstGeom>
          <a:noFill/>
          <a:ln>
            <a:noFill/>
          </a:ln>
        </p:spPr>
      </p:pic>
      <p:pic>
        <p:nvPicPr>
          <p:cNvPr id="84" name="Google Shape;84;p17"/>
          <p:cNvPicPr preferRelativeResize="0"/>
          <p:nvPr/>
        </p:nvPicPr>
        <p:blipFill>
          <a:blip r:embed="rId4">
            <a:alphaModFix/>
          </a:blip>
          <a:stretch>
            <a:fillRect/>
          </a:stretch>
        </p:blipFill>
        <p:spPr>
          <a:xfrm>
            <a:off x="4649827" y="1700200"/>
            <a:ext cx="3523123" cy="2158526"/>
          </a:xfrm>
          <a:prstGeom prst="rect">
            <a:avLst/>
          </a:prstGeom>
          <a:noFill/>
          <a:ln>
            <a:noFill/>
          </a:ln>
        </p:spPr>
      </p:pic>
      <p:sp>
        <p:nvSpPr>
          <p:cNvPr id="85" name="Google Shape;85;p17"/>
          <p:cNvSpPr txBox="1"/>
          <p:nvPr/>
        </p:nvSpPr>
        <p:spPr>
          <a:xfrm>
            <a:off x="272525" y="3923700"/>
            <a:ext cx="8771100" cy="846600"/>
          </a:xfrm>
          <a:prstGeom prst="rect">
            <a:avLst/>
          </a:prstGeom>
          <a:noFill/>
          <a:ln>
            <a:noFill/>
          </a:ln>
        </p:spPr>
        <p:txBody>
          <a:bodyPr anchorCtr="0" anchor="t" bIns="91425" lIns="91425" spcFirstLastPara="1" rIns="91425" wrap="square" tIns="91425">
            <a:spAutoFit/>
          </a:bodyPr>
          <a:lstStyle/>
          <a:p>
            <a:pPr indent="-365125" lvl="0" marL="457200" rtl="0" algn="l">
              <a:spcBef>
                <a:spcPts val="0"/>
              </a:spcBef>
              <a:spcAft>
                <a:spcPts val="0"/>
              </a:spcAft>
              <a:buClr>
                <a:schemeClr val="dk1"/>
              </a:buClr>
              <a:buSzPts val="2150"/>
              <a:buFont typeface="Cabin"/>
              <a:buChar char="●"/>
            </a:pPr>
            <a:r>
              <a:rPr lang="en-GB" sz="2150">
                <a:solidFill>
                  <a:schemeClr val="dk1"/>
                </a:solidFill>
                <a:latin typeface="Cabin"/>
                <a:ea typeface="Cabin"/>
                <a:cs typeface="Cabin"/>
                <a:sym typeface="Cabin"/>
              </a:rPr>
              <a:t>To desire the gifts of the spirit is to desire more of the Spirit himself</a:t>
            </a:r>
            <a:endParaRPr sz="2150">
              <a:solidFill>
                <a:schemeClr val="dk1"/>
              </a:solidFill>
              <a:latin typeface="Cabin"/>
              <a:ea typeface="Cabin"/>
              <a:cs typeface="Cabin"/>
              <a:sym typeface="Cabin"/>
            </a:endParaRPr>
          </a:p>
          <a:p>
            <a:pPr indent="-365125" lvl="0" marL="457200" rtl="0" algn="l">
              <a:spcBef>
                <a:spcPts val="0"/>
              </a:spcBef>
              <a:spcAft>
                <a:spcPts val="0"/>
              </a:spcAft>
              <a:buClr>
                <a:schemeClr val="dk1"/>
              </a:buClr>
              <a:buSzPts val="2150"/>
              <a:buFont typeface="Cabin"/>
              <a:buChar char="●"/>
            </a:pPr>
            <a:r>
              <a:rPr lang="en-GB" sz="2150">
                <a:solidFill>
                  <a:schemeClr val="dk1"/>
                </a:solidFill>
                <a:latin typeface="Cabin"/>
                <a:ea typeface="Cabin"/>
                <a:cs typeface="Cabin"/>
                <a:sym typeface="Cabin"/>
              </a:rPr>
              <a:t>The gifts of the spirit are for the common good not self promotion</a:t>
            </a:r>
            <a:endParaRPr sz="2150">
              <a:solidFill>
                <a:schemeClr val="dk1"/>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nvSpPr>
        <p:spPr>
          <a:xfrm>
            <a:off x="264900" y="743850"/>
            <a:ext cx="8614200" cy="397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GB" sz="2050">
                <a:solidFill>
                  <a:srgbClr val="121212"/>
                </a:solidFill>
                <a:highlight>
                  <a:srgbClr val="FFFFFF"/>
                </a:highlight>
                <a:latin typeface="Cabin"/>
                <a:ea typeface="Cabin"/>
                <a:cs typeface="Cabin"/>
                <a:sym typeface="Cabin"/>
              </a:rPr>
              <a:t>Some Jews who went around driving out evil spirits tried to invoke the name of the Lord Jesus over those who were demon-possessed. They would say, “In the name of the Jesus whom Paul preaches, I command you to come out.” Seven sons of Sceva, a Jewish chief priest, were doing this. One day the evil spirit answered them, “</a:t>
            </a:r>
            <a:r>
              <a:rPr b="1" lang="en-GB" sz="2050" u="sng">
                <a:solidFill>
                  <a:srgbClr val="121212"/>
                </a:solidFill>
                <a:highlight>
                  <a:srgbClr val="FFFFFF"/>
                </a:highlight>
                <a:latin typeface="Cabin"/>
                <a:ea typeface="Cabin"/>
                <a:cs typeface="Cabin"/>
                <a:sym typeface="Cabin"/>
              </a:rPr>
              <a:t>Jesus I know, and Paul I know about, but who are you?” </a:t>
            </a:r>
            <a:r>
              <a:rPr lang="en-GB" sz="2050">
                <a:solidFill>
                  <a:srgbClr val="121212"/>
                </a:solidFill>
                <a:highlight>
                  <a:srgbClr val="FFFFFF"/>
                </a:highlight>
                <a:latin typeface="Cabin"/>
                <a:ea typeface="Cabin"/>
                <a:cs typeface="Cabin"/>
                <a:sym typeface="Cabin"/>
              </a:rPr>
              <a:t>Then the man who had the evil spirit jumped on them and overpowered them all. He gave them such a beating that they ran out of the house naked and bleeding.</a:t>
            </a:r>
            <a:endParaRPr sz="2050">
              <a:solidFill>
                <a:srgbClr val="121212"/>
              </a:solidFill>
              <a:highlight>
                <a:srgbClr val="FFFFFF"/>
              </a:highlight>
              <a:latin typeface="Cabin"/>
              <a:ea typeface="Cabin"/>
              <a:cs typeface="Cabin"/>
              <a:sym typeface="Cabin"/>
            </a:endParaRPr>
          </a:p>
          <a:p>
            <a:pPr indent="0" lvl="0" marL="0" rtl="0" algn="l">
              <a:lnSpc>
                <a:spcPct val="100000"/>
              </a:lnSpc>
              <a:spcBef>
                <a:spcPts val="0"/>
              </a:spcBef>
              <a:spcAft>
                <a:spcPts val="0"/>
              </a:spcAft>
              <a:buNone/>
            </a:pPr>
            <a:r>
              <a:rPr lang="en-GB" sz="2050">
                <a:solidFill>
                  <a:srgbClr val="121212"/>
                </a:solidFill>
                <a:highlight>
                  <a:srgbClr val="FFFFFF"/>
                </a:highlight>
                <a:latin typeface="Cabin"/>
                <a:ea typeface="Cabin"/>
                <a:cs typeface="Cabin"/>
                <a:sym typeface="Cabin"/>
              </a:rPr>
              <a:t>When this became known to the Jews and Greeks </a:t>
            </a:r>
            <a:endParaRPr sz="2050">
              <a:solidFill>
                <a:srgbClr val="121212"/>
              </a:solidFill>
              <a:highlight>
                <a:srgbClr val="FFFFFF"/>
              </a:highlight>
              <a:latin typeface="Cabin"/>
              <a:ea typeface="Cabin"/>
              <a:cs typeface="Cabin"/>
              <a:sym typeface="Cabin"/>
            </a:endParaRPr>
          </a:p>
          <a:p>
            <a:pPr indent="0" lvl="0" marL="0" rtl="0" algn="l">
              <a:lnSpc>
                <a:spcPct val="100000"/>
              </a:lnSpc>
              <a:spcBef>
                <a:spcPts val="0"/>
              </a:spcBef>
              <a:spcAft>
                <a:spcPts val="0"/>
              </a:spcAft>
              <a:buNone/>
            </a:pPr>
            <a:r>
              <a:rPr lang="en-GB" sz="2050">
                <a:solidFill>
                  <a:srgbClr val="121212"/>
                </a:solidFill>
                <a:highlight>
                  <a:srgbClr val="FFFFFF"/>
                </a:highlight>
                <a:latin typeface="Cabin"/>
                <a:ea typeface="Cabin"/>
                <a:cs typeface="Cabin"/>
                <a:sym typeface="Cabin"/>
              </a:rPr>
              <a:t>living in Ephesus, they were all seized with fear, </a:t>
            </a:r>
            <a:endParaRPr sz="2050">
              <a:solidFill>
                <a:srgbClr val="121212"/>
              </a:solidFill>
              <a:highlight>
                <a:srgbClr val="FFFFFF"/>
              </a:highlight>
              <a:latin typeface="Cabin"/>
              <a:ea typeface="Cabin"/>
              <a:cs typeface="Cabin"/>
              <a:sym typeface="Cabin"/>
            </a:endParaRPr>
          </a:p>
          <a:p>
            <a:pPr indent="0" lvl="0" marL="0" rtl="0" algn="l">
              <a:lnSpc>
                <a:spcPct val="100000"/>
              </a:lnSpc>
              <a:spcBef>
                <a:spcPts val="0"/>
              </a:spcBef>
              <a:spcAft>
                <a:spcPts val="0"/>
              </a:spcAft>
              <a:buNone/>
            </a:pPr>
            <a:r>
              <a:rPr b="1" lang="en-GB" sz="2050" u="sng">
                <a:solidFill>
                  <a:srgbClr val="121212"/>
                </a:solidFill>
                <a:highlight>
                  <a:srgbClr val="FFFFFF"/>
                </a:highlight>
                <a:latin typeface="Cabin"/>
                <a:ea typeface="Cabin"/>
                <a:cs typeface="Cabin"/>
                <a:sym typeface="Cabin"/>
              </a:rPr>
              <a:t>and the name of the Lord Jesus was held in </a:t>
            </a:r>
            <a:endParaRPr b="1" sz="2050" u="sng">
              <a:solidFill>
                <a:srgbClr val="121212"/>
              </a:solidFill>
              <a:highlight>
                <a:srgbClr val="FFFFFF"/>
              </a:highlight>
              <a:latin typeface="Cabin"/>
              <a:ea typeface="Cabin"/>
              <a:cs typeface="Cabin"/>
              <a:sym typeface="Cabin"/>
            </a:endParaRPr>
          </a:p>
          <a:p>
            <a:pPr indent="0" lvl="0" marL="0" rtl="0" algn="l">
              <a:lnSpc>
                <a:spcPct val="100000"/>
              </a:lnSpc>
              <a:spcBef>
                <a:spcPts val="0"/>
              </a:spcBef>
              <a:spcAft>
                <a:spcPts val="0"/>
              </a:spcAft>
              <a:buNone/>
            </a:pPr>
            <a:r>
              <a:rPr b="1" lang="en-GB" sz="2050" u="sng">
                <a:solidFill>
                  <a:srgbClr val="121212"/>
                </a:solidFill>
                <a:highlight>
                  <a:srgbClr val="FFFFFF"/>
                </a:highlight>
                <a:latin typeface="Cabin"/>
                <a:ea typeface="Cabin"/>
                <a:cs typeface="Cabin"/>
                <a:sym typeface="Cabin"/>
              </a:rPr>
              <a:t>high honor.</a:t>
            </a:r>
            <a:endParaRPr b="1" sz="2050" u="sng">
              <a:solidFill>
                <a:srgbClr val="121212"/>
              </a:solidFill>
              <a:highlight>
                <a:srgbClr val="FFFFFF"/>
              </a:highlight>
              <a:latin typeface="Cabin"/>
              <a:ea typeface="Cabin"/>
              <a:cs typeface="Cabin"/>
              <a:sym typeface="Cabin"/>
            </a:endParaRPr>
          </a:p>
        </p:txBody>
      </p:sp>
      <p:sp>
        <p:nvSpPr>
          <p:cNvPr id="91" name="Google Shape;91;p18"/>
          <p:cNvSpPr txBox="1"/>
          <p:nvPr/>
        </p:nvSpPr>
        <p:spPr>
          <a:xfrm>
            <a:off x="77625" y="166225"/>
            <a:ext cx="62373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900">
                <a:solidFill>
                  <a:srgbClr val="9900FF"/>
                </a:solidFill>
                <a:latin typeface="Cabin"/>
                <a:ea typeface="Cabin"/>
                <a:cs typeface="Cabin"/>
                <a:sym typeface="Cabin"/>
              </a:rPr>
              <a:t>b) </a:t>
            </a:r>
            <a:r>
              <a:rPr b="1" lang="en-GB" sz="2900">
                <a:solidFill>
                  <a:srgbClr val="9900FF"/>
                </a:solidFill>
                <a:latin typeface="Cabin"/>
                <a:ea typeface="Cabin"/>
                <a:cs typeface="Cabin"/>
                <a:sym typeface="Cabin"/>
              </a:rPr>
              <a:t>7 sons of Sceva [</a:t>
            </a:r>
            <a:r>
              <a:rPr b="1" lang="en-GB" sz="2900">
                <a:solidFill>
                  <a:srgbClr val="9900FF"/>
                </a:solidFill>
                <a:latin typeface="Cabin"/>
                <a:ea typeface="Cabin"/>
                <a:cs typeface="Cabin"/>
                <a:sym typeface="Cabin"/>
              </a:rPr>
              <a:t>Acts 19: 13-17]</a:t>
            </a:r>
            <a:endParaRPr b="1" sz="2900">
              <a:solidFill>
                <a:srgbClr val="9900FF"/>
              </a:solidFill>
              <a:latin typeface="Cabin"/>
              <a:ea typeface="Cabin"/>
              <a:cs typeface="Cabin"/>
              <a:sym typeface="Cabin"/>
            </a:endParaRPr>
          </a:p>
        </p:txBody>
      </p:sp>
      <p:pic>
        <p:nvPicPr>
          <p:cNvPr id="92" name="Google Shape;92;p18"/>
          <p:cNvPicPr preferRelativeResize="0"/>
          <p:nvPr/>
        </p:nvPicPr>
        <p:blipFill>
          <a:blip r:embed="rId3">
            <a:alphaModFix/>
          </a:blip>
          <a:stretch>
            <a:fillRect/>
          </a:stretch>
        </p:blipFill>
        <p:spPr>
          <a:xfrm>
            <a:off x="6162550" y="3046571"/>
            <a:ext cx="2716550" cy="1962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nvSpPr>
        <p:spPr>
          <a:xfrm>
            <a:off x="264900" y="743850"/>
            <a:ext cx="8614200" cy="3093900"/>
          </a:xfrm>
          <a:prstGeom prst="rect">
            <a:avLst/>
          </a:prstGeom>
          <a:noFill/>
          <a:ln>
            <a:noFill/>
          </a:ln>
        </p:spPr>
        <p:txBody>
          <a:bodyPr anchorCtr="0" anchor="t" bIns="91425" lIns="91425" spcFirstLastPara="1" rIns="91425" wrap="square" tIns="91425">
            <a:spAutoFit/>
          </a:bodyPr>
          <a:lstStyle/>
          <a:p>
            <a:pPr indent="-358775" lvl="0" marL="457200" rtl="0" algn="l">
              <a:lnSpc>
                <a:spcPct val="100000"/>
              </a:lnSpc>
              <a:spcBef>
                <a:spcPts val="0"/>
              </a:spcBef>
              <a:spcAft>
                <a:spcPts val="0"/>
              </a:spcAft>
              <a:buClr>
                <a:srgbClr val="121212"/>
              </a:buClr>
              <a:buSzPts val="2050"/>
              <a:buFont typeface="Cabin"/>
              <a:buChar char="●"/>
            </a:pPr>
            <a:r>
              <a:rPr lang="en-GB" sz="2050">
                <a:solidFill>
                  <a:srgbClr val="121212"/>
                </a:solidFill>
                <a:highlight>
                  <a:srgbClr val="FFFFFF"/>
                </a:highlight>
                <a:latin typeface="Cabin"/>
                <a:ea typeface="Cabin"/>
                <a:cs typeface="Cabin"/>
                <a:sym typeface="Cabin"/>
              </a:rPr>
              <a:t>The sons of Sceva had only a secondhand belief in Jesus. </a:t>
            </a:r>
            <a:endParaRPr sz="2050">
              <a:solidFill>
                <a:srgbClr val="121212"/>
              </a:solidFill>
              <a:highlight>
                <a:srgbClr val="FFFFFF"/>
              </a:highlight>
              <a:latin typeface="Cabin"/>
              <a:ea typeface="Cabin"/>
              <a:cs typeface="Cabin"/>
              <a:sym typeface="Cabin"/>
            </a:endParaRPr>
          </a:p>
          <a:p>
            <a:pPr indent="-358775" lvl="0" marL="457200" rtl="0" algn="l">
              <a:lnSpc>
                <a:spcPct val="100000"/>
              </a:lnSpc>
              <a:spcBef>
                <a:spcPts val="1000"/>
              </a:spcBef>
              <a:spcAft>
                <a:spcPts val="0"/>
              </a:spcAft>
              <a:buClr>
                <a:srgbClr val="121212"/>
              </a:buClr>
              <a:buSzPts val="2050"/>
              <a:buFont typeface="Cabin"/>
              <a:buChar char="●"/>
            </a:pPr>
            <a:r>
              <a:rPr lang="en-GB" sz="2050">
                <a:solidFill>
                  <a:srgbClr val="121212"/>
                </a:solidFill>
                <a:highlight>
                  <a:srgbClr val="FFFFFF"/>
                </a:highlight>
                <a:latin typeface="Cabin"/>
                <a:ea typeface="Cabin"/>
                <a:cs typeface="Cabin"/>
                <a:sym typeface="Cabin"/>
              </a:rPr>
              <a:t>The sons of Sceva thought Jesus’ name was something they could take up and put down as they chose. </a:t>
            </a:r>
            <a:endParaRPr sz="2050">
              <a:solidFill>
                <a:srgbClr val="121212"/>
              </a:solidFill>
              <a:highlight>
                <a:srgbClr val="FFFFFF"/>
              </a:highlight>
              <a:latin typeface="Cabin"/>
              <a:ea typeface="Cabin"/>
              <a:cs typeface="Cabin"/>
              <a:sym typeface="Cabin"/>
            </a:endParaRPr>
          </a:p>
          <a:p>
            <a:pPr indent="-358775" lvl="0" marL="457200" rtl="0" algn="l">
              <a:lnSpc>
                <a:spcPct val="100000"/>
              </a:lnSpc>
              <a:spcBef>
                <a:spcPts val="1000"/>
              </a:spcBef>
              <a:spcAft>
                <a:spcPts val="0"/>
              </a:spcAft>
              <a:buClr>
                <a:srgbClr val="121212"/>
              </a:buClr>
              <a:buSzPts val="2050"/>
              <a:buFont typeface="Cabin"/>
              <a:buChar char="●"/>
            </a:pPr>
            <a:r>
              <a:rPr lang="en-GB" sz="2050">
                <a:solidFill>
                  <a:srgbClr val="121212"/>
                </a:solidFill>
                <a:highlight>
                  <a:srgbClr val="FFFFFF"/>
                </a:highlight>
                <a:latin typeface="Cabin"/>
                <a:ea typeface="Cabin"/>
                <a:cs typeface="Cabin"/>
                <a:sym typeface="Cabin"/>
              </a:rPr>
              <a:t>In contrast, Paul came to have a true belief in Christ as the Son of God, the atonement, the resurrection and the Holy Spirit. This was not added to his Judaism but replaced it. Christ became Paul's Lord. Paul surrendered fully to Christ. </a:t>
            </a:r>
            <a:endParaRPr sz="2050">
              <a:solidFill>
                <a:srgbClr val="121212"/>
              </a:solidFill>
              <a:highlight>
                <a:srgbClr val="FFFFFF"/>
              </a:highlight>
              <a:latin typeface="Cabin"/>
              <a:ea typeface="Cabin"/>
              <a:cs typeface="Cabin"/>
              <a:sym typeface="Cabin"/>
            </a:endParaRPr>
          </a:p>
          <a:p>
            <a:pPr indent="-358775" lvl="0" marL="457200" rtl="0" algn="l">
              <a:lnSpc>
                <a:spcPct val="100000"/>
              </a:lnSpc>
              <a:spcBef>
                <a:spcPts val="1000"/>
              </a:spcBef>
              <a:spcAft>
                <a:spcPts val="1000"/>
              </a:spcAft>
              <a:buClr>
                <a:srgbClr val="121212"/>
              </a:buClr>
              <a:buSzPts val="2050"/>
              <a:buFont typeface="Cabin"/>
              <a:buChar char="●"/>
            </a:pPr>
            <a:r>
              <a:rPr lang="en-GB" sz="2050">
                <a:solidFill>
                  <a:srgbClr val="121212"/>
                </a:solidFill>
                <a:highlight>
                  <a:srgbClr val="FFFFFF"/>
                </a:highlight>
                <a:latin typeface="Cabin"/>
                <a:ea typeface="Cabin"/>
                <a:cs typeface="Cabin"/>
                <a:sym typeface="Cabin"/>
              </a:rPr>
              <a:t>We need to follow Paul's example, not the sons of Sceva.</a:t>
            </a:r>
            <a:endParaRPr sz="2050">
              <a:solidFill>
                <a:srgbClr val="121212"/>
              </a:solidFill>
              <a:highlight>
                <a:srgbClr val="FFFFFF"/>
              </a:highlight>
              <a:latin typeface="Cabin"/>
              <a:ea typeface="Cabin"/>
              <a:cs typeface="Cabin"/>
              <a:sym typeface="Cabin"/>
            </a:endParaRPr>
          </a:p>
        </p:txBody>
      </p:sp>
      <p:sp>
        <p:nvSpPr>
          <p:cNvPr id="98" name="Google Shape;98;p19"/>
          <p:cNvSpPr txBox="1"/>
          <p:nvPr/>
        </p:nvSpPr>
        <p:spPr>
          <a:xfrm>
            <a:off x="77625" y="166225"/>
            <a:ext cx="62373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900">
                <a:solidFill>
                  <a:srgbClr val="9900FF"/>
                </a:solidFill>
                <a:latin typeface="Cabin"/>
                <a:ea typeface="Cabin"/>
                <a:cs typeface="Cabin"/>
                <a:sym typeface="Cabin"/>
              </a:rPr>
              <a:t>b) 7 sons of Sceva [Acts 19: 13-17]</a:t>
            </a:r>
            <a:endParaRPr b="1" sz="2900">
              <a:solidFill>
                <a:srgbClr val="9900FF"/>
              </a:solidFill>
              <a:latin typeface="Cabin"/>
              <a:ea typeface="Cabin"/>
              <a:cs typeface="Cabin"/>
              <a:sym typeface="Cab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nvSpPr>
        <p:spPr>
          <a:xfrm>
            <a:off x="175075" y="68775"/>
            <a:ext cx="8968800" cy="21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600">
                <a:solidFill>
                  <a:srgbClr val="B45F06"/>
                </a:solidFill>
                <a:highlight>
                  <a:srgbClr val="FFFFFF"/>
                </a:highlight>
                <a:latin typeface="Cabin"/>
                <a:ea typeface="Cabin"/>
                <a:cs typeface="Cabin"/>
                <a:sym typeface="Cabin"/>
              </a:rPr>
              <a:t>Jeremiah </a:t>
            </a:r>
            <a:r>
              <a:rPr b="1" lang="en-GB" sz="2600">
                <a:solidFill>
                  <a:srgbClr val="B45F06"/>
                </a:solidFill>
                <a:highlight>
                  <a:srgbClr val="FFFFFF"/>
                </a:highlight>
                <a:latin typeface="Cabin"/>
                <a:ea typeface="Cabin"/>
                <a:cs typeface="Cabin"/>
                <a:sym typeface="Cabin"/>
              </a:rPr>
              <a:t>2</a:t>
            </a:r>
            <a:endParaRPr sz="2300">
              <a:solidFill>
                <a:srgbClr val="B45F06"/>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rPr lang="en-GB" sz="1900">
                <a:solidFill>
                  <a:schemeClr val="dk1"/>
                </a:solidFill>
                <a:highlight>
                  <a:srgbClr val="FFFFFF"/>
                </a:highlight>
                <a:latin typeface="Cabin"/>
                <a:ea typeface="Cabin"/>
                <a:cs typeface="Cabin"/>
                <a:sym typeface="Cabin"/>
              </a:rPr>
              <a:t>“This is what the Lord says: “‘I remember the devotion of your youth, </a:t>
            </a:r>
            <a:r>
              <a:rPr b="1" lang="en-GB" sz="1900">
                <a:solidFill>
                  <a:schemeClr val="dk1"/>
                </a:solidFill>
                <a:highlight>
                  <a:srgbClr val="FFFFFF"/>
                </a:highlight>
                <a:latin typeface="Cabin"/>
                <a:ea typeface="Cabin"/>
                <a:cs typeface="Cabin"/>
                <a:sym typeface="Cabin"/>
              </a:rPr>
              <a:t>how as a bride you loved me </a:t>
            </a:r>
            <a:r>
              <a:rPr lang="en-GB" sz="1900">
                <a:solidFill>
                  <a:schemeClr val="dk1"/>
                </a:solidFill>
                <a:highlight>
                  <a:srgbClr val="FFFFFF"/>
                </a:highlight>
                <a:latin typeface="Cabin"/>
                <a:ea typeface="Cabin"/>
                <a:cs typeface="Cabin"/>
                <a:sym typeface="Cabin"/>
              </a:rPr>
              <a:t>and followed me through the wilderness, through a land not sown…This is what the Lord says: “</a:t>
            </a:r>
            <a:r>
              <a:rPr b="1" lang="en-GB" sz="1900">
                <a:solidFill>
                  <a:schemeClr val="dk1"/>
                </a:solidFill>
                <a:highlight>
                  <a:srgbClr val="FFFFFF"/>
                </a:highlight>
                <a:latin typeface="Cabin"/>
                <a:ea typeface="Cabin"/>
                <a:cs typeface="Cabin"/>
                <a:sym typeface="Cabin"/>
              </a:rPr>
              <a:t>What fault did your ancestors find in me, that they strayed so far from me?”</a:t>
            </a:r>
            <a:endParaRPr b="1" sz="1900">
              <a:solidFill>
                <a:schemeClr val="dk1"/>
              </a:solidFill>
              <a:highlight>
                <a:srgbClr val="FFFFFF"/>
              </a:highlight>
              <a:latin typeface="Cabin"/>
              <a:ea typeface="Cabin"/>
              <a:cs typeface="Cabin"/>
              <a:sym typeface="Cabin"/>
            </a:endParaRPr>
          </a:p>
        </p:txBody>
      </p:sp>
      <p:sp>
        <p:nvSpPr>
          <p:cNvPr id="104" name="Google Shape;104;p20"/>
          <p:cNvSpPr/>
          <p:nvPr/>
        </p:nvSpPr>
        <p:spPr>
          <a:xfrm>
            <a:off x="413375" y="2884175"/>
            <a:ext cx="8922600" cy="202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100">
                <a:latin typeface="Cabin"/>
                <a:ea typeface="Cabin"/>
                <a:cs typeface="Cabin"/>
                <a:sym typeface="Cabin"/>
              </a:rPr>
              <a:t>When we stray from him we don’t just break his law we break his heart.</a:t>
            </a:r>
            <a:endParaRPr sz="2100">
              <a:latin typeface="Cabin"/>
              <a:ea typeface="Cabin"/>
              <a:cs typeface="Cabin"/>
              <a:sym typeface="Cabin"/>
            </a:endParaRPr>
          </a:p>
          <a:p>
            <a:pPr indent="0" lvl="0" marL="0" rtl="0" algn="ctr">
              <a:spcBef>
                <a:spcPts val="0"/>
              </a:spcBef>
              <a:spcAft>
                <a:spcPts val="0"/>
              </a:spcAft>
              <a:buNone/>
            </a:pPr>
            <a:r>
              <a:rPr lang="en-GB" sz="2100">
                <a:latin typeface="Cabin"/>
                <a:ea typeface="Cabin"/>
                <a:cs typeface="Cabin"/>
                <a:sym typeface="Cabin"/>
              </a:rPr>
              <a:t>The seven sons didn’t understand this as they thought the name of Jesus was something they could use for their own gain.</a:t>
            </a:r>
            <a:endParaRPr sz="2100">
              <a:latin typeface="Cabin"/>
              <a:ea typeface="Cabin"/>
              <a:cs typeface="Cabin"/>
              <a:sym typeface="Cab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nvSpPr>
        <p:spPr>
          <a:xfrm>
            <a:off x="175075" y="68775"/>
            <a:ext cx="8968800" cy="259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600">
                <a:solidFill>
                  <a:srgbClr val="B45F06"/>
                </a:solidFill>
                <a:highlight>
                  <a:srgbClr val="FFFFFF"/>
                </a:highlight>
                <a:latin typeface="Cabin"/>
                <a:ea typeface="Cabin"/>
                <a:cs typeface="Cabin"/>
                <a:sym typeface="Cabin"/>
              </a:rPr>
              <a:t>Revelation 2: 1-7</a:t>
            </a:r>
            <a:endParaRPr sz="2300">
              <a:solidFill>
                <a:srgbClr val="B45F06"/>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900">
                <a:solidFill>
                  <a:schemeClr val="dk1"/>
                </a:solidFill>
                <a:highlight>
                  <a:srgbClr val="FFFFFF"/>
                </a:highlight>
                <a:latin typeface="Cabin"/>
                <a:ea typeface="Cabin"/>
                <a:cs typeface="Cabin"/>
                <a:sym typeface="Cabin"/>
              </a:rPr>
              <a:t>“Yet I hold this against you: </a:t>
            </a:r>
            <a:r>
              <a:rPr b="1" lang="en-GB" sz="1900">
                <a:solidFill>
                  <a:schemeClr val="dk1"/>
                </a:solidFill>
                <a:highlight>
                  <a:srgbClr val="FFFFFF"/>
                </a:highlight>
                <a:latin typeface="Cabin"/>
                <a:ea typeface="Cabin"/>
                <a:cs typeface="Cabin"/>
                <a:sym typeface="Cabin"/>
              </a:rPr>
              <a:t>You have forsaken the love you had at first</a:t>
            </a:r>
            <a:r>
              <a:rPr lang="en-GB" sz="1900">
                <a:solidFill>
                  <a:schemeClr val="dk1"/>
                </a:solidFill>
                <a:highlight>
                  <a:srgbClr val="FFFFFF"/>
                </a:highlight>
                <a:latin typeface="Cabin"/>
                <a:ea typeface="Cabin"/>
                <a:cs typeface="Cabin"/>
                <a:sym typeface="Cabin"/>
              </a:rPr>
              <a:t>. </a:t>
            </a:r>
            <a:r>
              <a:rPr b="1" lang="en-GB" sz="1900">
                <a:solidFill>
                  <a:schemeClr val="dk1"/>
                </a:solidFill>
                <a:highlight>
                  <a:srgbClr val="FFFFFF"/>
                </a:highlight>
                <a:latin typeface="Cabin"/>
                <a:ea typeface="Cabin"/>
                <a:cs typeface="Cabin"/>
                <a:sym typeface="Cabin"/>
              </a:rPr>
              <a:t>Repent and do the things you did at first</a:t>
            </a:r>
            <a:r>
              <a:rPr lang="en-GB" sz="1900">
                <a:solidFill>
                  <a:schemeClr val="dk1"/>
                </a:solidFill>
                <a:highlight>
                  <a:srgbClr val="FFFFFF"/>
                </a:highlight>
                <a:latin typeface="Cabin"/>
                <a:ea typeface="Cabin"/>
                <a:cs typeface="Cabin"/>
                <a:sym typeface="Cabin"/>
              </a:rPr>
              <a:t>….Whoever has ears, let them hear what the Spirit says to the churches. To the one who is </a:t>
            </a:r>
            <a:r>
              <a:rPr b="1" lang="en-GB" sz="1900">
                <a:solidFill>
                  <a:schemeClr val="dk1"/>
                </a:solidFill>
                <a:highlight>
                  <a:srgbClr val="FFFFFF"/>
                </a:highlight>
                <a:latin typeface="Cabin"/>
                <a:ea typeface="Cabin"/>
                <a:cs typeface="Cabin"/>
                <a:sym typeface="Cabin"/>
              </a:rPr>
              <a:t>victorious</a:t>
            </a:r>
            <a:r>
              <a:rPr lang="en-GB" sz="1900">
                <a:solidFill>
                  <a:schemeClr val="dk1"/>
                </a:solidFill>
                <a:highlight>
                  <a:srgbClr val="FFFFFF"/>
                </a:highlight>
                <a:latin typeface="Cabin"/>
                <a:ea typeface="Cabin"/>
                <a:cs typeface="Cabin"/>
                <a:sym typeface="Cabin"/>
              </a:rPr>
              <a:t>, I will give the right to eat from the tree of life, which is in the paradise of God.”</a:t>
            </a:r>
            <a:endParaRPr sz="19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t/>
            </a:r>
            <a:endParaRPr sz="1900">
              <a:solidFill>
                <a:schemeClr val="dk1"/>
              </a:solidFill>
              <a:highlight>
                <a:srgbClr val="FFFFFF"/>
              </a:highlight>
              <a:latin typeface="Cabin"/>
              <a:ea typeface="Cabin"/>
              <a:cs typeface="Cabin"/>
              <a:sym typeface="Cabin"/>
            </a:endParaRPr>
          </a:p>
        </p:txBody>
      </p:sp>
      <p:sp>
        <p:nvSpPr>
          <p:cNvPr id="110" name="Google Shape;110;p21"/>
          <p:cNvSpPr/>
          <p:nvPr/>
        </p:nvSpPr>
        <p:spPr>
          <a:xfrm>
            <a:off x="413375" y="2797550"/>
            <a:ext cx="7590600" cy="2111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None/>
            </a:pPr>
            <a:r>
              <a:rPr lang="en-GB" sz="1900">
                <a:solidFill>
                  <a:schemeClr val="dk1"/>
                </a:solidFill>
                <a:highlight>
                  <a:srgbClr val="FFFFFF"/>
                </a:highlight>
                <a:latin typeface="Cabin"/>
                <a:ea typeface="Cabin"/>
                <a:cs typeface="Cabin"/>
                <a:sym typeface="Cabin"/>
              </a:rPr>
              <a:t>What are these first acts? - “They devoted themselves to the apostles’ teaching and to fellowship, to the breaking of bread and to prayer. Everyone was filled with awe at the many wonders and signs performed by the apostles. All the believers were together and had everything in common.” ‭‭Acts‬ ‭2‬:‭42‬-‭44‬ </a:t>
            </a:r>
            <a:endParaRPr sz="2100">
              <a:latin typeface="Cabin"/>
              <a:ea typeface="Cabin"/>
              <a:cs typeface="Cabin"/>
              <a:sym typeface="Cab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nvSpPr>
        <p:spPr>
          <a:xfrm>
            <a:off x="264900" y="743850"/>
            <a:ext cx="6981300" cy="429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2750">
                <a:solidFill>
                  <a:srgbClr val="121212"/>
                </a:solidFill>
                <a:highlight>
                  <a:schemeClr val="lt1"/>
                </a:highlight>
                <a:latin typeface="Cabin"/>
                <a:ea typeface="Cabin"/>
                <a:cs typeface="Cabin"/>
                <a:sym typeface="Cabin"/>
              </a:rPr>
              <a:t>Many of those who believed now came and openly confessed what they had done. A number who had practiced sorcery </a:t>
            </a:r>
            <a:r>
              <a:rPr b="1" lang="en-GB" sz="2750" u="sng">
                <a:solidFill>
                  <a:srgbClr val="121212"/>
                </a:solidFill>
                <a:highlight>
                  <a:schemeClr val="lt1"/>
                </a:highlight>
                <a:latin typeface="Cabin"/>
                <a:ea typeface="Cabin"/>
                <a:cs typeface="Cabin"/>
                <a:sym typeface="Cabin"/>
              </a:rPr>
              <a:t>brought their scrolls together and burned them publicly.</a:t>
            </a:r>
            <a:r>
              <a:rPr lang="en-GB" sz="2750">
                <a:solidFill>
                  <a:srgbClr val="121212"/>
                </a:solidFill>
                <a:highlight>
                  <a:schemeClr val="lt1"/>
                </a:highlight>
                <a:latin typeface="Cabin"/>
                <a:ea typeface="Cabin"/>
                <a:cs typeface="Cabin"/>
                <a:sym typeface="Cabin"/>
              </a:rPr>
              <a:t> When they calculated the value of the scrolls, the total came to fifty thousand drachmas. In this way the word of the Lord spread widely and grew in power.</a:t>
            </a:r>
            <a:endParaRPr sz="2750">
              <a:solidFill>
                <a:srgbClr val="121212"/>
              </a:solidFill>
              <a:highlight>
                <a:schemeClr val="lt1"/>
              </a:highlight>
              <a:latin typeface="Cabin"/>
              <a:ea typeface="Cabin"/>
              <a:cs typeface="Cabin"/>
              <a:sym typeface="Cabin"/>
            </a:endParaRPr>
          </a:p>
          <a:p>
            <a:pPr indent="-377825" lvl="0" marL="457200" rtl="0" algn="l">
              <a:spcBef>
                <a:spcPts val="0"/>
              </a:spcBef>
              <a:spcAft>
                <a:spcPts val="0"/>
              </a:spcAft>
              <a:buClr>
                <a:srgbClr val="121212"/>
              </a:buClr>
              <a:buSzPts val="2350"/>
              <a:buFont typeface="Cabin"/>
              <a:buChar char="➔"/>
            </a:pPr>
            <a:r>
              <a:rPr lang="en-GB" sz="2350">
                <a:solidFill>
                  <a:srgbClr val="121212"/>
                </a:solidFill>
                <a:highlight>
                  <a:schemeClr val="lt1"/>
                </a:highlight>
                <a:latin typeface="Cabin"/>
                <a:ea typeface="Cabin"/>
                <a:cs typeface="Cabin"/>
                <a:sym typeface="Cabin"/>
              </a:rPr>
              <a:t>A drachma was a silver coin worth about a day’s wages</a:t>
            </a:r>
            <a:endParaRPr sz="2350">
              <a:solidFill>
                <a:srgbClr val="121212"/>
              </a:solidFill>
              <a:highlight>
                <a:schemeClr val="lt1"/>
              </a:highlight>
              <a:latin typeface="Cabin"/>
              <a:ea typeface="Cabin"/>
              <a:cs typeface="Cabin"/>
              <a:sym typeface="Cabin"/>
            </a:endParaRPr>
          </a:p>
        </p:txBody>
      </p:sp>
      <p:sp>
        <p:nvSpPr>
          <p:cNvPr id="116" name="Google Shape;116;p22"/>
          <p:cNvSpPr txBox="1"/>
          <p:nvPr/>
        </p:nvSpPr>
        <p:spPr>
          <a:xfrm>
            <a:off x="77625" y="166225"/>
            <a:ext cx="88014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900">
                <a:solidFill>
                  <a:srgbClr val="9900FF"/>
                </a:solidFill>
                <a:latin typeface="Cabin"/>
                <a:ea typeface="Cabin"/>
                <a:cs typeface="Cabin"/>
                <a:sym typeface="Cabin"/>
              </a:rPr>
              <a:t>c) M</a:t>
            </a:r>
            <a:r>
              <a:rPr b="1" lang="en-GB" sz="2900">
                <a:solidFill>
                  <a:srgbClr val="9900FF"/>
                </a:solidFill>
                <a:latin typeface="Cabin"/>
                <a:ea typeface="Cabin"/>
                <a:cs typeface="Cabin"/>
                <a:sym typeface="Cabin"/>
              </a:rPr>
              <a:t>any former sorcerers - [</a:t>
            </a:r>
            <a:r>
              <a:rPr b="1" lang="en-GB" sz="2900">
                <a:solidFill>
                  <a:srgbClr val="9900FF"/>
                </a:solidFill>
                <a:latin typeface="Cabin"/>
                <a:ea typeface="Cabin"/>
                <a:cs typeface="Cabin"/>
                <a:sym typeface="Cabin"/>
              </a:rPr>
              <a:t>Acts 19: 18-20]</a:t>
            </a:r>
            <a:endParaRPr b="1" sz="2900">
              <a:solidFill>
                <a:srgbClr val="9900FF"/>
              </a:solidFill>
              <a:latin typeface="Cabin"/>
              <a:ea typeface="Cabin"/>
              <a:cs typeface="Cabin"/>
              <a:sym typeface="Cabin"/>
            </a:endParaRPr>
          </a:p>
        </p:txBody>
      </p:sp>
      <p:pic>
        <p:nvPicPr>
          <p:cNvPr id="117" name="Google Shape;117;p22"/>
          <p:cNvPicPr preferRelativeResize="0"/>
          <p:nvPr/>
        </p:nvPicPr>
        <p:blipFill>
          <a:blip r:embed="rId3">
            <a:alphaModFix/>
          </a:blip>
          <a:stretch>
            <a:fillRect/>
          </a:stretch>
        </p:blipFill>
        <p:spPr>
          <a:xfrm>
            <a:off x="7073500" y="797425"/>
            <a:ext cx="1948475" cy="2844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3"/>
          <p:cNvPicPr preferRelativeResize="0"/>
          <p:nvPr/>
        </p:nvPicPr>
        <p:blipFill>
          <a:blip r:embed="rId3">
            <a:alphaModFix/>
          </a:blip>
          <a:stretch>
            <a:fillRect/>
          </a:stretch>
        </p:blipFill>
        <p:spPr>
          <a:xfrm>
            <a:off x="870263" y="152400"/>
            <a:ext cx="7403474" cy="48386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nvSpPr>
        <p:spPr>
          <a:xfrm>
            <a:off x="175075" y="68775"/>
            <a:ext cx="8968800" cy="259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600">
                <a:solidFill>
                  <a:srgbClr val="B45F06"/>
                </a:solidFill>
                <a:highlight>
                  <a:srgbClr val="FFFFFF"/>
                </a:highlight>
                <a:latin typeface="Cabin"/>
                <a:ea typeface="Cabin"/>
                <a:cs typeface="Cabin"/>
                <a:sym typeface="Cabin"/>
              </a:rPr>
              <a:t>Hebrews 12:1-2</a:t>
            </a:r>
            <a:endParaRPr b="1" sz="2600">
              <a:solidFill>
                <a:srgbClr val="B45F06"/>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900">
                <a:solidFill>
                  <a:schemeClr val="dk1"/>
                </a:solidFill>
                <a:highlight>
                  <a:srgbClr val="FFFFFF"/>
                </a:highlight>
                <a:latin typeface="Cabin"/>
                <a:ea typeface="Cabin"/>
                <a:cs typeface="Cabin"/>
                <a:sym typeface="Cabin"/>
              </a:rPr>
              <a:t>Therefore, since we are surrounded by such a great cloud of witnesses, </a:t>
            </a:r>
            <a:r>
              <a:rPr b="1" lang="en-GB" sz="1900">
                <a:solidFill>
                  <a:schemeClr val="dk1"/>
                </a:solidFill>
                <a:highlight>
                  <a:srgbClr val="FFFFFF"/>
                </a:highlight>
                <a:latin typeface="Cabin"/>
                <a:ea typeface="Cabin"/>
                <a:cs typeface="Cabin"/>
                <a:sym typeface="Cabin"/>
              </a:rPr>
              <a:t>let us throw off everything that hinders and the sin that so easily entangles</a:t>
            </a:r>
            <a:r>
              <a:rPr lang="en-GB" sz="1900">
                <a:solidFill>
                  <a:schemeClr val="dk1"/>
                </a:solidFill>
                <a:highlight>
                  <a:srgbClr val="FFFFFF"/>
                </a:highlight>
                <a:latin typeface="Cabin"/>
                <a:ea typeface="Cabin"/>
                <a:cs typeface="Cabin"/>
                <a:sym typeface="Cabin"/>
              </a:rPr>
              <a:t>. And let us run with perseverance the race marked out for us, fixing our eyes on Jesus, the pioneer and perfecter of faith.</a:t>
            </a:r>
            <a:endParaRPr sz="19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t/>
            </a:r>
            <a:endParaRPr sz="1900">
              <a:solidFill>
                <a:schemeClr val="dk1"/>
              </a:solidFill>
              <a:highlight>
                <a:srgbClr val="FFFFFF"/>
              </a:highlight>
              <a:latin typeface="Cabin"/>
              <a:ea typeface="Cabin"/>
              <a:cs typeface="Cabin"/>
              <a:sym typeface="Cabi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255350" y="1353550"/>
            <a:ext cx="8420100" cy="1879500"/>
          </a:xfrm>
          <a:prstGeom prst="rect">
            <a:avLst/>
          </a:prstGeom>
          <a:noFill/>
          <a:ln>
            <a:noFill/>
          </a:ln>
        </p:spPr>
        <p:txBody>
          <a:bodyPr anchorCtr="0" anchor="t" bIns="91425" lIns="91425" spcFirstLastPara="1" rIns="91425" wrap="square" tIns="91425">
            <a:spAutoFit/>
          </a:bodyPr>
          <a:lstStyle/>
          <a:p>
            <a:pPr indent="-361950" lvl="0" marL="457200" rtl="0" algn="l">
              <a:lnSpc>
                <a:spcPct val="115000"/>
              </a:lnSpc>
              <a:spcBef>
                <a:spcPts val="0"/>
              </a:spcBef>
              <a:spcAft>
                <a:spcPts val="0"/>
              </a:spcAft>
              <a:buClr>
                <a:schemeClr val="dk1"/>
              </a:buClr>
              <a:buSzPts val="2100"/>
              <a:buFont typeface="Cabin"/>
              <a:buChar char="➔"/>
            </a:pPr>
            <a:r>
              <a:rPr lang="en-GB" sz="2100">
                <a:solidFill>
                  <a:schemeClr val="dk1"/>
                </a:solidFill>
                <a:latin typeface="Cabin"/>
                <a:ea typeface="Cabin"/>
                <a:cs typeface="Cabin"/>
                <a:sym typeface="Cabin"/>
              </a:rPr>
              <a:t>Ask God to help you [re]discover the gifts of the spirit</a:t>
            </a:r>
            <a:endParaRPr sz="2100">
              <a:solidFill>
                <a:schemeClr val="dk1"/>
              </a:solidFill>
              <a:latin typeface="Cabin"/>
              <a:ea typeface="Cabin"/>
              <a:cs typeface="Cabin"/>
              <a:sym typeface="Cabin"/>
            </a:endParaRPr>
          </a:p>
          <a:p>
            <a:pPr indent="-361950" lvl="0" marL="457200" rtl="0" algn="l">
              <a:lnSpc>
                <a:spcPct val="115000"/>
              </a:lnSpc>
              <a:spcBef>
                <a:spcPts val="1000"/>
              </a:spcBef>
              <a:spcAft>
                <a:spcPts val="0"/>
              </a:spcAft>
              <a:buClr>
                <a:schemeClr val="dk1"/>
              </a:buClr>
              <a:buSzPts val="2100"/>
              <a:buFont typeface="Cabin"/>
              <a:buChar char="➔"/>
            </a:pPr>
            <a:r>
              <a:rPr lang="en-GB" sz="2100">
                <a:solidFill>
                  <a:schemeClr val="dk1"/>
                </a:solidFill>
                <a:latin typeface="Cabin"/>
                <a:ea typeface="Cabin"/>
                <a:cs typeface="Cabin"/>
                <a:sym typeface="Cabin"/>
              </a:rPr>
              <a:t>Ask God for a fresh revelation of His heart for you</a:t>
            </a:r>
            <a:endParaRPr sz="2100">
              <a:solidFill>
                <a:schemeClr val="dk1"/>
              </a:solidFill>
              <a:latin typeface="Cabin"/>
              <a:ea typeface="Cabin"/>
              <a:cs typeface="Cabin"/>
              <a:sym typeface="Cabin"/>
            </a:endParaRPr>
          </a:p>
          <a:p>
            <a:pPr indent="-361950" lvl="0" marL="457200" rtl="0" algn="l">
              <a:lnSpc>
                <a:spcPct val="115000"/>
              </a:lnSpc>
              <a:spcBef>
                <a:spcPts val="1000"/>
              </a:spcBef>
              <a:spcAft>
                <a:spcPts val="1000"/>
              </a:spcAft>
              <a:buClr>
                <a:schemeClr val="dk1"/>
              </a:buClr>
              <a:buSzPts val="2100"/>
              <a:buFont typeface="Cabin"/>
              <a:buChar char="➔"/>
            </a:pPr>
            <a:r>
              <a:rPr lang="en-GB" sz="2100">
                <a:solidFill>
                  <a:schemeClr val="dk1"/>
                </a:solidFill>
                <a:latin typeface="Cabin"/>
                <a:ea typeface="Cabin"/>
                <a:cs typeface="Cabin"/>
                <a:sym typeface="Cabin"/>
              </a:rPr>
              <a:t>Ask God to search your heart for anything you need to confess and walk away from today</a:t>
            </a:r>
            <a:endParaRPr sz="2100">
              <a:solidFill>
                <a:schemeClr val="dk1"/>
              </a:solidFill>
              <a:latin typeface="Cabin"/>
              <a:ea typeface="Cabin"/>
              <a:cs typeface="Cabin"/>
              <a:sym typeface="Cabin"/>
            </a:endParaRPr>
          </a:p>
        </p:txBody>
      </p:sp>
      <p:sp>
        <p:nvSpPr>
          <p:cNvPr id="133" name="Google Shape;133;p25"/>
          <p:cNvSpPr txBox="1"/>
          <p:nvPr/>
        </p:nvSpPr>
        <p:spPr>
          <a:xfrm>
            <a:off x="255350" y="182400"/>
            <a:ext cx="55071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sz="5200" u="sng">
                <a:solidFill>
                  <a:schemeClr val="dk1"/>
                </a:solidFill>
                <a:latin typeface="Cabin"/>
                <a:ea typeface="Cabin"/>
                <a:cs typeface="Cabin"/>
                <a:sym typeface="Cabin"/>
              </a:rPr>
              <a:t>A </a:t>
            </a:r>
            <a:r>
              <a:rPr b="1" i="1" lang="en-GB" sz="5200" u="sng">
                <a:solidFill>
                  <a:schemeClr val="dk1"/>
                </a:solidFill>
                <a:latin typeface="Cabin"/>
                <a:ea typeface="Cabin"/>
                <a:cs typeface="Cabin"/>
                <a:sym typeface="Cabin"/>
              </a:rPr>
              <a:t>first-hand</a:t>
            </a:r>
            <a:r>
              <a:rPr b="1" i="1" lang="en-GB" sz="5200" u="sng">
                <a:solidFill>
                  <a:schemeClr val="dk1"/>
                </a:solidFill>
                <a:latin typeface="Cabin"/>
                <a:ea typeface="Cabin"/>
                <a:cs typeface="Cabin"/>
                <a:sym typeface="Cabin"/>
              </a:rPr>
              <a:t> faith</a:t>
            </a:r>
            <a:endParaRPr b="1" i="1" sz="5200" u="sng">
              <a:solidFill>
                <a:schemeClr val="dk1"/>
              </a:solidFill>
              <a:latin typeface="Cabin"/>
              <a:ea typeface="Cabin"/>
              <a:cs typeface="Cabin"/>
              <a:sym typeface="Cabi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