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1"/>
  </p:notesMasterIdLst>
  <p:handoutMasterIdLst>
    <p:handoutMasterId r:id="rId22"/>
  </p:handoutMasterIdLst>
  <p:sldIdLst>
    <p:sldId id="290" r:id="rId3"/>
    <p:sldId id="298" r:id="rId4"/>
    <p:sldId id="257" r:id="rId5"/>
    <p:sldId id="295" r:id="rId6"/>
    <p:sldId id="264" r:id="rId7"/>
    <p:sldId id="258" r:id="rId8"/>
    <p:sldId id="297" r:id="rId9"/>
    <p:sldId id="296" r:id="rId10"/>
    <p:sldId id="262" r:id="rId11"/>
    <p:sldId id="260" r:id="rId12"/>
    <p:sldId id="291" r:id="rId13"/>
    <p:sldId id="261" r:id="rId14"/>
    <p:sldId id="263" r:id="rId15"/>
    <p:sldId id="292" r:id="rId16"/>
    <p:sldId id="293" r:id="rId17"/>
    <p:sldId id="300" r:id="rId18"/>
    <p:sldId id="294" r:id="rId19"/>
    <p:sldId id="299" r:id="rId20"/>
  </p:sldIdLst>
  <p:sldSz cx="12192000" cy="6858000"/>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93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102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000" autoAdjust="0"/>
  </p:normalViewPr>
  <p:slideViewPr>
    <p:cSldViewPr snapToGrid="0" snapToObjects="1" showGuides="1">
      <p:cViewPr varScale="1">
        <p:scale>
          <a:sx n="87" d="100"/>
          <a:sy n="87" d="100"/>
        </p:scale>
        <p:origin x="744" y="90"/>
      </p:cViewPr>
      <p:guideLst>
        <p:guide orient="horz" pos="2160"/>
        <p:guide pos="3932"/>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6" d="100"/>
          <a:sy n="76" d="100"/>
        </p:scale>
        <p:origin x="408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E2C5D3-410A-BB97-EEB4-F606FE24DB29}"/>
              </a:ext>
            </a:extLst>
          </p:cNvPr>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989BF96-F0F9-346A-9925-F80137F2FD32}"/>
              </a:ext>
            </a:extLst>
          </p:cNvPr>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82530630-DDB1-48F1-91CF-F205922C7C3A}" type="datetimeFigureOut">
              <a:rPr lang="en-GB" smtClean="0"/>
              <a:t>15/04/2023</a:t>
            </a:fld>
            <a:endParaRPr lang="en-GB"/>
          </a:p>
        </p:txBody>
      </p:sp>
      <p:sp>
        <p:nvSpPr>
          <p:cNvPr id="4" name="Footer Placeholder 3">
            <a:extLst>
              <a:ext uri="{FF2B5EF4-FFF2-40B4-BE49-F238E27FC236}">
                <a16:creationId xmlns:a16="http://schemas.microsoft.com/office/drawing/2014/main" id="{9F86749C-9047-8211-8D31-86D969728713}"/>
              </a:ext>
            </a:extLst>
          </p:cNvPr>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02B11A0-C375-D961-A95A-BA173B8BD90D}"/>
              </a:ext>
            </a:extLst>
          </p:cNvPr>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0376261C-8C5A-41CF-B844-2BA2304D7751}" type="slidenum">
              <a:rPr lang="en-GB" smtClean="0"/>
              <a:t>‹#›</a:t>
            </a:fld>
            <a:endParaRPr lang="en-GB"/>
          </a:p>
        </p:txBody>
      </p:sp>
    </p:spTree>
    <p:extLst>
      <p:ext uri="{BB962C8B-B14F-4D97-AF65-F5344CB8AC3E}">
        <p14:creationId xmlns:p14="http://schemas.microsoft.com/office/powerpoint/2010/main" val="2549180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GB"/>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683F1035-52CC-4C56-A15A-D0F765CD42A5}" type="datetimeFigureOut">
              <a:rPr lang="en-GB" smtClean="0"/>
              <a:t>15/04/2023</a:t>
            </a:fld>
            <a:endParaRPr lang="en-GB"/>
          </a:p>
        </p:txBody>
      </p:sp>
      <p:sp>
        <p:nvSpPr>
          <p:cNvPr id="4" name="Slide Image Placeholder 3"/>
          <p:cNvSpPr>
            <a:spLocks noGrp="1" noRot="1" noChangeAspect="1"/>
          </p:cNvSpPr>
          <p:nvPr>
            <p:ph type="sldImg" idx="2"/>
          </p:nvPr>
        </p:nvSpPr>
        <p:spPr>
          <a:xfrm>
            <a:off x="647700" y="749300"/>
            <a:ext cx="5410200" cy="3044825"/>
          </a:xfrm>
          <a:prstGeom prst="rect">
            <a:avLst/>
          </a:prstGeom>
          <a:noFill/>
          <a:ln w="12700">
            <a:solidFill>
              <a:prstClr val="black"/>
            </a:solidFill>
          </a:ln>
        </p:spPr>
        <p:txBody>
          <a:bodyPr vert="horz" lIns="96606" tIns="48303" rIns="96606" bIns="48303" rtlCol="0" anchor="ctr"/>
          <a:lstStyle/>
          <a:p>
            <a:endParaRPr lang="en-GB"/>
          </a:p>
        </p:txBody>
      </p:sp>
      <p:sp>
        <p:nvSpPr>
          <p:cNvPr id="5" name="Notes Placeholder 4"/>
          <p:cNvSpPr>
            <a:spLocks noGrp="1"/>
          </p:cNvSpPr>
          <p:nvPr>
            <p:ph type="body" sz="quarter" idx="3"/>
          </p:nvPr>
        </p:nvSpPr>
        <p:spPr>
          <a:xfrm>
            <a:off x="127000" y="3932361"/>
            <a:ext cx="6604000" cy="5706939"/>
          </a:xfrm>
          <a:prstGeom prst="rect">
            <a:avLst/>
          </a:prstGeom>
        </p:spPr>
        <p:txBody>
          <a:bodyPr vert="horz" lIns="96606" tIns="48303" rIns="96606" bIns="4830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A7A99740-50D5-4DE9-8EAE-C86A75B7A65D}" type="slidenum">
              <a:rPr lang="en-GB" smtClean="0"/>
              <a:t>‹#›</a:t>
            </a:fld>
            <a:endParaRPr lang="en-GB"/>
          </a:p>
        </p:txBody>
      </p:sp>
    </p:spTree>
    <p:extLst>
      <p:ext uri="{BB962C8B-B14F-4D97-AF65-F5344CB8AC3E}">
        <p14:creationId xmlns:p14="http://schemas.microsoft.com/office/powerpoint/2010/main" val="3987376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biblia.com/bible/esv/Acts%201.8"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biblia.com/bible/esv/Acts%208.1" TargetMode="External"/><Relationship Id="rId4" Type="http://schemas.openxmlformats.org/officeDocument/2006/relationships/hyperlink" Target="https://biblia.com/bible/esv/Acts%2011.19"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iblia.com/bible/esv/Acts%201.8"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biblia.com/bible/esv/Acts%208.1" TargetMode="External"/><Relationship Id="rId4" Type="http://schemas.openxmlformats.org/officeDocument/2006/relationships/hyperlink" Target="https://biblia.com/bible/esv/Acts%2011.19"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biblia.com/bible/esv/Acts%201.8"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biblia.com/bible/esv/Acts%208.1" TargetMode="External"/><Relationship Id="rId4" Type="http://schemas.openxmlformats.org/officeDocument/2006/relationships/hyperlink" Target="https://biblia.com/bible/esv/Acts%2011.19"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iblegateway.com/passage/?search=Acts%208&amp;version=NIVUK#fen-NIVUK-27204a"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biblegateway.com/passage/?search=Acts%208&amp;version=NIVUK#fen-NIVUK-27214c" TargetMode="External"/><Relationship Id="rId4" Type="http://schemas.openxmlformats.org/officeDocument/2006/relationships/hyperlink" Target="https://www.biblegateway.com/passage/?search=Acts%208&amp;version=NIVUK#fen-NIVUK-27210b"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49300"/>
            <a:ext cx="5410200" cy="30448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99740-50D5-4DE9-8EAE-C86A75B7A65D}" type="slidenum">
              <a:rPr lang="en-GB" smtClean="0"/>
              <a:t>1</a:t>
            </a:fld>
            <a:endParaRPr lang="en-GB"/>
          </a:p>
        </p:txBody>
      </p:sp>
    </p:spTree>
    <p:extLst>
      <p:ext uri="{BB962C8B-B14F-4D97-AF65-F5344CB8AC3E}">
        <p14:creationId xmlns:p14="http://schemas.microsoft.com/office/powerpoint/2010/main" val="340850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7A99740-50D5-4DE9-8EAE-C86A75B7A65D}" type="slidenum">
              <a:rPr lang="en-GB" smtClean="0"/>
              <a:t>3</a:t>
            </a:fld>
            <a:endParaRPr lang="en-GB"/>
          </a:p>
        </p:txBody>
      </p:sp>
    </p:spTree>
    <p:extLst>
      <p:ext uri="{BB962C8B-B14F-4D97-AF65-F5344CB8AC3E}">
        <p14:creationId xmlns:p14="http://schemas.microsoft.com/office/powerpoint/2010/main" val="272558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49300"/>
            <a:ext cx="5410200" cy="3044825"/>
          </a:xfrm>
        </p:spPr>
      </p:sp>
      <p:sp>
        <p:nvSpPr>
          <p:cNvPr id="3" name="Notes Placeholder 2"/>
          <p:cNvSpPr>
            <a:spLocks noGrp="1"/>
          </p:cNvSpPr>
          <p:nvPr>
            <p:ph type="body" idx="1"/>
          </p:nvPr>
        </p:nvSpPr>
        <p:spPr/>
        <p:txBody>
          <a:bodyPr/>
          <a:lstStyle/>
          <a:p>
            <a:r>
              <a:rPr lang="en-GB" b="0" i="0" dirty="0">
                <a:solidFill>
                  <a:srgbClr val="333333"/>
                </a:solidFill>
                <a:effectLst/>
                <a:latin typeface="Merriweather Web"/>
              </a:rPr>
              <a:t>Up until now in the book of Acts all the ministry has taken place in Jerusalem. No one had moved out to Judea and Samaria. But Jesus had said in </a:t>
            </a:r>
            <a:r>
              <a:rPr lang="en-GB" b="0" i="0" u="none" strike="noStrike" dirty="0">
                <a:solidFill>
                  <a:srgbClr val="666666"/>
                </a:solidFill>
                <a:effectLst/>
                <a:latin typeface="Merriweather Web"/>
                <a:hlinkClick r:id="rId3"/>
              </a:rPr>
              <a:t>Acts 1:8</a:t>
            </a:r>
            <a:r>
              <a:rPr lang="en-GB" b="0" i="0" dirty="0">
                <a:solidFill>
                  <a:srgbClr val="333333"/>
                </a:solidFill>
                <a:effectLst/>
                <a:latin typeface="Merriweather Web"/>
              </a:rPr>
              <a:t> that the coming of the Holy Spirit was to empower missions in Jerusalem and beyond. "You shall receive power when the Holy Spirit has come upon you; and you shall be my witnesses in Jerusalem and in all Judea and Samaria and to the end of the earth.“</a:t>
            </a:r>
          </a:p>
          <a:p>
            <a:r>
              <a:rPr lang="en-GB" b="0" i="0" dirty="0">
                <a:solidFill>
                  <a:srgbClr val="333333"/>
                </a:solidFill>
                <a:effectLst/>
                <a:latin typeface="Merriweather Web"/>
              </a:rPr>
              <a:t>To confirm this missionary purpose of the persecution, look at </a:t>
            </a:r>
            <a:r>
              <a:rPr lang="en-GB" b="0" i="0" u="none" strike="noStrike" dirty="0">
                <a:solidFill>
                  <a:srgbClr val="666666"/>
                </a:solidFill>
                <a:effectLst/>
                <a:latin typeface="Merriweather Web"/>
                <a:hlinkClick r:id="rId4"/>
              </a:rPr>
              <a:t>Acts 11:19</a:t>
            </a:r>
            <a:r>
              <a:rPr lang="en-GB" b="0" i="0" dirty="0">
                <a:solidFill>
                  <a:srgbClr val="333333"/>
                </a:solidFill>
                <a:effectLst/>
                <a:latin typeface="Merriweather Web"/>
              </a:rPr>
              <a:t>. </a:t>
            </a:r>
          </a:p>
          <a:p>
            <a:r>
              <a:rPr lang="en-GB" b="0" i="0" dirty="0">
                <a:solidFill>
                  <a:srgbClr val="333333"/>
                </a:solidFill>
                <a:effectLst/>
                <a:latin typeface="Merriweather Web"/>
              </a:rPr>
              <a:t>"Now those who were scattered because of the persecution that arose over Stephen </a:t>
            </a:r>
            <a:r>
              <a:rPr lang="en-GB" b="0" i="0" dirty="0" err="1">
                <a:solidFill>
                  <a:srgbClr val="333333"/>
                </a:solidFill>
                <a:effectLst/>
                <a:latin typeface="Merriweather Web"/>
              </a:rPr>
              <a:t>traveled</a:t>
            </a:r>
            <a:r>
              <a:rPr lang="en-GB" b="0" i="0" dirty="0">
                <a:solidFill>
                  <a:srgbClr val="333333"/>
                </a:solidFill>
                <a:effectLst/>
                <a:latin typeface="Merriweather Web"/>
              </a:rPr>
              <a:t> as far as Phoenicia and Cyprus and Antioch, speaking the word to none except Jews." But in Antioch some spoke to Greeks also. In other words, the persecution not only sent the church to Judea and Samaria (</a:t>
            </a:r>
            <a:r>
              <a:rPr lang="en-GB" b="0" i="0" u="none" strike="noStrike" dirty="0">
                <a:solidFill>
                  <a:srgbClr val="666666"/>
                </a:solidFill>
                <a:effectLst/>
                <a:latin typeface="Merriweather Web"/>
                <a:hlinkClick r:id="rId5"/>
              </a:rPr>
              <a:t>Acts 8:1</a:t>
            </a:r>
            <a:r>
              <a:rPr lang="en-GB" b="0" i="0" dirty="0">
                <a:solidFill>
                  <a:srgbClr val="333333"/>
                </a:solidFill>
                <a:effectLst/>
                <a:latin typeface="Merriweather Web"/>
              </a:rPr>
              <a:t>) but also beyond to the Gentiles (</a:t>
            </a:r>
            <a:r>
              <a:rPr lang="en-GB" b="0" i="0" u="none" strike="noStrike" dirty="0">
                <a:solidFill>
                  <a:srgbClr val="666666"/>
                </a:solidFill>
                <a:effectLst/>
                <a:latin typeface="Merriweather Web"/>
                <a:hlinkClick r:id="rId4"/>
              </a:rPr>
              <a:t>Acts 11:19</a:t>
            </a:r>
            <a:r>
              <a:rPr lang="en-GB" b="0" i="0" dirty="0">
                <a:solidFill>
                  <a:srgbClr val="333333"/>
                </a:solidFill>
                <a:effectLst/>
                <a:latin typeface="Merriweather Web"/>
              </a:rPr>
              <a:t>).</a:t>
            </a:r>
          </a:p>
          <a:p>
            <a:endParaRPr lang="en-GB" b="0" i="0" dirty="0">
              <a:solidFill>
                <a:srgbClr val="333333"/>
              </a:solidFill>
              <a:effectLst/>
              <a:latin typeface="Merriweather Web"/>
            </a:endParaRPr>
          </a:p>
          <a:p>
            <a:pPr algn="l" fontAlgn="base">
              <a:buFont typeface="+mj-lt"/>
              <a:buAutoNum type="arabicPeriod"/>
            </a:pPr>
            <a:r>
              <a:rPr lang="en-GB" b="0" i="0" dirty="0">
                <a:solidFill>
                  <a:srgbClr val="333333"/>
                </a:solidFill>
                <a:effectLst/>
                <a:latin typeface="inherit"/>
              </a:rPr>
              <a:t>God makes persecution serve the unstoppable mission of the church—your mission, your ministry.</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If your faithfulness brings trouble to the church (like Stephen's did), you will be honoured and not blamed—at least by the godly.</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Your worst critics can become your precious comrades by the power of Christ's converting grace.</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And the very Word—the gospel—that brings persecution sometimes, brings joy always and forever.</a:t>
            </a:r>
          </a:p>
          <a:p>
            <a:endParaRPr lang="en-GB" dirty="0"/>
          </a:p>
        </p:txBody>
      </p:sp>
      <p:sp>
        <p:nvSpPr>
          <p:cNvPr id="4" name="Slide Number Placeholder 3"/>
          <p:cNvSpPr>
            <a:spLocks noGrp="1"/>
          </p:cNvSpPr>
          <p:nvPr>
            <p:ph type="sldNum" sz="quarter" idx="5"/>
          </p:nvPr>
        </p:nvSpPr>
        <p:spPr/>
        <p:txBody>
          <a:bodyPr/>
          <a:lstStyle/>
          <a:p>
            <a:fld id="{657D9C7E-B8B0-4C13-B044-98341EA8C436}" type="slidenum">
              <a:rPr lang="en-GB" smtClean="0"/>
              <a:t>4</a:t>
            </a:fld>
            <a:endParaRPr lang="en-GB"/>
          </a:p>
        </p:txBody>
      </p:sp>
    </p:spTree>
    <p:extLst>
      <p:ext uri="{BB962C8B-B14F-4D97-AF65-F5344CB8AC3E}">
        <p14:creationId xmlns:p14="http://schemas.microsoft.com/office/powerpoint/2010/main" val="4077853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49300"/>
            <a:ext cx="5410200" cy="3044825"/>
          </a:xfrm>
        </p:spPr>
      </p:sp>
      <p:sp>
        <p:nvSpPr>
          <p:cNvPr id="3" name="Notes Placeholder 2"/>
          <p:cNvSpPr>
            <a:spLocks noGrp="1"/>
          </p:cNvSpPr>
          <p:nvPr>
            <p:ph type="body" idx="1"/>
          </p:nvPr>
        </p:nvSpPr>
        <p:spPr/>
        <p:txBody>
          <a:bodyPr/>
          <a:lstStyle/>
          <a:p>
            <a:r>
              <a:rPr lang="en-GB" b="0" i="0" dirty="0">
                <a:solidFill>
                  <a:srgbClr val="333333"/>
                </a:solidFill>
                <a:effectLst/>
                <a:latin typeface="Merriweather Web"/>
              </a:rPr>
              <a:t>Up until now in the book of Acts all the ministry has taken place in Jerusalem. No one had moved out to Judea and Samaria. But Jesus had said in </a:t>
            </a:r>
            <a:r>
              <a:rPr lang="en-GB" b="0" i="0" u="none" strike="noStrike" dirty="0">
                <a:solidFill>
                  <a:srgbClr val="666666"/>
                </a:solidFill>
                <a:effectLst/>
                <a:latin typeface="Merriweather Web"/>
                <a:hlinkClick r:id="rId3"/>
              </a:rPr>
              <a:t>Acts 1:8</a:t>
            </a:r>
            <a:r>
              <a:rPr lang="en-GB" b="0" i="0" dirty="0">
                <a:solidFill>
                  <a:srgbClr val="333333"/>
                </a:solidFill>
                <a:effectLst/>
                <a:latin typeface="Merriweather Web"/>
              </a:rPr>
              <a:t> that the coming of the Holy Spirit was to empower missions in Jerusalem and beyond. "You shall receive power when the Holy Spirit has come upon you; and you shall be my witnesses in Jerusalem and in all Judea and Samaria and to the end of the earth.“</a:t>
            </a:r>
          </a:p>
          <a:p>
            <a:r>
              <a:rPr lang="en-GB" b="0" i="0" dirty="0">
                <a:solidFill>
                  <a:srgbClr val="333333"/>
                </a:solidFill>
                <a:effectLst/>
                <a:latin typeface="Merriweather Web"/>
              </a:rPr>
              <a:t>To confirm this missionary purpose of the persecution, look at </a:t>
            </a:r>
            <a:r>
              <a:rPr lang="en-GB" b="0" i="0" u="none" strike="noStrike" dirty="0">
                <a:solidFill>
                  <a:srgbClr val="666666"/>
                </a:solidFill>
                <a:effectLst/>
                <a:latin typeface="Merriweather Web"/>
                <a:hlinkClick r:id="rId4"/>
              </a:rPr>
              <a:t>Acts 11:19</a:t>
            </a:r>
            <a:r>
              <a:rPr lang="en-GB" b="0" i="0" dirty="0">
                <a:solidFill>
                  <a:srgbClr val="333333"/>
                </a:solidFill>
                <a:effectLst/>
                <a:latin typeface="Merriweather Web"/>
              </a:rPr>
              <a:t>. </a:t>
            </a:r>
          </a:p>
          <a:p>
            <a:r>
              <a:rPr lang="en-GB" b="0" i="0" dirty="0">
                <a:solidFill>
                  <a:srgbClr val="333333"/>
                </a:solidFill>
                <a:effectLst/>
                <a:latin typeface="Merriweather Web"/>
              </a:rPr>
              <a:t>"Now those who were scattered because of the persecution that arose over Stephen </a:t>
            </a:r>
            <a:r>
              <a:rPr lang="en-GB" b="0" i="0" dirty="0" err="1">
                <a:solidFill>
                  <a:srgbClr val="333333"/>
                </a:solidFill>
                <a:effectLst/>
                <a:latin typeface="Merriweather Web"/>
              </a:rPr>
              <a:t>traveled</a:t>
            </a:r>
            <a:r>
              <a:rPr lang="en-GB" b="0" i="0" dirty="0">
                <a:solidFill>
                  <a:srgbClr val="333333"/>
                </a:solidFill>
                <a:effectLst/>
                <a:latin typeface="Merriweather Web"/>
              </a:rPr>
              <a:t> as far as Phoenicia and Cyprus and Antioch, speaking the word to none except Jews." But in Antioch some spoke to Greeks also. In other words, the persecution not only sent the church to Judea and Samaria (</a:t>
            </a:r>
            <a:r>
              <a:rPr lang="en-GB" b="0" i="0" u="none" strike="noStrike" dirty="0">
                <a:solidFill>
                  <a:srgbClr val="666666"/>
                </a:solidFill>
                <a:effectLst/>
                <a:latin typeface="Merriweather Web"/>
                <a:hlinkClick r:id="rId5"/>
              </a:rPr>
              <a:t>Acts 8:1</a:t>
            </a:r>
            <a:r>
              <a:rPr lang="en-GB" b="0" i="0" dirty="0">
                <a:solidFill>
                  <a:srgbClr val="333333"/>
                </a:solidFill>
                <a:effectLst/>
                <a:latin typeface="Merriweather Web"/>
              </a:rPr>
              <a:t>) but also beyond to the Gentiles (</a:t>
            </a:r>
            <a:r>
              <a:rPr lang="en-GB" b="0" i="0" u="none" strike="noStrike" dirty="0">
                <a:solidFill>
                  <a:srgbClr val="666666"/>
                </a:solidFill>
                <a:effectLst/>
                <a:latin typeface="Merriweather Web"/>
                <a:hlinkClick r:id="rId4"/>
              </a:rPr>
              <a:t>Acts 11:19</a:t>
            </a:r>
            <a:r>
              <a:rPr lang="en-GB" b="0" i="0" dirty="0">
                <a:solidFill>
                  <a:srgbClr val="333333"/>
                </a:solidFill>
                <a:effectLst/>
                <a:latin typeface="Merriweather Web"/>
              </a:rPr>
              <a:t>).</a:t>
            </a:r>
          </a:p>
          <a:p>
            <a:endParaRPr lang="en-GB" b="0" i="0" dirty="0">
              <a:solidFill>
                <a:srgbClr val="333333"/>
              </a:solidFill>
              <a:effectLst/>
              <a:latin typeface="Merriweather Web"/>
            </a:endParaRPr>
          </a:p>
          <a:p>
            <a:pPr algn="l" fontAlgn="base">
              <a:buFont typeface="+mj-lt"/>
              <a:buAutoNum type="arabicPeriod"/>
            </a:pPr>
            <a:r>
              <a:rPr lang="en-GB" b="0" i="0" dirty="0">
                <a:solidFill>
                  <a:srgbClr val="333333"/>
                </a:solidFill>
                <a:effectLst/>
                <a:latin typeface="inherit"/>
              </a:rPr>
              <a:t>God makes persecution serve the unstoppable mission of the church—your mission, your ministry.</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If your faithfulness brings trouble to the church (like Stephen's did), you will be honoured and not blamed—at least by the godly.</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Your worst critics can become your precious comrades by the power of Christ's converting grace.</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And the very Word—the gospel—that brings persecution sometimes, brings joy always and forever.</a:t>
            </a:r>
          </a:p>
          <a:p>
            <a:endParaRPr lang="en-GB" dirty="0"/>
          </a:p>
        </p:txBody>
      </p:sp>
      <p:sp>
        <p:nvSpPr>
          <p:cNvPr id="4" name="Slide Number Placeholder 3"/>
          <p:cNvSpPr>
            <a:spLocks noGrp="1"/>
          </p:cNvSpPr>
          <p:nvPr>
            <p:ph type="sldNum" sz="quarter" idx="5"/>
          </p:nvPr>
        </p:nvSpPr>
        <p:spPr/>
        <p:txBody>
          <a:bodyPr/>
          <a:lstStyle/>
          <a:p>
            <a:fld id="{657D9C7E-B8B0-4C13-B044-98341EA8C436}" type="slidenum">
              <a:rPr lang="en-GB" smtClean="0"/>
              <a:t>5</a:t>
            </a:fld>
            <a:endParaRPr lang="en-GB"/>
          </a:p>
        </p:txBody>
      </p:sp>
    </p:spTree>
    <p:extLst>
      <p:ext uri="{BB962C8B-B14F-4D97-AF65-F5344CB8AC3E}">
        <p14:creationId xmlns:p14="http://schemas.microsoft.com/office/powerpoint/2010/main" val="365846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49300"/>
            <a:ext cx="5410200" cy="3044825"/>
          </a:xfrm>
        </p:spPr>
      </p:sp>
      <p:sp>
        <p:nvSpPr>
          <p:cNvPr id="3" name="Notes Placeholder 2"/>
          <p:cNvSpPr>
            <a:spLocks noGrp="1"/>
          </p:cNvSpPr>
          <p:nvPr>
            <p:ph type="body" idx="1"/>
          </p:nvPr>
        </p:nvSpPr>
        <p:spPr/>
        <p:txBody>
          <a:bodyPr/>
          <a:lstStyle/>
          <a:p>
            <a:r>
              <a:rPr lang="en-GB" dirty="0"/>
              <a:t>What we do give credibility to what we say</a:t>
            </a:r>
          </a:p>
        </p:txBody>
      </p:sp>
      <p:sp>
        <p:nvSpPr>
          <p:cNvPr id="4" name="Slide Number Placeholder 3"/>
          <p:cNvSpPr>
            <a:spLocks noGrp="1"/>
          </p:cNvSpPr>
          <p:nvPr>
            <p:ph type="sldNum" sz="quarter" idx="5"/>
          </p:nvPr>
        </p:nvSpPr>
        <p:spPr/>
        <p:txBody>
          <a:bodyPr/>
          <a:lstStyle/>
          <a:p>
            <a:fld id="{657D9C7E-B8B0-4C13-B044-98341EA8C436}" type="slidenum">
              <a:rPr lang="en-GB" smtClean="0"/>
              <a:t>6</a:t>
            </a:fld>
            <a:endParaRPr lang="en-GB"/>
          </a:p>
        </p:txBody>
      </p:sp>
    </p:spTree>
    <p:extLst>
      <p:ext uri="{BB962C8B-B14F-4D97-AF65-F5344CB8AC3E}">
        <p14:creationId xmlns:p14="http://schemas.microsoft.com/office/powerpoint/2010/main" val="3936340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49300"/>
            <a:ext cx="5410200" cy="3044825"/>
          </a:xfrm>
        </p:spPr>
      </p:sp>
      <p:sp>
        <p:nvSpPr>
          <p:cNvPr id="3" name="Notes Placeholder 2"/>
          <p:cNvSpPr>
            <a:spLocks noGrp="1"/>
          </p:cNvSpPr>
          <p:nvPr>
            <p:ph type="body" idx="1"/>
          </p:nvPr>
        </p:nvSpPr>
        <p:spPr/>
        <p:txBody>
          <a:bodyPr/>
          <a:lstStyle/>
          <a:p>
            <a:r>
              <a:rPr lang="en-GB" b="0" i="0" dirty="0">
                <a:solidFill>
                  <a:srgbClr val="333333"/>
                </a:solidFill>
                <a:effectLst/>
                <a:latin typeface="Merriweather Web"/>
              </a:rPr>
              <a:t>Up until now in the book of Acts all the ministry has taken place in Jerusalem. No one had moved out to Judea and Samaria. But Jesus had said in </a:t>
            </a:r>
            <a:r>
              <a:rPr lang="en-GB" b="0" i="0" u="none" strike="noStrike" dirty="0">
                <a:solidFill>
                  <a:srgbClr val="666666"/>
                </a:solidFill>
                <a:effectLst/>
                <a:latin typeface="Merriweather Web"/>
                <a:hlinkClick r:id="rId3"/>
              </a:rPr>
              <a:t>Acts 1:8</a:t>
            </a:r>
            <a:r>
              <a:rPr lang="en-GB" b="0" i="0" dirty="0">
                <a:solidFill>
                  <a:srgbClr val="333333"/>
                </a:solidFill>
                <a:effectLst/>
                <a:latin typeface="Merriweather Web"/>
              </a:rPr>
              <a:t> that the coming of the Holy Spirit was to empower missions in Jerusalem and beyond. "You shall receive power when the Holy Spirit has come upon you; and you shall be my witnesses in Jerusalem and in all Judea and Samaria and to the end of the earth.“</a:t>
            </a:r>
          </a:p>
          <a:p>
            <a:r>
              <a:rPr lang="en-GB" b="0" i="0" dirty="0">
                <a:solidFill>
                  <a:srgbClr val="333333"/>
                </a:solidFill>
                <a:effectLst/>
                <a:latin typeface="Merriweather Web"/>
              </a:rPr>
              <a:t>To confirm this missionary purpose of the persecution, look at </a:t>
            </a:r>
            <a:r>
              <a:rPr lang="en-GB" b="0" i="0" u="none" strike="noStrike" dirty="0">
                <a:solidFill>
                  <a:srgbClr val="666666"/>
                </a:solidFill>
                <a:effectLst/>
                <a:latin typeface="Merriweather Web"/>
                <a:hlinkClick r:id="rId4"/>
              </a:rPr>
              <a:t>Acts 11:19</a:t>
            </a:r>
            <a:r>
              <a:rPr lang="en-GB" b="0" i="0" dirty="0">
                <a:solidFill>
                  <a:srgbClr val="333333"/>
                </a:solidFill>
                <a:effectLst/>
                <a:latin typeface="Merriweather Web"/>
              </a:rPr>
              <a:t>. </a:t>
            </a:r>
          </a:p>
          <a:p>
            <a:r>
              <a:rPr lang="en-GB" b="0" i="0" dirty="0">
                <a:solidFill>
                  <a:srgbClr val="333333"/>
                </a:solidFill>
                <a:effectLst/>
                <a:latin typeface="Merriweather Web"/>
              </a:rPr>
              <a:t>"Now those who were scattered because of the persecution that arose over Stephen </a:t>
            </a:r>
            <a:r>
              <a:rPr lang="en-GB" b="0" i="0" dirty="0" err="1">
                <a:solidFill>
                  <a:srgbClr val="333333"/>
                </a:solidFill>
                <a:effectLst/>
                <a:latin typeface="Merriweather Web"/>
              </a:rPr>
              <a:t>traveled</a:t>
            </a:r>
            <a:r>
              <a:rPr lang="en-GB" b="0" i="0" dirty="0">
                <a:solidFill>
                  <a:srgbClr val="333333"/>
                </a:solidFill>
                <a:effectLst/>
                <a:latin typeface="Merriweather Web"/>
              </a:rPr>
              <a:t> as far as Phoenicia and Cyprus and Antioch, speaking the word to none except Jews." But in Antioch some spoke to Greeks also. In other words, the persecution not only sent the church to Judea and Samaria (</a:t>
            </a:r>
            <a:r>
              <a:rPr lang="en-GB" b="0" i="0" u="none" strike="noStrike" dirty="0">
                <a:solidFill>
                  <a:srgbClr val="666666"/>
                </a:solidFill>
                <a:effectLst/>
                <a:latin typeface="Merriweather Web"/>
                <a:hlinkClick r:id="rId5"/>
              </a:rPr>
              <a:t>Acts 8:1</a:t>
            </a:r>
            <a:r>
              <a:rPr lang="en-GB" b="0" i="0" dirty="0">
                <a:solidFill>
                  <a:srgbClr val="333333"/>
                </a:solidFill>
                <a:effectLst/>
                <a:latin typeface="Merriweather Web"/>
              </a:rPr>
              <a:t>) but also beyond to the Gentiles (</a:t>
            </a:r>
            <a:r>
              <a:rPr lang="en-GB" b="0" i="0" u="none" strike="noStrike" dirty="0">
                <a:solidFill>
                  <a:srgbClr val="666666"/>
                </a:solidFill>
                <a:effectLst/>
                <a:latin typeface="Merriweather Web"/>
                <a:hlinkClick r:id="rId4"/>
              </a:rPr>
              <a:t>Acts 11:19</a:t>
            </a:r>
            <a:r>
              <a:rPr lang="en-GB" b="0" i="0" dirty="0">
                <a:solidFill>
                  <a:srgbClr val="333333"/>
                </a:solidFill>
                <a:effectLst/>
                <a:latin typeface="Merriweather Web"/>
              </a:rPr>
              <a:t>).</a:t>
            </a:r>
          </a:p>
          <a:p>
            <a:endParaRPr lang="en-GB" b="0" i="0" dirty="0">
              <a:solidFill>
                <a:srgbClr val="333333"/>
              </a:solidFill>
              <a:effectLst/>
              <a:latin typeface="Merriweather Web"/>
            </a:endParaRPr>
          </a:p>
          <a:p>
            <a:pPr algn="l" fontAlgn="base">
              <a:buFont typeface="+mj-lt"/>
              <a:buAutoNum type="arabicPeriod"/>
            </a:pPr>
            <a:r>
              <a:rPr lang="en-GB" b="0" i="0" dirty="0">
                <a:solidFill>
                  <a:srgbClr val="333333"/>
                </a:solidFill>
                <a:effectLst/>
                <a:latin typeface="inherit"/>
              </a:rPr>
              <a:t>God makes persecution serve the unstoppable mission of the church—your mission, your ministry.</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If your faithfulness brings trouble to the church (like Stephen's did), you will be honoured and not blamed—at least by the godly.</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Your worst critics can become your precious comrades by the power of Christ's converting grace.</a:t>
            </a:r>
            <a:br>
              <a:rPr lang="en-GB" b="0" i="0" dirty="0">
                <a:solidFill>
                  <a:srgbClr val="333333"/>
                </a:solidFill>
                <a:effectLst/>
                <a:latin typeface="inherit"/>
              </a:rPr>
            </a:br>
            <a:endParaRPr lang="en-GB" b="0" i="0" dirty="0">
              <a:solidFill>
                <a:srgbClr val="333333"/>
              </a:solidFill>
              <a:effectLst/>
              <a:latin typeface="inherit"/>
            </a:endParaRPr>
          </a:p>
          <a:p>
            <a:pPr algn="l" fontAlgn="base">
              <a:buFont typeface="+mj-lt"/>
              <a:buAutoNum type="arabicPeriod"/>
            </a:pPr>
            <a:r>
              <a:rPr lang="en-GB" b="0" i="0" dirty="0">
                <a:solidFill>
                  <a:srgbClr val="333333"/>
                </a:solidFill>
                <a:effectLst/>
                <a:latin typeface="inherit"/>
              </a:rPr>
              <a:t>And the very Word—the gospel—that brings persecution sometimes, brings joy always and forever.</a:t>
            </a:r>
          </a:p>
          <a:p>
            <a:endParaRPr lang="en-GB" dirty="0"/>
          </a:p>
        </p:txBody>
      </p:sp>
      <p:sp>
        <p:nvSpPr>
          <p:cNvPr id="4" name="Slide Number Placeholder 3"/>
          <p:cNvSpPr>
            <a:spLocks noGrp="1"/>
          </p:cNvSpPr>
          <p:nvPr>
            <p:ph type="sldNum" sz="quarter" idx="5"/>
          </p:nvPr>
        </p:nvSpPr>
        <p:spPr/>
        <p:txBody>
          <a:bodyPr/>
          <a:lstStyle/>
          <a:p>
            <a:fld id="{657D9C7E-B8B0-4C13-B044-98341EA8C436}" type="slidenum">
              <a:rPr lang="en-GB" smtClean="0"/>
              <a:t>7</a:t>
            </a:fld>
            <a:endParaRPr lang="en-GB"/>
          </a:p>
        </p:txBody>
      </p:sp>
    </p:spTree>
    <p:extLst>
      <p:ext uri="{BB962C8B-B14F-4D97-AF65-F5344CB8AC3E}">
        <p14:creationId xmlns:p14="http://schemas.microsoft.com/office/powerpoint/2010/main" val="3873031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7A99740-50D5-4DE9-8EAE-C86A75B7A65D}" type="slidenum">
              <a:rPr lang="en-GB" smtClean="0"/>
              <a:t>8</a:t>
            </a:fld>
            <a:endParaRPr lang="en-GB"/>
          </a:p>
        </p:txBody>
      </p:sp>
    </p:spTree>
    <p:extLst>
      <p:ext uri="{BB962C8B-B14F-4D97-AF65-F5344CB8AC3E}">
        <p14:creationId xmlns:p14="http://schemas.microsoft.com/office/powerpoint/2010/main" val="911249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49300"/>
            <a:ext cx="5410200" cy="3044825"/>
          </a:xfrm>
        </p:spPr>
      </p:sp>
      <p:sp>
        <p:nvSpPr>
          <p:cNvPr id="3" name="Notes Placeholder 2"/>
          <p:cNvSpPr>
            <a:spLocks noGrp="1"/>
          </p:cNvSpPr>
          <p:nvPr>
            <p:ph type="body" idx="1"/>
          </p:nvPr>
        </p:nvSpPr>
        <p:spPr/>
        <p:txBody>
          <a:bodyPr/>
          <a:lstStyle/>
          <a:p>
            <a:r>
              <a:rPr lang="en-GB" dirty="0"/>
              <a:t>God is the source</a:t>
            </a:r>
          </a:p>
        </p:txBody>
      </p:sp>
      <p:sp>
        <p:nvSpPr>
          <p:cNvPr id="4" name="Slide Number Placeholder 3"/>
          <p:cNvSpPr>
            <a:spLocks noGrp="1"/>
          </p:cNvSpPr>
          <p:nvPr>
            <p:ph type="sldNum" sz="quarter" idx="5"/>
          </p:nvPr>
        </p:nvSpPr>
        <p:spPr/>
        <p:txBody>
          <a:bodyPr/>
          <a:lstStyle/>
          <a:p>
            <a:fld id="{657D9C7E-B8B0-4C13-B044-98341EA8C436}" type="slidenum">
              <a:rPr lang="en-GB" smtClean="0"/>
              <a:t>9</a:t>
            </a:fld>
            <a:endParaRPr lang="en-GB"/>
          </a:p>
        </p:txBody>
      </p:sp>
    </p:spTree>
    <p:extLst>
      <p:ext uri="{BB962C8B-B14F-4D97-AF65-F5344CB8AC3E}">
        <p14:creationId xmlns:p14="http://schemas.microsoft.com/office/powerpoint/2010/main" val="1488711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Going out of order here, so make the story clearer</a:t>
            </a:r>
          </a:p>
        </p:txBody>
      </p:sp>
      <p:sp>
        <p:nvSpPr>
          <p:cNvPr id="4" name="Slide Number Placeholder 3"/>
          <p:cNvSpPr>
            <a:spLocks noGrp="1"/>
          </p:cNvSpPr>
          <p:nvPr>
            <p:ph type="sldNum" sz="quarter" idx="5"/>
          </p:nvPr>
        </p:nvSpPr>
        <p:spPr/>
        <p:txBody>
          <a:bodyPr/>
          <a:lstStyle/>
          <a:p>
            <a:fld id="{A7A99740-50D5-4DE9-8EAE-C86A75B7A65D}" type="slidenum">
              <a:rPr lang="en-GB" smtClean="0"/>
              <a:t>10</a:t>
            </a:fld>
            <a:endParaRPr lang="en-GB"/>
          </a:p>
        </p:txBody>
      </p:sp>
    </p:spTree>
    <p:extLst>
      <p:ext uri="{BB962C8B-B14F-4D97-AF65-F5344CB8AC3E}">
        <p14:creationId xmlns:p14="http://schemas.microsoft.com/office/powerpoint/2010/main" val="4116390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Weirdly – Philip brought the good news, but his followers had</a:t>
            </a:r>
          </a:p>
        </p:txBody>
      </p:sp>
      <p:sp>
        <p:nvSpPr>
          <p:cNvPr id="4" name="Slide Number Placeholder 3"/>
          <p:cNvSpPr>
            <a:spLocks noGrp="1"/>
          </p:cNvSpPr>
          <p:nvPr>
            <p:ph type="sldNum" sz="quarter" idx="5"/>
          </p:nvPr>
        </p:nvSpPr>
        <p:spPr/>
        <p:txBody>
          <a:bodyPr/>
          <a:lstStyle/>
          <a:p>
            <a:fld id="{A7A99740-50D5-4DE9-8EAE-C86A75B7A65D}" type="slidenum">
              <a:rPr lang="en-GB" smtClean="0"/>
              <a:t>11</a:t>
            </a:fld>
            <a:endParaRPr lang="en-GB"/>
          </a:p>
        </p:txBody>
      </p:sp>
    </p:spTree>
    <p:extLst>
      <p:ext uri="{BB962C8B-B14F-4D97-AF65-F5344CB8AC3E}">
        <p14:creationId xmlns:p14="http://schemas.microsoft.com/office/powerpoint/2010/main" val="1535855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49300"/>
            <a:ext cx="5410200" cy="30448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30000" dirty="0">
                <a:solidFill>
                  <a:srgbClr val="000000"/>
                </a:solidFill>
                <a:effectLst/>
                <a:latin typeface="system-ui"/>
              </a:rPr>
              <a:t>25 </a:t>
            </a:r>
            <a:r>
              <a:rPr lang="en-GB" b="0" i="0" dirty="0">
                <a:solidFill>
                  <a:srgbClr val="000000"/>
                </a:solidFill>
                <a:effectLst/>
                <a:latin typeface="system-ui"/>
              </a:rPr>
              <a:t>After they had further proclaimed the word of the Lord and testified about Jesus, Peter and John returned to Jerusalem, preaching the gospel in many Samaritan villages.</a:t>
            </a:r>
          </a:p>
          <a:p>
            <a:endParaRPr lang="en-GB" dirty="0"/>
          </a:p>
        </p:txBody>
      </p:sp>
      <p:sp>
        <p:nvSpPr>
          <p:cNvPr id="4" name="Slide Number Placeholder 3"/>
          <p:cNvSpPr>
            <a:spLocks noGrp="1"/>
          </p:cNvSpPr>
          <p:nvPr>
            <p:ph type="sldNum" sz="quarter" idx="5"/>
          </p:nvPr>
        </p:nvSpPr>
        <p:spPr/>
        <p:txBody>
          <a:bodyPr/>
          <a:lstStyle/>
          <a:p>
            <a:fld id="{657D9C7E-B8B0-4C13-B044-98341EA8C436}" type="slidenum">
              <a:rPr lang="en-GB" smtClean="0"/>
              <a:t>12</a:t>
            </a:fld>
            <a:endParaRPr lang="en-GB"/>
          </a:p>
        </p:txBody>
      </p:sp>
    </p:spTree>
    <p:extLst>
      <p:ext uri="{BB962C8B-B14F-4D97-AF65-F5344CB8AC3E}">
        <p14:creationId xmlns:p14="http://schemas.microsoft.com/office/powerpoint/2010/main" val="2588042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Simon is initially “converted”, but he wants what he can get out of God</a:t>
            </a:r>
          </a:p>
          <a:p>
            <a:r>
              <a:rPr lang="en-GB" dirty="0"/>
              <a:t>His heart is revealed in the interaction with Peter and John, after the Holy Spirit is given to those around him</a:t>
            </a:r>
          </a:p>
          <a:p>
            <a:r>
              <a:rPr lang="en-GB" dirty="0"/>
              <a:t>Not all spirituality is God - manifesting</a:t>
            </a:r>
          </a:p>
          <a:p>
            <a:r>
              <a:rPr lang="en-GB" dirty="0"/>
              <a:t>Counterfeits exist – the source is key</a:t>
            </a:r>
          </a:p>
          <a:p>
            <a:r>
              <a:rPr lang="en-GB" dirty="0"/>
              <a:t>We cannot give to get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James 4:</a:t>
            </a:r>
            <a:r>
              <a:rPr lang="en-GB" sz="1200" baseline="30000" dirty="0"/>
              <a:t>3</a:t>
            </a:r>
            <a:r>
              <a:rPr lang="en-GB" sz="1200" dirty="0"/>
              <a:t> When you ask, you do not receive, because you ask with wrong motives, that you may spend what you get on your pleasures.</a:t>
            </a:r>
          </a:p>
          <a:p>
            <a:endParaRPr lang="en-GB" dirty="0"/>
          </a:p>
        </p:txBody>
      </p:sp>
      <p:sp>
        <p:nvSpPr>
          <p:cNvPr id="4" name="Slide Number Placeholder 3"/>
          <p:cNvSpPr>
            <a:spLocks noGrp="1"/>
          </p:cNvSpPr>
          <p:nvPr>
            <p:ph type="sldNum" sz="quarter" idx="5"/>
          </p:nvPr>
        </p:nvSpPr>
        <p:spPr/>
        <p:txBody>
          <a:bodyPr/>
          <a:lstStyle/>
          <a:p>
            <a:fld id="{A7A99740-50D5-4DE9-8EAE-C86A75B7A65D}" type="slidenum">
              <a:rPr lang="en-GB" smtClean="0"/>
              <a:t>13</a:t>
            </a:fld>
            <a:endParaRPr lang="en-GB"/>
          </a:p>
        </p:txBody>
      </p:sp>
    </p:spTree>
    <p:extLst>
      <p:ext uri="{BB962C8B-B14F-4D97-AF65-F5344CB8AC3E}">
        <p14:creationId xmlns:p14="http://schemas.microsoft.com/office/powerpoint/2010/main" val="1274696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baseline="30000" dirty="0">
                <a:solidFill>
                  <a:srgbClr val="000000"/>
                </a:solidFill>
                <a:effectLst/>
                <a:latin typeface="system-ui"/>
              </a:rPr>
              <a:t>26 </a:t>
            </a:r>
            <a:r>
              <a:rPr lang="en-GB" b="0" i="0" dirty="0">
                <a:solidFill>
                  <a:srgbClr val="000000"/>
                </a:solidFill>
                <a:effectLst/>
                <a:latin typeface="system-ui"/>
              </a:rPr>
              <a:t>Now an angel of the Lord said to Philip, ‘Go south to the road – the desert road – that goes down from Jerusalem to Gaza.’ </a:t>
            </a:r>
            <a:r>
              <a:rPr lang="en-GB" b="1" i="0" baseline="30000" dirty="0">
                <a:solidFill>
                  <a:srgbClr val="000000"/>
                </a:solidFill>
                <a:effectLst/>
                <a:latin typeface="system-ui"/>
              </a:rPr>
              <a:t>27 </a:t>
            </a:r>
            <a:r>
              <a:rPr lang="en-GB" b="0" i="0" dirty="0">
                <a:solidFill>
                  <a:srgbClr val="000000"/>
                </a:solidFill>
                <a:effectLst/>
                <a:latin typeface="system-ui"/>
              </a:rPr>
              <a:t>So he started out, and on his way he met an Ethiopian</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a"/>
              </a:rPr>
              <a:t>a</a:t>
            </a:r>
            <a:r>
              <a:rPr lang="en-GB" b="0" i="0" baseline="30000" dirty="0">
                <a:solidFill>
                  <a:srgbClr val="000000"/>
                </a:solidFill>
                <a:effectLst/>
                <a:latin typeface="system-ui"/>
              </a:rPr>
              <a:t>]</a:t>
            </a:r>
            <a:r>
              <a:rPr lang="en-GB" b="0" i="0" dirty="0">
                <a:solidFill>
                  <a:srgbClr val="000000"/>
                </a:solidFill>
                <a:effectLst/>
                <a:latin typeface="system-ui"/>
              </a:rPr>
              <a:t> eunuch, an important official in charge of all the treasury of the </a:t>
            </a:r>
            <a:r>
              <a:rPr lang="en-GB" b="0" i="0" dirty="0" err="1">
                <a:solidFill>
                  <a:srgbClr val="000000"/>
                </a:solidFill>
                <a:effectLst/>
                <a:latin typeface="system-ui"/>
              </a:rPr>
              <a:t>Kandake</a:t>
            </a:r>
            <a:r>
              <a:rPr lang="en-GB" b="0" i="0" dirty="0">
                <a:solidFill>
                  <a:srgbClr val="000000"/>
                </a:solidFill>
                <a:effectLst/>
                <a:latin typeface="system-ui"/>
              </a:rPr>
              <a:t> (which means ‘queen of the Ethiopians’). This man had gone to Jerusalem to worship, </a:t>
            </a:r>
            <a:r>
              <a:rPr lang="en-GB" b="1" i="0" baseline="30000" dirty="0">
                <a:solidFill>
                  <a:srgbClr val="000000"/>
                </a:solidFill>
                <a:effectLst/>
                <a:latin typeface="system-ui"/>
              </a:rPr>
              <a:t>28 </a:t>
            </a:r>
            <a:r>
              <a:rPr lang="en-GB" b="0" i="0" dirty="0">
                <a:solidFill>
                  <a:srgbClr val="000000"/>
                </a:solidFill>
                <a:effectLst/>
                <a:latin typeface="system-ui"/>
              </a:rPr>
              <a:t>and on his way home was sitting in his chariot reading the Book of Isaiah the prophet. </a:t>
            </a:r>
            <a:r>
              <a:rPr lang="en-GB" b="1" i="0" baseline="30000" dirty="0">
                <a:solidFill>
                  <a:srgbClr val="000000"/>
                </a:solidFill>
                <a:effectLst/>
                <a:latin typeface="system-ui"/>
              </a:rPr>
              <a:t>29 </a:t>
            </a:r>
            <a:r>
              <a:rPr lang="en-GB" b="0" i="0" dirty="0">
                <a:solidFill>
                  <a:srgbClr val="000000"/>
                </a:solidFill>
                <a:effectLst/>
                <a:latin typeface="system-ui"/>
              </a:rPr>
              <a:t>The Spirit told Philip, ‘Go to that chariot and stay near it.’</a:t>
            </a:r>
          </a:p>
          <a:p>
            <a:pPr algn="l"/>
            <a:r>
              <a:rPr lang="en-GB" b="1" i="0" baseline="30000" dirty="0">
                <a:solidFill>
                  <a:srgbClr val="000000"/>
                </a:solidFill>
                <a:effectLst/>
                <a:latin typeface="system-ui"/>
              </a:rPr>
              <a:t>30 </a:t>
            </a:r>
            <a:r>
              <a:rPr lang="en-GB" b="0" i="0" dirty="0">
                <a:solidFill>
                  <a:srgbClr val="000000"/>
                </a:solidFill>
                <a:effectLst/>
                <a:latin typeface="system-ui"/>
              </a:rPr>
              <a:t>Then Philip ran up to the chariot and heard the man reading Isaiah the prophet. ‘Do you understand what you are reading?’ Philip asked.</a:t>
            </a:r>
          </a:p>
          <a:p>
            <a:pPr algn="l"/>
            <a:r>
              <a:rPr lang="en-GB" b="1" i="0" baseline="30000" dirty="0">
                <a:solidFill>
                  <a:srgbClr val="000000"/>
                </a:solidFill>
                <a:effectLst/>
                <a:latin typeface="system-ui"/>
              </a:rPr>
              <a:t>31 </a:t>
            </a:r>
            <a:r>
              <a:rPr lang="en-GB" b="0" i="0" dirty="0">
                <a:solidFill>
                  <a:srgbClr val="000000"/>
                </a:solidFill>
                <a:effectLst/>
                <a:latin typeface="system-ui"/>
              </a:rPr>
              <a:t>‘How can I,’ he said, ‘unless someone explains it to me?’ So he invited Philip to come up and sit with him.</a:t>
            </a:r>
          </a:p>
          <a:p>
            <a:pPr algn="l"/>
            <a:r>
              <a:rPr lang="en-GB" b="1" i="0" baseline="30000" dirty="0">
                <a:solidFill>
                  <a:srgbClr val="000000"/>
                </a:solidFill>
                <a:effectLst/>
                <a:latin typeface="system-ui"/>
              </a:rPr>
              <a:t>32 </a:t>
            </a:r>
            <a:r>
              <a:rPr lang="en-GB" b="0" i="0" dirty="0">
                <a:solidFill>
                  <a:srgbClr val="000000"/>
                </a:solidFill>
                <a:effectLst/>
                <a:latin typeface="system-ui"/>
              </a:rPr>
              <a:t>This is the passage of Scripture the eunuch was reading:</a:t>
            </a:r>
          </a:p>
          <a:p>
            <a:pPr algn="l"/>
            <a:r>
              <a:rPr lang="en-GB" b="0" i="0" dirty="0">
                <a:solidFill>
                  <a:srgbClr val="000000"/>
                </a:solidFill>
                <a:effectLst/>
                <a:latin typeface="system-ui"/>
              </a:rPr>
              <a:t>‘He was led like a sheep to the slaughter,</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and as a lamb before its shearer is silent,</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so he did not open his mouth.</a:t>
            </a:r>
            <a:br>
              <a:rPr lang="en-GB" b="0" i="0" dirty="0">
                <a:solidFill>
                  <a:srgbClr val="000000"/>
                </a:solidFill>
                <a:effectLst/>
                <a:latin typeface="system-ui"/>
              </a:rPr>
            </a:br>
            <a:r>
              <a:rPr lang="en-GB" b="1" i="0" baseline="30000" dirty="0">
                <a:solidFill>
                  <a:srgbClr val="000000"/>
                </a:solidFill>
                <a:effectLst/>
                <a:latin typeface="system-ui"/>
              </a:rPr>
              <a:t>33 </a:t>
            </a:r>
            <a:r>
              <a:rPr lang="en-GB" b="0" i="0" dirty="0">
                <a:solidFill>
                  <a:srgbClr val="000000"/>
                </a:solidFill>
                <a:effectLst/>
                <a:latin typeface="system-ui"/>
              </a:rPr>
              <a:t>In his humiliation he was deprived of justice.</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Who can speak of his descendants?</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For his life was taken from the earth.’</a:t>
            </a:r>
            <a:r>
              <a:rPr lang="en-GB" b="0" i="0" baseline="30000" dirty="0">
                <a:solidFill>
                  <a:srgbClr val="000000"/>
                </a:solidFill>
                <a:effectLst/>
                <a:latin typeface="system-ui"/>
              </a:rPr>
              <a:t>[</a:t>
            </a:r>
            <a:r>
              <a:rPr lang="en-GB" b="0" i="0" baseline="30000" dirty="0">
                <a:solidFill>
                  <a:srgbClr val="4A4A4A"/>
                </a:solidFill>
                <a:effectLst/>
                <a:latin typeface="system-ui"/>
                <a:hlinkClick r:id="rId4" tooltip="See footnote b"/>
              </a:rPr>
              <a:t>b</a:t>
            </a:r>
            <a:r>
              <a:rPr lang="en-GB" b="0" i="0" baseline="30000" dirty="0">
                <a:solidFill>
                  <a:srgbClr val="000000"/>
                </a:solidFill>
                <a:effectLst/>
                <a:latin typeface="system-ui"/>
              </a:rPr>
              <a:t>]</a:t>
            </a:r>
            <a:endParaRPr lang="en-GB" b="0" i="0" dirty="0">
              <a:solidFill>
                <a:srgbClr val="000000"/>
              </a:solidFill>
              <a:effectLst/>
              <a:latin typeface="system-ui"/>
            </a:endParaRPr>
          </a:p>
          <a:p>
            <a:pPr algn="l"/>
            <a:r>
              <a:rPr lang="en-GB" b="1" i="0" baseline="30000" dirty="0">
                <a:solidFill>
                  <a:srgbClr val="000000"/>
                </a:solidFill>
                <a:effectLst/>
                <a:latin typeface="system-ui"/>
              </a:rPr>
              <a:t>34 </a:t>
            </a:r>
            <a:r>
              <a:rPr lang="en-GB" b="0" i="0" dirty="0">
                <a:solidFill>
                  <a:srgbClr val="000000"/>
                </a:solidFill>
                <a:effectLst/>
                <a:latin typeface="system-ui"/>
              </a:rPr>
              <a:t>The eunuch asked Philip, ‘Tell me, please, who is the prophet talking about, himself or someone else?’ </a:t>
            </a:r>
            <a:r>
              <a:rPr lang="en-GB" b="1" i="0" baseline="30000" dirty="0">
                <a:solidFill>
                  <a:srgbClr val="000000"/>
                </a:solidFill>
                <a:effectLst/>
                <a:latin typeface="system-ui"/>
              </a:rPr>
              <a:t>35 </a:t>
            </a:r>
            <a:r>
              <a:rPr lang="en-GB" b="0" i="0" dirty="0">
                <a:solidFill>
                  <a:srgbClr val="000000"/>
                </a:solidFill>
                <a:effectLst/>
                <a:latin typeface="system-ui"/>
              </a:rPr>
              <a:t>Then Philip began with that very passage of Scripture and told him the good news about Jesus.</a:t>
            </a:r>
          </a:p>
          <a:p>
            <a:pPr algn="l"/>
            <a:r>
              <a:rPr lang="en-GB" b="1" i="0" baseline="30000" dirty="0">
                <a:solidFill>
                  <a:srgbClr val="000000"/>
                </a:solidFill>
                <a:effectLst/>
                <a:latin typeface="system-ui"/>
              </a:rPr>
              <a:t>36 </a:t>
            </a:r>
            <a:r>
              <a:rPr lang="en-GB" b="0" i="0" dirty="0">
                <a:solidFill>
                  <a:srgbClr val="000000"/>
                </a:solidFill>
                <a:effectLst/>
                <a:latin typeface="system-ui"/>
              </a:rPr>
              <a:t>As they travelled along the road, they came to some water and the eunuch said, ‘Look, here is water. What can stand in the way of my being baptised?’ </a:t>
            </a:r>
            <a:r>
              <a:rPr lang="en-GB" b="0" i="0" baseline="30000" dirty="0">
                <a:solidFill>
                  <a:srgbClr val="000000"/>
                </a:solidFill>
                <a:effectLst/>
                <a:latin typeface="system-ui"/>
              </a:rPr>
              <a:t>[</a:t>
            </a:r>
            <a:r>
              <a:rPr lang="en-GB" b="0" i="0" baseline="30000" dirty="0">
                <a:solidFill>
                  <a:srgbClr val="4A4A4A"/>
                </a:solidFill>
                <a:effectLst/>
                <a:latin typeface="system-ui"/>
                <a:hlinkClick r:id="rId5" tooltip="See footnote c"/>
              </a:rPr>
              <a:t>c</a:t>
            </a:r>
            <a:r>
              <a:rPr lang="en-GB" b="0" i="0" baseline="30000" dirty="0">
                <a:solidFill>
                  <a:srgbClr val="000000"/>
                </a:solidFill>
                <a:effectLst/>
                <a:latin typeface="system-ui"/>
              </a:rPr>
              <a:t>]</a:t>
            </a:r>
            <a:r>
              <a:rPr lang="en-GB" b="0" i="0" dirty="0">
                <a:solidFill>
                  <a:srgbClr val="000000"/>
                </a:solidFill>
                <a:effectLst/>
                <a:latin typeface="system-ui"/>
              </a:rPr>
              <a:t> </a:t>
            </a:r>
            <a:r>
              <a:rPr lang="en-GB" b="1" i="0" baseline="30000" dirty="0">
                <a:solidFill>
                  <a:srgbClr val="000000"/>
                </a:solidFill>
                <a:effectLst/>
                <a:latin typeface="system-ui"/>
              </a:rPr>
              <a:t>38 </a:t>
            </a:r>
            <a:r>
              <a:rPr lang="en-GB" b="0" i="0" dirty="0">
                <a:solidFill>
                  <a:srgbClr val="000000"/>
                </a:solidFill>
                <a:effectLst/>
                <a:latin typeface="system-ui"/>
              </a:rPr>
              <a:t>And he gave orders to stop the chariot. Then both Philip and the eunuch went down into the water and Philip baptised him. </a:t>
            </a:r>
            <a:r>
              <a:rPr lang="en-GB" b="1" i="0" baseline="30000" dirty="0">
                <a:solidFill>
                  <a:srgbClr val="000000"/>
                </a:solidFill>
                <a:effectLst/>
                <a:latin typeface="system-ui"/>
              </a:rPr>
              <a:t>39 </a:t>
            </a:r>
            <a:r>
              <a:rPr lang="en-GB" b="0" i="0" dirty="0">
                <a:solidFill>
                  <a:srgbClr val="000000"/>
                </a:solidFill>
                <a:effectLst/>
                <a:latin typeface="system-ui"/>
              </a:rPr>
              <a:t>When they came up out of the water, the Spirit of the Lord suddenly took Philip away, and the eunuch did not see him again, but went on his way rejoicing. </a:t>
            </a:r>
            <a:r>
              <a:rPr lang="en-GB" b="1" i="0" baseline="30000" dirty="0">
                <a:solidFill>
                  <a:srgbClr val="000000"/>
                </a:solidFill>
                <a:effectLst/>
                <a:latin typeface="system-ui"/>
              </a:rPr>
              <a:t>40 </a:t>
            </a:r>
            <a:r>
              <a:rPr lang="en-GB" b="0" i="0" dirty="0">
                <a:solidFill>
                  <a:srgbClr val="000000"/>
                </a:solidFill>
                <a:effectLst/>
                <a:latin typeface="system-ui"/>
              </a:rPr>
              <a:t>Philip, however, appeared at </a:t>
            </a:r>
            <a:r>
              <a:rPr lang="en-GB" b="0" i="0" dirty="0" err="1">
                <a:solidFill>
                  <a:srgbClr val="000000"/>
                </a:solidFill>
                <a:effectLst/>
                <a:latin typeface="system-ui"/>
              </a:rPr>
              <a:t>Azotus</a:t>
            </a:r>
            <a:r>
              <a:rPr lang="en-GB" b="0" i="0" dirty="0">
                <a:solidFill>
                  <a:srgbClr val="000000"/>
                </a:solidFill>
                <a:effectLst/>
                <a:latin typeface="system-ui"/>
              </a:rPr>
              <a:t> and travelled about, preaching the gospel in all the towns until he reached Caesarea.</a:t>
            </a:r>
          </a:p>
          <a:p>
            <a:endParaRPr lang="en-GB" dirty="0"/>
          </a:p>
        </p:txBody>
      </p:sp>
      <p:sp>
        <p:nvSpPr>
          <p:cNvPr id="4" name="Slide Number Placeholder 3"/>
          <p:cNvSpPr>
            <a:spLocks noGrp="1"/>
          </p:cNvSpPr>
          <p:nvPr>
            <p:ph type="sldNum" sz="quarter" idx="5"/>
          </p:nvPr>
        </p:nvSpPr>
        <p:spPr/>
        <p:txBody>
          <a:bodyPr/>
          <a:lstStyle/>
          <a:p>
            <a:fld id="{A7A99740-50D5-4DE9-8EAE-C86A75B7A65D}" type="slidenum">
              <a:rPr lang="en-GB" smtClean="0"/>
              <a:t>14</a:t>
            </a:fld>
            <a:endParaRPr lang="en-GB"/>
          </a:p>
        </p:txBody>
      </p:sp>
    </p:spTree>
    <p:extLst>
      <p:ext uri="{BB962C8B-B14F-4D97-AF65-F5344CB8AC3E}">
        <p14:creationId xmlns:p14="http://schemas.microsoft.com/office/powerpoint/2010/main" val="3339679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 was the eunuch?</a:t>
            </a:r>
          </a:p>
          <a:p>
            <a:r>
              <a:rPr lang="en-GB" dirty="0"/>
              <a:t>A eunuch is a man who has been castrated for the purpose of trusted servitude in a royal household (see Esther 1:10; 4:4; and Daniel 1:9). A king would often castrate his servants to ensure they would not be tempted to engage in sexual activity with others in the palace (specifically, the royal harem) or to prevent their plotting an overthrow (eunuchs were incapable of setting up a dynasty of their own). Eunuchs have been employed in many civilizations, including the Ancient Middle East, Ancient Greece and Rome, China, Korea, and Thailand. Jesus mentions them in Matthew 19:12.</a:t>
            </a:r>
          </a:p>
        </p:txBody>
      </p:sp>
      <p:sp>
        <p:nvSpPr>
          <p:cNvPr id="4" name="Slide Number Placeholder 3"/>
          <p:cNvSpPr>
            <a:spLocks noGrp="1"/>
          </p:cNvSpPr>
          <p:nvPr>
            <p:ph type="sldNum" sz="quarter" idx="5"/>
          </p:nvPr>
        </p:nvSpPr>
        <p:spPr/>
        <p:txBody>
          <a:bodyPr/>
          <a:lstStyle/>
          <a:p>
            <a:fld id="{A7A99740-50D5-4DE9-8EAE-C86A75B7A65D}" type="slidenum">
              <a:rPr lang="en-GB" smtClean="0"/>
              <a:t>15</a:t>
            </a:fld>
            <a:endParaRPr lang="en-GB"/>
          </a:p>
        </p:txBody>
      </p:sp>
    </p:spTree>
    <p:extLst>
      <p:ext uri="{BB962C8B-B14F-4D97-AF65-F5344CB8AC3E}">
        <p14:creationId xmlns:p14="http://schemas.microsoft.com/office/powerpoint/2010/main" val="2116818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sz="1000" b="0" dirty="0">
              <a:latin typeface="+mn-lt"/>
            </a:endParaRPr>
          </a:p>
        </p:txBody>
      </p:sp>
      <p:sp>
        <p:nvSpPr>
          <p:cNvPr id="4" name="Slide Number Placeholder 3"/>
          <p:cNvSpPr>
            <a:spLocks noGrp="1"/>
          </p:cNvSpPr>
          <p:nvPr>
            <p:ph type="sldNum" sz="quarter" idx="5"/>
          </p:nvPr>
        </p:nvSpPr>
        <p:spPr/>
        <p:txBody>
          <a:bodyPr/>
          <a:lstStyle/>
          <a:p>
            <a:fld id="{A7A99740-50D5-4DE9-8EAE-C86A75B7A65D}" type="slidenum">
              <a:rPr lang="en-GB" smtClean="0"/>
              <a:t>16</a:t>
            </a:fld>
            <a:endParaRPr lang="en-GB"/>
          </a:p>
        </p:txBody>
      </p:sp>
    </p:spTree>
    <p:extLst>
      <p:ext uri="{BB962C8B-B14F-4D97-AF65-F5344CB8AC3E}">
        <p14:creationId xmlns:p14="http://schemas.microsoft.com/office/powerpoint/2010/main" val="497077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000" b="0" i="0" dirty="0">
                <a:solidFill>
                  <a:srgbClr val="797979"/>
                </a:solidFill>
                <a:effectLst/>
                <a:latin typeface="+mn-lt"/>
              </a:rPr>
              <a:t>(1) Relying on the on the Holy Spirit</a:t>
            </a:r>
          </a:p>
          <a:p>
            <a:pPr algn="l"/>
            <a:r>
              <a:rPr lang="en-GB" sz="1000" b="0" i="0" dirty="0">
                <a:solidFill>
                  <a:srgbClr val="797979"/>
                </a:solidFill>
                <a:effectLst/>
                <a:latin typeface="+mn-lt"/>
              </a:rPr>
              <a:t>Clear that Philip relied on and was directed by the Spirit (v.26, 29, 39). He was open to going where God told him to go in the power that God gave him, and we need to do the same. We can easily drift into doing evangelism in our own strength through our plans, programme and strategies without leaving much room for God.</a:t>
            </a:r>
          </a:p>
          <a:p>
            <a:pPr algn="l"/>
            <a:r>
              <a:rPr lang="en-GB" sz="1000" b="0" i="0" dirty="0">
                <a:solidFill>
                  <a:srgbClr val="797979"/>
                </a:solidFill>
                <a:effectLst/>
                <a:latin typeface="+mn-lt"/>
              </a:rPr>
              <a:t>Gal 3: 3 warns “Are you so foolish? After beginning with the Spirit, are you now trying to attain your goal by human effort?”</a:t>
            </a:r>
          </a:p>
          <a:p>
            <a:pPr algn="l"/>
            <a:r>
              <a:rPr lang="en-GB" sz="1000" b="0" i="0" dirty="0">
                <a:solidFill>
                  <a:srgbClr val="797979"/>
                </a:solidFill>
                <a:effectLst/>
                <a:latin typeface="+mn-lt"/>
              </a:rPr>
              <a:t>How do we rely on the Spirit in sharing our faith?</a:t>
            </a:r>
          </a:p>
          <a:p>
            <a:pPr algn="l"/>
            <a:r>
              <a:rPr lang="en-GB" sz="1000" b="0" i="0" dirty="0">
                <a:solidFill>
                  <a:srgbClr val="797979"/>
                </a:solidFill>
                <a:effectLst/>
                <a:latin typeface="+mn-lt"/>
              </a:rPr>
              <a:t>Praying deliberately and daily for opportunities</a:t>
            </a:r>
          </a:p>
          <a:p>
            <a:pPr algn="l"/>
            <a:r>
              <a:rPr lang="en-GB" sz="1000" b="0" i="0" dirty="0">
                <a:solidFill>
                  <a:srgbClr val="797979"/>
                </a:solidFill>
                <a:effectLst/>
                <a:latin typeface="+mn-lt"/>
              </a:rPr>
              <a:t>Going around prayerfully. Being mindful of God and his purposes throughout the day, whatever we’re doing.</a:t>
            </a:r>
          </a:p>
          <a:p>
            <a:pPr algn="l"/>
            <a:r>
              <a:rPr lang="en-GB" sz="1000" b="0" i="0" dirty="0">
                <a:solidFill>
                  <a:srgbClr val="797979"/>
                </a:solidFill>
                <a:effectLst/>
                <a:latin typeface="+mn-lt"/>
              </a:rPr>
              <a:t>Recognising that the gospel is for everyone, whatever their background or circumstances </a:t>
            </a:r>
          </a:p>
          <a:p>
            <a:pPr algn="l"/>
            <a:r>
              <a:rPr lang="en-GB" sz="1000" b="0" i="0" dirty="0">
                <a:solidFill>
                  <a:srgbClr val="797979"/>
                </a:solidFill>
                <a:effectLst/>
                <a:latin typeface="+mn-lt"/>
              </a:rPr>
              <a:t>Being on the look out - noticing people around us. (Not being plugged into headphones or distracted with mobiles).</a:t>
            </a:r>
          </a:p>
          <a:p>
            <a:pPr algn="l"/>
            <a:r>
              <a:rPr lang="en-GB" sz="1000" b="0" i="0" dirty="0">
                <a:solidFill>
                  <a:srgbClr val="797979"/>
                </a:solidFill>
                <a:effectLst/>
                <a:latin typeface="+mn-lt"/>
              </a:rPr>
              <a:t>Recognising that stirring in the heart or a voice or thought telling us to speak to someone.</a:t>
            </a:r>
          </a:p>
          <a:p>
            <a:pPr algn="l"/>
            <a:r>
              <a:rPr lang="en-GB" sz="1000" b="0" i="0" dirty="0">
                <a:solidFill>
                  <a:srgbClr val="797979"/>
                </a:solidFill>
                <a:effectLst/>
                <a:latin typeface="+mn-lt"/>
              </a:rPr>
              <a:t>Recognising that God has given us a unique network of friends, colleagues, family and encounters with strangers. We’re all missionaries!</a:t>
            </a:r>
          </a:p>
          <a:p>
            <a:pPr algn="l"/>
            <a:r>
              <a:rPr lang="en-GB" sz="1000" b="0" i="0" dirty="0">
                <a:solidFill>
                  <a:srgbClr val="797979"/>
                </a:solidFill>
                <a:effectLst/>
                <a:latin typeface="+mn-lt"/>
              </a:rPr>
              <a:t>We can’t make people Christians by clever arguments or persuasive words. We just need to be prayerful and obedient and leave the results to God.</a:t>
            </a:r>
          </a:p>
          <a:p>
            <a:pPr algn="l"/>
            <a:endParaRPr lang="en-GB" sz="1000" b="0" i="0" dirty="0">
              <a:solidFill>
                <a:srgbClr val="797979"/>
              </a:solidFill>
              <a:effectLst/>
              <a:latin typeface="+mn-lt"/>
            </a:endParaRPr>
          </a:p>
          <a:p>
            <a:pPr algn="l"/>
            <a:r>
              <a:rPr lang="en-GB" sz="1000" b="0" i="0" dirty="0">
                <a:solidFill>
                  <a:srgbClr val="797979"/>
                </a:solidFill>
                <a:effectLst/>
                <a:latin typeface="+mn-lt"/>
              </a:rPr>
              <a:t>(2) Recognising that God is already at work</a:t>
            </a:r>
          </a:p>
          <a:p>
            <a:pPr algn="l"/>
            <a:r>
              <a:rPr lang="en-GB" sz="1000" b="0" i="0" dirty="0">
                <a:solidFill>
                  <a:srgbClr val="797979"/>
                </a:solidFill>
                <a:effectLst/>
                <a:latin typeface="+mn-lt"/>
              </a:rPr>
              <a:t>God has been at work in the Ethiopian’s life long before Philip got there - he was returning from worshipping in Jerusalem and he was sitting there reading the Scriptures!</a:t>
            </a:r>
          </a:p>
          <a:p>
            <a:pPr algn="l"/>
            <a:r>
              <a:rPr lang="en-GB" sz="1000" b="0" i="0" dirty="0">
                <a:solidFill>
                  <a:srgbClr val="797979"/>
                </a:solidFill>
                <a:effectLst/>
                <a:latin typeface="+mn-lt"/>
              </a:rPr>
              <a:t>It’s not about us. God graciously allows us to be part of his plans, but he doesn’t need us, which is tremendously liberating! We get to be part of something joyful and amazing that God is doing, but the pressure isn’t on us to transform people’s lives because only God can do that.</a:t>
            </a:r>
          </a:p>
          <a:p>
            <a:pPr algn="l"/>
            <a:r>
              <a:rPr lang="en-GB" sz="1000" b="0" i="0" dirty="0">
                <a:solidFill>
                  <a:srgbClr val="797979"/>
                </a:solidFill>
                <a:effectLst/>
                <a:latin typeface="+mn-lt"/>
              </a:rPr>
              <a:t>We just need to be faithful and obedient by responding to the Spirit and taking the initiative with people.</a:t>
            </a:r>
          </a:p>
          <a:p>
            <a:pPr algn="l"/>
            <a:r>
              <a:rPr lang="en-GB" sz="1000" b="0" i="0" dirty="0">
                <a:solidFill>
                  <a:srgbClr val="797979"/>
                </a:solidFill>
                <a:effectLst/>
                <a:latin typeface="+mn-lt"/>
              </a:rPr>
              <a:t>We can join in with people and travel with them as they explore spiritual truth. My friend Duncan describes it as ‘spiritual </a:t>
            </a:r>
            <a:r>
              <a:rPr lang="en-GB" sz="1000" b="0" i="0" dirty="0" err="1">
                <a:solidFill>
                  <a:srgbClr val="797979"/>
                </a:solidFill>
                <a:effectLst/>
                <a:latin typeface="+mn-lt"/>
              </a:rPr>
              <a:t>hitchiking</a:t>
            </a:r>
            <a:r>
              <a:rPr lang="en-GB" sz="1000" b="0" i="0" dirty="0">
                <a:solidFill>
                  <a:srgbClr val="797979"/>
                </a:solidFill>
                <a:effectLst/>
                <a:latin typeface="+mn-lt"/>
              </a:rPr>
              <a:t>’.</a:t>
            </a:r>
          </a:p>
          <a:p>
            <a:pPr algn="l"/>
            <a:r>
              <a:rPr lang="en-GB" sz="1000" b="0" i="0" dirty="0">
                <a:solidFill>
                  <a:srgbClr val="797979"/>
                </a:solidFill>
                <a:effectLst/>
                <a:latin typeface="+mn-lt"/>
              </a:rPr>
              <a:t>Philip comes alongside the Ethiopian, asks a good question to understand where he’s at spiritually, finds out what’s on his heart and responds to his deepest spiritual need.</a:t>
            </a:r>
          </a:p>
          <a:p>
            <a:pPr algn="l"/>
            <a:endParaRPr lang="en-GB" sz="1000" b="0" i="0" dirty="0">
              <a:solidFill>
                <a:srgbClr val="797979"/>
              </a:solidFill>
              <a:effectLst/>
              <a:latin typeface="+mn-lt"/>
            </a:endParaRPr>
          </a:p>
          <a:p>
            <a:pPr algn="l"/>
            <a:r>
              <a:rPr lang="en-GB" sz="1000" b="0" i="0" dirty="0">
                <a:solidFill>
                  <a:srgbClr val="797979"/>
                </a:solidFill>
                <a:effectLst/>
                <a:latin typeface="+mn-lt"/>
              </a:rPr>
              <a:t>(3) The Power of God’s word</a:t>
            </a:r>
          </a:p>
          <a:p>
            <a:pPr algn="l"/>
            <a:r>
              <a:rPr lang="en-GB" sz="1000" b="0" i="0" dirty="0">
                <a:solidFill>
                  <a:srgbClr val="797979"/>
                </a:solidFill>
                <a:effectLst/>
                <a:latin typeface="+mn-lt"/>
              </a:rPr>
              <a:t>Philip recognises the power of God’s word and uses it to explain about Jesus.</a:t>
            </a:r>
          </a:p>
          <a:p>
            <a:pPr algn="l"/>
            <a:r>
              <a:rPr lang="en-GB" sz="1000" b="0" i="0" dirty="0">
                <a:solidFill>
                  <a:srgbClr val="797979"/>
                </a:solidFill>
                <a:effectLst/>
                <a:latin typeface="+mn-lt"/>
              </a:rPr>
              <a:t>He’s able to adapt his methods of evangelism - whether he’s talking to crowds of ordinary Samaritans or with this individual VIP - but he never changes the gospel message. He always brings the same good news of Jesus.</a:t>
            </a:r>
          </a:p>
          <a:p>
            <a:pPr algn="l"/>
            <a:r>
              <a:rPr lang="en-GB" sz="1000" b="0" i="0" dirty="0">
                <a:solidFill>
                  <a:srgbClr val="797979"/>
                </a:solidFill>
                <a:effectLst/>
                <a:latin typeface="+mn-lt"/>
              </a:rPr>
              <a:t>We need to recognise that God’s word is true and powerful.</a:t>
            </a:r>
          </a:p>
          <a:p>
            <a:pPr algn="l"/>
            <a:r>
              <a:rPr lang="en-GB" sz="1000" b="0" i="0" dirty="0">
                <a:solidFill>
                  <a:srgbClr val="797979"/>
                </a:solidFill>
                <a:effectLst/>
                <a:latin typeface="+mn-lt"/>
              </a:rPr>
              <a:t>One way to engage people with God’s word is to do evangelistic Bible studies - essentially just a Bible study with non-Christians focussing on Christ and his work. These are powerful because:</a:t>
            </a:r>
          </a:p>
          <a:p>
            <a:pPr algn="l"/>
            <a:r>
              <a:rPr lang="en-GB" sz="1000" b="0" i="0" dirty="0">
                <a:solidFill>
                  <a:srgbClr val="797979"/>
                </a:solidFill>
                <a:effectLst/>
                <a:latin typeface="+mn-lt"/>
              </a:rPr>
              <a:t>The Bible has authority - they’re not just taking your word for it, but going to the source.</a:t>
            </a:r>
          </a:p>
          <a:p>
            <a:pPr algn="l"/>
            <a:r>
              <a:rPr lang="en-GB" sz="1000" b="0" i="0" dirty="0">
                <a:solidFill>
                  <a:srgbClr val="797979"/>
                </a:solidFill>
                <a:effectLst/>
                <a:latin typeface="+mn-lt"/>
              </a:rPr>
              <a:t>We can be ‘learners’ together. Asking each other questions of the text.</a:t>
            </a:r>
          </a:p>
          <a:p>
            <a:pPr algn="l"/>
            <a:r>
              <a:rPr lang="en-GB" sz="1000" b="0" i="0" dirty="0">
                <a:solidFill>
                  <a:srgbClr val="797979"/>
                </a:solidFill>
                <a:effectLst/>
                <a:latin typeface="+mn-lt"/>
              </a:rPr>
              <a:t>Sometimes focussing on something in front of you is less intense than sitting opposite each other looking into each other’s eyes!</a:t>
            </a:r>
          </a:p>
          <a:p>
            <a:pPr algn="l"/>
            <a:r>
              <a:rPr lang="en-GB" sz="1000" b="0" i="0" dirty="0">
                <a:solidFill>
                  <a:srgbClr val="797979"/>
                </a:solidFill>
                <a:effectLst/>
                <a:latin typeface="+mn-lt"/>
              </a:rPr>
              <a:t>We can be prepared by knowing our Bible well - by having some passages that have a particularly clear gospel focus that we’re very familiar with, so that we have an idea of how to explain them to others and what questions to ask.</a:t>
            </a:r>
          </a:p>
          <a:p>
            <a:pPr algn="l"/>
            <a:endParaRPr lang="en-GB" sz="1000" b="0" i="0" dirty="0">
              <a:solidFill>
                <a:srgbClr val="797979"/>
              </a:solidFill>
              <a:effectLst/>
              <a:latin typeface="+mn-lt"/>
            </a:endParaRPr>
          </a:p>
          <a:p>
            <a:pPr algn="l"/>
            <a:r>
              <a:rPr lang="en-GB" sz="1000" b="0" i="0" dirty="0">
                <a:solidFill>
                  <a:srgbClr val="797979"/>
                </a:solidFill>
                <a:effectLst/>
                <a:latin typeface="+mn-lt"/>
              </a:rPr>
              <a:t>(4) The challenge to respond</a:t>
            </a:r>
          </a:p>
          <a:p>
            <a:pPr algn="l"/>
            <a:r>
              <a:rPr lang="en-GB" sz="1000" b="0" i="0" dirty="0">
                <a:solidFill>
                  <a:srgbClr val="797979"/>
                </a:solidFill>
                <a:effectLst/>
                <a:latin typeface="+mn-lt"/>
              </a:rPr>
              <a:t>It’s clear that Philip’s mission is not just an intellectual exercise to help people learn facts about God and his word. There’s a response needed, and the eunuch wants to be baptised.</a:t>
            </a:r>
          </a:p>
          <a:p>
            <a:pPr algn="l"/>
            <a:r>
              <a:rPr lang="en-GB" sz="1000" b="0" i="0" dirty="0">
                <a:solidFill>
                  <a:srgbClr val="797979"/>
                </a:solidFill>
                <a:effectLst/>
                <a:latin typeface="+mn-lt"/>
              </a:rPr>
              <a:t>The eunuch goes on his way rejoicing. He has understood and responded to the good news of Jesus and it has transformed his life.</a:t>
            </a:r>
          </a:p>
          <a:p>
            <a:pPr algn="l"/>
            <a:r>
              <a:rPr lang="en-GB" sz="1000" b="0" i="0" dirty="0">
                <a:solidFill>
                  <a:srgbClr val="797979"/>
                </a:solidFill>
                <a:effectLst/>
                <a:latin typeface="+mn-lt"/>
              </a:rPr>
              <a:t>How do we challenge people to respond to the gospel?</a:t>
            </a:r>
          </a:p>
          <a:p>
            <a:pPr algn="l"/>
            <a:r>
              <a:rPr lang="en-GB" sz="1000" b="0" i="0" dirty="0">
                <a:solidFill>
                  <a:srgbClr val="797979"/>
                </a:solidFill>
                <a:effectLst/>
                <a:latin typeface="+mn-lt"/>
              </a:rPr>
              <a:t>We need to make it clear that nothing they can do can earn their salvation - it is a gracious gift of God through the death and resurrection of Jesus.</a:t>
            </a:r>
          </a:p>
          <a:p>
            <a:pPr algn="l"/>
            <a:r>
              <a:rPr lang="en-GB" sz="1000" b="0" i="0" dirty="0">
                <a:solidFill>
                  <a:srgbClr val="797979"/>
                </a:solidFill>
                <a:effectLst/>
                <a:latin typeface="+mn-lt"/>
              </a:rPr>
              <a:t>Encourage them to pray to turn from their own way of doing things and commit to following Jesus, accepting his love and forgiveness.</a:t>
            </a:r>
          </a:p>
          <a:p>
            <a:pPr algn="l"/>
            <a:r>
              <a:rPr lang="en-GB" sz="1000" b="0" i="0" dirty="0">
                <a:solidFill>
                  <a:srgbClr val="797979"/>
                </a:solidFill>
                <a:effectLst/>
                <a:latin typeface="+mn-lt"/>
              </a:rPr>
              <a:t>Explain to them the cost of discipleship - that it means dying to your old life and following Jesus with every ounce of your being.</a:t>
            </a:r>
          </a:p>
          <a:p>
            <a:pPr algn="l"/>
            <a:r>
              <a:rPr lang="en-GB" sz="1000" b="0" i="0" dirty="0">
                <a:solidFill>
                  <a:srgbClr val="797979"/>
                </a:solidFill>
                <a:effectLst/>
                <a:latin typeface="+mn-lt"/>
              </a:rPr>
              <a:t>Encourage them to read and study the Bible to get to know their loving saviour more deeply.</a:t>
            </a:r>
          </a:p>
          <a:p>
            <a:pPr algn="l"/>
            <a:r>
              <a:rPr lang="en-GB" sz="1000" b="0" i="0" dirty="0">
                <a:solidFill>
                  <a:srgbClr val="797979"/>
                </a:solidFill>
                <a:effectLst/>
                <a:latin typeface="+mn-lt"/>
              </a:rPr>
              <a:t>Encourage them to meet with someone to explore all the implications of following Jesus - new hope, changed priorities, care for the poor, desire to share faith etc.</a:t>
            </a:r>
          </a:p>
          <a:p>
            <a:pPr algn="l"/>
            <a:r>
              <a:rPr lang="en-GB" sz="1000" b="0" i="0" dirty="0">
                <a:solidFill>
                  <a:srgbClr val="797979"/>
                </a:solidFill>
                <a:effectLst/>
                <a:latin typeface="+mn-lt"/>
              </a:rPr>
              <a:t>Introduce them to a church where they can serve and learn in a community of Christians.</a:t>
            </a:r>
          </a:p>
          <a:p>
            <a:pPr algn="l"/>
            <a:r>
              <a:rPr lang="en-GB" sz="1000" b="0" i="0" dirty="0">
                <a:solidFill>
                  <a:srgbClr val="797979"/>
                </a:solidFill>
                <a:effectLst/>
                <a:latin typeface="+mn-lt"/>
              </a:rPr>
              <a:t>Encourage them to be baptised - a public declaration of the inward renewal that Christ has brought.</a:t>
            </a:r>
          </a:p>
          <a:p>
            <a:pPr algn="l"/>
            <a:r>
              <a:rPr lang="en-GB" sz="1000" b="0" i="0" dirty="0">
                <a:solidFill>
                  <a:srgbClr val="797979"/>
                </a:solidFill>
                <a:effectLst/>
                <a:latin typeface="+mn-lt"/>
              </a:rPr>
              <a:t>In this instance, Philip wasn’t able to disciple the man, but he could trust that the Holy Spirit would continue transforming the man’s life. He went on his way rejoicing because Christ was with him, even though he was heading home to Africa and away from Jerusalem.</a:t>
            </a:r>
          </a:p>
          <a:p>
            <a:pPr algn="l"/>
            <a:endParaRPr lang="en-GB" sz="1000" b="0" i="0" dirty="0">
              <a:solidFill>
                <a:srgbClr val="797979"/>
              </a:solidFill>
              <a:effectLst/>
              <a:latin typeface="+mn-lt"/>
            </a:endParaRPr>
          </a:p>
          <a:p>
            <a:pPr algn="l"/>
            <a:r>
              <a:rPr lang="en-GB" sz="1000" b="0" i="0" dirty="0">
                <a:solidFill>
                  <a:srgbClr val="797979"/>
                </a:solidFill>
                <a:effectLst/>
                <a:latin typeface="+mn-lt"/>
              </a:rPr>
              <a:t>Encountering Jesus brings a changed life. We can challenge people to grow in their faith, live by the Spirit and share their new faith with others.</a:t>
            </a:r>
            <a:endParaRPr lang="en-GB" sz="1000" b="0" dirty="0">
              <a:latin typeface="+mn-lt"/>
            </a:endParaRPr>
          </a:p>
        </p:txBody>
      </p:sp>
      <p:sp>
        <p:nvSpPr>
          <p:cNvPr id="4" name="Slide Number Placeholder 3"/>
          <p:cNvSpPr>
            <a:spLocks noGrp="1"/>
          </p:cNvSpPr>
          <p:nvPr>
            <p:ph type="sldNum" sz="quarter" idx="5"/>
          </p:nvPr>
        </p:nvSpPr>
        <p:spPr/>
        <p:txBody>
          <a:bodyPr/>
          <a:lstStyle/>
          <a:p>
            <a:fld id="{A7A99740-50D5-4DE9-8EAE-C86A75B7A65D}" type="slidenum">
              <a:rPr lang="en-GB" smtClean="0"/>
              <a:t>17</a:t>
            </a:fld>
            <a:endParaRPr lang="en-GB"/>
          </a:p>
        </p:txBody>
      </p:sp>
    </p:spTree>
    <p:extLst>
      <p:ext uri="{BB962C8B-B14F-4D97-AF65-F5344CB8AC3E}">
        <p14:creationId xmlns:p14="http://schemas.microsoft.com/office/powerpoint/2010/main" val="2421355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289852"/>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8" name="Picture 7">
            <a:extLst>
              <a:ext uri="{FF2B5EF4-FFF2-40B4-BE49-F238E27FC236}">
                <a16:creationId xmlns:a16="http://schemas.microsoft.com/office/drawing/2014/main" id="{7325EEB5-49E3-EE4F-A3F7-B5C649D2E34E}"/>
              </a:ext>
            </a:extLst>
          </p:cNvPr>
          <p:cNvPicPr>
            <a:picLocks noChangeAspect="1"/>
          </p:cNvPicPr>
          <p:nvPr userDrawn="1"/>
        </p:nvPicPr>
        <p:blipFill>
          <a:blip r:embed="rId2"/>
          <a:stretch>
            <a:fillRect/>
          </a:stretch>
        </p:blipFill>
        <p:spPr>
          <a:xfrm>
            <a:off x="0" y="1"/>
            <a:ext cx="12192000" cy="919163"/>
          </a:xfrm>
          <a:prstGeom prst="rect">
            <a:avLst/>
          </a:prstGeom>
        </p:spPr>
      </p:pic>
      <p:sp>
        <p:nvSpPr>
          <p:cNvPr id="11" name="Title 10">
            <a:extLst>
              <a:ext uri="{FF2B5EF4-FFF2-40B4-BE49-F238E27FC236}">
                <a16:creationId xmlns:a16="http://schemas.microsoft.com/office/drawing/2014/main" id="{9038225C-CED4-8A4F-A0DA-EB542D1ED1D4}"/>
              </a:ext>
            </a:extLst>
          </p:cNvPr>
          <p:cNvSpPr>
            <a:spLocks noGrp="1"/>
          </p:cNvSpPr>
          <p:nvPr>
            <p:ph type="title"/>
          </p:nvPr>
        </p:nvSpPr>
        <p:spPr>
          <a:xfrm>
            <a:off x="486280" y="1277178"/>
            <a:ext cx="10972800" cy="1143000"/>
          </a:xfrm>
        </p:spPr>
        <p:txBody>
          <a:bodyPr/>
          <a:lstStyle/>
          <a:p>
            <a:r>
              <a:rPr lang="en-US"/>
              <a:t>Click to edit Master title style</a:t>
            </a:r>
            <a:endParaRPr lang="en-GB"/>
          </a:p>
        </p:txBody>
      </p:sp>
    </p:spTree>
    <p:extLst>
      <p:ext uri="{BB962C8B-B14F-4D97-AF65-F5344CB8AC3E}">
        <p14:creationId xmlns:p14="http://schemas.microsoft.com/office/powerpoint/2010/main" val="1905803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0521E6-7BAE-2D4A-8CFA-FA2271220772}"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3574415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0521E6-7BAE-2D4A-8CFA-FA2271220772}"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2328355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0521E6-7BAE-2D4A-8CFA-FA2271220772}" type="datetimeFigureOut">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645801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0521E6-7BAE-2D4A-8CFA-FA2271220772}" type="datetimeFigureOut">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14128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0521E6-7BAE-2D4A-8CFA-FA2271220772}" type="datetimeFigureOut">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534763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0521E6-7BAE-2D4A-8CFA-FA2271220772}" type="datetimeFigureOut">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2931862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0521E6-7BAE-2D4A-8CFA-FA2271220772}" type="datetimeFigureOut">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1213167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0521E6-7BAE-2D4A-8CFA-FA2271220772}" type="datetimeFigureOut">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356031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0521E6-7BAE-2D4A-8CFA-FA2271220772}"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53260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0521E6-7BAE-2D4A-8CFA-FA2271220772}"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F815B8-B47E-FD43-A9B8-9B904DCF8DED}" type="slidenum">
              <a:t>‹#›</a:t>
            </a:fld>
            <a:endParaRPr lang="en-US"/>
          </a:p>
        </p:txBody>
      </p:sp>
    </p:spTree>
    <p:extLst>
      <p:ext uri="{BB962C8B-B14F-4D97-AF65-F5344CB8AC3E}">
        <p14:creationId xmlns:p14="http://schemas.microsoft.com/office/powerpoint/2010/main" val="1979042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2D9A57-D032-944D-A134-0F6985466231}"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1827773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2D9A57-D032-944D-A134-0F6985466231}"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424798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2D9A57-D032-944D-A134-0F6985466231}"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4109734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2D9A57-D032-944D-A134-0F6985466231}" type="datetimeFigureOut">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1910018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2D9A57-D032-944D-A134-0F6985466231}" type="datetimeFigureOut">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3202488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2D9A57-D032-944D-A134-0F6985466231}" type="datetimeFigureOut">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2174285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2D9A57-D032-944D-A134-0F6985466231}" type="datetimeFigureOut">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2233405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2D9A57-D032-944D-A134-0F6985466231}" type="datetimeFigureOut">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2531491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2D9A57-D032-944D-A134-0F6985466231}" type="datetimeFigureOut">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2394865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2D9A57-D032-944D-A134-0F6985466231}"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3249326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2D9A57-D032-944D-A134-0F6985466231}" type="datetimeFigureOut">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41621-86C1-C74C-92A3-55D923F96773}" type="slidenum">
              <a:t>‹#›</a:t>
            </a:fld>
            <a:endParaRPr lang="en-US"/>
          </a:p>
        </p:txBody>
      </p:sp>
    </p:spTree>
    <p:extLst>
      <p:ext uri="{BB962C8B-B14F-4D97-AF65-F5344CB8AC3E}">
        <p14:creationId xmlns:p14="http://schemas.microsoft.com/office/powerpoint/2010/main" val="979639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58330" y="1600201"/>
            <a:ext cx="4824068" cy="408218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0521E6-7BAE-2D4A-8CFA-FA2271220772}" type="datetimeFigureOut">
              <a:t>4/15/2023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815B8-B47E-FD43-A9B8-9B904DCF8DED}" type="slidenum">
              <a:t>‹#›</a:t>
            </a:fld>
            <a:endParaRPr lang="en-US"/>
          </a:p>
        </p:txBody>
      </p:sp>
    </p:spTree>
    <p:extLst>
      <p:ext uri="{BB962C8B-B14F-4D97-AF65-F5344CB8AC3E}">
        <p14:creationId xmlns:p14="http://schemas.microsoft.com/office/powerpoint/2010/main" val="4033463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rgbClr val="901027"/>
          </a:solidFill>
          <a:latin typeface="VAG Rounded Light"/>
          <a:ea typeface="+mj-ea"/>
          <a:cs typeface="VAG Rounded Light"/>
        </a:defRPr>
      </a:lvl1pPr>
    </p:titleStyle>
    <p:body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VAG Rounded Light"/>
          <a:ea typeface="+mn-ea"/>
          <a:cs typeface="VAG Rounded Light"/>
        </a:defRPr>
      </a:lvl1pPr>
      <a:lvl2pPr marL="742950" indent="-285750" algn="l" defTabSz="457200" rtl="0" eaLnBrk="1" latinLnBrk="0" hangingPunct="1">
        <a:spcBef>
          <a:spcPct val="20000"/>
        </a:spcBef>
        <a:buFont typeface="Arial"/>
        <a:buChar char="–"/>
        <a:defRPr sz="2800" kern="1200">
          <a:solidFill>
            <a:srgbClr val="901027"/>
          </a:solidFill>
          <a:latin typeface="VAG Rounded Light"/>
          <a:ea typeface="+mn-ea"/>
          <a:cs typeface="VAG Rounded Light"/>
        </a:defRPr>
      </a:lvl2pPr>
      <a:lvl3pPr marL="1143000" indent="-228600" algn="l" defTabSz="457200" rtl="0" eaLnBrk="1" latinLnBrk="0" hangingPunct="1">
        <a:spcBef>
          <a:spcPct val="20000"/>
        </a:spcBef>
        <a:buFont typeface="Arial"/>
        <a:buChar char="•"/>
        <a:defRPr sz="2400" kern="1200">
          <a:solidFill>
            <a:srgbClr val="901027"/>
          </a:solidFill>
          <a:latin typeface="VAG Rounded Light"/>
          <a:ea typeface="+mn-ea"/>
          <a:cs typeface="VAG Rounded Light"/>
        </a:defRPr>
      </a:lvl3pPr>
      <a:lvl4pPr marL="1600200" indent="-228600" algn="l" defTabSz="457200" rtl="0" eaLnBrk="1" latinLnBrk="0" hangingPunct="1">
        <a:spcBef>
          <a:spcPct val="20000"/>
        </a:spcBef>
        <a:buFont typeface="Arial"/>
        <a:buChar char="–"/>
        <a:defRPr sz="2000" kern="1200">
          <a:solidFill>
            <a:srgbClr val="901027"/>
          </a:solidFill>
          <a:latin typeface="VAG Rounded Light"/>
          <a:ea typeface="+mn-ea"/>
          <a:cs typeface="VAG Rounded Light"/>
        </a:defRPr>
      </a:lvl4pPr>
      <a:lvl5pPr marL="2057400" indent="-228600" algn="l" defTabSz="457200" rtl="0" eaLnBrk="1" latinLnBrk="0" hangingPunct="1">
        <a:spcBef>
          <a:spcPct val="20000"/>
        </a:spcBef>
        <a:buFont typeface="Arial"/>
        <a:buChar char="»"/>
        <a:defRPr sz="2000" kern="1200">
          <a:solidFill>
            <a:srgbClr val="901027"/>
          </a:solidFill>
          <a:latin typeface="VAG Rounded Light"/>
          <a:ea typeface="+mn-ea"/>
          <a:cs typeface="VAG Rounded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2D9A57-D032-944D-A134-0F6985466231}" type="datetimeFigureOut">
              <a:t>4/15/2023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41621-86C1-C74C-92A3-55D923F96773}" type="slidenum">
              <a:t>‹#›</a:t>
            </a:fld>
            <a:endParaRPr lang="en-US"/>
          </a:p>
        </p:txBody>
      </p:sp>
    </p:spTree>
    <p:extLst>
      <p:ext uri="{BB962C8B-B14F-4D97-AF65-F5344CB8AC3E}">
        <p14:creationId xmlns:p14="http://schemas.microsoft.com/office/powerpoint/2010/main" val="2292329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freepngimg.com/png/3827-keys-png-image"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gateway.com/passage/?search=Acts%208&amp;version=NIVUK#fen-NIVUK-27204a"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A8B652-1557-4B77-B6FB-14D3AFAF0867}"/>
              </a:ext>
            </a:extLst>
          </p:cNvPr>
          <p:cNvSpPr>
            <a:spLocks noGrp="1"/>
          </p:cNvSpPr>
          <p:nvPr>
            <p:ph type="title"/>
          </p:nvPr>
        </p:nvSpPr>
        <p:spPr>
          <a:xfrm>
            <a:off x="609601" y="273050"/>
            <a:ext cx="4011084" cy="1162050"/>
          </a:xfrm>
        </p:spPr>
        <p:txBody>
          <a:bodyPr anchor="b">
            <a:normAutofit/>
          </a:bodyPr>
          <a:lstStyle/>
          <a:p>
            <a:r>
              <a:rPr lang="en-GB" sz="4000" dirty="0"/>
              <a:t>Philip – Acts 8</a:t>
            </a:r>
          </a:p>
        </p:txBody>
      </p:sp>
      <p:pic>
        <p:nvPicPr>
          <p:cNvPr id="2" name="Picture 1">
            <a:extLst>
              <a:ext uri="{FF2B5EF4-FFF2-40B4-BE49-F238E27FC236}">
                <a16:creationId xmlns:a16="http://schemas.microsoft.com/office/drawing/2014/main" id="{2B879B1D-29DE-2D92-6528-A5767E43AFF8}"/>
              </a:ext>
            </a:extLst>
          </p:cNvPr>
          <p:cNvPicPr>
            <a:picLocks noChangeAspect="1"/>
          </p:cNvPicPr>
          <p:nvPr/>
        </p:nvPicPr>
        <p:blipFill rotWithShape="1">
          <a:blip r:embed="rId3"/>
          <a:srcRect l="323" r="7688" b="3"/>
          <a:stretch/>
        </p:blipFill>
        <p:spPr>
          <a:xfrm>
            <a:off x="4766733" y="273051"/>
            <a:ext cx="6815667" cy="5853113"/>
          </a:xfrm>
          <a:prstGeom prst="rect">
            <a:avLst/>
          </a:prstGeom>
          <a:noFill/>
        </p:spPr>
      </p:pic>
      <p:sp>
        <p:nvSpPr>
          <p:cNvPr id="7" name="AutoShape 4" descr="Image result for a good heart">
            <a:extLst>
              <a:ext uri="{FF2B5EF4-FFF2-40B4-BE49-F238E27FC236}">
                <a16:creationId xmlns:a16="http://schemas.microsoft.com/office/drawing/2014/main" id="{DDEC6359-3FC6-4307-8948-4968BB9FD8AA}"/>
              </a:ext>
            </a:extLst>
          </p:cNvPr>
          <p:cNvSpPr>
            <a:spLocks noGrp="1" noChangeAspect="1" noChangeArrowheads="1"/>
          </p:cNvSpPr>
          <p:nvPr>
            <p:ph type="body" sz="half" idx="2"/>
          </p:nvPr>
        </p:nvSpPr>
        <p:spPr bwMode="auto">
          <a:xfrm>
            <a:off x="609601" y="1435101"/>
            <a:ext cx="4011084" cy="4691063"/>
          </a:xfrm>
          <a:extLst>
            <a:ext uri="{909E8E84-426E-40DD-AFC4-6F175D3DCCD1}">
              <a14:hiddenFill xmlns:a14="http://schemas.microsoft.com/office/drawing/2010/main">
                <a:solidFill>
                  <a:srgbClr val="FFFFFF"/>
                </a:solidFill>
              </a14:hiddenFill>
            </a:ext>
          </a:extLst>
        </p:spPr>
        <p:txBody>
          <a:bodyPr vert="horz" lIns="91440" tIns="45720" rIns="91440" bIns="45720" numCol="1" rtlCol="0" anchorCtr="0" compatLnSpc="1">
            <a:prstTxWarp prst="textNoShape">
              <a:avLst/>
            </a:prstTxWarp>
            <a:normAutofit/>
          </a:bodyPr>
          <a:lstStyle/>
          <a:p>
            <a:r>
              <a:rPr lang="en-GB" i="1" dirty="0"/>
              <a:t>16 April 2023</a:t>
            </a:r>
            <a:endParaRPr lang="en-GB" dirty="0"/>
          </a:p>
        </p:txBody>
      </p:sp>
    </p:spTree>
    <p:extLst>
      <p:ext uri="{BB962C8B-B14F-4D97-AF65-F5344CB8AC3E}">
        <p14:creationId xmlns:p14="http://schemas.microsoft.com/office/powerpoint/2010/main" val="428986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779A7-3F3E-E86F-1CF6-87ADFCD5AC1C}"/>
              </a:ext>
            </a:extLst>
          </p:cNvPr>
          <p:cNvSpPr>
            <a:spLocks noGrp="1"/>
          </p:cNvSpPr>
          <p:nvPr>
            <p:ph type="title"/>
          </p:nvPr>
        </p:nvSpPr>
        <p:spPr/>
        <p:txBody>
          <a:bodyPr/>
          <a:lstStyle/>
          <a:p>
            <a:r>
              <a:rPr lang="en-GB" dirty="0"/>
              <a:t>Recap</a:t>
            </a:r>
          </a:p>
        </p:txBody>
      </p:sp>
      <p:sp>
        <p:nvSpPr>
          <p:cNvPr id="3" name="Content Placeholder 2">
            <a:extLst>
              <a:ext uri="{FF2B5EF4-FFF2-40B4-BE49-F238E27FC236}">
                <a16:creationId xmlns:a16="http://schemas.microsoft.com/office/drawing/2014/main" id="{BFBF0ED7-FA8B-AB07-78CF-CAD68AF94C41}"/>
              </a:ext>
            </a:extLst>
          </p:cNvPr>
          <p:cNvSpPr>
            <a:spLocks noGrp="1"/>
          </p:cNvSpPr>
          <p:nvPr>
            <p:ph idx="1"/>
          </p:nvPr>
        </p:nvSpPr>
        <p:spPr>
          <a:xfrm>
            <a:off x="7263788" y="1814812"/>
            <a:ext cx="4824068" cy="4082182"/>
          </a:xfrm>
        </p:spPr>
        <p:txBody>
          <a:bodyPr/>
          <a:lstStyle/>
          <a:p>
            <a:pPr marL="0" indent="0">
              <a:buNone/>
            </a:pPr>
            <a:r>
              <a:rPr lang="en-GB" dirty="0"/>
              <a:t>Ministry in the Holy Spirit</a:t>
            </a:r>
          </a:p>
          <a:p>
            <a:pPr marL="0" indent="0">
              <a:buNone/>
            </a:pPr>
            <a:endParaRPr lang="en-GB" dirty="0"/>
          </a:p>
          <a:p>
            <a:pPr marL="0" indent="0">
              <a:buNone/>
            </a:pPr>
            <a:r>
              <a:rPr lang="en-GB" dirty="0"/>
              <a:t>Households together with Christ at the centre</a:t>
            </a:r>
          </a:p>
          <a:p>
            <a:pPr marL="0" indent="0">
              <a:buNone/>
            </a:pPr>
            <a:endParaRPr lang="en-GB" dirty="0"/>
          </a:p>
          <a:p>
            <a:pPr marL="0" indent="0">
              <a:buNone/>
            </a:pPr>
            <a:r>
              <a:rPr lang="en-GB" dirty="0"/>
              <a:t>Sharper, clearer ability to share the Gospel</a:t>
            </a:r>
          </a:p>
        </p:txBody>
      </p:sp>
      <p:pic>
        <p:nvPicPr>
          <p:cNvPr id="5" name="Picture 4" descr="A group of keys on a ring&#10;&#10;Description automatically generated with low confidence">
            <a:extLst>
              <a:ext uri="{FF2B5EF4-FFF2-40B4-BE49-F238E27FC236}">
                <a16:creationId xmlns:a16="http://schemas.microsoft.com/office/drawing/2014/main" id="{3139FD83-3BEB-9924-FE8D-633D9370186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6099201">
            <a:off x="3929594" y="2105783"/>
            <a:ext cx="3035183" cy="2646434"/>
          </a:xfrm>
          <a:prstGeom prst="rect">
            <a:avLst/>
          </a:prstGeom>
        </p:spPr>
      </p:pic>
      <p:sp>
        <p:nvSpPr>
          <p:cNvPr id="6" name="TextBox 5">
            <a:extLst>
              <a:ext uri="{FF2B5EF4-FFF2-40B4-BE49-F238E27FC236}">
                <a16:creationId xmlns:a16="http://schemas.microsoft.com/office/drawing/2014/main" id="{BC80F1C9-28A0-914B-23F3-9D4D6CD5344A}"/>
              </a:ext>
            </a:extLst>
          </p:cNvPr>
          <p:cNvSpPr txBox="1"/>
          <p:nvPr/>
        </p:nvSpPr>
        <p:spPr>
          <a:xfrm>
            <a:off x="2163296" y="6858000"/>
            <a:ext cx="7865408" cy="230832"/>
          </a:xfrm>
          <a:prstGeom prst="rect">
            <a:avLst/>
          </a:prstGeom>
          <a:noFill/>
        </p:spPr>
        <p:txBody>
          <a:bodyPr wrap="square" rtlCol="0">
            <a:spAutoFit/>
          </a:bodyPr>
          <a:lstStyle/>
          <a:p>
            <a:r>
              <a:rPr lang="en-GB" sz="900">
                <a:hlinkClick r:id="rId3" tooltip="https://freepngimg.com/png/3827-keys-png-image"/>
              </a:rPr>
              <a:t>This Photo</a:t>
            </a:r>
            <a:r>
              <a:rPr lang="en-GB" sz="900"/>
              <a:t> by Unknown Author is licensed under </a:t>
            </a:r>
            <a:r>
              <a:rPr lang="en-GB" sz="900">
                <a:hlinkClick r:id="rId4" tooltip="https://creativecommons.org/licenses/by-nc/3.0/"/>
              </a:rPr>
              <a:t>CC BY-NC</a:t>
            </a:r>
            <a:endParaRPr lang="en-GB" sz="900"/>
          </a:p>
        </p:txBody>
      </p:sp>
      <p:sp>
        <p:nvSpPr>
          <p:cNvPr id="9" name="Content Placeholder 2">
            <a:extLst>
              <a:ext uri="{FF2B5EF4-FFF2-40B4-BE49-F238E27FC236}">
                <a16:creationId xmlns:a16="http://schemas.microsoft.com/office/drawing/2014/main" id="{376881CA-2A48-45BE-9243-0B14C69E86A0}"/>
              </a:ext>
            </a:extLst>
          </p:cNvPr>
          <p:cNvSpPr txBox="1">
            <a:spLocks/>
          </p:cNvSpPr>
          <p:nvPr/>
        </p:nvSpPr>
        <p:spPr>
          <a:xfrm>
            <a:off x="220655" y="3262293"/>
            <a:ext cx="3885282" cy="59361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VAG Rounded Light"/>
                <a:ea typeface="+mn-ea"/>
                <a:cs typeface="VAG Rounded Light"/>
              </a:defRPr>
            </a:lvl1pPr>
            <a:lvl2pPr marL="742950" indent="-285750" algn="l" defTabSz="457200" rtl="0" eaLnBrk="1" latinLnBrk="0" hangingPunct="1">
              <a:spcBef>
                <a:spcPct val="20000"/>
              </a:spcBef>
              <a:buFont typeface="Arial"/>
              <a:buChar char="–"/>
              <a:defRPr sz="2800" kern="1200">
                <a:solidFill>
                  <a:srgbClr val="901027"/>
                </a:solidFill>
                <a:latin typeface="VAG Rounded Light"/>
                <a:ea typeface="+mn-ea"/>
                <a:cs typeface="VAG Rounded Light"/>
              </a:defRPr>
            </a:lvl2pPr>
            <a:lvl3pPr marL="1143000" indent="-228600" algn="l" defTabSz="457200" rtl="0" eaLnBrk="1" latinLnBrk="0" hangingPunct="1">
              <a:spcBef>
                <a:spcPct val="20000"/>
              </a:spcBef>
              <a:buFont typeface="Arial"/>
              <a:buChar char="•"/>
              <a:defRPr sz="2400" kern="1200">
                <a:solidFill>
                  <a:srgbClr val="901027"/>
                </a:solidFill>
                <a:latin typeface="VAG Rounded Light"/>
                <a:ea typeface="+mn-ea"/>
                <a:cs typeface="VAG Rounded Light"/>
              </a:defRPr>
            </a:lvl3pPr>
            <a:lvl4pPr marL="1600200" indent="-228600" algn="l" defTabSz="457200" rtl="0" eaLnBrk="1" latinLnBrk="0" hangingPunct="1">
              <a:spcBef>
                <a:spcPct val="20000"/>
              </a:spcBef>
              <a:buFont typeface="Arial"/>
              <a:buChar char="–"/>
              <a:defRPr sz="2000" kern="1200">
                <a:solidFill>
                  <a:srgbClr val="901027"/>
                </a:solidFill>
                <a:latin typeface="VAG Rounded Light"/>
                <a:ea typeface="+mn-ea"/>
                <a:cs typeface="VAG Rounded Light"/>
              </a:defRPr>
            </a:lvl4pPr>
            <a:lvl5pPr marL="2057400" indent="-228600" algn="l" defTabSz="457200" rtl="0" eaLnBrk="1" latinLnBrk="0" hangingPunct="1">
              <a:spcBef>
                <a:spcPct val="20000"/>
              </a:spcBef>
              <a:buFont typeface="Arial"/>
              <a:buChar char="»"/>
              <a:defRPr sz="2000" kern="1200">
                <a:solidFill>
                  <a:srgbClr val="901027"/>
                </a:solidFill>
                <a:latin typeface="VAG Rounded Light"/>
                <a:ea typeface="+mn-ea"/>
                <a:cs typeface="VAG Rounded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dirty="0"/>
              <a:t>It all starts with Him</a:t>
            </a:r>
          </a:p>
        </p:txBody>
      </p:sp>
    </p:spTree>
    <p:extLst>
      <p:ext uri="{BB962C8B-B14F-4D97-AF65-F5344CB8AC3E}">
        <p14:creationId xmlns:p14="http://schemas.microsoft.com/office/powerpoint/2010/main" val="179072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DFC37-C1FE-56B2-3685-DB9412DAE78A}"/>
              </a:ext>
            </a:extLst>
          </p:cNvPr>
          <p:cNvSpPr>
            <a:spLocks noGrp="1"/>
          </p:cNvSpPr>
          <p:nvPr>
            <p:ph type="title"/>
          </p:nvPr>
        </p:nvSpPr>
        <p:spPr>
          <a:xfrm>
            <a:off x="1972652" y="327629"/>
            <a:ext cx="8263890" cy="1075811"/>
          </a:xfrm>
        </p:spPr>
        <p:txBody>
          <a:bodyPr anchor="b">
            <a:normAutofit/>
          </a:bodyPr>
          <a:lstStyle/>
          <a:p>
            <a:r>
              <a:rPr lang="en-GB" sz="4050" dirty="0"/>
              <a:t>The Church persecuted and scattered</a:t>
            </a:r>
          </a:p>
        </p:txBody>
      </p:sp>
      <p:sp>
        <p:nvSpPr>
          <p:cNvPr id="3" name="Content Placeholder 2">
            <a:extLst>
              <a:ext uri="{FF2B5EF4-FFF2-40B4-BE49-F238E27FC236}">
                <a16:creationId xmlns:a16="http://schemas.microsoft.com/office/drawing/2014/main" id="{77F570EA-8B3B-4EB4-BA68-CDD9C5E86BF6}"/>
              </a:ext>
            </a:extLst>
          </p:cNvPr>
          <p:cNvSpPr>
            <a:spLocks noGrp="1"/>
          </p:cNvSpPr>
          <p:nvPr>
            <p:ph idx="1"/>
          </p:nvPr>
        </p:nvSpPr>
        <p:spPr>
          <a:xfrm>
            <a:off x="476250" y="1686838"/>
            <a:ext cx="6514372" cy="4694913"/>
          </a:xfrm>
        </p:spPr>
        <p:txBody>
          <a:bodyPr anchor="t">
            <a:normAutofit/>
          </a:bodyPr>
          <a:lstStyle/>
          <a:p>
            <a:pPr marL="0" indent="0">
              <a:buNone/>
            </a:pPr>
            <a:r>
              <a:rPr lang="en-GB" sz="2400" dirty="0"/>
              <a:t>Acts 8</a:t>
            </a:r>
          </a:p>
          <a:p>
            <a:pPr marL="0" indent="0">
              <a:buNone/>
            </a:pPr>
            <a:r>
              <a:rPr lang="en-GB" sz="2400" dirty="0"/>
              <a:t>On that day a great persecution broke out against the church in Jerusalem, and all except the apostles were </a:t>
            </a:r>
            <a:r>
              <a:rPr lang="en-GB" sz="2400" b="1" i="1" dirty="0"/>
              <a:t>scattered</a:t>
            </a:r>
            <a:r>
              <a:rPr lang="en-GB" sz="2400" dirty="0"/>
              <a:t> throughout Judea and Samaria. </a:t>
            </a:r>
          </a:p>
          <a:p>
            <a:pPr marL="0" indent="0">
              <a:buNone/>
            </a:pPr>
            <a:r>
              <a:rPr lang="en-GB" sz="2400" baseline="30000" dirty="0"/>
              <a:t>2</a:t>
            </a:r>
            <a:r>
              <a:rPr lang="en-GB" sz="2400" dirty="0"/>
              <a:t> Godly men buried Stephen and mourned deeply for him. </a:t>
            </a:r>
          </a:p>
          <a:p>
            <a:pPr marL="0" indent="0">
              <a:buNone/>
            </a:pPr>
            <a:r>
              <a:rPr lang="en-GB" sz="2400" baseline="30000" dirty="0"/>
              <a:t>3</a:t>
            </a:r>
            <a:r>
              <a:rPr lang="en-GB" sz="2400" dirty="0"/>
              <a:t> But Saul began to destroy the church. Going from house to house, he dragged off both men and women and put them in prison.</a:t>
            </a:r>
          </a:p>
        </p:txBody>
      </p:sp>
      <p:pic>
        <p:nvPicPr>
          <p:cNvPr id="4" name="Picture 3">
            <a:extLst>
              <a:ext uri="{FF2B5EF4-FFF2-40B4-BE49-F238E27FC236}">
                <a16:creationId xmlns:a16="http://schemas.microsoft.com/office/drawing/2014/main" id="{BDD4BA4C-DD7A-F095-505A-32B9BE8B5318}"/>
              </a:ext>
            </a:extLst>
          </p:cNvPr>
          <p:cNvPicPr>
            <a:picLocks noChangeAspect="1"/>
          </p:cNvPicPr>
          <p:nvPr/>
        </p:nvPicPr>
        <p:blipFill rotWithShape="1">
          <a:blip r:embed="rId3"/>
          <a:srcRect l="12935" r="14911"/>
          <a:stretch/>
        </p:blipFill>
        <p:spPr>
          <a:xfrm>
            <a:off x="7271219" y="1748427"/>
            <a:ext cx="4377856" cy="4550532"/>
          </a:xfrm>
          <a:prstGeom prst="rect">
            <a:avLst/>
          </a:prstGeom>
        </p:spPr>
      </p:pic>
    </p:spTree>
    <p:extLst>
      <p:ext uri="{BB962C8B-B14F-4D97-AF65-F5344CB8AC3E}">
        <p14:creationId xmlns:p14="http://schemas.microsoft.com/office/powerpoint/2010/main" val="243190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2B279B-3E46-4D02-5213-805264EE58B4}"/>
              </a:ext>
            </a:extLst>
          </p:cNvPr>
          <p:cNvSpPr>
            <a:spLocks noGrp="1"/>
          </p:cNvSpPr>
          <p:nvPr>
            <p:ph type="title"/>
          </p:nvPr>
        </p:nvSpPr>
        <p:spPr>
          <a:xfrm>
            <a:off x="6981825" y="1641752"/>
            <a:ext cx="4391024" cy="1323439"/>
          </a:xfrm>
        </p:spPr>
        <p:txBody>
          <a:bodyPr anchor="t">
            <a:normAutofit/>
          </a:bodyPr>
          <a:lstStyle/>
          <a:p>
            <a:r>
              <a:rPr lang="en-GB" sz="4000" b="1" i="1" dirty="0">
                <a:solidFill>
                  <a:schemeClr val="bg1"/>
                </a:solidFill>
              </a:rPr>
              <a:t>Scattered</a:t>
            </a:r>
          </a:p>
        </p:txBody>
      </p:sp>
      <p:pic>
        <p:nvPicPr>
          <p:cNvPr id="4" name="Picture 3">
            <a:extLst>
              <a:ext uri="{FF2B5EF4-FFF2-40B4-BE49-F238E27FC236}">
                <a16:creationId xmlns:a16="http://schemas.microsoft.com/office/drawing/2014/main" id="{D5F917F3-1434-61B3-1519-EDE0477DB630}"/>
              </a:ext>
            </a:extLst>
          </p:cNvPr>
          <p:cNvPicPr>
            <a:picLocks noChangeAspect="1"/>
          </p:cNvPicPr>
          <p:nvPr/>
        </p:nvPicPr>
        <p:blipFill rotWithShape="1">
          <a:blip r:embed="rId3"/>
          <a:srcRect l="1037" r="5233"/>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11" name="Group 10">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2" name="Freeform: Shape 11">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08E07A93-B89C-7CC4-7005-8FBAAA7E81E4}"/>
              </a:ext>
            </a:extLst>
          </p:cNvPr>
          <p:cNvSpPr>
            <a:spLocks noGrp="1"/>
          </p:cNvSpPr>
          <p:nvPr>
            <p:ph idx="1"/>
          </p:nvPr>
        </p:nvSpPr>
        <p:spPr>
          <a:xfrm>
            <a:off x="6981826" y="3146400"/>
            <a:ext cx="4391024" cy="2682000"/>
          </a:xfrm>
        </p:spPr>
        <p:txBody>
          <a:bodyPr>
            <a:normAutofit/>
          </a:bodyPr>
          <a:lstStyle/>
          <a:p>
            <a:pPr marL="0" indent="0">
              <a:buNone/>
            </a:pPr>
            <a:r>
              <a:rPr lang="en-GB" sz="4400" dirty="0">
                <a:solidFill>
                  <a:schemeClr val="bg1">
                    <a:alpha val="80000"/>
                  </a:schemeClr>
                </a:solidFill>
              </a:rPr>
              <a:t>Sown like seed, not scattered to disappear.</a:t>
            </a:r>
          </a:p>
          <a:p>
            <a:endParaRPr lang="en-GB" sz="4400" dirty="0">
              <a:solidFill>
                <a:schemeClr val="bg1">
                  <a:alpha val="80000"/>
                </a:schemeClr>
              </a:solidFill>
            </a:endParaRPr>
          </a:p>
        </p:txBody>
      </p:sp>
    </p:spTree>
    <p:extLst>
      <p:ext uri="{BB962C8B-B14F-4D97-AF65-F5344CB8AC3E}">
        <p14:creationId xmlns:p14="http://schemas.microsoft.com/office/powerpoint/2010/main" val="3713764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B279B-3E46-4D02-5213-805264EE58B4}"/>
              </a:ext>
            </a:extLst>
          </p:cNvPr>
          <p:cNvSpPr>
            <a:spLocks noGrp="1"/>
          </p:cNvSpPr>
          <p:nvPr>
            <p:ph type="title"/>
          </p:nvPr>
        </p:nvSpPr>
        <p:spPr/>
        <p:txBody>
          <a:bodyPr/>
          <a:lstStyle/>
          <a:p>
            <a:r>
              <a:rPr lang="en-GB" dirty="0"/>
              <a:t>Scattered</a:t>
            </a:r>
          </a:p>
        </p:txBody>
      </p:sp>
      <p:sp>
        <p:nvSpPr>
          <p:cNvPr id="3" name="Content Placeholder 2">
            <a:extLst>
              <a:ext uri="{FF2B5EF4-FFF2-40B4-BE49-F238E27FC236}">
                <a16:creationId xmlns:a16="http://schemas.microsoft.com/office/drawing/2014/main" id="{08E07A93-B89C-7CC4-7005-8FBAAA7E81E4}"/>
              </a:ext>
            </a:extLst>
          </p:cNvPr>
          <p:cNvSpPr>
            <a:spLocks noGrp="1"/>
          </p:cNvSpPr>
          <p:nvPr>
            <p:ph idx="1"/>
          </p:nvPr>
        </p:nvSpPr>
        <p:spPr>
          <a:xfrm>
            <a:off x="542926" y="1600201"/>
            <a:ext cx="11039474" cy="4769068"/>
          </a:xfrm>
        </p:spPr>
        <p:txBody>
          <a:bodyPr>
            <a:normAutofit/>
          </a:bodyPr>
          <a:lstStyle/>
          <a:p>
            <a:r>
              <a:rPr lang="en-GB" sz="2400" dirty="0"/>
              <a:t>Meaning: sown like seed, not scattered to disappear.</a:t>
            </a:r>
          </a:p>
          <a:p>
            <a:r>
              <a:rPr lang="en-GB" sz="2400" dirty="0"/>
              <a:t>Remember Jesus said, “You shall be my witnesses in Jerusalem and in all Judea and Samaria and to the end of the earth”</a:t>
            </a:r>
          </a:p>
          <a:p>
            <a:r>
              <a:rPr lang="en-GB" sz="2400" dirty="0"/>
              <a:t>God can even make persecution serve His purpose.</a:t>
            </a:r>
          </a:p>
          <a:p>
            <a:r>
              <a:rPr lang="en-GB" sz="2400" dirty="0"/>
              <a:t>Stephen is not blamed, but honoured. </a:t>
            </a:r>
            <a:r>
              <a:rPr lang="en-GB" sz="2400" i="1" dirty="0"/>
              <a:t>In a world where God works all things together for our benefit, what is the point of blame and unforgiveness?</a:t>
            </a:r>
          </a:p>
          <a:p>
            <a:r>
              <a:rPr lang="en-GB" sz="2400" i="1" dirty="0">
                <a:solidFill>
                  <a:srgbClr val="001320"/>
                </a:solidFill>
              </a:rPr>
              <a:t>And we know that in all things God works for the good of those who love him, who have been called according to his purpose</a:t>
            </a:r>
            <a:r>
              <a:rPr lang="en-GB" sz="2400" dirty="0">
                <a:solidFill>
                  <a:srgbClr val="001320"/>
                </a:solidFill>
              </a:rPr>
              <a:t>. Rom 8:28</a:t>
            </a:r>
          </a:p>
          <a:p>
            <a:r>
              <a:rPr lang="en-GB" sz="2400" dirty="0">
                <a:solidFill>
                  <a:srgbClr val="001320"/>
                </a:solidFill>
              </a:rPr>
              <a:t>The persecution of the church in Jerusalem continues and gains strength</a:t>
            </a:r>
            <a:endParaRPr lang="en-GB" sz="2400" i="1" dirty="0"/>
          </a:p>
          <a:p>
            <a:endParaRPr lang="en-GB" sz="4000" dirty="0"/>
          </a:p>
        </p:txBody>
      </p:sp>
    </p:spTree>
    <p:extLst>
      <p:ext uri="{BB962C8B-B14F-4D97-AF65-F5344CB8AC3E}">
        <p14:creationId xmlns:p14="http://schemas.microsoft.com/office/powerpoint/2010/main" val="2050692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938A-0507-DC94-C1E6-EA7F47FBBD81}"/>
              </a:ext>
            </a:extLst>
          </p:cNvPr>
          <p:cNvSpPr>
            <a:spLocks noGrp="1"/>
          </p:cNvSpPr>
          <p:nvPr>
            <p:ph type="title"/>
          </p:nvPr>
        </p:nvSpPr>
        <p:spPr>
          <a:xfrm>
            <a:off x="0" y="397981"/>
            <a:ext cx="8263890" cy="1075811"/>
          </a:xfrm>
        </p:spPr>
        <p:txBody>
          <a:bodyPr anchor="b">
            <a:normAutofit/>
          </a:bodyPr>
          <a:lstStyle/>
          <a:p>
            <a:r>
              <a:rPr lang="en-GB" sz="4050" dirty="0"/>
              <a:t>Philip in Samaria</a:t>
            </a:r>
          </a:p>
        </p:txBody>
      </p:sp>
      <p:sp>
        <p:nvSpPr>
          <p:cNvPr id="3" name="Content Placeholder 2">
            <a:extLst>
              <a:ext uri="{FF2B5EF4-FFF2-40B4-BE49-F238E27FC236}">
                <a16:creationId xmlns:a16="http://schemas.microsoft.com/office/drawing/2014/main" id="{335F02C1-F962-5CB0-E8FA-76C9EEBDDEA9}"/>
              </a:ext>
            </a:extLst>
          </p:cNvPr>
          <p:cNvSpPr>
            <a:spLocks noGrp="1"/>
          </p:cNvSpPr>
          <p:nvPr>
            <p:ph idx="1"/>
          </p:nvPr>
        </p:nvSpPr>
        <p:spPr>
          <a:xfrm>
            <a:off x="591295" y="1829713"/>
            <a:ext cx="7533530" cy="4456787"/>
          </a:xfrm>
        </p:spPr>
        <p:txBody>
          <a:bodyPr anchor="t">
            <a:normAutofit/>
          </a:bodyPr>
          <a:lstStyle/>
          <a:p>
            <a:pPr marL="0" indent="0">
              <a:buNone/>
            </a:pPr>
            <a:r>
              <a:rPr lang="en-GB" sz="2400" b="1" baseline="30000" dirty="0"/>
              <a:t>4 </a:t>
            </a:r>
            <a:r>
              <a:rPr lang="en-GB" sz="2400" dirty="0"/>
              <a:t>Those who had been scattered preached the word wherever they went. </a:t>
            </a:r>
          </a:p>
          <a:p>
            <a:pPr marL="0" indent="0">
              <a:buNone/>
            </a:pPr>
            <a:r>
              <a:rPr lang="en-GB" sz="2400" b="1" baseline="30000" dirty="0"/>
              <a:t>5 </a:t>
            </a:r>
            <a:r>
              <a:rPr lang="en-GB" sz="2400" dirty="0"/>
              <a:t>Philip went down to a city in Samaria and proclaimed the Messiah there. </a:t>
            </a:r>
            <a:r>
              <a:rPr lang="en-GB" sz="2400" b="1" baseline="30000" dirty="0"/>
              <a:t>6 </a:t>
            </a:r>
            <a:r>
              <a:rPr lang="en-GB" sz="2400" dirty="0"/>
              <a:t>When the crowds heard Philip and saw the signs he performed, </a:t>
            </a:r>
            <a:r>
              <a:rPr lang="en-GB" sz="2400" b="1" dirty="0"/>
              <a:t>they all paid close attention to what he said</a:t>
            </a:r>
            <a:r>
              <a:rPr lang="en-GB" sz="2400" dirty="0"/>
              <a:t>. </a:t>
            </a:r>
          </a:p>
          <a:p>
            <a:pPr marL="0" indent="0">
              <a:buNone/>
            </a:pPr>
            <a:r>
              <a:rPr lang="en-GB" sz="2400" b="1" baseline="30000" dirty="0"/>
              <a:t>7 </a:t>
            </a:r>
            <a:r>
              <a:rPr lang="en-GB" sz="2400" dirty="0"/>
              <a:t>For with shrieks, impure spirits came out of many, and many who were paralyzed or lame were healed. </a:t>
            </a:r>
          </a:p>
          <a:p>
            <a:pPr marL="0" indent="0">
              <a:buNone/>
            </a:pPr>
            <a:r>
              <a:rPr lang="en-GB" sz="2400" b="1" baseline="30000" dirty="0"/>
              <a:t>8 </a:t>
            </a:r>
            <a:r>
              <a:rPr lang="en-GB" sz="2400" dirty="0"/>
              <a:t>So there was great joy in that city.</a:t>
            </a:r>
          </a:p>
        </p:txBody>
      </p:sp>
      <p:pic>
        <p:nvPicPr>
          <p:cNvPr id="2050" name="Picture 2" descr="Vicar's Voice, 25 August 2019 — All Saints Anglican Church Jakarta">
            <a:extLst>
              <a:ext uri="{FF2B5EF4-FFF2-40B4-BE49-F238E27FC236}">
                <a16:creationId xmlns:a16="http://schemas.microsoft.com/office/drawing/2014/main" id="{CBA48D36-3957-3982-0D8E-F04C367CDF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6725" y="354494"/>
            <a:ext cx="3981450" cy="610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374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2B279B-3E46-4D02-5213-805264EE58B4}"/>
              </a:ext>
            </a:extLst>
          </p:cNvPr>
          <p:cNvSpPr>
            <a:spLocks noGrp="1"/>
          </p:cNvSpPr>
          <p:nvPr>
            <p:ph type="title"/>
          </p:nvPr>
        </p:nvSpPr>
        <p:spPr>
          <a:xfrm>
            <a:off x="838200" y="1641752"/>
            <a:ext cx="4391025" cy="1323439"/>
          </a:xfrm>
        </p:spPr>
        <p:txBody>
          <a:bodyPr anchor="t">
            <a:normAutofit/>
          </a:bodyPr>
          <a:lstStyle/>
          <a:p>
            <a:r>
              <a:rPr lang="en-GB" sz="4000" b="1" i="1" dirty="0">
                <a:solidFill>
                  <a:schemeClr val="bg1"/>
                </a:solidFill>
              </a:rPr>
              <a:t>Attention</a:t>
            </a:r>
          </a:p>
        </p:txBody>
      </p:sp>
      <p:sp>
        <p:nvSpPr>
          <p:cNvPr id="3" name="Content Placeholder 2">
            <a:extLst>
              <a:ext uri="{FF2B5EF4-FFF2-40B4-BE49-F238E27FC236}">
                <a16:creationId xmlns:a16="http://schemas.microsoft.com/office/drawing/2014/main" id="{08E07A93-B89C-7CC4-7005-8FBAAA7E81E4}"/>
              </a:ext>
            </a:extLst>
          </p:cNvPr>
          <p:cNvSpPr>
            <a:spLocks noGrp="1"/>
          </p:cNvSpPr>
          <p:nvPr>
            <p:ph idx="1"/>
          </p:nvPr>
        </p:nvSpPr>
        <p:spPr>
          <a:xfrm>
            <a:off x="838200" y="3146400"/>
            <a:ext cx="4391025" cy="2454300"/>
          </a:xfrm>
        </p:spPr>
        <p:txBody>
          <a:bodyPr>
            <a:normAutofit/>
          </a:bodyPr>
          <a:lstStyle/>
          <a:p>
            <a:pPr marL="0" indent="0">
              <a:buNone/>
            </a:pPr>
            <a:r>
              <a:rPr lang="en-GB" sz="2400" dirty="0">
                <a:solidFill>
                  <a:schemeClr val="bg1">
                    <a:alpha val="80000"/>
                  </a:schemeClr>
                </a:solidFill>
              </a:rPr>
              <a:t>What we </a:t>
            </a:r>
            <a:r>
              <a:rPr lang="en-GB" sz="2400" b="1" dirty="0">
                <a:solidFill>
                  <a:schemeClr val="bg1">
                    <a:alpha val="80000"/>
                  </a:schemeClr>
                </a:solidFill>
              </a:rPr>
              <a:t>do</a:t>
            </a:r>
            <a:r>
              <a:rPr lang="en-GB" sz="2400" dirty="0">
                <a:solidFill>
                  <a:schemeClr val="bg1">
                    <a:alpha val="80000"/>
                  </a:schemeClr>
                </a:solidFill>
              </a:rPr>
              <a:t> gives credibility to what we </a:t>
            </a:r>
            <a:r>
              <a:rPr lang="en-GB" sz="2400" b="1" dirty="0">
                <a:solidFill>
                  <a:schemeClr val="bg1">
                    <a:alpha val="80000"/>
                  </a:schemeClr>
                </a:solidFill>
              </a:rPr>
              <a:t>say</a:t>
            </a:r>
            <a:r>
              <a:rPr lang="en-GB" sz="2400" dirty="0">
                <a:solidFill>
                  <a:schemeClr val="bg1">
                    <a:alpha val="80000"/>
                  </a:schemeClr>
                </a:solidFill>
              </a:rPr>
              <a:t> and gains the attention of others</a:t>
            </a:r>
          </a:p>
          <a:p>
            <a:pPr marL="0" indent="0">
              <a:buNone/>
            </a:pPr>
            <a:r>
              <a:rPr lang="en-GB" sz="2400" dirty="0">
                <a:solidFill>
                  <a:schemeClr val="bg1">
                    <a:alpha val="80000"/>
                  </a:schemeClr>
                </a:solidFill>
              </a:rPr>
              <a:t>Gaining attention doesn’t always lead to the right kind of followers, as we shall see in due course!</a:t>
            </a:r>
          </a:p>
          <a:p>
            <a:endParaRPr lang="en-GB" sz="2400" dirty="0">
              <a:solidFill>
                <a:schemeClr val="bg1">
                  <a:alpha val="80000"/>
                </a:schemeClr>
              </a:solidFill>
            </a:endParaRPr>
          </a:p>
        </p:txBody>
      </p:sp>
      <p:pic>
        <p:nvPicPr>
          <p:cNvPr id="5" name="Picture 4" descr="A group of kittens on a shelf&#10;&#10;Description automatically generated">
            <a:extLst>
              <a:ext uri="{FF2B5EF4-FFF2-40B4-BE49-F238E27FC236}">
                <a16:creationId xmlns:a16="http://schemas.microsoft.com/office/drawing/2014/main" id="{2F882FE7-7E07-F655-B93F-5B4C5CE86A0A}"/>
              </a:ext>
            </a:extLst>
          </p:cNvPr>
          <p:cNvPicPr>
            <a:picLocks noChangeAspect="1"/>
          </p:cNvPicPr>
          <p:nvPr/>
        </p:nvPicPr>
        <p:blipFill>
          <a:blip r:embed="rId3"/>
          <a:stretch>
            <a:fillRect/>
          </a:stretch>
        </p:blipFill>
        <p:spPr>
          <a:xfrm>
            <a:off x="6365327" y="1663639"/>
            <a:ext cx="4724077" cy="3621793"/>
          </a:xfrm>
          <a:prstGeom prst="rect">
            <a:avLst/>
          </a:prstGeom>
        </p:spPr>
      </p:pic>
    </p:spTree>
    <p:extLst>
      <p:ext uri="{BB962C8B-B14F-4D97-AF65-F5344CB8AC3E}">
        <p14:creationId xmlns:p14="http://schemas.microsoft.com/office/powerpoint/2010/main" val="164187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0AA8-388A-A856-0EC8-BBA4D9AC119D}"/>
              </a:ext>
            </a:extLst>
          </p:cNvPr>
          <p:cNvSpPr>
            <a:spLocks noGrp="1"/>
          </p:cNvSpPr>
          <p:nvPr>
            <p:ph type="title"/>
          </p:nvPr>
        </p:nvSpPr>
        <p:spPr/>
        <p:txBody>
          <a:bodyPr/>
          <a:lstStyle/>
          <a:p>
            <a:r>
              <a:rPr lang="en-GB" dirty="0"/>
              <a:t>Attention</a:t>
            </a:r>
          </a:p>
        </p:txBody>
      </p:sp>
      <p:sp>
        <p:nvSpPr>
          <p:cNvPr id="3" name="Content Placeholder 2">
            <a:extLst>
              <a:ext uri="{FF2B5EF4-FFF2-40B4-BE49-F238E27FC236}">
                <a16:creationId xmlns:a16="http://schemas.microsoft.com/office/drawing/2014/main" id="{8BA3AC10-7B2D-8260-6E3C-D46D42BB9080}"/>
              </a:ext>
            </a:extLst>
          </p:cNvPr>
          <p:cNvSpPr>
            <a:spLocks noGrp="1"/>
          </p:cNvSpPr>
          <p:nvPr>
            <p:ph idx="1"/>
          </p:nvPr>
        </p:nvSpPr>
        <p:spPr>
          <a:xfrm>
            <a:off x="904875" y="1600201"/>
            <a:ext cx="10677523" cy="4082182"/>
          </a:xfrm>
        </p:spPr>
        <p:txBody>
          <a:bodyPr>
            <a:normAutofit/>
          </a:bodyPr>
          <a:lstStyle/>
          <a:p>
            <a:r>
              <a:rPr lang="en-GB" sz="2800" dirty="0"/>
              <a:t>Philip, like Stephen, is one of the 7 chosen to wait on tables</a:t>
            </a:r>
          </a:p>
          <a:p>
            <a:r>
              <a:rPr lang="en-GB" sz="2800" dirty="0"/>
              <a:t>Like Stephen he doesn’t restrict his serving to his given role</a:t>
            </a:r>
          </a:p>
          <a:p>
            <a:r>
              <a:rPr lang="en-GB" sz="2800" dirty="0"/>
              <a:t>Samaria wasn’t the obvious place for a Jewish missionary to start, but persecution drove many there.</a:t>
            </a:r>
          </a:p>
          <a:p>
            <a:r>
              <a:rPr lang="en-GB" sz="2800" dirty="0"/>
              <a:t>What we do gives credibility to what we say and gains the attention of others</a:t>
            </a:r>
          </a:p>
          <a:p>
            <a:r>
              <a:rPr lang="en-GB" sz="2800" dirty="0"/>
              <a:t>Gaining attention doesn’t always lead to the right kind of followers, as we shall see in due course!</a:t>
            </a:r>
          </a:p>
          <a:p>
            <a:endParaRPr lang="en-GB" sz="2800" dirty="0"/>
          </a:p>
        </p:txBody>
      </p:sp>
    </p:spTree>
    <p:extLst>
      <p:ext uri="{BB962C8B-B14F-4D97-AF65-F5344CB8AC3E}">
        <p14:creationId xmlns:p14="http://schemas.microsoft.com/office/powerpoint/2010/main" val="3054511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938A-0507-DC94-C1E6-EA7F47FBBD81}"/>
              </a:ext>
            </a:extLst>
          </p:cNvPr>
          <p:cNvSpPr>
            <a:spLocks noGrp="1"/>
          </p:cNvSpPr>
          <p:nvPr>
            <p:ph type="title"/>
          </p:nvPr>
        </p:nvSpPr>
        <p:spPr>
          <a:xfrm>
            <a:off x="1820020" y="188431"/>
            <a:ext cx="8263890" cy="1075811"/>
          </a:xfrm>
        </p:spPr>
        <p:txBody>
          <a:bodyPr anchor="b">
            <a:normAutofit/>
          </a:bodyPr>
          <a:lstStyle/>
          <a:p>
            <a:r>
              <a:rPr lang="en-GB" sz="4050" dirty="0"/>
              <a:t>Simon</a:t>
            </a:r>
          </a:p>
        </p:txBody>
      </p:sp>
      <p:sp>
        <p:nvSpPr>
          <p:cNvPr id="3" name="Content Placeholder 2">
            <a:extLst>
              <a:ext uri="{FF2B5EF4-FFF2-40B4-BE49-F238E27FC236}">
                <a16:creationId xmlns:a16="http://schemas.microsoft.com/office/drawing/2014/main" id="{335F02C1-F962-5CB0-E8FA-76C9EEBDDEA9}"/>
              </a:ext>
            </a:extLst>
          </p:cNvPr>
          <p:cNvSpPr>
            <a:spLocks noGrp="1"/>
          </p:cNvSpPr>
          <p:nvPr>
            <p:ph idx="1"/>
          </p:nvPr>
        </p:nvSpPr>
        <p:spPr>
          <a:xfrm>
            <a:off x="419844" y="1388406"/>
            <a:ext cx="7409706" cy="5183844"/>
          </a:xfrm>
        </p:spPr>
        <p:txBody>
          <a:bodyPr anchor="t">
            <a:normAutofit lnSpcReduction="10000"/>
          </a:bodyPr>
          <a:lstStyle/>
          <a:p>
            <a:pPr marL="0" indent="0">
              <a:buNone/>
            </a:pPr>
            <a:r>
              <a:rPr lang="en-GB" sz="2400" b="1" dirty="0">
                <a:solidFill>
                  <a:srgbClr val="000000"/>
                </a:solidFill>
              </a:rPr>
              <a:t>Acts 8 </a:t>
            </a:r>
            <a:r>
              <a:rPr lang="en-GB" sz="2400" b="1" baseline="30000" dirty="0">
                <a:solidFill>
                  <a:srgbClr val="000000"/>
                </a:solidFill>
              </a:rPr>
              <a:t>9 </a:t>
            </a:r>
            <a:r>
              <a:rPr lang="en-GB" sz="2400" dirty="0">
                <a:solidFill>
                  <a:srgbClr val="000000"/>
                </a:solidFill>
              </a:rPr>
              <a:t>Now for some time a man named Simon had practiced sorcery in the city and amazed all the people of Samaria. He boasted that he was someone great, </a:t>
            </a:r>
            <a:r>
              <a:rPr lang="en-GB" sz="2400" b="1" baseline="30000" dirty="0">
                <a:solidFill>
                  <a:srgbClr val="000000"/>
                </a:solidFill>
              </a:rPr>
              <a:t>10 </a:t>
            </a:r>
            <a:r>
              <a:rPr lang="en-GB" sz="2400" dirty="0">
                <a:solidFill>
                  <a:srgbClr val="000000"/>
                </a:solidFill>
              </a:rPr>
              <a:t>and all the people, both high and low, gave him their attention and exclaimed, </a:t>
            </a:r>
            <a:r>
              <a:rPr lang="en-GB" sz="2400" b="1" dirty="0">
                <a:solidFill>
                  <a:srgbClr val="000000"/>
                </a:solidFill>
              </a:rPr>
              <a:t>“This man is rightly called the Great Power of God.”</a:t>
            </a:r>
            <a:r>
              <a:rPr lang="en-GB" sz="2400" dirty="0">
                <a:solidFill>
                  <a:srgbClr val="000000"/>
                </a:solidFill>
              </a:rPr>
              <a:t> </a:t>
            </a:r>
          </a:p>
          <a:p>
            <a:pPr marL="0" indent="0">
              <a:buNone/>
            </a:pPr>
            <a:r>
              <a:rPr lang="en-GB" sz="2400" b="1" baseline="30000" dirty="0">
                <a:solidFill>
                  <a:srgbClr val="000000"/>
                </a:solidFill>
              </a:rPr>
              <a:t>11 </a:t>
            </a:r>
            <a:r>
              <a:rPr lang="en-GB" sz="2400" dirty="0">
                <a:solidFill>
                  <a:srgbClr val="000000"/>
                </a:solidFill>
              </a:rPr>
              <a:t>They followed him because he had amazed them for a long time with his sorcery. </a:t>
            </a:r>
            <a:r>
              <a:rPr lang="en-GB" sz="2400" b="1" baseline="30000" dirty="0">
                <a:solidFill>
                  <a:srgbClr val="000000"/>
                </a:solidFill>
              </a:rPr>
              <a:t>12 </a:t>
            </a:r>
            <a:r>
              <a:rPr lang="en-GB" sz="2400" dirty="0">
                <a:solidFill>
                  <a:srgbClr val="000000"/>
                </a:solidFill>
              </a:rPr>
              <a:t>But when they believed Philip as he proclaimed the good news of the kingdom of God and the name of Jesus Christ, they were baptized, both men and women. </a:t>
            </a:r>
            <a:r>
              <a:rPr lang="en-GB" sz="2400" b="1" baseline="30000" dirty="0">
                <a:solidFill>
                  <a:srgbClr val="000000"/>
                </a:solidFill>
              </a:rPr>
              <a:t>13 </a:t>
            </a:r>
            <a:r>
              <a:rPr lang="en-GB" sz="2400" b="1" dirty="0">
                <a:solidFill>
                  <a:srgbClr val="000000"/>
                </a:solidFill>
              </a:rPr>
              <a:t>Simon himself believed and was baptized. And he followed Philip everywhere, astonished by the great signs and miracles he saw.</a:t>
            </a:r>
            <a:endParaRPr lang="en-GB" sz="2400" b="1" dirty="0"/>
          </a:p>
        </p:txBody>
      </p:sp>
      <p:pic>
        <p:nvPicPr>
          <p:cNvPr id="5" name="Picture 4">
            <a:extLst>
              <a:ext uri="{FF2B5EF4-FFF2-40B4-BE49-F238E27FC236}">
                <a16:creationId xmlns:a16="http://schemas.microsoft.com/office/drawing/2014/main" id="{69FF36ED-FCB4-8880-406C-5653D7B46D2F}"/>
              </a:ext>
            </a:extLst>
          </p:cNvPr>
          <p:cNvPicPr>
            <a:picLocks noChangeAspect="1"/>
          </p:cNvPicPr>
          <p:nvPr/>
        </p:nvPicPr>
        <p:blipFill>
          <a:blip r:embed="rId3"/>
          <a:stretch>
            <a:fillRect/>
          </a:stretch>
        </p:blipFill>
        <p:spPr>
          <a:xfrm>
            <a:off x="8257910" y="2060311"/>
            <a:ext cx="3651999" cy="2737377"/>
          </a:xfrm>
          <a:prstGeom prst="rect">
            <a:avLst/>
          </a:prstGeom>
        </p:spPr>
      </p:pic>
    </p:spTree>
    <p:extLst>
      <p:ext uri="{BB962C8B-B14F-4D97-AF65-F5344CB8AC3E}">
        <p14:creationId xmlns:p14="http://schemas.microsoft.com/office/powerpoint/2010/main" val="273611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F8596-218D-EF13-F47E-9F7B451C1359}"/>
              </a:ext>
            </a:extLst>
          </p:cNvPr>
          <p:cNvSpPr>
            <a:spLocks noGrp="1"/>
          </p:cNvSpPr>
          <p:nvPr>
            <p:ph type="title"/>
          </p:nvPr>
        </p:nvSpPr>
        <p:spPr>
          <a:xfrm>
            <a:off x="2178368" y="521971"/>
            <a:ext cx="7886700" cy="994172"/>
          </a:xfrm>
        </p:spPr>
        <p:txBody>
          <a:bodyPr/>
          <a:lstStyle/>
          <a:p>
            <a:r>
              <a:rPr lang="en-GB" dirty="0"/>
              <a:t>Peter and John</a:t>
            </a:r>
          </a:p>
        </p:txBody>
      </p:sp>
      <p:sp>
        <p:nvSpPr>
          <p:cNvPr id="3" name="Content Placeholder 2">
            <a:extLst>
              <a:ext uri="{FF2B5EF4-FFF2-40B4-BE49-F238E27FC236}">
                <a16:creationId xmlns:a16="http://schemas.microsoft.com/office/drawing/2014/main" id="{57B2795F-D78F-4E99-3B76-87107D14AA94}"/>
              </a:ext>
            </a:extLst>
          </p:cNvPr>
          <p:cNvSpPr>
            <a:spLocks noGrp="1"/>
          </p:cNvSpPr>
          <p:nvPr>
            <p:ph idx="1"/>
          </p:nvPr>
        </p:nvSpPr>
        <p:spPr>
          <a:xfrm>
            <a:off x="491730" y="1516143"/>
            <a:ext cx="5956696" cy="5065632"/>
          </a:xfrm>
        </p:spPr>
        <p:txBody>
          <a:bodyPr>
            <a:normAutofit/>
          </a:bodyPr>
          <a:lstStyle/>
          <a:p>
            <a:pPr marL="0" indent="0">
              <a:buNone/>
            </a:pPr>
            <a:r>
              <a:rPr lang="en-GB" sz="2400" b="1" i="0" dirty="0">
                <a:solidFill>
                  <a:srgbClr val="000000"/>
                </a:solidFill>
                <a:effectLst/>
              </a:rPr>
              <a:t>Acts 8</a:t>
            </a:r>
            <a:r>
              <a:rPr lang="en-GB" sz="2400" b="1" i="0" baseline="30000" dirty="0">
                <a:solidFill>
                  <a:srgbClr val="000000"/>
                </a:solidFill>
                <a:effectLst/>
              </a:rPr>
              <a:t> 14 </a:t>
            </a:r>
            <a:r>
              <a:rPr lang="en-GB" sz="2400" b="0" i="0" dirty="0">
                <a:solidFill>
                  <a:srgbClr val="000000"/>
                </a:solidFill>
                <a:effectLst/>
              </a:rPr>
              <a:t>When the apostles in Jerusalem heard that Samaria had accepted the word of God, they sent Peter and John to Samaria. </a:t>
            </a:r>
          </a:p>
          <a:p>
            <a:pPr marL="0" indent="0">
              <a:buNone/>
            </a:pPr>
            <a:r>
              <a:rPr lang="en-GB" sz="2400" b="1" i="0" baseline="30000" dirty="0">
                <a:solidFill>
                  <a:srgbClr val="000000"/>
                </a:solidFill>
                <a:effectLst/>
              </a:rPr>
              <a:t>15 </a:t>
            </a:r>
            <a:r>
              <a:rPr lang="en-GB" sz="2400" b="0" i="0" dirty="0">
                <a:solidFill>
                  <a:srgbClr val="000000"/>
                </a:solidFill>
                <a:effectLst/>
              </a:rPr>
              <a:t>When they arrived, they prayed for the new believers there that they might receive the Holy Spirit, </a:t>
            </a:r>
            <a:r>
              <a:rPr lang="en-GB" sz="2400" b="1" i="0" baseline="30000" dirty="0">
                <a:solidFill>
                  <a:srgbClr val="000000"/>
                </a:solidFill>
                <a:effectLst/>
              </a:rPr>
              <a:t>16 </a:t>
            </a:r>
            <a:r>
              <a:rPr lang="en-GB" sz="2400" b="0" i="0" dirty="0">
                <a:solidFill>
                  <a:srgbClr val="000000"/>
                </a:solidFill>
                <a:effectLst/>
              </a:rPr>
              <a:t>because the Holy Spirit had not yet come on any of them; they had simply been baptized in the name of the Lord Jesus. </a:t>
            </a:r>
          </a:p>
          <a:p>
            <a:pPr marL="0" indent="0">
              <a:buNone/>
            </a:pPr>
            <a:r>
              <a:rPr lang="en-GB" sz="2400" b="1" i="0" baseline="30000" dirty="0">
                <a:solidFill>
                  <a:srgbClr val="000000"/>
                </a:solidFill>
                <a:effectLst/>
              </a:rPr>
              <a:t>17 </a:t>
            </a:r>
            <a:r>
              <a:rPr lang="en-GB" sz="2400" b="0" i="0" dirty="0">
                <a:solidFill>
                  <a:srgbClr val="000000"/>
                </a:solidFill>
                <a:effectLst/>
              </a:rPr>
              <a:t>Then Peter and John placed their hands on them, and they received the Holy Spirit.</a:t>
            </a:r>
            <a:endParaRPr lang="en-GB" sz="2400" dirty="0"/>
          </a:p>
        </p:txBody>
      </p:sp>
      <p:pic>
        <p:nvPicPr>
          <p:cNvPr id="4" name="Picture 3">
            <a:extLst>
              <a:ext uri="{FF2B5EF4-FFF2-40B4-BE49-F238E27FC236}">
                <a16:creationId xmlns:a16="http://schemas.microsoft.com/office/drawing/2014/main" id="{822420D7-EB7C-5AAE-71A2-78A239997D6A}"/>
              </a:ext>
            </a:extLst>
          </p:cNvPr>
          <p:cNvPicPr>
            <a:picLocks noChangeAspect="1"/>
          </p:cNvPicPr>
          <p:nvPr/>
        </p:nvPicPr>
        <p:blipFill>
          <a:blip r:embed="rId3"/>
          <a:stretch>
            <a:fillRect/>
          </a:stretch>
        </p:blipFill>
        <p:spPr>
          <a:xfrm>
            <a:off x="7053741" y="2241351"/>
            <a:ext cx="4750593" cy="2375297"/>
          </a:xfrm>
          <a:prstGeom prst="rect">
            <a:avLst/>
          </a:prstGeom>
        </p:spPr>
      </p:pic>
    </p:spTree>
    <p:extLst>
      <p:ext uri="{BB962C8B-B14F-4D97-AF65-F5344CB8AC3E}">
        <p14:creationId xmlns:p14="http://schemas.microsoft.com/office/powerpoint/2010/main" val="2184557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D732B0-74B9-A099-FBAC-2651B4F5CBB0}"/>
              </a:ext>
            </a:extLst>
          </p:cNvPr>
          <p:cNvSpPr>
            <a:spLocks noGrp="1"/>
          </p:cNvSpPr>
          <p:nvPr>
            <p:ph type="title"/>
          </p:nvPr>
        </p:nvSpPr>
        <p:spPr>
          <a:xfrm>
            <a:off x="838199" y="1174819"/>
            <a:ext cx="4826795" cy="2858363"/>
          </a:xfrm>
        </p:spPr>
        <p:txBody>
          <a:bodyPr vert="horz" lIns="91440" tIns="45720" rIns="91440" bIns="45720" rtlCol="0" anchor="b">
            <a:normAutofit/>
          </a:bodyPr>
          <a:lstStyle/>
          <a:p>
            <a:pPr algn="l" defTabSz="914400">
              <a:lnSpc>
                <a:spcPct val="90000"/>
              </a:lnSpc>
            </a:pPr>
            <a:r>
              <a:rPr lang="en-US" sz="5400" dirty="0">
                <a:solidFill>
                  <a:schemeClr val="bg1"/>
                </a:solidFill>
                <a:latin typeface="+mj-lt"/>
                <a:cs typeface="+mj-cs"/>
              </a:rPr>
              <a:t>Laying on hands</a:t>
            </a:r>
          </a:p>
        </p:txBody>
      </p:sp>
      <p:sp>
        <p:nvSpPr>
          <p:cNvPr id="3" name="Content Placeholder 2">
            <a:extLst>
              <a:ext uri="{FF2B5EF4-FFF2-40B4-BE49-F238E27FC236}">
                <a16:creationId xmlns:a16="http://schemas.microsoft.com/office/drawing/2014/main" id="{685C0E17-AE58-1A28-D524-A0AB216614A1}"/>
              </a:ext>
            </a:extLst>
          </p:cNvPr>
          <p:cNvSpPr>
            <a:spLocks noGrp="1"/>
          </p:cNvSpPr>
          <p:nvPr>
            <p:ph idx="1"/>
          </p:nvPr>
        </p:nvSpPr>
        <p:spPr>
          <a:xfrm>
            <a:off x="835024" y="4414180"/>
            <a:ext cx="4830283" cy="1594507"/>
          </a:xfrm>
        </p:spPr>
        <p:txBody>
          <a:bodyPr vert="horz" lIns="91440" tIns="45720" rIns="91440" bIns="45720" rtlCol="0">
            <a:normAutofit/>
          </a:bodyPr>
          <a:lstStyle/>
          <a:p>
            <a:pPr marL="0" indent="0" defTabSz="914400">
              <a:lnSpc>
                <a:spcPct val="90000"/>
              </a:lnSpc>
              <a:spcBef>
                <a:spcPts val="1000"/>
              </a:spcBef>
              <a:buNone/>
            </a:pPr>
            <a:r>
              <a:rPr lang="en-US" sz="2400" dirty="0">
                <a:solidFill>
                  <a:schemeClr val="bg1"/>
                </a:solidFill>
                <a:latin typeface="+mn-lt"/>
                <a:cs typeface="+mn-cs"/>
              </a:rPr>
              <a:t>Philip brought the good news, but Peter and John brought the Holy Spirit</a:t>
            </a:r>
          </a:p>
        </p:txBody>
      </p:sp>
      <p:pic>
        <p:nvPicPr>
          <p:cNvPr id="4" name="Picture 3">
            <a:extLst>
              <a:ext uri="{FF2B5EF4-FFF2-40B4-BE49-F238E27FC236}">
                <a16:creationId xmlns:a16="http://schemas.microsoft.com/office/drawing/2014/main" id="{38B92C81-97B2-3C40-84A3-D0A6398C6F9A}"/>
              </a:ext>
            </a:extLst>
          </p:cNvPr>
          <p:cNvPicPr>
            <a:picLocks noChangeAspect="1"/>
          </p:cNvPicPr>
          <p:nvPr/>
        </p:nvPicPr>
        <p:blipFill rotWithShape="1">
          <a:blip r:embed="rId3"/>
          <a:srcRect l="14057" r="14699" b="-1"/>
          <a:stretch/>
        </p:blipFill>
        <p:spPr>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11" name="Freeform: Shape 10">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58188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473AC4-DAEE-3149-C618-1F3763851704}"/>
              </a:ext>
            </a:extLst>
          </p:cNvPr>
          <p:cNvPicPr>
            <a:picLocks noChangeAspect="1"/>
          </p:cNvPicPr>
          <p:nvPr/>
        </p:nvPicPr>
        <p:blipFill rotWithShape="1">
          <a:blip r:embed="rId3"/>
          <a:srcRect t="3185" b="3187"/>
          <a:stretch/>
        </p:blipFill>
        <p:spPr>
          <a:xfrm>
            <a:off x="65051" y="2086982"/>
            <a:ext cx="3784442" cy="2684036"/>
          </a:xfrm>
          <a:prstGeom prst="rect">
            <a:avLst/>
          </a:prstGeom>
        </p:spPr>
      </p:pic>
      <p:sp>
        <p:nvSpPr>
          <p:cNvPr id="3" name="Content Placeholder 2">
            <a:extLst>
              <a:ext uri="{FF2B5EF4-FFF2-40B4-BE49-F238E27FC236}">
                <a16:creationId xmlns:a16="http://schemas.microsoft.com/office/drawing/2014/main" id="{807A7B29-5AB2-8688-E3BA-73A5A6E4F4B9}"/>
              </a:ext>
            </a:extLst>
          </p:cNvPr>
          <p:cNvSpPr>
            <a:spLocks noGrp="1"/>
          </p:cNvSpPr>
          <p:nvPr>
            <p:ph idx="1"/>
          </p:nvPr>
        </p:nvSpPr>
        <p:spPr>
          <a:xfrm>
            <a:off x="3822808" y="308709"/>
            <a:ext cx="8304141" cy="6522342"/>
          </a:xfrm>
        </p:spPr>
        <p:txBody>
          <a:bodyPr>
            <a:noAutofit/>
          </a:bodyPr>
          <a:lstStyle/>
          <a:p>
            <a:pPr marL="0" indent="0">
              <a:spcBef>
                <a:spcPts val="0"/>
              </a:spcBef>
              <a:spcAft>
                <a:spcPts val="1800"/>
              </a:spcAft>
              <a:buNone/>
            </a:pPr>
            <a:r>
              <a:rPr lang="en-GB" sz="2400" b="1" i="0" baseline="30000" dirty="0">
                <a:effectLst/>
              </a:rPr>
              <a:t>17 </a:t>
            </a:r>
            <a:r>
              <a:rPr lang="en-GB" sz="2400" b="0" i="0" dirty="0">
                <a:effectLst/>
              </a:rPr>
              <a:t>Then Peter and John placed their hands on them, and they received the Holy Spirit.</a:t>
            </a:r>
            <a:endParaRPr lang="en-GB" sz="2400" dirty="0"/>
          </a:p>
          <a:p>
            <a:pPr marL="0" indent="0">
              <a:spcBef>
                <a:spcPts val="0"/>
              </a:spcBef>
              <a:spcAft>
                <a:spcPts val="1800"/>
              </a:spcAft>
              <a:buNone/>
            </a:pPr>
            <a:r>
              <a:rPr lang="en-GB" sz="2400" b="1" baseline="30000" dirty="0"/>
              <a:t>18 </a:t>
            </a:r>
            <a:r>
              <a:rPr lang="en-GB" sz="2400" dirty="0"/>
              <a:t>When Simon saw that the Spirit was given at the laying on of the apostles’ hands, he offered them money </a:t>
            </a:r>
            <a:r>
              <a:rPr lang="en-GB" sz="2400" b="1" baseline="30000" dirty="0"/>
              <a:t>19 </a:t>
            </a:r>
            <a:r>
              <a:rPr lang="en-GB" sz="2400" dirty="0"/>
              <a:t>and said, “Give me also this ability so that everyone on whom I lay my hands may receive the Holy Spirit.”</a:t>
            </a:r>
          </a:p>
          <a:p>
            <a:pPr marL="0" indent="0">
              <a:spcBef>
                <a:spcPts val="0"/>
              </a:spcBef>
              <a:spcAft>
                <a:spcPts val="1800"/>
              </a:spcAft>
              <a:buNone/>
            </a:pPr>
            <a:r>
              <a:rPr lang="en-GB" sz="2400" b="1" baseline="30000" dirty="0"/>
              <a:t>20 </a:t>
            </a:r>
            <a:r>
              <a:rPr lang="en-GB" sz="2400" dirty="0"/>
              <a:t>Peter answered: “May your money perish with you, because you thought you could buy the gift of God with money! </a:t>
            </a:r>
            <a:r>
              <a:rPr lang="en-GB" sz="2400" b="1" baseline="30000" dirty="0"/>
              <a:t>21 </a:t>
            </a:r>
            <a:r>
              <a:rPr lang="en-GB" sz="2400" dirty="0"/>
              <a:t>You have no part or share in this ministry, because your heart is not right before God. </a:t>
            </a:r>
            <a:r>
              <a:rPr lang="en-GB" sz="2400" b="1" baseline="30000" dirty="0"/>
              <a:t>22 </a:t>
            </a:r>
            <a:r>
              <a:rPr lang="en-GB" sz="2400" dirty="0"/>
              <a:t>Repent of this wickedness and pray to the Lord in the hope that he may forgive you for having such a thought in your heart. </a:t>
            </a:r>
            <a:r>
              <a:rPr lang="en-GB" sz="2400" b="1" baseline="30000" dirty="0"/>
              <a:t>23 </a:t>
            </a:r>
            <a:r>
              <a:rPr lang="en-GB" sz="2400" dirty="0"/>
              <a:t>For I see that you are full of bitterness and captive to sin.”</a:t>
            </a:r>
          </a:p>
          <a:p>
            <a:pPr marL="0" indent="0">
              <a:spcBef>
                <a:spcPts val="0"/>
              </a:spcBef>
              <a:spcAft>
                <a:spcPts val="1800"/>
              </a:spcAft>
              <a:buNone/>
            </a:pPr>
            <a:r>
              <a:rPr lang="en-GB" sz="2400" b="1" baseline="30000" dirty="0"/>
              <a:t>24 </a:t>
            </a:r>
            <a:r>
              <a:rPr lang="en-GB" sz="2400" dirty="0"/>
              <a:t>Then Simon answered, “Pray to the Lord for me so that nothing you have said may happen to me.”</a:t>
            </a:r>
          </a:p>
          <a:p>
            <a:endParaRPr lang="en-GB" sz="2400" dirty="0"/>
          </a:p>
        </p:txBody>
      </p:sp>
    </p:spTree>
    <p:extLst>
      <p:ext uri="{BB962C8B-B14F-4D97-AF65-F5344CB8AC3E}">
        <p14:creationId xmlns:p14="http://schemas.microsoft.com/office/powerpoint/2010/main" val="3500936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B1699-CC2B-1CE3-7B44-D934C7FDB3CA}"/>
              </a:ext>
            </a:extLst>
          </p:cNvPr>
          <p:cNvSpPr>
            <a:spLocks noGrp="1"/>
          </p:cNvSpPr>
          <p:nvPr>
            <p:ph type="title"/>
          </p:nvPr>
        </p:nvSpPr>
        <p:spPr/>
        <p:txBody>
          <a:bodyPr>
            <a:normAutofit fontScale="90000"/>
          </a:bodyPr>
          <a:lstStyle/>
          <a:p>
            <a:r>
              <a:rPr lang="en-GB" dirty="0"/>
              <a:t>What does Simon get wrong? </a:t>
            </a:r>
            <a:br>
              <a:rPr lang="en-GB" dirty="0"/>
            </a:br>
            <a:r>
              <a:rPr lang="en-GB" dirty="0"/>
              <a:t>And what does Peter do right?</a:t>
            </a:r>
          </a:p>
        </p:txBody>
      </p:sp>
      <p:sp>
        <p:nvSpPr>
          <p:cNvPr id="4" name="Content Placeholder 3">
            <a:extLst>
              <a:ext uri="{FF2B5EF4-FFF2-40B4-BE49-F238E27FC236}">
                <a16:creationId xmlns:a16="http://schemas.microsoft.com/office/drawing/2014/main" id="{FB61566E-9B44-3A33-69D9-F97EDA7CE125}"/>
              </a:ext>
            </a:extLst>
          </p:cNvPr>
          <p:cNvSpPr>
            <a:spLocks noGrp="1"/>
          </p:cNvSpPr>
          <p:nvPr>
            <p:ph sz="half" idx="1"/>
          </p:nvPr>
        </p:nvSpPr>
        <p:spPr/>
        <p:txBody>
          <a:bodyPr>
            <a:normAutofit/>
          </a:bodyPr>
          <a:lstStyle/>
          <a:p>
            <a:pPr marL="0" indent="0">
              <a:buNone/>
            </a:pPr>
            <a:r>
              <a:rPr lang="en-GB" dirty="0"/>
              <a:t>Simon</a:t>
            </a:r>
          </a:p>
          <a:p>
            <a:r>
              <a:rPr lang="en-GB" dirty="0"/>
              <a:t>What has attracted him in the first place?</a:t>
            </a:r>
          </a:p>
          <a:p>
            <a:r>
              <a:rPr lang="en-GB" dirty="0"/>
              <a:t>Why does he want to be able to give the Holy Spirit?</a:t>
            </a:r>
          </a:p>
          <a:p>
            <a:r>
              <a:rPr lang="en-GB" dirty="0"/>
              <a:t>God cannot be commanded!</a:t>
            </a:r>
          </a:p>
          <a:p>
            <a:r>
              <a:rPr lang="en-GB" dirty="0"/>
              <a:t>He asks Peter to pray on his behalf, rather than repenting for himself</a:t>
            </a:r>
          </a:p>
        </p:txBody>
      </p:sp>
      <p:sp>
        <p:nvSpPr>
          <p:cNvPr id="5" name="Content Placeholder 4">
            <a:extLst>
              <a:ext uri="{FF2B5EF4-FFF2-40B4-BE49-F238E27FC236}">
                <a16:creationId xmlns:a16="http://schemas.microsoft.com/office/drawing/2014/main" id="{A3FEA137-1954-6C07-9390-550BB6434D02}"/>
              </a:ext>
            </a:extLst>
          </p:cNvPr>
          <p:cNvSpPr>
            <a:spLocks noGrp="1"/>
          </p:cNvSpPr>
          <p:nvPr>
            <p:ph sz="half" idx="2"/>
          </p:nvPr>
        </p:nvSpPr>
        <p:spPr/>
        <p:txBody>
          <a:bodyPr>
            <a:normAutofit/>
          </a:bodyPr>
          <a:lstStyle/>
          <a:p>
            <a:pPr marL="0" indent="0">
              <a:buNone/>
            </a:pPr>
            <a:r>
              <a:rPr lang="en-GB" dirty="0"/>
              <a:t>Peter</a:t>
            </a:r>
          </a:p>
          <a:p>
            <a:r>
              <a:rPr lang="en-GB" dirty="0"/>
              <a:t>Not distracted by outward signs of commitment</a:t>
            </a:r>
          </a:p>
          <a:p>
            <a:r>
              <a:rPr lang="en-GB" dirty="0"/>
              <a:t>Not taken in by the money</a:t>
            </a:r>
          </a:p>
          <a:p>
            <a:r>
              <a:rPr lang="en-GB" dirty="0"/>
              <a:t>Challenge is clear and to the point, not polite and gentle!</a:t>
            </a:r>
          </a:p>
          <a:p>
            <a:r>
              <a:rPr lang="en-GB" dirty="0"/>
              <a:t>Points the way back through repentance</a:t>
            </a:r>
          </a:p>
        </p:txBody>
      </p:sp>
      <p:sp>
        <p:nvSpPr>
          <p:cNvPr id="3" name="TextBox 2">
            <a:extLst>
              <a:ext uri="{FF2B5EF4-FFF2-40B4-BE49-F238E27FC236}">
                <a16:creationId xmlns:a16="http://schemas.microsoft.com/office/drawing/2014/main" id="{4738DB7B-03AC-5447-61E2-8B179175E54A}"/>
              </a:ext>
            </a:extLst>
          </p:cNvPr>
          <p:cNvSpPr txBox="1"/>
          <p:nvPr/>
        </p:nvSpPr>
        <p:spPr>
          <a:xfrm>
            <a:off x="3184635" y="5893228"/>
            <a:ext cx="6390289" cy="830997"/>
          </a:xfrm>
          <a:prstGeom prst="rect">
            <a:avLst/>
          </a:prstGeom>
          <a:solidFill>
            <a:schemeClr val="accent5">
              <a:lumMod val="40000"/>
              <a:lumOff val="60000"/>
            </a:schemeClr>
          </a:solidFill>
          <a:ln w="12700">
            <a:solidFill>
              <a:schemeClr val="tx1"/>
            </a:solidFill>
          </a:ln>
        </p:spPr>
        <p:txBody>
          <a:bodyPr wrap="square" rtlCol="0">
            <a:spAutoFit/>
          </a:bodyPr>
          <a:lstStyle/>
          <a:p>
            <a:r>
              <a:rPr lang="en-GB" sz="2400" dirty="0"/>
              <a:t>It’s not how much of Him do I have, but how much of me does He have?</a:t>
            </a:r>
          </a:p>
        </p:txBody>
      </p:sp>
    </p:spTree>
    <p:extLst>
      <p:ext uri="{BB962C8B-B14F-4D97-AF65-F5344CB8AC3E}">
        <p14:creationId xmlns:p14="http://schemas.microsoft.com/office/powerpoint/2010/main" val="243432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41FB1D6-DDEA-559C-D1D7-79907DF1EFFB}"/>
              </a:ext>
            </a:extLst>
          </p:cNvPr>
          <p:cNvSpPr>
            <a:spLocks noGrp="1"/>
          </p:cNvSpPr>
          <p:nvPr>
            <p:ph type="title"/>
          </p:nvPr>
        </p:nvSpPr>
        <p:spPr/>
        <p:txBody>
          <a:bodyPr vert="horz" lIns="91440" tIns="45720" rIns="91440" bIns="45720" rtlCol="0" anchor="ctr">
            <a:normAutofit/>
          </a:bodyPr>
          <a:lstStyle/>
          <a:p>
            <a:r>
              <a:rPr lang="en-GB" sz="4000" dirty="0">
                <a:solidFill>
                  <a:srgbClr val="901027"/>
                </a:solidFill>
                <a:latin typeface="VAG Rounded Light"/>
              </a:rPr>
              <a:t>Philip’s journey continues…</a:t>
            </a:r>
          </a:p>
        </p:txBody>
      </p:sp>
      <p:sp>
        <p:nvSpPr>
          <p:cNvPr id="7" name="Content Placeholder 6">
            <a:extLst>
              <a:ext uri="{FF2B5EF4-FFF2-40B4-BE49-F238E27FC236}">
                <a16:creationId xmlns:a16="http://schemas.microsoft.com/office/drawing/2014/main" id="{E8BC0736-173C-4261-67DF-69DF6A4094A1}"/>
              </a:ext>
            </a:extLst>
          </p:cNvPr>
          <p:cNvSpPr>
            <a:spLocks noGrp="1"/>
          </p:cNvSpPr>
          <p:nvPr>
            <p:ph sz="half" idx="1"/>
          </p:nvPr>
        </p:nvSpPr>
        <p:spPr>
          <a:xfrm>
            <a:off x="609599" y="1600201"/>
            <a:ext cx="7176248" cy="4983161"/>
          </a:xfrm>
        </p:spPr>
        <p:txBody>
          <a:bodyPr>
            <a:normAutofit fontScale="92500"/>
          </a:bodyPr>
          <a:lstStyle/>
          <a:p>
            <a:pPr algn="l"/>
            <a:r>
              <a:rPr lang="en-GB" sz="2400" b="1" i="0" baseline="30000" dirty="0">
                <a:solidFill>
                  <a:srgbClr val="000000"/>
                </a:solidFill>
                <a:effectLst/>
                <a:latin typeface="VAG Rounded Light"/>
              </a:rPr>
              <a:t>26 </a:t>
            </a:r>
            <a:r>
              <a:rPr lang="en-GB" sz="2400" b="0" i="0" dirty="0">
                <a:solidFill>
                  <a:srgbClr val="000000"/>
                </a:solidFill>
                <a:effectLst/>
                <a:latin typeface="VAG Rounded Light"/>
              </a:rPr>
              <a:t>Now an angel of the Lord said to Philip, ‘Go south to the road – the desert road – that goes down from Jerusalem to Gaza.’ </a:t>
            </a:r>
            <a:r>
              <a:rPr lang="en-GB" sz="2400" b="1" i="0" baseline="30000" dirty="0">
                <a:solidFill>
                  <a:srgbClr val="000000"/>
                </a:solidFill>
                <a:effectLst/>
                <a:latin typeface="VAG Rounded Light"/>
              </a:rPr>
              <a:t>27 </a:t>
            </a:r>
            <a:r>
              <a:rPr lang="en-GB" sz="2400" b="0" i="0" dirty="0">
                <a:solidFill>
                  <a:srgbClr val="000000"/>
                </a:solidFill>
                <a:effectLst/>
                <a:latin typeface="VAG Rounded Light"/>
              </a:rPr>
              <a:t>So he started out, and on his way he met an Ethiopian</a:t>
            </a:r>
            <a:r>
              <a:rPr lang="en-GB" sz="2400" b="0" i="0" baseline="30000" dirty="0">
                <a:solidFill>
                  <a:srgbClr val="000000"/>
                </a:solidFill>
                <a:effectLst/>
                <a:latin typeface="VAG Rounded Light"/>
              </a:rPr>
              <a:t>[</a:t>
            </a:r>
            <a:r>
              <a:rPr lang="en-GB" sz="2400" b="0" i="0" baseline="30000" dirty="0">
                <a:solidFill>
                  <a:srgbClr val="4A4A4A"/>
                </a:solidFill>
                <a:effectLst/>
                <a:latin typeface="VAG Rounded Light"/>
                <a:hlinkClick r:id="rId3" tooltip="See footnote a"/>
              </a:rPr>
              <a:t>a</a:t>
            </a:r>
            <a:r>
              <a:rPr lang="en-GB" sz="2400" b="0" i="0" baseline="30000" dirty="0">
                <a:solidFill>
                  <a:srgbClr val="000000"/>
                </a:solidFill>
                <a:effectLst/>
                <a:latin typeface="VAG Rounded Light"/>
              </a:rPr>
              <a:t>]</a:t>
            </a:r>
            <a:r>
              <a:rPr lang="en-GB" sz="2400" b="0" i="0" dirty="0">
                <a:solidFill>
                  <a:srgbClr val="000000"/>
                </a:solidFill>
                <a:effectLst/>
                <a:latin typeface="VAG Rounded Light"/>
              </a:rPr>
              <a:t> eunuch, an important official in charge of all the treasury of the </a:t>
            </a:r>
            <a:r>
              <a:rPr lang="en-GB" sz="2400" b="0" i="0" dirty="0" err="1">
                <a:solidFill>
                  <a:srgbClr val="000000"/>
                </a:solidFill>
                <a:effectLst/>
                <a:latin typeface="VAG Rounded Light"/>
              </a:rPr>
              <a:t>Kandake</a:t>
            </a:r>
            <a:r>
              <a:rPr lang="en-GB" sz="2400" b="0" i="0" dirty="0">
                <a:solidFill>
                  <a:srgbClr val="000000"/>
                </a:solidFill>
                <a:effectLst/>
                <a:latin typeface="VAG Rounded Light"/>
              </a:rPr>
              <a:t> (which means ‘queen of the Ethiopians’). This man had gone to Jerusalem to worship, </a:t>
            </a:r>
            <a:r>
              <a:rPr lang="en-GB" sz="2400" b="1" i="0" baseline="30000" dirty="0">
                <a:solidFill>
                  <a:srgbClr val="000000"/>
                </a:solidFill>
                <a:effectLst/>
                <a:latin typeface="VAG Rounded Light"/>
              </a:rPr>
              <a:t>28 </a:t>
            </a:r>
            <a:r>
              <a:rPr lang="en-GB" sz="2400" b="0" i="0" dirty="0">
                <a:solidFill>
                  <a:srgbClr val="000000"/>
                </a:solidFill>
                <a:effectLst/>
                <a:latin typeface="VAG Rounded Light"/>
              </a:rPr>
              <a:t>and on his way home was sitting in his chariot reading the Book of Isaiah the prophet. </a:t>
            </a:r>
            <a:r>
              <a:rPr lang="en-GB" sz="2400" b="1" i="0" baseline="30000" dirty="0">
                <a:solidFill>
                  <a:srgbClr val="000000"/>
                </a:solidFill>
                <a:effectLst/>
                <a:latin typeface="VAG Rounded Light"/>
              </a:rPr>
              <a:t>29 </a:t>
            </a:r>
            <a:r>
              <a:rPr lang="en-GB" sz="2400" b="0" i="0" dirty="0">
                <a:solidFill>
                  <a:srgbClr val="000000"/>
                </a:solidFill>
                <a:effectLst/>
                <a:latin typeface="VAG Rounded Light"/>
              </a:rPr>
              <a:t>The Spirit told Philip, ‘Go to that chariot and stay near it.’</a:t>
            </a:r>
          </a:p>
          <a:p>
            <a:pPr algn="l"/>
            <a:r>
              <a:rPr lang="en-GB" sz="2400" b="1" i="0" baseline="30000" dirty="0">
                <a:solidFill>
                  <a:srgbClr val="000000"/>
                </a:solidFill>
                <a:effectLst/>
                <a:latin typeface="VAG Rounded Light"/>
              </a:rPr>
              <a:t>30 </a:t>
            </a:r>
            <a:r>
              <a:rPr lang="en-GB" sz="2400" b="0" i="0" dirty="0">
                <a:solidFill>
                  <a:srgbClr val="000000"/>
                </a:solidFill>
                <a:effectLst/>
                <a:latin typeface="VAG Rounded Light"/>
              </a:rPr>
              <a:t>Then Philip ran up to the chariot and heard the man reading Isaiah the prophet. ‘Do you understand what you are reading?’ Philip asked.</a:t>
            </a:r>
          </a:p>
          <a:p>
            <a:pPr algn="l"/>
            <a:r>
              <a:rPr lang="en-GB" sz="2400" b="1" i="0" baseline="30000" dirty="0">
                <a:solidFill>
                  <a:srgbClr val="000000"/>
                </a:solidFill>
                <a:effectLst/>
                <a:latin typeface="VAG Rounded Light"/>
              </a:rPr>
              <a:t>31 </a:t>
            </a:r>
            <a:r>
              <a:rPr lang="en-GB" sz="2400" b="0" i="0" dirty="0">
                <a:solidFill>
                  <a:srgbClr val="000000"/>
                </a:solidFill>
                <a:effectLst/>
                <a:latin typeface="VAG Rounded Light"/>
              </a:rPr>
              <a:t>‘How can I,’ he said, ‘unless someone explains it to me?’ </a:t>
            </a:r>
            <a:endParaRPr lang="en-GB" sz="2400" dirty="0">
              <a:latin typeface="VAG Rounded Light"/>
            </a:endParaRPr>
          </a:p>
        </p:txBody>
      </p:sp>
      <p:pic>
        <p:nvPicPr>
          <p:cNvPr id="1028" name="Picture 4" descr="Vicar's Voice, 25 August 2019 — All Saints Anglican Church Jakarta">
            <a:extLst>
              <a:ext uri="{FF2B5EF4-FFF2-40B4-BE49-F238E27FC236}">
                <a16:creationId xmlns:a16="http://schemas.microsoft.com/office/drawing/2014/main" id="{1FD63056-E7B3-31EE-2C24-517EF1EACEC2}"/>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8630992" y="1600200"/>
            <a:ext cx="2951408"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573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7737-981F-B7AD-6B32-55C0228F899D}"/>
              </a:ext>
            </a:extLst>
          </p:cNvPr>
          <p:cNvSpPr>
            <a:spLocks noGrp="1"/>
          </p:cNvSpPr>
          <p:nvPr>
            <p:ph type="title"/>
          </p:nvPr>
        </p:nvSpPr>
        <p:spPr/>
        <p:txBody>
          <a:bodyPr>
            <a:normAutofit/>
          </a:bodyPr>
          <a:lstStyle/>
          <a:p>
            <a:r>
              <a:rPr lang="en-GB" sz="4000" dirty="0">
                <a:solidFill>
                  <a:srgbClr val="901027"/>
                </a:solidFill>
                <a:latin typeface="VAG Rounded Light"/>
              </a:rPr>
              <a:t>From Isaiah to Jesus</a:t>
            </a:r>
          </a:p>
        </p:txBody>
      </p:sp>
      <p:sp>
        <p:nvSpPr>
          <p:cNvPr id="3" name="Content Placeholder 2">
            <a:extLst>
              <a:ext uri="{FF2B5EF4-FFF2-40B4-BE49-F238E27FC236}">
                <a16:creationId xmlns:a16="http://schemas.microsoft.com/office/drawing/2014/main" id="{AF7FC1C9-FA80-ECB7-49D2-C24C902FBEC2}"/>
              </a:ext>
            </a:extLst>
          </p:cNvPr>
          <p:cNvSpPr>
            <a:spLocks noGrp="1"/>
          </p:cNvSpPr>
          <p:nvPr>
            <p:ph sz="half" idx="1"/>
          </p:nvPr>
        </p:nvSpPr>
        <p:spPr>
          <a:xfrm>
            <a:off x="609600" y="1600201"/>
            <a:ext cx="5384800" cy="4787152"/>
          </a:xfrm>
        </p:spPr>
        <p:txBody>
          <a:bodyPr>
            <a:normAutofit fontScale="85000" lnSpcReduction="20000"/>
          </a:bodyPr>
          <a:lstStyle/>
          <a:p>
            <a:pPr marL="0" indent="0" algn="l">
              <a:buNone/>
            </a:pPr>
            <a:r>
              <a:rPr lang="en-GB" b="1" i="0" baseline="30000" dirty="0">
                <a:solidFill>
                  <a:srgbClr val="000000"/>
                </a:solidFill>
                <a:effectLst/>
                <a:latin typeface="VAG Rounded Light"/>
              </a:rPr>
              <a:t>32 </a:t>
            </a:r>
            <a:r>
              <a:rPr lang="en-GB" b="0" i="0" dirty="0">
                <a:solidFill>
                  <a:srgbClr val="000000"/>
                </a:solidFill>
                <a:effectLst/>
                <a:latin typeface="VAG Rounded Light"/>
              </a:rPr>
              <a:t>This is the passage of Scripture the eunuch was reading:</a:t>
            </a:r>
          </a:p>
          <a:p>
            <a:pPr marL="0" indent="0" algn="l">
              <a:buNone/>
            </a:pPr>
            <a:r>
              <a:rPr lang="en-GB" b="0" i="1" dirty="0">
                <a:solidFill>
                  <a:srgbClr val="000000"/>
                </a:solidFill>
                <a:effectLst/>
                <a:latin typeface="VAG Rounded Light"/>
              </a:rPr>
              <a:t>‘He was led like a sheep to the slaughter, and as a lamb before its shearer is silent,</a:t>
            </a:r>
            <a:r>
              <a:rPr lang="en-GB" i="1" dirty="0">
                <a:solidFill>
                  <a:srgbClr val="000000"/>
                </a:solidFill>
                <a:latin typeface="VAG Rounded Light"/>
              </a:rPr>
              <a:t> </a:t>
            </a:r>
            <a:r>
              <a:rPr lang="en-GB" b="0" i="1" dirty="0">
                <a:solidFill>
                  <a:srgbClr val="000000"/>
                </a:solidFill>
                <a:effectLst/>
                <a:latin typeface="VAG Rounded Light"/>
              </a:rPr>
              <a:t>so he did not open his mouth.</a:t>
            </a:r>
            <a:br>
              <a:rPr lang="en-GB" b="0" i="1" dirty="0">
                <a:solidFill>
                  <a:srgbClr val="000000"/>
                </a:solidFill>
                <a:effectLst/>
                <a:latin typeface="VAG Rounded Light"/>
              </a:rPr>
            </a:br>
            <a:r>
              <a:rPr lang="en-GB" b="1" i="1" baseline="30000" dirty="0">
                <a:solidFill>
                  <a:srgbClr val="000000"/>
                </a:solidFill>
                <a:effectLst/>
                <a:latin typeface="VAG Rounded Light"/>
              </a:rPr>
              <a:t>33 </a:t>
            </a:r>
            <a:r>
              <a:rPr lang="en-GB" b="0" i="1" dirty="0">
                <a:solidFill>
                  <a:srgbClr val="000000"/>
                </a:solidFill>
                <a:effectLst/>
                <a:latin typeface="VAG Rounded Light"/>
              </a:rPr>
              <a:t>In his humiliation he was deprived of justice.</a:t>
            </a:r>
          </a:p>
          <a:p>
            <a:pPr marL="0" indent="0" algn="l">
              <a:buNone/>
            </a:pPr>
            <a:r>
              <a:rPr lang="en-GB" b="0" i="1" dirty="0">
                <a:solidFill>
                  <a:srgbClr val="000000"/>
                </a:solidFill>
                <a:effectLst/>
                <a:latin typeface="VAG Rounded Light"/>
              </a:rPr>
              <a:t>Who can speak of his descendants?</a:t>
            </a:r>
            <a:br>
              <a:rPr lang="en-GB" b="0" i="1" dirty="0">
                <a:solidFill>
                  <a:srgbClr val="000000"/>
                </a:solidFill>
                <a:effectLst/>
                <a:latin typeface="VAG Rounded Light"/>
              </a:rPr>
            </a:br>
            <a:r>
              <a:rPr lang="en-GB" b="0" i="1" dirty="0">
                <a:solidFill>
                  <a:srgbClr val="000000"/>
                </a:solidFill>
                <a:effectLst/>
                <a:latin typeface="VAG Rounded Light"/>
              </a:rPr>
              <a:t>For his life was taken from the earth.’</a:t>
            </a:r>
          </a:p>
          <a:p>
            <a:pPr marL="0" indent="0" algn="l">
              <a:buNone/>
            </a:pPr>
            <a:r>
              <a:rPr lang="en-GB" b="1" i="0" baseline="30000" dirty="0">
                <a:solidFill>
                  <a:srgbClr val="000000"/>
                </a:solidFill>
                <a:effectLst/>
                <a:latin typeface="VAG Rounded Light"/>
              </a:rPr>
              <a:t>34 </a:t>
            </a:r>
            <a:r>
              <a:rPr lang="en-GB" b="0" i="0" dirty="0">
                <a:solidFill>
                  <a:srgbClr val="000000"/>
                </a:solidFill>
                <a:effectLst/>
                <a:latin typeface="VAG Rounded Light"/>
              </a:rPr>
              <a:t>The eunuch asked Philip, ‘Tell me, please, who is the prophet talking about, himself or someone else?’ </a:t>
            </a:r>
          </a:p>
          <a:p>
            <a:pPr marL="0" indent="0" algn="l">
              <a:buNone/>
            </a:pPr>
            <a:r>
              <a:rPr lang="en-GB" b="1" i="0" baseline="30000" dirty="0">
                <a:solidFill>
                  <a:srgbClr val="000000"/>
                </a:solidFill>
                <a:effectLst/>
                <a:latin typeface="VAG Rounded Light"/>
              </a:rPr>
              <a:t>35 </a:t>
            </a:r>
            <a:r>
              <a:rPr lang="en-GB" b="0" i="0" dirty="0">
                <a:solidFill>
                  <a:srgbClr val="000000"/>
                </a:solidFill>
                <a:effectLst/>
                <a:latin typeface="VAG Rounded Light"/>
              </a:rPr>
              <a:t>Then Philip began with that very passage of Scripture and told him the good news about Jesus.</a:t>
            </a:r>
            <a:endParaRPr lang="en-GB" dirty="0">
              <a:latin typeface="VAG Rounded Light"/>
            </a:endParaRPr>
          </a:p>
        </p:txBody>
      </p:sp>
      <p:pic>
        <p:nvPicPr>
          <p:cNvPr id="5" name="Content Placeholder 4">
            <a:extLst>
              <a:ext uri="{FF2B5EF4-FFF2-40B4-BE49-F238E27FC236}">
                <a16:creationId xmlns:a16="http://schemas.microsoft.com/office/drawing/2014/main" id="{E63CC7FD-1DC8-6441-5161-B6879F7AA0C9}"/>
              </a:ext>
            </a:extLst>
          </p:cNvPr>
          <p:cNvPicPr>
            <a:picLocks noGrp="1" noChangeAspect="1"/>
          </p:cNvPicPr>
          <p:nvPr>
            <p:ph sz="half" idx="2"/>
          </p:nvPr>
        </p:nvPicPr>
        <p:blipFill>
          <a:blip r:embed="rId3"/>
          <a:stretch>
            <a:fillRect/>
          </a:stretch>
        </p:blipFill>
        <p:spPr>
          <a:xfrm>
            <a:off x="6197600" y="1843881"/>
            <a:ext cx="5384800" cy="4038600"/>
          </a:xfrm>
          <a:prstGeom prst="rect">
            <a:avLst/>
          </a:prstGeom>
        </p:spPr>
      </p:pic>
    </p:spTree>
    <p:extLst>
      <p:ext uri="{BB962C8B-B14F-4D97-AF65-F5344CB8AC3E}">
        <p14:creationId xmlns:p14="http://schemas.microsoft.com/office/powerpoint/2010/main" val="1494424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277B-7CD9-657A-74BA-1C85EE4459B4}"/>
              </a:ext>
            </a:extLst>
          </p:cNvPr>
          <p:cNvSpPr>
            <a:spLocks noGrp="1"/>
          </p:cNvSpPr>
          <p:nvPr>
            <p:ph type="title"/>
          </p:nvPr>
        </p:nvSpPr>
        <p:spPr/>
        <p:txBody>
          <a:bodyPr>
            <a:normAutofit/>
          </a:bodyPr>
          <a:lstStyle/>
          <a:p>
            <a:r>
              <a:rPr lang="en-GB" dirty="0">
                <a:solidFill>
                  <a:srgbClr val="901027"/>
                </a:solidFill>
                <a:latin typeface="VAG Rounded Light"/>
              </a:rPr>
              <a:t>From Jesus to baptism</a:t>
            </a:r>
            <a:endParaRPr lang="en-GB" dirty="0"/>
          </a:p>
        </p:txBody>
      </p:sp>
      <p:sp>
        <p:nvSpPr>
          <p:cNvPr id="3" name="Content Placeholder 2">
            <a:extLst>
              <a:ext uri="{FF2B5EF4-FFF2-40B4-BE49-F238E27FC236}">
                <a16:creationId xmlns:a16="http://schemas.microsoft.com/office/drawing/2014/main" id="{F2B38E0A-F75B-2274-C71C-9F0B41EBB0E6}"/>
              </a:ext>
            </a:extLst>
          </p:cNvPr>
          <p:cNvSpPr>
            <a:spLocks noGrp="1"/>
          </p:cNvSpPr>
          <p:nvPr>
            <p:ph sz="half" idx="1"/>
          </p:nvPr>
        </p:nvSpPr>
        <p:spPr/>
        <p:txBody>
          <a:bodyPr vert="horz" lIns="91440" tIns="45720" rIns="91440" bIns="45720" rtlCol="0">
            <a:normAutofit fontScale="70000" lnSpcReduction="20000"/>
          </a:bodyPr>
          <a:lstStyle/>
          <a:p>
            <a:pPr marL="0" indent="0">
              <a:buNone/>
            </a:pPr>
            <a:r>
              <a:rPr lang="en-GB" sz="3200" baseline="30000" dirty="0">
                <a:solidFill>
                  <a:srgbClr val="000000"/>
                </a:solidFill>
                <a:latin typeface="VAG Rounded Light"/>
              </a:rPr>
              <a:t>36</a:t>
            </a:r>
            <a:r>
              <a:rPr lang="en-GB" sz="3200" dirty="0">
                <a:solidFill>
                  <a:srgbClr val="000000"/>
                </a:solidFill>
                <a:latin typeface="VAG Rounded Light"/>
              </a:rPr>
              <a:t> As they travelled along the road, they came to some water and the eunuch said, ‘Look, here is water. What can stand in the way of my being baptised?’ </a:t>
            </a:r>
          </a:p>
          <a:p>
            <a:pPr marL="0" indent="0">
              <a:buNone/>
            </a:pPr>
            <a:r>
              <a:rPr lang="en-GB" sz="3200" baseline="30000" dirty="0">
                <a:solidFill>
                  <a:srgbClr val="000000"/>
                </a:solidFill>
                <a:latin typeface="VAG Rounded Light"/>
              </a:rPr>
              <a:t>38</a:t>
            </a:r>
            <a:r>
              <a:rPr lang="en-GB" sz="3200" dirty="0">
                <a:solidFill>
                  <a:srgbClr val="000000"/>
                </a:solidFill>
                <a:latin typeface="VAG Rounded Light"/>
              </a:rPr>
              <a:t> And he gave orders to stop the chariot. Then both Philip and the eunuch went down into the water and Philip baptised him. </a:t>
            </a:r>
          </a:p>
          <a:p>
            <a:pPr marL="0" indent="0">
              <a:buNone/>
            </a:pPr>
            <a:r>
              <a:rPr lang="en-GB" sz="3200" baseline="30000" dirty="0">
                <a:solidFill>
                  <a:srgbClr val="000000"/>
                </a:solidFill>
                <a:latin typeface="VAG Rounded Light"/>
              </a:rPr>
              <a:t>39</a:t>
            </a:r>
            <a:r>
              <a:rPr lang="en-GB" sz="3200" dirty="0">
                <a:solidFill>
                  <a:srgbClr val="000000"/>
                </a:solidFill>
                <a:latin typeface="VAG Rounded Light"/>
              </a:rPr>
              <a:t> When they came up out of the water, the Spirit of the Lord suddenly took Philip away, and the eunuch did not see him again, but went on his way rejoicing. </a:t>
            </a:r>
          </a:p>
          <a:p>
            <a:pPr marL="0" indent="0">
              <a:buNone/>
            </a:pPr>
            <a:r>
              <a:rPr lang="en-GB" sz="3200" baseline="30000" dirty="0">
                <a:solidFill>
                  <a:srgbClr val="000000"/>
                </a:solidFill>
                <a:latin typeface="VAG Rounded Light"/>
              </a:rPr>
              <a:t>40</a:t>
            </a:r>
            <a:r>
              <a:rPr lang="en-GB" sz="3200" dirty="0">
                <a:solidFill>
                  <a:srgbClr val="000000"/>
                </a:solidFill>
                <a:latin typeface="VAG Rounded Light"/>
              </a:rPr>
              <a:t> Philip, however, appeared at </a:t>
            </a:r>
            <a:r>
              <a:rPr lang="en-GB" sz="3200" dirty="0" err="1">
                <a:solidFill>
                  <a:srgbClr val="000000"/>
                </a:solidFill>
                <a:latin typeface="VAG Rounded Light"/>
              </a:rPr>
              <a:t>Azotus</a:t>
            </a:r>
            <a:r>
              <a:rPr lang="en-GB" sz="3200" dirty="0">
                <a:solidFill>
                  <a:srgbClr val="000000"/>
                </a:solidFill>
                <a:latin typeface="VAG Rounded Light"/>
              </a:rPr>
              <a:t> and travelled about, preaching the gospel in all the towns until he reached Caesarea.</a:t>
            </a:r>
          </a:p>
          <a:p>
            <a:pPr marL="0" indent="0">
              <a:buNone/>
            </a:pPr>
            <a:endParaRPr lang="en-GB" sz="3200" baseline="30000" dirty="0">
              <a:solidFill>
                <a:srgbClr val="000000"/>
              </a:solidFill>
              <a:latin typeface="VAG Rounded Light"/>
            </a:endParaRPr>
          </a:p>
        </p:txBody>
      </p:sp>
      <p:pic>
        <p:nvPicPr>
          <p:cNvPr id="3074" name="Picture 2" descr="FreeBibleimages :: Philip and the Ethiopian official :: Philip explains the  prophecy of Isaiah to an Ethiopian official (Acts 8:26-40)">
            <a:extLst>
              <a:ext uri="{FF2B5EF4-FFF2-40B4-BE49-F238E27FC236}">
                <a16:creationId xmlns:a16="http://schemas.microsoft.com/office/drawing/2014/main" id="{541696B7-122B-80F3-FFAE-D5B0DD08811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97600" y="1843881"/>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334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277B-7CD9-657A-74BA-1C85EE4459B4}"/>
              </a:ext>
            </a:extLst>
          </p:cNvPr>
          <p:cNvSpPr>
            <a:spLocks noGrp="1"/>
          </p:cNvSpPr>
          <p:nvPr>
            <p:ph type="title"/>
          </p:nvPr>
        </p:nvSpPr>
        <p:spPr/>
        <p:txBody>
          <a:bodyPr>
            <a:normAutofit fontScale="90000"/>
          </a:bodyPr>
          <a:lstStyle/>
          <a:p>
            <a:r>
              <a:rPr lang="en-GB" dirty="0">
                <a:solidFill>
                  <a:srgbClr val="901027"/>
                </a:solidFill>
                <a:latin typeface="VAG Rounded Light"/>
              </a:rPr>
              <a:t>Lessons from Philip’s interaction with the Ethiopian</a:t>
            </a:r>
            <a:r>
              <a:rPr lang="en-GB" sz="4400" dirty="0">
                <a:solidFill>
                  <a:srgbClr val="901027"/>
                </a:solidFill>
                <a:latin typeface="VAG Rounded Light"/>
              </a:rPr>
              <a:t>…</a:t>
            </a:r>
            <a:endParaRPr lang="en-GB" dirty="0"/>
          </a:p>
        </p:txBody>
      </p:sp>
      <p:sp>
        <p:nvSpPr>
          <p:cNvPr id="3" name="Content Placeholder 2">
            <a:extLst>
              <a:ext uri="{FF2B5EF4-FFF2-40B4-BE49-F238E27FC236}">
                <a16:creationId xmlns:a16="http://schemas.microsoft.com/office/drawing/2014/main" id="{F2B38E0A-F75B-2274-C71C-9F0B41EBB0E6}"/>
              </a:ext>
            </a:extLst>
          </p:cNvPr>
          <p:cNvSpPr>
            <a:spLocks noGrp="1"/>
          </p:cNvSpPr>
          <p:nvPr>
            <p:ph sz="half" idx="1"/>
          </p:nvPr>
        </p:nvSpPr>
        <p:spPr/>
        <p:txBody>
          <a:bodyPr>
            <a:normAutofit fontScale="92500"/>
          </a:bodyPr>
          <a:lstStyle/>
          <a:p>
            <a:r>
              <a:rPr lang="en-GB" b="1" dirty="0">
                <a:latin typeface="VAG Rounded Light"/>
              </a:rPr>
              <a:t>Rely</a:t>
            </a:r>
            <a:r>
              <a:rPr lang="en-GB" dirty="0">
                <a:latin typeface="VAG Rounded Light"/>
              </a:rPr>
              <a:t> on the Holy Spirit</a:t>
            </a:r>
          </a:p>
          <a:p>
            <a:r>
              <a:rPr lang="en-GB" b="1" dirty="0">
                <a:latin typeface="VAG Rounded Light"/>
              </a:rPr>
              <a:t>Recognise</a:t>
            </a:r>
            <a:r>
              <a:rPr lang="en-GB" dirty="0">
                <a:latin typeface="VAG Rounded Light"/>
              </a:rPr>
              <a:t> that God is already at work – we are not filling a void but lighting a fire</a:t>
            </a:r>
          </a:p>
          <a:p>
            <a:r>
              <a:rPr lang="en-GB" b="1" dirty="0">
                <a:latin typeface="VAG Rounded Light"/>
              </a:rPr>
              <a:t>Remember the word </a:t>
            </a:r>
            <a:r>
              <a:rPr lang="en-GB" dirty="0">
                <a:latin typeface="VAG Rounded Light"/>
              </a:rPr>
              <a:t>– moves us from the world of I think / you think to what God says about things</a:t>
            </a:r>
          </a:p>
          <a:p>
            <a:r>
              <a:rPr lang="en-GB" dirty="0">
                <a:latin typeface="VAG Rounded Light"/>
              </a:rPr>
              <a:t>The good news provokes a </a:t>
            </a:r>
            <a:r>
              <a:rPr lang="en-GB" b="1" dirty="0">
                <a:latin typeface="VAG Rounded Light"/>
              </a:rPr>
              <a:t>response – </a:t>
            </a:r>
            <a:r>
              <a:rPr lang="en-GB" dirty="0">
                <a:latin typeface="VAG Rounded Light"/>
              </a:rPr>
              <a:t>look out for the one and don’t be too busy to help</a:t>
            </a:r>
          </a:p>
          <a:p>
            <a:endParaRPr lang="en-GB" dirty="0">
              <a:latin typeface="VAG Rounded Light"/>
            </a:endParaRPr>
          </a:p>
        </p:txBody>
      </p:sp>
      <p:pic>
        <p:nvPicPr>
          <p:cNvPr id="3074" name="Picture 2" descr="FreeBibleimages :: Philip and the Ethiopian official :: Philip explains the  prophecy of Isaiah to an Ethiopian official (Acts 8:26-40)">
            <a:extLst>
              <a:ext uri="{FF2B5EF4-FFF2-40B4-BE49-F238E27FC236}">
                <a16:creationId xmlns:a16="http://schemas.microsoft.com/office/drawing/2014/main" id="{541696B7-122B-80F3-FFAE-D5B0DD08811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97600" y="1843881"/>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314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A97A2-40E7-4F30-A60B-8742165448AE}"/>
              </a:ext>
            </a:extLst>
          </p:cNvPr>
          <p:cNvSpPr>
            <a:spLocks noGrp="1"/>
          </p:cNvSpPr>
          <p:nvPr>
            <p:ph type="title"/>
          </p:nvPr>
        </p:nvSpPr>
        <p:spPr/>
        <p:txBody>
          <a:bodyPr/>
          <a:lstStyle/>
          <a:p>
            <a:r>
              <a:rPr lang="en-GB" dirty="0">
                <a:solidFill>
                  <a:srgbClr val="901027"/>
                </a:solidFill>
              </a:rPr>
              <a:t>What’s my response?</a:t>
            </a:r>
          </a:p>
        </p:txBody>
      </p:sp>
      <p:sp>
        <p:nvSpPr>
          <p:cNvPr id="3" name="Content Placeholder 2">
            <a:extLst>
              <a:ext uri="{FF2B5EF4-FFF2-40B4-BE49-F238E27FC236}">
                <a16:creationId xmlns:a16="http://schemas.microsoft.com/office/drawing/2014/main" id="{04006F3C-22BD-38BD-EFBA-042BB5215B8D}"/>
              </a:ext>
            </a:extLst>
          </p:cNvPr>
          <p:cNvSpPr>
            <a:spLocks noGrp="1"/>
          </p:cNvSpPr>
          <p:nvPr>
            <p:ph sz="half" idx="1"/>
          </p:nvPr>
        </p:nvSpPr>
        <p:spPr>
          <a:xfrm>
            <a:off x="5977262" y="1818839"/>
            <a:ext cx="5384800" cy="4526877"/>
          </a:xfrm>
        </p:spPr>
        <p:txBody>
          <a:bodyPr>
            <a:normAutofit fontScale="92500"/>
          </a:bodyPr>
          <a:lstStyle/>
          <a:p>
            <a:r>
              <a:rPr lang="en-GB" dirty="0">
                <a:latin typeface="VAG Rounded Light"/>
              </a:rPr>
              <a:t>When the enemy scatters, God sows. Is there something in your life where God wants to shift your perspective?</a:t>
            </a:r>
          </a:p>
          <a:p>
            <a:endParaRPr lang="en-GB" dirty="0">
              <a:latin typeface="VAG Rounded Light"/>
            </a:endParaRPr>
          </a:p>
          <a:p>
            <a:r>
              <a:rPr lang="en-GB" dirty="0">
                <a:latin typeface="VAG Rounded Light"/>
              </a:rPr>
              <a:t>God is wanting to fill you with the Holy Spirit – have you been filled?</a:t>
            </a:r>
          </a:p>
          <a:p>
            <a:endParaRPr lang="en-GB" dirty="0">
              <a:latin typeface="VAG Rounded Light"/>
            </a:endParaRPr>
          </a:p>
          <a:p>
            <a:r>
              <a:rPr lang="en-GB" dirty="0">
                <a:latin typeface="VAG Rounded Light"/>
              </a:rPr>
              <a:t>Do you want to have a greater gift in evangelism?</a:t>
            </a:r>
          </a:p>
        </p:txBody>
      </p:sp>
      <p:pic>
        <p:nvPicPr>
          <p:cNvPr id="8" name="Content Placeholder 7" descr="Question marks in a line and one question mark is lit">
            <a:extLst>
              <a:ext uri="{FF2B5EF4-FFF2-40B4-BE49-F238E27FC236}">
                <a16:creationId xmlns:a16="http://schemas.microsoft.com/office/drawing/2014/main" id="{8CA40DEB-B915-E155-2B32-621E69F10A19}"/>
              </a:ext>
            </a:extLst>
          </p:cNvPr>
          <p:cNvPicPr>
            <a:picLocks noGrp="1" noChangeAspect="1"/>
          </p:cNvPicPr>
          <p:nvPr>
            <p:ph sz="half" idx="2"/>
          </p:nvPr>
        </p:nvPicPr>
        <p:blipFill>
          <a:blip r:embed="rId2"/>
          <a:stretch>
            <a:fillRect/>
          </a:stretch>
        </p:blipFill>
        <p:spPr>
          <a:xfrm>
            <a:off x="457200" y="2287323"/>
            <a:ext cx="5384800" cy="3589866"/>
          </a:xfrm>
        </p:spPr>
      </p:pic>
    </p:spTree>
    <p:extLst>
      <p:ext uri="{BB962C8B-B14F-4D97-AF65-F5344CB8AC3E}">
        <p14:creationId xmlns:p14="http://schemas.microsoft.com/office/powerpoint/2010/main" val="1118748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1399</TotalTime>
  <Words>3939</Words>
  <Application>Microsoft Office PowerPoint</Application>
  <PresentationFormat>Widescreen</PresentationFormat>
  <Paragraphs>193</Paragraphs>
  <Slides>18</Slides>
  <Notes>16</Notes>
  <HiddenSlides>2</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Calibri</vt:lpstr>
      <vt:lpstr>Courier New</vt:lpstr>
      <vt:lpstr>inherit</vt:lpstr>
      <vt:lpstr>Merriweather Web</vt:lpstr>
      <vt:lpstr>system-ui</vt:lpstr>
      <vt:lpstr>VAG Rounded Light</vt:lpstr>
      <vt:lpstr>Office Theme</vt:lpstr>
      <vt:lpstr>Custom Design</vt:lpstr>
      <vt:lpstr>Philip – Acts 8</vt:lpstr>
      <vt:lpstr>Recap</vt:lpstr>
      <vt:lpstr>The Church persecuted and scattered</vt:lpstr>
      <vt:lpstr>Scattered</vt:lpstr>
      <vt:lpstr>Scattered</vt:lpstr>
      <vt:lpstr>Philip in Samaria</vt:lpstr>
      <vt:lpstr>Attention</vt:lpstr>
      <vt:lpstr>Attention</vt:lpstr>
      <vt:lpstr>Simon</vt:lpstr>
      <vt:lpstr>Peter and John</vt:lpstr>
      <vt:lpstr>Laying on hands</vt:lpstr>
      <vt:lpstr>PowerPoint Presentation</vt:lpstr>
      <vt:lpstr>What does Simon get wrong?  And what does Peter do right?</vt:lpstr>
      <vt:lpstr>Philip’s journey continues…</vt:lpstr>
      <vt:lpstr>From Isaiah to Jesus</vt:lpstr>
      <vt:lpstr>From Jesus to baptism</vt:lpstr>
      <vt:lpstr>Lessons from Philip’s interaction with the Ethiopian…</vt:lpstr>
      <vt:lpstr>What’s my response?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Born from above</dc:title>
  <dc:creator>Jaques Neil</dc:creator>
  <cp:lastModifiedBy>Jaques Neil</cp:lastModifiedBy>
  <cp:revision>22</cp:revision>
  <cp:lastPrinted>2023-04-07T15:17:14Z</cp:lastPrinted>
  <dcterms:created xsi:type="dcterms:W3CDTF">2020-08-13T11:10:53Z</dcterms:created>
  <dcterms:modified xsi:type="dcterms:W3CDTF">2023-04-15T18:08:45Z</dcterms:modified>
</cp:coreProperties>
</file>