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Layouts/slideLayout17.xml" ContentType="application/vnd.openxmlformats-officedocument.presentationml.slideLayout+xml"/>
  <Override PartName="/ppt/notesSlides/notesSlide10.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11.xml" ContentType="application/inkml+xml"/>
  <Override PartName="/ppt/ink/ink9.xml" ContentType="application/inkml+xml"/>
  <Override PartName="/ppt/ink/ink8.xml" ContentType="application/inkml+xml"/>
  <Override PartName="/ppt/ink/ink10.xml" ContentType="application/inkml+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
  </p:notesMasterIdLst>
  <p:sldIdLst>
    <p:sldId id="256" r:id="rId2"/>
    <p:sldId id="261" r:id="rId3"/>
    <p:sldId id="269" r:id="rId4"/>
    <p:sldId id="271" r:id="rId5"/>
    <p:sldId id="265" r:id="rId6"/>
    <p:sldId id="266" r:id="rId7"/>
    <p:sldId id="262" r:id="rId8"/>
    <p:sldId id="258" r:id="rId9"/>
    <p:sldId id="272" r:id="rId10"/>
    <p:sldId id="260" r:id="rId11"/>
  </p:sldIdLst>
  <p:sldSz cx="12192000" cy="6858000"/>
  <p:notesSz cx="10020300" cy="68881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99"/>
    <a:srgbClr val="FBE3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9383" autoAdjust="0"/>
  </p:normalViewPr>
  <p:slideViewPr>
    <p:cSldViewPr snapToGrid="0">
      <p:cViewPr varScale="1">
        <p:scale>
          <a:sx n="86" d="100"/>
          <a:sy n="86" d="100"/>
        </p:scale>
        <p:origin x="1554" y="9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2:54:54.765"/>
    </inkml:context>
    <inkml:brush xml:id="br0">
      <inkml:brushProperty name="width" value="0.3" units="cm"/>
      <inkml:brushProperty name="height" value="0.6" units="cm"/>
      <inkml:brushProperty name="color" value="#A9D8FF"/>
      <inkml:brushProperty name="tip" value="rectangle"/>
      <inkml:brushProperty name="rasterOp" value="maskPen"/>
      <inkml:brushProperty name="ignorePressure" value="1"/>
    </inkml:brush>
  </inkml:definitions>
  <inkml:trace contextRef="#ctx0" brushRef="#br0">2005 616,'-225'-10,"187"5,1-1,0-2,-69-24,-159-48,210 63,0-3,-83-42,85 35,-2 3,-74-21,-210-28,272 60,34 5,-52-4,-1 11,64 2,-1 0,1-2,0 0,0-2,-1 0,2-2,-24-7,45 12,0 0,0 0,0 0,0 0,1 0,-1 0,0 0,0 0,0 0,0 0,0-1,0 1,0 0,0 0,0 0,0 0,0 0,1 0,-1 0,0 0,0 0,0-1,0 1,0 0,0 0,0 0,0 0,0 0,0 0,0 0,0-1,0 1,0 0,0 0,0 0,0 0,0 0,0 0,-1 0,1-1,0 1,0 0,0 0,0 0,0 0,0 0,0 0,0 0,0 0,0 0,0 0,0 0,-1-1,1 1,0 0,0 0,0 0,0 0,0 0,0 0,0 0,-1 0,1 0,0 0,0 0,0 0,0 0,0 0,14-4,22 1,341 2,2 0,-144-18,-109 8,111-23,-151 19,167-8,-203 21,70-13,-69 8,66-3,922 12,-976 1,65 11,33 3,-103-12,-2 3,66 17,-50-10,138 11,-1 0,234 49,61 13,-34-21,-205-61,-263-6,-40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2:54:57.481"/>
    </inkml:context>
    <inkml:brush xml:id="br0">
      <inkml:brushProperty name="width" value="0.3" units="cm"/>
      <inkml:brushProperty name="height" value="0.6" units="cm"/>
      <inkml:brushProperty name="color" value="#A9D8FF"/>
      <inkml:brushProperty name="tip" value="rectangle"/>
      <inkml:brushProperty name="rasterOp" value="maskPen"/>
      <inkml:brushProperty name="ignorePressure" value="1"/>
    </inkml:brush>
  </inkml:definitions>
  <inkml:trace contextRef="#ctx0" brushRef="#br0">1865 39,'-779'0,"736"-2,-79-15,75 9,-58-2,-380 9,232 3,222-2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7:35:59.854"/>
    </inkml:context>
    <inkml:brush xml:id="br0">
      <inkml:brushProperty name="width" value="0.3" units="cm"/>
      <inkml:brushProperty name="height" value="0.6" units="cm"/>
      <inkml:brushProperty name="color" value="#A9D8FF"/>
      <inkml:brushProperty name="tip" value="rectangle"/>
      <inkml:brushProperty name="rasterOp" value="maskPen"/>
      <inkml:brushProperty name="ignorePressure" value="1"/>
    </inkml:brush>
  </inkml:definitions>
  <inkml:trace contextRef="#ctx0" brushRef="#br0">1835 74,'-915'0,"874"-3,0-1,-51-11,12 0,-2 1,36 5,-86-4,-242 14,343-1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7:36:06.790"/>
    </inkml:context>
    <inkml:brush xml:id="br0">
      <inkml:brushProperty name="width" value="0.3" units="cm"/>
      <inkml:brushProperty name="height" value="0.6" units="cm"/>
      <inkml:brushProperty name="color" value="#A9D8FF"/>
      <inkml:brushProperty name="tip" value="rectangle"/>
      <inkml:brushProperty name="rasterOp" value="maskPen"/>
      <inkml:brushProperty name="ignorePressure" value="1"/>
    </inkml:brush>
  </inkml:definitions>
  <inkml:trace contextRef="#ctx0" brushRef="#br0">1 4,'47'-1,"-28"0,0 0,1 1,-1 1,0 1,0 0,0 2,0 0,0 1,20 9,-3 0,1-2,-1-1,2-2,73 8,-24-3,196 53,-157-34,-68-18,-22-5,0-1,1-2,50 3,233 14,-173-11,0 3,69 4,-122-13,105 22,-109-13,128 5,-163-17,0 2,77 19,-70-11,84 7,-14-16,78 8,35 6,294-14,-277-8,1055 3,-1288-1,0-2,47-11,-43 7,51-4,-33 11,31-2,-76 2,0-1,0 0,0 0,0-1,0 0,0 0,0 0,-1 0,11-7,-16 9,0 0,0 0,0-1,1 1,-1 0,0 0,0 0,0 0,0 0,0 0,0 0,0 0,0-1,0 1,0 0,0 0,0 0,0 0,0 0,0 0,0-1,0 1,0 0,0 0,0 0,0 0,0 0,0 0,0-1,0 1,0 0,0 0,0 0,0 0,0 0,0 0,-1 0,1 0,0-1,0 1,0 0,0 0,0 0,0 0,0 0,0 0,-1 0,1 0,0 0,0 0,0 0,0 0,0 0,0 0,-1 0,1 0,0 0,0 0,-15-4,-16-1,-222 6,-37-3,131-20,67 7,6 1,-57-6,-4 3,-41-3,153 18,-68-14,66 9,-65-5,-721 10,394 5,-311-3,677-3,-78-13,79 7,-84-2,44 10,-135-18,148 10,-132 6,-9-1,93-14,81 9,-60-1,27 10,49 1,0-1,1-2,-59-11,28 2,-1 2,0 4,-108 6,84 0,56-1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7:36:09.953"/>
    </inkml:context>
    <inkml:brush xml:id="br0">
      <inkml:brushProperty name="width" value="0.3" units="cm"/>
      <inkml:brushProperty name="height" value="0.6" units="cm"/>
      <inkml:brushProperty name="color" value="#A9D8FF"/>
      <inkml:brushProperty name="tip" value="rectangle"/>
      <inkml:brushProperty name="rasterOp" value="maskPen"/>
      <inkml:brushProperty name="ignorePressure" value="1"/>
    </inkml:brush>
  </inkml:definitions>
  <inkml:trace contextRef="#ctx0" brushRef="#br0">444 317,'-55'2,"37"-1,1 0,-1-1,0 0,0-2,0 0,-21-6,36 7,0 0,0 0,0 0,1-1,-1 0,0 1,0-1,1 0,-1 0,1-1,0 1,0 0,0-1,0 1,0-1,0 0,1 0,-1 0,1 1,0-1,-2-5,1-4,0-1,0 1,2 0,0-20,0 20,0 1,0-1,-1 0,-1 0,-3-13,4 22,0 0,0 0,0 0,-1 0,0 0,0 0,0 0,0 0,0 1,0-1,0 1,-1 0,0 0,1 0,-1 0,0 0,0 0,0 1,0-1,0 1,0 0,-5-1,-47-7,45 9,0-1,0-1,1 0,-18-5,28 7,-1 0,0 0,0 0,0 0,0-1,0 1,0 0,1 0,-1 0,0 0,0 0,0 0,0 0,0 0,0 0,0-1,0 1,0 0,1 0,-1 0,0 0,0 0,0 0,0-1,0 1,0 0,0 0,0 0,0 0,0 0,0-1,0 1,0 0,0 0,0 0,0 0,0 0,0-1,-1 1,1 0,0 0,0 0,0 0,0 0,0 0,0 0,0-1,0 1,0 0,0 0,-1 0,1 0,0 0,0 0,0 0,0 0,0 0,0 0,-1 0,1 0,0 0,0 0,0 0,0 0,-1 0,21-6,27 1,189 4,-205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7:36:13.402"/>
    </inkml:context>
    <inkml:brush xml:id="br0">
      <inkml:brushProperty name="width" value="0.3" units="cm"/>
      <inkml:brushProperty name="height" value="0.6" units="cm"/>
      <inkml:brushProperty name="color" value="#A9D8FF"/>
      <inkml:brushProperty name="tip" value="rectangle"/>
      <inkml:brushProperty name="rasterOp" value="maskPen"/>
      <inkml:brushProperty name="ignorePressure" value="1"/>
    </inkml:brush>
  </inkml:definitions>
  <inkml:trace contextRef="#ctx0" brushRef="#br0">662 427,'-55'1,"1"-3,-80-13,115 11,-1-1,1-1,0 0,0-2,0 0,1-1,1-1,0 0,-31-26,35 26,1 0,0-1,0-1,2 0,-1-1,2 0,-1 0,-10-23,10 14,-1 0,-1 0,-1 1,-25-31,37 51,0 1,1-1,-1 0,0 0,0 1,1-1,-1 0,0 0,1 0,-1 0,1 0,-1 0,1 0,0 0,-1 0,1 0,0-1,0 1,-1 0,1 0,0 0,0 0,0 0,1-2,0 2,-1 0,1 0,0 0,0 0,0 1,0-1,0 0,0 0,0 1,0-1,1 1,-1-1,0 1,0-1,0 1,1 0,-1 0,2-1,12 0,0 0,31 3,-30-1,89-1,105 6,-189-4,1 1,0 2,-1 0,0 1,0 1,-1 0,26 15,-40-18,1 1,-1 0,0 1,0-1,0 1,-1 0,0 1,0-1,-1 1,0 0,0 0,0 1,-1-1,0 1,-1 0,1 0,-1-1,-1 2,0-1,1 15,-2-4,0-1,-1 1,0 0,-2-1,0 1,-1-1,-1 0,-9 22,9-30,0 1,-1-1,0 0,0-1,-1 1,0-1,-1 0,0-1,-1 0,-14 11,-3-1,-1-2,-43 20,33-18,-38 24,-9 16,68-44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7:36:21.741"/>
    </inkml:context>
    <inkml:brush xml:id="br0">
      <inkml:brushProperty name="width" value="0.3" units="cm"/>
      <inkml:brushProperty name="height" value="0.6" units="cm"/>
      <inkml:brushProperty name="color" value="#A9D8FF"/>
      <inkml:brushProperty name="tip" value="rectangle"/>
      <inkml:brushProperty name="rasterOp" value="maskPen"/>
      <inkml:brushProperty name="ignorePressure" value="1"/>
    </inkml:brush>
  </inkml:definitions>
  <inkml:trace contextRef="#ctx0" brushRef="#br0">1 1,'1590'0,"-1560"0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7:36:26.291"/>
    </inkml:context>
    <inkml:brush xml:id="br0">
      <inkml:brushProperty name="width" value="0.3" units="cm"/>
      <inkml:brushProperty name="height" value="0.6" units="cm"/>
      <inkml:brushProperty name="color" value="#A9D8FF"/>
      <inkml:brushProperty name="tip" value="rectangle"/>
      <inkml:brushProperty name="rasterOp" value="maskPen"/>
      <inkml:brushProperty name="ignorePressure" value="1"/>
    </inkml:brush>
  </inkml:definitions>
  <inkml:trace contextRef="#ctx0" brushRef="#br0">2086 1,'-2042'0,"1998"0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7:53:41.550"/>
    </inkml:context>
    <inkml:brush xml:id="br0">
      <inkml:brushProperty name="width" value="0.3" units="cm"/>
      <inkml:brushProperty name="height" value="0.6" units="cm"/>
      <inkml:brushProperty name="color" value="#A9D8FF"/>
      <inkml:brushProperty name="tip" value="rectangle"/>
      <inkml:brushProperty name="rasterOp" value="maskPen"/>
      <inkml:brushProperty name="ignorePressure" value="1"/>
    </inkml:brush>
  </inkml:definitions>
  <inkml:trace contextRef="#ctx0" brushRef="#br0">1 1,'5'4,"1"1,0-1,0 0,1 0,-1-1,1 0,0 0,10 2,60 13,-70-17,71 9,0-3,156-7,-89-3,427 3,-528 2,80 14,-79-8,74 3,-61-8,64 12,47 3,-123-18,-15 0,-1 1,1 1,-1 2,39 9,28 9,150 16,-1-1,-140-15,1-5,129 4,-139-15,123 23,35 4,17-29,79 8,313 10,-501-22,-105 3,84 15,-89-10,-35-6</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7:53:43.917"/>
    </inkml:context>
    <inkml:brush xml:id="br0">
      <inkml:brushProperty name="width" value="0.3" units="cm"/>
      <inkml:brushProperty name="height" value="0.6" units="cm"/>
      <inkml:brushProperty name="color" value="#A9D8FF"/>
      <inkml:brushProperty name="tip" value="rectangle"/>
      <inkml:brushProperty name="rasterOp" value="maskPen"/>
      <inkml:brushProperty name="ignorePressure" value="1"/>
    </inkml:brush>
  </inkml:definitions>
  <inkml:trace contextRef="#ctx0" brushRef="#br0">488 70,'-6'-6,"-13"-1,-11 0,-5 2,-3 1,-1 1,6-4,3-2,0 1,0 2,-2 2,-1 2,0 0,-2 2,0 0,5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7:53:48.653"/>
    </inkml:context>
    <inkml:brush xml:id="br0">
      <inkml:brushProperty name="width" value="0.3" units="cm"/>
      <inkml:brushProperty name="height" value="0.6" units="cm"/>
      <inkml:brushProperty name="color" value="#A9D8FF"/>
      <inkml:brushProperty name="tip" value="rectangle"/>
      <inkml:brushProperty name="rasterOp" value="maskPen"/>
      <inkml:brushProperty name="ignorePressure" value="1"/>
    </inkml:brush>
  </inkml:definitions>
  <inkml:trace contextRef="#ctx0" brushRef="#br0">284 891,'778'0,"-737"2,67 12,22 1,187-14,-230-1,-1552 0,1459 0,1 0,-1 0,1-1,-1 1,0-1,1 0,0-1,-1 1,1-1,0 0,0-1,-7-3,6 1,1 1,1-1,-1 0,1 0,0-1,0 1,0-1,1 0,0 0,-3-9,-11-29,-19-80,25 77,-30-77,31 102,1-1,1 0,1 0,-6-45,12 58,0 0,1 1,0-1,0 0,1 1,1-1,-1 1,2-1,-1 1,1 0,1 0,-1 0,2 0,-1 0,7-8,2-1,0 1,2 0,0 2,1-1,34-25,-38 33,-1 1,1 1,0 0,1 1,-1 0,1 0,0 2,0 0,0 0,27-1,196 6,-75 2,-121-2,0 1,0 3,0 1,-1 2,0 1,-1 2,0 2,-1 2,0 1,-1 1,-2 3,0 0,56 48,-82-63,108 83,-99-77,1-1,0-2,0 0,1 0,22 6,19 3,85 40,-89-37,-39-15,1 1,-1 0,25 15,-37-19,0 1,-1-1,0 1,0 0,0-1,0 2,-1-1,1 0,-1 1,0 0,0-1,-1 1,0 0,0 1,0-1,2 8,-3-7,1 1,-1-1,-1 1,1 0,-1-1,0 1,-1 0,0-1,0 1,0-1,0 1,-1-1,-1 0,-3 9,3-10,0-1,0 1,0-1,-1 0,0 0,0 0,0-1,0 1,-1-1,1 0,-1 0,0 0,0-1,0 0,0 0,0 0,-11 2,-4-1,0 0,-1-1,-25-2,14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42131" cy="345604"/>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5675851" y="0"/>
            <a:ext cx="4342131" cy="345604"/>
          </a:xfrm>
          <a:prstGeom prst="rect">
            <a:avLst/>
          </a:prstGeom>
        </p:spPr>
        <p:txBody>
          <a:bodyPr vert="horz" lIns="96616" tIns="48308" rIns="96616" bIns="48308" rtlCol="0"/>
          <a:lstStyle>
            <a:lvl1pPr algn="r">
              <a:defRPr sz="1300"/>
            </a:lvl1pPr>
          </a:lstStyle>
          <a:p>
            <a:fld id="{A68DBDE6-9B36-4AA0-9682-A3C8A429CB06}" type="datetimeFigureOut">
              <a:rPr lang="en-GB" smtClean="0"/>
              <a:t>14/05/2024</a:t>
            </a:fld>
            <a:endParaRPr lang="en-GB"/>
          </a:p>
        </p:txBody>
      </p:sp>
      <p:sp>
        <p:nvSpPr>
          <p:cNvPr id="4" name="Slide Image Placeholder 3"/>
          <p:cNvSpPr>
            <a:spLocks noGrp="1" noRot="1" noChangeAspect="1"/>
          </p:cNvSpPr>
          <p:nvPr>
            <p:ph type="sldImg" idx="2"/>
          </p:nvPr>
        </p:nvSpPr>
        <p:spPr>
          <a:xfrm>
            <a:off x="2943225" y="860425"/>
            <a:ext cx="4133850" cy="2325688"/>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1002031" y="3314929"/>
            <a:ext cx="8016239" cy="2712214"/>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42560"/>
            <a:ext cx="4342131" cy="345604"/>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5675851" y="6542560"/>
            <a:ext cx="4342131" cy="345604"/>
          </a:xfrm>
          <a:prstGeom prst="rect">
            <a:avLst/>
          </a:prstGeom>
        </p:spPr>
        <p:txBody>
          <a:bodyPr vert="horz" lIns="96616" tIns="48308" rIns="96616" bIns="48308" rtlCol="0" anchor="b"/>
          <a:lstStyle>
            <a:lvl1pPr algn="r">
              <a:defRPr sz="1300"/>
            </a:lvl1pPr>
          </a:lstStyle>
          <a:p>
            <a:fld id="{BEDA694D-2DE8-4791-8A35-A37025C22F49}" type="slidenum">
              <a:rPr lang="en-GB" smtClean="0"/>
              <a:t>‹#›</a:t>
            </a:fld>
            <a:endParaRPr lang="en-GB"/>
          </a:p>
        </p:txBody>
      </p:sp>
    </p:spTree>
    <p:extLst>
      <p:ext uri="{BB962C8B-B14F-4D97-AF65-F5344CB8AC3E}">
        <p14:creationId xmlns:p14="http://schemas.microsoft.com/office/powerpoint/2010/main" val="3415487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watch?v=pECvf2lxHOI"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talk sits within a set (2 of 3 parts) </a:t>
            </a:r>
          </a:p>
          <a:p>
            <a:pPr marL="241539" indent="-241539">
              <a:buAutoNum type="alphaLcParenR"/>
            </a:pPr>
            <a:r>
              <a:rPr lang="en-GB" dirty="0"/>
              <a:t>Gods mission from Eden to Pentecost (a relationship with mankind)</a:t>
            </a:r>
          </a:p>
          <a:p>
            <a:pPr marL="241539" indent="-241539">
              <a:buAutoNum type="alphaLcParenR"/>
            </a:pPr>
            <a:r>
              <a:rPr lang="en-GB" dirty="0"/>
              <a:t>The Acts community – how we should be </a:t>
            </a:r>
          </a:p>
          <a:p>
            <a:pPr marL="241539" indent="-241539">
              <a:buAutoNum type="alphaLcParenR"/>
            </a:pPr>
            <a:r>
              <a:rPr lang="en-GB" dirty="0"/>
              <a:t>Church without walls – the churches place in the mission of God, as our life together affects the world around (Diss Shared Life affecting community) </a:t>
            </a:r>
          </a:p>
          <a:p>
            <a:pPr marL="241539" indent="-241539">
              <a:buAutoNum type="alphaLcParenR"/>
            </a:pPr>
            <a:endParaRPr lang="en-GB" dirty="0"/>
          </a:p>
          <a:p>
            <a:endParaRPr lang="en-GB" dirty="0"/>
          </a:p>
        </p:txBody>
      </p:sp>
      <p:sp>
        <p:nvSpPr>
          <p:cNvPr id="4" name="Slide Number Placeholder 3"/>
          <p:cNvSpPr>
            <a:spLocks noGrp="1"/>
          </p:cNvSpPr>
          <p:nvPr>
            <p:ph type="sldNum" sz="quarter" idx="5"/>
          </p:nvPr>
        </p:nvSpPr>
        <p:spPr/>
        <p:txBody>
          <a:bodyPr/>
          <a:lstStyle/>
          <a:p>
            <a:fld id="{BEDA694D-2DE8-4791-8A35-A37025C22F49}" type="slidenum">
              <a:rPr lang="en-GB" smtClean="0"/>
              <a:t>1</a:t>
            </a:fld>
            <a:endParaRPr lang="en-GB"/>
          </a:p>
        </p:txBody>
      </p:sp>
    </p:spTree>
    <p:extLst>
      <p:ext uri="{BB962C8B-B14F-4D97-AF65-F5344CB8AC3E}">
        <p14:creationId xmlns:p14="http://schemas.microsoft.com/office/powerpoint/2010/main" val="2669284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155"/>
            <a:r>
              <a:rPr lang="en-GB" sz="1200" dirty="0"/>
              <a:t>BUT before we start – Phil 3 v 12  --- I have not got there, we have not got there but we are on a journey “Not already obtained all this … but press one to the goal!” Phil 3 v12. Will talk about today relationship – but I want the transforming experience of the  HS in my life and yours ‘compelling of the spirit’ </a:t>
            </a:r>
          </a:p>
          <a:p>
            <a:pPr defTabSz="966155"/>
            <a:endParaRPr lang="en-GB" sz="1200" dirty="0"/>
          </a:p>
          <a:p>
            <a:pPr defTabSz="966155"/>
            <a:r>
              <a:rPr lang="en-GB" sz="1200" b="1" dirty="0"/>
              <a:t>READ</a:t>
            </a:r>
            <a:r>
              <a:rPr lang="en-GB" sz="1200" dirty="0"/>
              <a:t> Pentecost </a:t>
            </a:r>
            <a:r>
              <a:rPr lang="en-GB" sz="1200" b="1" dirty="0"/>
              <a:t>Acts 2 v 1-4  </a:t>
            </a:r>
            <a:r>
              <a:rPr lang="en-GB" sz="1200" dirty="0"/>
              <a:t>… </a:t>
            </a:r>
            <a:r>
              <a:rPr lang="en-GB" sz="1200" u="sng" dirty="0"/>
              <a:t>we should dwell on this </a:t>
            </a:r>
            <a:r>
              <a:rPr lang="en-GB" sz="1200" dirty="0"/>
              <a:t>– wow –  Tower of Babel (Gen 11) reversed  Acts v 5- 13 – Pentecost marks/ symbolises a supernatural bringing together of people (over the language/ cultural barrier)  </a:t>
            </a:r>
            <a:r>
              <a:rPr lang="en-GB" sz="1200" i="1" dirty="0"/>
              <a:t>In Jesus in last pronouncement –says wait for HS </a:t>
            </a:r>
            <a:r>
              <a:rPr lang="en-GB" sz="1200" b="1" i="1" dirty="0"/>
              <a:t>(Acts 1 v7-8)</a:t>
            </a:r>
          </a:p>
          <a:p>
            <a:pPr defTabSz="966155"/>
            <a:endParaRPr lang="en-GB" sz="1200" dirty="0"/>
          </a:p>
          <a:p>
            <a:pPr defTabSz="966155"/>
            <a:r>
              <a:rPr lang="en-GB" sz="1200" u="sng" dirty="0"/>
              <a:t>Every time we speak of the church </a:t>
            </a:r>
            <a:r>
              <a:rPr lang="en-GB" sz="1200" dirty="0"/>
              <a:t>– we must give proper recognition to the fact all of this happened after the day of Pentecost! It’s the in filling which powers the acts of the apostles and the church. The ring and the robe! (WATCH TIME) </a:t>
            </a:r>
          </a:p>
          <a:p>
            <a:pPr defTabSz="966155"/>
            <a:r>
              <a:rPr lang="en-GB" sz="1200" dirty="0"/>
              <a:t>READ v42-47 </a:t>
            </a:r>
          </a:p>
          <a:p>
            <a:pPr defTabSz="966155"/>
            <a:r>
              <a:rPr lang="en-GB" sz="1200" dirty="0"/>
              <a:t>Together, </a:t>
            </a:r>
            <a:r>
              <a:rPr lang="en-GB" sz="1200" i="1" dirty="0"/>
              <a:t>eating, teaching, fellowshipping, worshipping and prayer </a:t>
            </a:r>
            <a:r>
              <a:rPr lang="en-GB" sz="1200" dirty="0"/>
              <a:t>Together, together, together! </a:t>
            </a:r>
          </a:p>
          <a:p>
            <a:endParaRPr lang="en-GB" dirty="0"/>
          </a:p>
        </p:txBody>
      </p:sp>
      <p:sp>
        <p:nvSpPr>
          <p:cNvPr id="4" name="Slide Number Placeholder 3"/>
          <p:cNvSpPr>
            <a:spLocks noGrp="1"/>
          </p:cNvSpPr>
          <p:nvPr>
            <p:ph type="sldNum" sz="quarter" idx="5"/>
          </p:nvPr>
        </p:nvSpPr>
        <p:spPr/>
        <p:txBody>
          <a:bodyPr/>
          <a:lstStyle/>
          <a:p>
            <a:fld id="{BEDA694D-2DE8-4791-8A35-A37025C22F49}" type="slidenum">
              <a:rPr lang="en-GB" smtClean="0"/>
              <a:t>2</a:t>
            </a:fld>
            <a:endParaRPr lang="en-GB"/>
          </a:p>
        </p:txBody>
      </p:sp>
    </p:spTree>
    <p:extLst>
      <p:ext uri="{BB962C8B-B14F-4D97-AF65-F5344CB8AC3E}">
        <p14:creationId xmlns:p14="http://schemas.microsoft.com/office/powerpoint/2010/main" val="3509562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 </a:t>
            </a:r>
            <a:r>
              <a:rPr lang="en-GB" dirty="0" err="1"/>
              <a:t>worldy</a:t>
            </a:r>
            <a:r>
              <a:rPr lang="en-GB" dirty="0"/>
              <a:t> context, the messages to us are very different to what we see in the Acts church </a:t>
            </a:r>
          </a:p>
          <a:p>
            <a:r>
              <a:rPr lang="en-GB" dirty="0"/>
              <a:t>Simon &amp; Garfunkel I am a rock 1966 (60’s)  	Frank Sinatra My way 1969 (70’s)  1.44 to 2.25	Frozen movie -Let it go 2013 (2000’s) 45sec to 1.27</a:t>
            </a:r>
          </a:p>
          <a:p>
            <a:endParaRPr lang="en-GB" dirty="0"/>
          </a:p>
          <a:p>
            <a:r>
              <a:rPr lang="en-GB" b="1" dirty="0"/>
              <a:t>Summary</a:t>
            </a:r>
            <a:r>
              <a:rPr lang="en-GB" dirty="0"/>
              <a:t> I’ll do it, no-ones </a:t>
            </a:r>
            <a:r>
              <a:rPr lang="en-GB" dirty="0" err="1"/>
              <a:t>gonna</a:t>
            </a:r>
            <a:r>
              <a:rPr lang="en-GB" dirty="0"/>
              <a:t> get in my way, I made my own way, I want to barrier myself from others </a:t>
            </a:r>
          </a:p>
          <a:p>
            <a:r>
              <a:rPr lang="en-GB" dirty="0"/>
              <a:t>my possessions will keep me secure - (in book </a:t>
            </a:r>
            <a:r>
              <a:rPr lang="en-GB" i="1" dirty="0"/>
              <a:t>the kindness of strangers </a:t>
            </a:r>
            <a:r>
              <a:rPr lang="en-GB" dirty="0"/>
              <a:t>its consistently the poorest and those of faith, and often both, who are more open and hospitable) </a:t>
            </a:r>
          </a:p>
        </p:txBody>
      </p:sp>
      <p:sp>
        <p:nvSpPr>
          <p:cNvPr id="4" name="Slide Number Placeholder 3"/>
          <p:cNvSpPr>
            <a:spLocks noGrp="1"/>
          </p:cNvSpPr>
          <p:nvPr>
            <p:ph type="sldNum" sz="quarter" idx="5"/>
          </p:nvPr>
        </p:nvSpPr>
        <p:spPr/>
        <p:txBody>
          <a:bodyPr/>
          <a:lstStyle/>
          <a:p>
            <a:fld id="{BEDA694D-2DE8-4791-8A35-A37025C22F49}" type="slidenum">
              <a:rPr lang="en-GB" smtClean="0"/>
              <a:t>3</a:t>
            </a:fld>
            <a:endParaRPr lang="en-GB"/>
          </a:p>
        </p:txBody>
      </p:sp>
    </p:spTree>
    <p:extLst>
      <p:ext uri="{BB962C8B-B14F-4D97-AF65-F5344CB8AC3E}">
        <p14:creationId xmlns:p14="http://schemas.microsoft.com/office/powerpoint/2010/main" val="3724965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songs – great as they are - speak of the attitudes all around us </a:t>
            </a:r>
          </a:p>
          <a:p>
            <a:pPr marL="181154" indent="-181154">
              <a:buFont typeface="Arial" panose="020B0604020202020204" pitchFamily="34" charset="0"/>
              <a:buChar char="•"/>
            </a:pPr>
            <a:r>
              <a:rPr lang="en-GB" dirty="0"/>
              <a:t>Orphan mentality ( not enough time to examine in full) - </a:t>
            </a:r>
            <a:r>
              <a:rPr lang="en-GB" i="1" dirty="0"/>
              <a:t>but it means I act as if ….. no-one cares if you live or die, fend for yourself, No one to give account to (or look after) Act as if everyone else is an orphan (out for themselves) </a:t>
            </a:r>
          </a:p>
          <a:p>
            <a:pPr marL="181154" indent="-181154">
              <a:buFont typeface="Arial" panose="020B0604020202020204" pitchFamily="34" charset="0"/>
              <a:buChar char="•"/>
            </a:pPr>
            <a:r>
              <a:rPr lang="en-GB" dirty="0"/>
              <a:t>The authority of self (</a:t>
            </a:r>
            <a:r>
              <a:rPr lang="en-GB" i="1" dirty="0"/>
              <a:t>not one else but me to answer to – an idolatry), not morality beyond my feelings (nothing that can be judged)</a:t>
            </a:r>
          </a:p>
          <a:p>
            <a:pPr marL="181154" indent="-181154">
              <a:buFont typeface="Arial" panose="020B0604020202020204" pitchFamily="34" charset="0"/>
              <a:buChar char="•"/>
            </a:pPr>
            <a:r>
              <a:rPr lang="en-GB" dirty="0"/>
              <a:t>Poverty/ greed/ grasping </a:t>
            </a:r>
          </a:p>
          <a:p>
            <a:endParaRPr lang="en-GB" dirty="0"/>
          </a:p>
          <a:p>
            <a:endParaRPr lang="en-GB" dirty="0"/>
          </a:p>
        </p:txBody>
      </p:sp>
      <p:sp>
        <p:nvSpPr>
          <p:cNvPr id="4" name="Slide Number Placeholder 3"/>
          <p:cNvSpPr>
            <a:spLocks noGrp="1"/>
          </p:cNvSpPr>
          <p:nvPr>
            <p:ph type="sldNum" sz="quarter" idx="5"/>
          </p:nvPr>
        </p:nvSpPr>
        <p:spPr/>
        <p:txBody>
          <a:bodyPr/>
          <a:lstStyle/>
          <a:p>
            <a:fld id="{BEDA694D-2DE8-4791-8A35-A37025C22F49}" type="slidenum">
              <a:rPr lang="en-GB" smtClean="0"/>
              <a:t>4</a:t>
            </a:fld>
            <a:endParaRPr lang="en-GB"/>
          </a:p>
        </p:txBody>
      </p:sp>
    </p:spTree>
    <p:extLst>
      <p:ext uri="{BB962C8B-B14F-4D97-AF65-F5344CB8AC3E}">
        <p14:creationId xmlns:p14="http://schemas.microsoft.com/office/powerpoint/2010/main" val="2151441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Jesus called those he wanted that they </a:t>
            </a:r>
            <a:r>
              <a:rPr lang="en-GB" dirty="0" err="1"/>
              <a:t>woud</a:t>
            </a:r>
            <a:r>
              <a:rPr lang="en-GB" dirty="0"/>
              <a:t> be with him – shard life is at the core of the way of Jesus </a:t>
            </a:r>
          </a:p>
          <a:p>
            <a:r>
              <a:rPr lang="en-GB" dirty="0"/>
              <a:t>He gives these commands READ </a:t>
            </a:r>
          </a:p>
          <a:p>
            <a:endParaRPr lang="en-GB" dirty="0"/>
          </a:p>
          <a:p>
            <a:r>
              <a:rPr lang="en-GB" dirty="0"/>
              <a:t>We see in early church clear descriptions of their involvement – intentional community – Love for one another (shown practically) is an outworking of the H.S</a:t>
            </a:r>
          </a:p>
          <a:p>
            <a:r>
              <a:rPr lang="en-GB" dirty="0"/>
              <a:t>See Acts examples 	Paul letter ( the bits we skip over) show devotion to relationship and shared life   READ phil  1 1-6  (maybe READ Col 4 7-15) </a:t>
            </a:r>
          </a:p>
          <a:p>
            <a:r>
              <a:rPr lang="en-GB" dirty="0"/>
              <a:t>Involvement – food sharing and visiting homes  is very important  (English Cup of tea/ </a:t>
            </a:r>
            <a:r>
              <a:rPr lang="en-GB" dirty="0" err="1"/>
              <a:t>wifi</a:t>
            </a:r>
            <a:r>
              <a:rPr lang="en-GB" dirty="0"/>
              <a:t> code for teenagers, staying with </a:t>
            </a:r>
            <a:r>
              <a:rPr lang="en-GB" dirty="0" err="1"/>
              <a:t>Liswe</a:t>
            </a:r>
            <a:r>
              <a:rPr lang="en-GB" dirty="0"/>
              <a:t> in township ‘considered it visiting down’) </a:t>
            </a:r>
          </a:p>
        </p:txBody>
      </p:sp>
      <p:sp>
        <p:nvSpPr>
          <p:cNvPr id="4" name="Slide Number Placeholder 3"/>
          <p:cNvSpPr>
            <a:spLocks noGrp="1"/>
          </p:cNvSpPr>
          <p:nvPr>
            <p:ph type="sldNum" sz="quarter" idx="5"/>
          </p:nvPr>
        </p:nvSpPr>
        <p:spPr/>
        <p:txBody>
          <a:bodyPr/>
          <a:lstStyle/>
          <a:p>
            <a:fld id="{BEDA694D-2DE8-4791-8A35-A37025C22F49}" type="slidenum">
              <a:rPr lang="en-GB" smtClean="0"/>
              <a:t>5</a:t>
            </a:fld>
            <a:endParaRPr lang="en-GB"/>
          </a:p>
        </p:txBody>
      </p:sp>
    </p:spTree>
    <p:extLst>
      <p:ext uri="{BB962C8B-B14F-4D97-AF65-F5344CB8AC3E}">
        <p14:creationId xmlns:p14="http://schemas.microsoft.com/office/powerpoint/2010/main" val="2262539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NT Wright – points out that this new community was not an obvious natural thing  </a:t>
            </a:r>
          </a:p>
          <a:p>
            <a:endParaRPr lang="en-GB" dirty="0"/>
          </a:p>
          <a:p>
            <a:r>
              <a:rPr lang="en-GB" dirty="0"/>
              <a:t>Woodlawn Movie – racial integration of schools in 1970’s USA (explain the plot) revival breaks out </a:t>
            </a:r>
          </a:p>
          <a:p>
            <a:r>
              <a:rPr lang="en-GB" dirty="0"/>
              <a:t> The Coach says “how comes the only place the Black and white can come together is on my football team”</a:t>
            </a:r>
          </a:p>
        </p:txBody>
      </p:sp>
      <p:sp>
        <p:nvSpPr>
          <p:cNvPr id="4" name="Slide Number Placeholder 3"/>
          <p:cNvSpPr>
            <a:spLocks noGrp="1"/>
          </p:cNvSpPr>
          <p:nvPr>
            <p:ph type="sldNum" sz="quarter" idx="5"/>
          </p:nvPr>
        </p:nvSpPr>
        <p:spPr/>
        <p:txBody>
          <a:bodyPr/>
          <a:lstStyle/>
          <a:p>
            <a:fld id="{BEDA694D-2DE8-4791-8A35-A37025C22F49}" type="slidenum">
              <a:rPr lang="en-GB" smtClean="0"/>
              <a:t>6</a:t>
            </a:fld>
            <a:endParaRPr lang="en-GB"/>
          </a:p>
        </p:txBody>
      </p:sp>
    </p:spTree>
    <p:extLst>
      <p:ext uri="{BB962C8B-B14F-4D97-AF65-F5344CB8AC3E}">
        <p14:creationId xmlns:p14="http://schemas.microsoft.com/office/powerpoint/2010/main" val="2688464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Film </a:t>
            </a:r>
            <a:r>
              <a:rPr lang="en-GB" sz="1200" dirty="0">
                <a:hlinkClick r:id="rId3"/>
              </a:rPr>
              <a:t>https://www.youtube.com/watch?v=pECvf2lxHOI</a:t>
            </a:r>
            <a:endParaRPr lang="en-GB" sz="1200" dirty="0"/>
          </a:p>
          <a:p>
            <a:endParaRPr lang="en-GB" dirty="0"/>
          </a:p>
          <a:p>
            <a:r>
              <a:rPr lang="en-GB" dirty="0"/>
              <a:t>Supernatural revelation of love for the brethren – he cannot explain why it happened (he was serving, not excited by it, but something changed) – that inexplicable is what I want for me for you for our community. </a:t>
            </a:r>
          </a:p>
          <a:p>
            <a:endParaRPr lang="en-GB" dirty="0"/>
          </a:p>
          <a:p>
            <a:r>
              <a:rPr lang="en-GB" dirty="0"/>
              <a:t>Revelation leads us to action – activity sharing life (shared life is intentional you have to shape for it) </a:t>
            </a:r>
            <a:r>
              <a:rPr lang="en-GB" i="1" dirty="0"/>
              <a:t>Open homes, shared meals, resources pooled, prayer, care, weeping and rejoicing </a:t>
            </a:r>
          </a:p>
          <a:p>
            <a:endParaRPr lang="en-GB" i="1" dirty="0"/>
          </a:p>
          <a:p>
            <a:r>
              <a:rPr lang="en-GB" i="1" dirty="0"/>
              <a:t>Love is primarily shown through serving and commitment </a:t>
            </a:r>
          </a:p>
          <a:p>
            <a:endParaRPr lang="en-GB" dirty="0"/>
          </a:p>
        </p:txBody>
      </p:sp>
      <p:sp>
        <p:nvSpPr>
          <p:cNvPr id="4" name="Slide Number Placeholder 3"/>
          <p:cNvSpPr>
            <a:spLocks noGrp="1"/>
          </p:cNvSpPr>
          <p:nvPr>
            <p:ph type="sldNum" sz="quarter" idx="5"/>
          </p:nvPr>
        </p:nvSpPr>
        <p:spPr/>
        <p:txBody>
          <a:bodyPr/>
          <a:lstStyle/>
          <a:p>
            <a:fld id="{BEDA694D-2DE8-4791-8A35-A37025C22F49}" type="slidenum">
              <a:rPr lang="en-GB" smtClean="0"/>
              <a:t>7</a:t>
            </a:fld>
            <a:endParaRPr lang="en-GB"/>
          </a:p>
        </p:txBody>
      </p:sp>
    </p:spTree>
    <p:extLst>
      <p:ext uri="{BB962C8B-B14F-4D97-AF65-F5344CB8AC3E}">
        <p14:creationId xmlns:p14="http://schemas.microsoft.com/office/powerpoint/2010/main" val="1456245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t>“If ye love not each other in daily communion how can ye love God whom ye have not seen?” </a:t>
            </a:r>
          </a:p>
          <a:p>
            <a:r>
              <a:rPr lang="en-GB" sz="1300" dirty="0"/>
              <a:t>(-From the hymn “More Love,” based on 1 John 4:20)</a:t>
            </a:r>
          </a:p>
          <a:p>
            <a:endParaRPr lang="en-GB" dirty="0"/>
          </a:p>
        </p:txBody>
      </p:sp>
      <p:sp>
        <p:nvSpPr>
          <p:cNvPr id="4" name="Slide Number Placeholder 3"/>
          <p:cNvSpPr>
            <a:spLocks noGrp="1"/>
          </p:cNvSpPr>
          <p:nvPr>
            <p:ph type="sldNum" sz="quarter" idx="5"/>
          </p:nvPr>
        </p:nvSpPr>
        <p:spPr/>
        <p:txBody>
          <a:bodyPr/>
          <a:lstStyle/>
          <a:p>
            <a:fld id="{BEDA694D-2DE8-4791-8A35-A37025C22F49}" type="slidenum">
              <a:rPr lang="en-GB" smtClean="0"/>
              <a:t>8</a:t>
            </a:fld>
            <a:endParaRPr lang="en-GB"/>
          </a:p>
        </p:txBody>
      </p:sp>
    </p:spTree>
    <p:extLst>
      <p:ext uri="{BB962C8B-B14F-4D97-AF65-F5344CB8AC3E}">
        <p14:creationId xmlns:p14="http://schemas.microsoft.com/office/powerpoint/2010/main" val="2062423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READING of ‘With Gods Help’ </a:t>
            </a:r>
          </a:p>
          <a:p>
            <a:endParaRPr lang="en-GB" dirty="0"/>
          </a:p>
          <a:p>
            <a:r>
              <a:rPr lang="en-GB" dirty="0"/>
              <a:t>So how do we respond? </a:t>
            </a:r>
          </a:p>
          <a:p>
            <a:endParaRPr lang="en-GB" dirty="0"/>
          </a:p>
          <a:p>
            <a:r>
              <a:rPr lang="en-GB" dirty="0"/>
              <a:t>Repent, ask for his Holy spirit in us – so that we might Think as he does, Love one another as he does </a:t>
            </a:r>
          </a:p>
          <a:p>
            <a:endParaRPr lang="en-GB" dirty="0"/>
          </a:p>
          <a:p>
            <a:r>
              <a:rPr lang="en-GB" dirty="0"/>
              <a:t>Repentance is practical its about steering our life direction His way </a:t>
            </a:r>
          </a:p>
          <a:p>
            <a:pPr marL="171450" indent="-171450">
              <a:buFontTx/>
              <a:buChar char="-"/>
            </a:pPr>
            <a:r>
              <a:rPr lang="en-GB" dirty="0"/>
              <a:t>Open my life, open my home, my time, my resources</a:t>
            </a:r>
          </a:p>
          <a:p>
            <a:pPr marL="171450" indent="-171450">
              <a:buFontTx/>
              <a:buChar char="-"/>
            </a:pPr>
            <a:r>
              <a:rPr lang="en-GB" dirty="0"/>
              <a:t>Having a family mindset not an orphan mindset – involved not isolated (not justifying the idolatry of self) </a:t>
            </a:r>
          </a:p>
          <a:p>
            <a:pPr marL="171450" indent="-171450">
              <a:buFontTx/>
              <a:buChar char="-"/>
            </a:pPr>
            <a:endParaRPr lang="en-GB" dirty="0"/>
          </a:p>
          <a:p>
            <a:pPr marL="0" indent="0">
              <a:buFontTx/>
              <a:buNone/>
            </a:pPr>
            <a:r>
              <a:rPr lang="en-GB" dirty="0"/>
              <a:t>Lets take an opportunity now to come and repent and ask for an infilling of the Holy spirit (we need another Pentecost) come and let stand together in prayer. </a:t>
            </a:r>
          </a:p>
          <a:p>
            <a:endParaRPr lang="en-GB" dirty="0"/>
          </a:p>
        </p:txBody>
      </p:sp>
      <p:sp>
        <p:nvSpPr>
          <p:cNvPr id="4" name="Slide Number Placeholder 3"/>
          <p:cNvSpPr>
            <a:spLocks noGrp="1"/>
          </p:cNvSpPr>
          <p:nvPr>
            <p:ph type="sldNum" sz="quarter" idx="5"/>
          </p:nvPr>
        </p:nvSpPr>
        <p:spPr/>
        <p:txBody>
          <a:bodyPr/>
          <a:lstStyle/>
          <a:p>
            <a:fld id="{BEDA694D-2DE8-4791-8A35-A37025C22F49}" type="slidenum">
              <a:rPr lang="en-GB" smtClean="0"/>
              <a:t>9</a:t>
            </a:fld>
            <a:endParaRPr lang="en-GB"/>
          </a:p>
        </p:txBody>
      </p:sp>
    </p:spTree>
    <p:extLst>
      <p:ext uri="{BB962C8B-B14F-4D97-AF65-F5344CB8AC3E}">
        <p14:creationId xmlns:p14="http://schemas.microsoft.com/office/powerpoint/2010/main" val="3469381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DA694D-2DE8-4791-8A35-A37025C22F49}" type="slidenum">
              <a:rPr lang="en-GB" smtClean="0"/>
              <a:t>10</a:t>
            </a:fld>
            <a:endParaRPr lang="en-GB"/>
          </a:p>
        </p:txBody>
      </p:sp>
    </p:spTree>
    <p:extLst>
      <p:ext uri="{BB962C8B-B14F-4D97-AF65-F5344CB8AC3E}">
        <p14:creationId xmlns:p14="http://schemas.microsoft.com/office/powerpoint/2010/main" val="2533812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EAB423-B88E-432D-B0F4-E163DB99876D}" type="datetimeFigureOut">
              <a:rPr lang="en-GB" smtClean="0"/>
              <a:t>14/05/2024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43130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DEAB423-B88E-432D-B0F4-E163DB99876D}" type="datetimeFigureOut">
              <a:rPr lang="en-GB" smtClean="0"/>
              <a:t>14/05/2024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735236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EAB423-B88E-432D-B0F4-E163DB99876D}" type="datetimeFigureOut">
              <a:rPr lang="en-GB" smtClean="0"/>
              <a:t>14/05/2024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36193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EAB423-B88E-432D-B0F4-E163DB99876D}" type="datetimeFigureOut">
              <a:rPr lang="en-GB" smtClean="0"/>
              <a:t>14/05/2024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3747391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EAB423-B88E-432D-B0F4-E163DB99876D}" type="datetimeFigureOut">
              <a:rPr lang="en-GB" smtClean="0"/>
              <a:t>14/05/2024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836122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DEAB423-B88E-432D-B0F4-E163DB99876D}" type="datetimeFigureOut">
              <a:rPr lang="en-GB" smtClean="0"/>
              <a:t>14/05/2024</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2587171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DEAB423-B88E-432D-B0F4-E163DB99876D}" type="datetimeFigureOut">
              <a:rPr lang="en-GB" smtClean="0"/>
              <a:t>14/05/2024</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227185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DEAB423-B88E-432D-B0F4-E163DB99876D}" type="datetimeFigureOut">
              <a:rPr lang="en-GB" smtClean="0"/>
              <a:t>14/05/2024</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3274977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EAB423-B88E-432D-B0F4-E163DB99876D}" type="datetimeFigureOut">
              <a:rPr lang="en-GB" smtClean="0"/>
              <a:t>14/05/2024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1980124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EAB423-B88E-432D-B0F4-E163DB99876D}" type="datetimeFigureOut">
              <a:rPr lang="en-GB" smtClean="0"/>
              <a:t>14/05/2024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3677379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DEAB423-B88E-432D-B0F4-E163DB99876D}" type="datetimeFigureOut">
              <a:rPr lang="en-GB" smtClean="0"/>
              <a:t>14/05/2024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37845910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DEAB423-B88E-432D-B0F4-E163DB99876D}" type="datetimeFigureOut">
              <a:rPr lang="en-GB" smtClean="0"/>
              <a:t>14/05/2024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50BD21-2AEB-4E02-BB91-81976580EF1D}"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0911996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EAB423-B88E-432D-B0F4-E163DB99876D}" type="datetimeFigureOut">
              <a:rPr lang="en-GB" smtClean="0"/>
              <a:t>14/05/2024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6357648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DEAB423-B88E-432D-B0F4-E163DB99876D}" type="datetimeFigureOut">
              <a:rPr lang="en-GB" smtClean="0"/>
              <a:t>14/05/2024</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23037083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DEAB423-B88E-432D-B0F4-E163DB99876D}" type="datetimeFigureOut">
              <a:rPr lang="en-GB" smtClean="0"/>
              <a:t>14/05/2024</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816002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EAB423-B88E-432D-B0F4-E163DB99876D}" type="datetimeFigureOut">
              <a:rPr lang="en-GB" smtClean="0"/>
              <a:t>14/05/2024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1914606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EAB423-B88E-432D-B0F4-E163DB99876D}" type="datetimeFigureOut">
              <a:rPr lang="en-GB" smtClean="0"/>
              <a:t>14/05/2024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50BD21-2AEB-4E02-BB91-81976580EF1D}" type="slidenum">
              <a:rPr lang="en-GB" smtClean="0"/>
              <a:t>‹#›</a:t>
            </a:fld>
            <a:endParaRPr lang="en-GB"/>
          </a:p>
        </p:txBody>
      </p:sp>
    </p:spTree>
    <p:extLst>
      <p:ext uri="{BB962C8B-B14F-4D97-AF65-F5344CB8AC3E}">
        <p14:creationId xmlns:p14="http://schemas.microsoft.com/office/powerpoint/2010/main" val="944604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DEAB423-B88E-432D-B0F4-E163DB99876D}" type="datetimeFigureOut">
              <a:rPr lang="en-GB" smtClean="0"/>
              <a:t>14/05/2024</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550BD21-2AEB-4E02-BB91-81976580EF1D}" type="slidenum">
              <a:rPr lang="en-GB" smtClean="0"/>
              <a:t>‹#›</a:t>
            </a:fld>
            <a:endParaRPr lang="en-GB"/>
          </a:p>
        </p:txBody>
      </p:sp>
    </p:spTree>
    <p:extLst>
      <p:ext uri="{BB962C8B-B14F-4D97-AF65-F5344CB8AC3E}">
        <p14:creationId xmlns:p14="http://schemas.microsoft.com/office/powerpoint/2010/main" val="272769959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1.png"/><Relationship Id="rId18" Type="http://schemas.openxmlformats.org/officeDocument/2006/relationships/customXml" Target="../ink/ink8.xml"/><Relationship Id="rId3" Type="http://schemas.openxmlformats.org/officeDocument/2006/relationships/customXml" Target="../ink/ink1.xml"/><Relationship Id="rId21" Type="http://schemas.openxmlformats.org/officeDocument/2006/relationships/image" Target="../media/image15.png"/><Relationship Id="rId7" Type="http://schemas.openxmlformats.org/officeDocument/2006/relationships/image" Target="../media/image6.emf"/><Relationship Id="rId12" Type="http://schemas.openxmlformats.org/officeDocument/2006/relationships/customXml" Target="../ink/ink5.xml"/><Relationship Id="rId17" Type="http://schemas.openxmlformats.org/officeDocument/2006/relationships/image" Target="../media/image13.png"/><Relationship Id="rId25"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customXml" Target="../ink/ink7.xml"/><Relationship Id="rId20" Type="http://schemas.openxmlformats.org/officeDocument/2006/relationships/customXml" Target="../ink/ink9.xml"/><Relationship Id="rId1" Type="http://schemas.openxmlformats.org/officeDocument/2006/relationships/slideLayout" Target="../slideLayouts/slideLayout4.xml"/><Relationship Id="rId6" Type="http://schemas.openxmlformats.org/officeDocument/2006/relationships/image" Target="../media/image7.png"/><Relationship Id="rId11" Type="http://schemas.openxmlformats.org/officeDocument/2006/relationships/image" Target="../media/image10.png"/><Relationship Id="rId24" Type="http://schemas.openxmlformats.org/officeDocument/2006/relationships/customXml" Target="../ink/ink11.xml"/><Relationship Id="rId5" Type="http://schemas.openxmlformats.org/officeDocument/2006/relationships/customXml" Target="../ink/ink2.xml"/><Relationship Id="rId15" Type="http://schemas.openxmlformats.org/officeDocument/2006/relationships/image" Target="../media/image12.png"/><Relationship Id="rId23" Type="http://schemas.openxmlformats.org/officeDocument/2006/relationships/image" Target="../media/image16.png"/><Relationship Id="rId10" Type="http://schemas.openxmlformats.org/officeDocument/2006/relationships/customXml" Target="../ink/ink4.xml"/><Relationship Id="rId19" Type="http://schemas.openxmlformats.org/officeDocument/2006/relationships/image" Target="../media/image14.png"/><Relationship Id="rId4" Type="http://schemas.openxmlformats.org/officeDocument/2006/relationships/image" Target="../media/image6.png"/><Relationship Id="rId9" Type="http://schemas.openxmlformats.org/officeDocument/2006/relationships/image" Target="../media/image9.png"/><Relationship Id="rId14" Type="http://schemas.openxmlformats.org/officeDocument/2006/relationships/customXml" Target="../ink/ink6.xml"/><Relationship Id="rId22" Type="http://schemas.openxmlformats.org/officeDocument/2006/relationships/customXml" Target="../ink/ink10.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s://www.youtube.com/watch?v=pECvf2lxHOI"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CF49B-0A5F-23AB-2EF5-D1AAB988DD80}"/>
              </a:ext>
            </a:extLst>
          </p:cNvPr>
          <p:cNvSpPr>
            <a:spLocks noGrp="1"/>
          </p:cNvSpPr>
          <p:nvPr>
            <p:ph type="ctrTitle"/>
          </p:nvPr>
        </p:nvSpPr>
        <p:spPr>
          <a:xfrm>
            <a:off x="900954" y="1003300"/>
            <a:ext cx="10059145" cy="3329581"/>
          </a:xfrm>
        </p:spPr>
        <p:txBody>
          <a:bodyPr/>
          <a:lstStyle/>
          <a:p>
            <a:r>
              <a:rPr lang="en-GB" sz="6600" i="1" dirty="0"/>
              <a:t>The Acts </a:t>
            </a:r>
            <a:r>
              <a:rPr lang="en-GB" dirty="0"/>
              <a:t>… Community </a:t>
            </a:r>
            <a:br>
              <a:rPr lang="en-GB" dirty="0"/>
            </a:br>
            <a:r>
              <a:rPr lang="en-GB" sz="4400" i="1" dirty="0"/>
              <a:t>How we are to be</a:t>
            </a:r>
            <a:endParaRPr lang="en-GB" i="1" dirty="0"/>
          </a:p>
        </p:txBody>
      </p:sp>
      <p:sp>
        <p:nvSpPr>
          <p:cNvPr id="3" name="Subtitle 2">
            <a:extLst>
              <a:ext uri="{FF2B5EF4-FFF2-40B4-BE49-F238E27FC236}">
                <a16:creationId xmlns:a16="http://schemas.microsoft.com/office/drawing/2014/main" id="{3B7CEE63-2BC0-2F5A-D448-73009DEA8D3C}"/>
              </a:ext>
            </a:extLst>
          </p:cNvPr>
          <p:cNvSpPr>
            <a:spLocks noGrp="1"/>
          </p:cNvSpPr>
          <p:nvPr>
            <p:ph type="subTitle" idx="1"/>
          </p:nvPr>
        </p:nvSpPr>
        <p:spPr/>
        <p:txBody>
          <a:bodyPr>
            <a:normAutofit fontScale="47500" lnSpcReduction="20000"/>
          </a:bodyPr>
          <a:lstStyle/>
          <a:p>
            <a:endParaRPr lang="en-GB" dirty="0"/>
          </a:p>
          <a:p>
            <a:r>
              <a:rPr lang="en-GB" sz="3400" dirty="0"/>
              <a:t>Daniel Singleton </a:t>
            </a:r>
          </a:p>
          <a:p>
            <a:r>
              <a:rPr lang="en-GB" sz="3400" dirty="0"/>
              <a:t>12</a:t>
            </a:r>
            <a:r>
              <a:rPr lang="en-GB" sz="3400" baseline="30000" dirty="0"/>
              <a:t>th</a:t>
            </a:r>
            <a:r>
              <a:rPr lang="en-GB" sz="3400" dirty="0"/>
              <a:t> May 2024- Lifeline Church </a:t>
            </a:r>
          </a:p>
        </p:txBody>
      </p:sp>
    </p:spTree>
    <p:extLst>
      <p:ext uri="{BB962C8B-B14F-4D97-AF65-F5344CB8AC3E}">
        <p14:creationId xmlns:p14="http://schemas.microsoft.com/office/powerpoint/2010/main" val="3840595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07286-E766-A858-7B78-8751D2C81D60}"/>
              </a:ext>
            </a:extLst>
          </p:cNvPr>
          <p:cNvSpPr>
            <a:spLocks noGrp="1"/>
          </p:cNvSpPr>
          <p:nvPr>
            <p:ph type="title"/>
          </p:nvPr>
        </p:nvSpPr>
        <p:spPr>
          <a:xfrm>
            <a:off x="80585" y="50560"/>
            <a:ext cx="5931491" cy="1384540"/>
          </a:xfrm>
        </p:spPr>
        <p:txBody>
          <a:bodyPr>
            <a:normAutofit/>
          </a:bodyPr>
          <a:lstStyle/>
          <a:p>
            <a:r>
              <a:rPr lang="en-GB" b="1" dirty="0">
                <a:solidFill>
                  <a:schemeClr val="accent1">
                    <a:lumMod val="60000"/>
                    <a:lumOff val="40000"/>
                  </a:schemeClr>
                </a:solidFill>
              </a:rPr>
              <a:t>Fellow Travellers –</a:t>
            </a:r>
            <a:br>
              <a:rPr lang="en-GB" dirty="0">
                <a:solidFill>
                  <a:schemeClr val="accent1">
                    <a:lumMod val="60000"/>
                    <a:lumOff val="40000"/>
                  </a:schemeClr>
                </a:solidFill>
              </a:rPr>
            </a:br>
            <a:r>
              <a:rPr lang="en-GB" sz="3600" i="1" dirty="0">
                <a:solidFill>
                  <a:schemeClr val="accent1">
                    <a:lumMod val="60000"/>
                    <a:lumOff val="40000"/>
                  </a:schemeClr>
                </a:solidFill>
              </a:rPr>
              <a:t>I’m / We’re not there yet </a:t>
            </a:r>
            <a:endParaRPr lang="en-GB" i="1" dirty="0">
              <a:solidFill>
                <a:schemeClr val="accent1">
                  <a:lumMod val="60000"/>
                  <a:lumOff val="40000"/>
                </a:schemeClr>
              </a:solidFill>
            </a:endParaRPr>
          </a:p>
        </p:txBody>
      </p:sp>
      <mc:AlternateContent xmlns:mc="http://schemas.openxmlformats.org/markup-compatibility/2006" xmlns:p14="http://schemas.microsoft.com/office/powerpoint/2010/main">
        <mc:Choice Requires="p14">
          <p:contentPart p14:bwMode="auto" r:id="rId3">
            <p14:nvContentPartPr>
              <p14:cNvPr id="12" name="Ink 11">
                <a:extLst>
                  <a:ext uri="{FF2B5EF4-FFF2-40B4-BE49-F238E27FC236}">
                    <a16:creationId xmlns:a16="http://schemas.microsoft.com/office/drawing/2014/main" id="{9AB0FD63-912C-3170-C818-F85768853334}"/>
                  </a:ext>
                </a:extLst>
              </p14:cNvPr>
              <p14:cNvContentPartPr/>
              <p14:nvPr/>
            </p14:nvContentPartPr>
            <p14:xfrm>
              <a:off x="1041400" y="5649841"/>
              <a:ext cx="2118214" cy="221908"/>
            </p14:xfrm>
          </p:contentPart>
        </mc:Choice>
        <mc:Fallback xmlns="">
          <p:pic>
            <p:nvPicPr>
              <p:cNvPr id="12" name="Ink 11">
                <a:extLst>
                  <a:ext uri="{FF2B5EF4-FFF2-40B4-BE49-F238E27FC236}">
                    <a16:creationId xmlns:a16="http://schemas.microsoft.com/office/drawing/2014/main" id="{9AB0FD63-912C-3170-C818-F85768853334}"/>
                  </a:ext>
                </a:extLst>
              </p:cNvPr>
              <p:cNvPicPr/>
              <p:nvPr/>
            </p:nvPicPr>
            <p:blipFill>
              <a:blip r:embed="rId4"/>
              <a:stretch>
                <a:fillRect/>
              </a:stretch>
            </p:blipFill>
            <p:spPr>
              <a:xfrm>
                <a:off x="987761" y="5541944"/>
                <a:ext cx="2225853" cy="437342"/>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3" name="Ink 12">
                <a:extLst>
                  <a:ext uri="{FF2B5EF4-FFF2-40B4-BE49-F238E27FC236}">
                    <a16:creationId xmlns:a16="http://schemas.microsoft.com/office/drawing/2014/main" id="{0BFF8FDD-FEB7-6492-7707-734A9E4A52C6}"/>
                  </a:ext>
                </a:extLst>
              </p14:cNvPr>
              <p14:cNvContentPartPr/>
              <p14:nvPr/>
            </p14:nvContentPartPr>
            <p14:xfrm>
              <a:off x="1615737" y="6224966"/>
              <a:ext cx="671400" cy="14040"/>
            </p14:xfrm>
          </p:contentPart>
        </mc:Choice>
        <mc:Fallback xmlns="">
          <p:pic>
            <p:nvPicPr>
              <p:cNvPr id="13" name="Ink 12">
                <a:extLst>
                  <a:ext uri="{FF2B5EF4-FFF2-40B4-BE49-F238E27FC236}">
                    <a16:creationId xmlns:a16="http://schemas.microsoft.com/office/drawing/2014/main" id="{0BFF8FDD-FEB7-6492-7707-734A9E4A52C6}"/>
                  </a:ext>
                </a:extLst>
              </p:cNvPr>
              <p:cNvPicPr/>
              <p:nvPr/>
            </p:nvPicPr>
            <p:blipFill>
              <a:blip r:embed="rId6"/>
              <a:stretch>
                <a:fillRect/>
              </a:stretch>
            </p:blipFill>
            <p:spPr>
              <a:xfrm>
                <a:off x="1561737" y="6117326"/>
                <a:ext cx="779040" cy="229680"/>
              </a:xfrm>
              <a:prstGeom prst="rect">
                <a:avLst/>
              </a:prstGeom>
            </p:spPr>
          </p:pic>
        </mc:Fallback>
      </mc:AlternateContent>
      <p:sp>
        <p:nvSpPr>
          <p:cNvPr id="17" name="Content Placeholder 16">
            <a:extLst>
              <a:ext uri="{FF2B5EF4-FFF2-40B4-BE49-F238E27FC236}">
                <a16:creationId xmlns:a16="http://schemas.microsoft.com/office/drawing/2014/main" id="{346AAB0F-3029-4118-F53E-04CEFB69BE5D}"/>
              </a:ext>
            </a:extLst>
          </p:cNvPr>
          <p:cNvSpPr>
            <a:spLocks noGrp="1"/>
          </p:cNvSpPr>
          <p:nvPr>
            <p:ph sz="half" idx="1"/>
          </p:nvPr>
        </p:nvSpPr>
        <p:spPr>
          <a:xfrm>
            <a:off x="0" y="1464609"/>
            <a:ext cx="5593868" cy="5240991"/>
          </a:xfrm>
        </p:spPr>
        <p:txBody>
          <a:bodyPr>
            <a:normAutofit/>
          </a:bodyPr>
          <a:lstStyle/>
          <a:p>
            <a:pPr marL="0" indent="0" algn="ctr">
              <a:buNone/>
            </a:pPr>
            <a:r>
              <a:rPr lang="en-GB" sz="2000" dirty="0"/>
              <a:t>-------------------------------------</a:t>
            </a:r>
          </a:p>
          <a:p>
            <a:pPr marL="0" marR="0" lvl="0" indent="0" algn="ctr"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None/>
              <a:tabLst/>
              <a:defRPr/>
            </a:pPr>
            <a:r>
              <a:rPr lang="en-GB" sz="2400" dirty="0"/>
              <a:t>It </a:t>
            </a:r>
            <a:r>
              <a:rPr lang="en-GB" sz="2400" b="1" u="sng" dirty="0">
                <a:solidFill>
                  <a:schemeClr val="accent6">
                    <a:lumMod val="60000"/>
                    <a:lumOff val="40000"/>
                  </a:schemeClr>
                </a:solidFill>
              </a:rPr>
              <a:t>all </a:t>
            </a:r>
            <a:r>
              <a:rPr lang="en-GB" sz="2400" dirty="0"/>
              <a:t>starts with Pentecost</a:t>
            </a:r>
            <a:r>
              <a:rPr kumimoji="0" lang="en-GB" sz="1800" b="0" i="1" u="none" strike="noStrike" kern="1200" cap="none" spc="0" normalizeH="0" baseline="0" noProof="0" dirty="0">
                <a:ln>
                  <a:noFill/>
                </a:ln>
                <a:solidFill>
                  <a:prstClr val="white"/>
                </a:solidFill>
                <a:effectLst/>
                <a:uLnTx/>
                <a:uFillTx/>
                <a:latin typeface="Century Gothic" panose="020B0502020202020204"/>
                <a:ea typeface="+mj-ea"/>
                <a:cs typeface="+mj-cs"/>
              </a:rPr>
              <a:t>(Acts2 42-47)</a:t>
            </a:r>
          </a:p>
          <a:p>
            <a:pPr marL="0" indent="0" algn="ctr">
              <a:buNone/>
            </a:pPr>
            <a:r>
              <a:rPr lang="en-GB" sz="2400" dirty="0"/>
              <a:t> –</a:t>
            </a:r>
          </a:p>
          <a:p>
            <a:pPr marL="0" indent="0" algn="ctr">
              <a:buNone/>
            </a:pPr>
            <a:r>
              <a:rPr lang="en-GB" sz="2400" dirty="0"/>
              <a:t> the coming of the Holy Spirit </a:t>
            </a:r>
            <a:r>
              <a:rPr lang="en-GB" i="1" dirty="0"/>
              <a:t>…then (Acts2 42-47)</a:t>
            </a:r>
          </a:p>
          <a:p>
            <a:pPr marL="0" indent="0" algn="ctr">
              <a:buNone/>
            </a:pPr>
            <a:endParaRPr lang="en-GB" sz="2400" i="1" dirty="0"/>
          </a:p>
          <a:p>
            <a:pPr algn="ctr"/>
            <a:r>
              <a:rPr lang="en-GB" sz="2200" dirty="0"/>
              <a:t>Teaching, </a:t>
            </a:r>
            <a:r>
              <a:rPr lang="en-GB" sz="2200" b="1" i="1" dirty="0">
                <a:solidFill>
                  <a:schemeClr val="accent6">
                    <a:lumMod val="60000"/>
                    <a:lumOff val="40000"/>
                  </a:schemeClr>
                </a:solidFill>
              </a:rPr>
              <a:t>Fellowship, </a:t>
            </a:r>
            <a:r>
              <a:rPr lang="en-GB" sz="2200" dirty="0"/>
              <a:t>breaking bread, Prayer</a:t>
            </a:r>
          </a:p>
          <a:p>
            <a:pPr marL="0" indent="0" algn="ctr">
              <a:buNone/>
            </a:pPr>
            <a:endParaRPr lang="en-GB" sz="2200" dirty="0"/>
          </a:p>
          <a:p>
            <a:pPr algn="ctr"/>
            <a:r>
              <a:rPr lang="en-GB" sz="2200" dirty="0"/>
              <a:t>‘all together’ ‘in common’ ‘together in temple’ ‘ together in homes’ </a:t>
            </a:r>
          </a:p>
          <a:p>
            <a:pPr marL="0" indent="0" algn="ctr">
              <a:buNone/>
            </a:pPr>
            <a:endParaRPr lang="en-GB" sz="2400" dirty="0"/>
          </a:p>
        </p:txBody>
      </p:sp>
      <p:pic>
        <p:nvPicPr>
          <p:cNvPr id="18" name="Content Placeholder 4">
            <a:extLst>
              <a:ext uri="{FF2B5EF4-FFF2-40B4-BE49-F238E27FC236}">
                <a16:creationId xmlns:a16="http://schemas.microsoft.com/office/drawing/2014/main" id="{8E661614-E61B-0E09-59EE-46F17E5FA6BC}"/>
              </a:ext>
            </a:extLst>
          </p:cNvPr>
          <p:cNvPicPr>
            <a:picLocks noGrp="1" noChangeAspect="1"/>
          </p:cNvPicPr>
          <p:nvPr>
            <p:ph sz="half" idx="2"/>
          </p:nvPr>
        </p:nvPicPr>
        <p:blipFill rotWithShape="1">
          <a:blip r:embed="rId7"/>
          <a:srcRect t="1951" r="5581" b="2804"/>
          <a:stretch/>
        </p:blipFill>
        <p:spPr>
          <a:xfrm>
            <a:off x="5746148" y="21050"/>
            <a:ext cx="6365267" cy="6684549"/>
          </a:xfrm>
        </p:spPr>
      </p:pic>
      <mc:AlternateContent xmlns:mc="http://schemas.openxmlformats.org/markup-compatibility/2006" xmlns:p14="http://schemas.microsoft.com/office/powerpoint/2010/main">
        <mc:Choice Requires="p14">
          <p:contentPart p14:bwMode="auto" r:id="rId8">
            <p14:nvContentPartPr>
              <p14:cNvPr id="19" name="Ink 18">
                <a:extLst>
                  <a:ext uri="{FF2B5EF4-FFF2-40B4-BE49-F238E27FC236}">
                    <a16:creationId xmlns:a16="http://schemas.microsoft.com/office/drawing/2014/main" id="{192CD283-9093-10DB-54F5-AE4E54967B89}"/>
                  </a:ext>
                </a:extLst>
              </p14:cNvPr>
              <p14:cNvContentPartPr/>
              <p14:nvPr/>
            </p14:nvContentPartPr>
            <p14:xfrm>
              <a:off x="6480695" y="5871749"/>
              <a:ext cx="660600" cy="26640"/>
            </p14:xfrm>
          </p:contentPart>
        </mc:Choice>
        <mc:Fallback xmlns="">
          <p:pic>
            <p:nvPicPr>
              <p:cNvPr id="19" name="Ink 18">
                <a:extLst>
                  <a:ext uri="{FF2B5EF4-FFF2-40B4-BE49-F238E27FC236}">
                    <a16:creationId xmlns:a16="http://schemas.microsoft.com/office/drawing/2014/main" id="{192CD283-9093-10DB-54F5-AE4E54967B89}"/>
                  </a:ext>
                </a:extLst>
              </p:cNvPr>
              <p:cNvPicPr/>
              <p:nvPr/>
            </p:nvPicPr>
            <p:blipFill>
              <a:blip r:embed="rId9"/>
              <a:stretch>
                <a:fillRect/>
              </a:stretch>
            </p:blipFill>
            <p:spPr>
              <a:xfrm>
                <a:off x="6427055" y="5764109"/>
                <a:ext cx="76824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Ink 19">
                <a:extLst>
                  <a:ext uri="{FF2B5EF4-FFF2-40B4-BE49-F238E27FC236}">
                    <a16:creationId xmlns:a16="http://schemas.microsoft.com/office/drawing/2014/main" id="{73AC9A69-E337-B6F8-D3A4-9AD89C60141B}"/>
                  </a:ext>
                </a:extLst>
              </p14:cNvPr>
              <p14:cNvContentPartPr/>
              <p14:nvPr/>
            </p14:nvContentPartPr>
            <p14:xfrm>
              <a:off x="6480695" y="5760795"/>
              <a:ext cx="2270688" cy="187024"/>
            </p14:xfrm>
          </p:contentPart>
        </mc:Choice>
        <mc:Fallback xmlns="">
          <p:pic>
            <p:nvPicPr>
              <p:cNvPr id="20" name="Ink 19">
                <a:extLst>
                  <a:ext uri="{FF2B5EF4-FFF2-40B4-BE49-F238E27FC236}">
                    <a16:creationId xmlns:a16="http://schemas.microsoft.com/office/drawing/2014/main" id="{73AC9A69-E337-B6F8-D3A4-9AD89C60141B}"/>
                  </a:ext>
                </a:extLst>
              </p:cNvPr>
              <p:cNvPicPr/>
              <p:nvPr/>
            </p:nvPicPr>
            <p:blipFill>
              <a:blip r:embed="rId11"/>
              <a:stretch>
                <a:fillRect/>
              </a:stretch>
            </p:blipFill>
            <p:spPr>
              <a:xfrm>
                <a:off x="6427060" y="5653049"/>
                <a:ext cx="2378319" cy="402876"/>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1" name="Ink 20">
                <a:extLst>
                  <a:ext uri="{FF2B5EF4-FFF2-40B4-BE49-F238E27FC236}">
                    <a16:creationId xmlns:a16="http://schemas.microsoft.com/office/drawing/2014/main" id="{95632423-0BFB-BF68-F06E-921283192D8D}"/>
                  </a:ext>
                </a:extLst>
              </p14:cNvPr>
              <p14:cNvContentPartPr/>
              <p14:nvPr/>
            </p14:nvContentPartPr>
            <p14:xfrm>
              <a:off x="6106483" y="5760795"/>
              <a:ext cx="159840" cy="115920"/>
            </p14:xfrm>
          </p:contentPart>
        </mc:Choice>
        <mc:Fallback xmlns="">
          <p:pic>
            <p:nvPicPr>
              <p:cNvPr id="21" name="Ink 20">
                <a:extLst>
                  <a:ext uri="{FF2B5EF4-FFF2-40B4-BE49-F238E27FC236}">
                    <a16:creationId xmlns:a16="http://schemas.microsoft.com/office/drawing/2014/main" id="{95632423-0BFB-BF68-F06E-921283192D8D}"/>
                  </a:ext>
                </a:extLst>
              </p:cNvPr>
              <p:cNvPicPr/>
              <p:nvPr/>
            </p:nvPicPr>
            <p:blipFill>
              <a:blip r:embed="rId13"/>
              <a:stretch>
                <a:fillRect/>
              </a:stretch>
            </p:blipFill>
            <p:spPr>
              <a:xfrm>
                <a:off x="6052483" y="5652795"/>
                <a:ext cx="267480" cy="331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2" name="Ink 21">
                <a:extLst>
                  <a:ext uri="{FF2B5EF4-FFF2-40B4-BE49-F238E27FC236}">
                    <a16:creationId xmlns:a16="http://schemas.microsoft.com/office/drawing/2014/main" id="{C179EF55-EBBB-5018-04C4-A6B7209C175B}"/>
                  </a:ext>
                </a:extLst>
              </p14:cNvPr>
              <p14:cNvContentPartPr/>
              <p14:nvPr/>
            </p14:nvContentPartPr>
            <p14:xfrm>
              <a:off x="8168700" y="1712040"/>
              <a:ext cx="255600" cy="261720"/>
            </p14:xfrm>
          </p:contentPart>
        </mc:Choice>
        <mc:Fallback xmlns="">
          <p:pic>
            <p:nvPicPr>
              <p:cNvPr id="22" name="Ink 21">
                <a:extLst>
                  <a:ext uri="{FF2B5EF4-FFF2-40B4-BE49-F238E27FC236}">
                    <a16:creationId xmlns:a16="http://schemas.microsoft.com/office/drawing/2014/main" id="{C179EF55-EBBB-5018-04C4-A6B7209C175B}"/>
                  </a:ext>
                </a:extLst>
              </p:cNvPr>
              <p:cNvPicPr/>
              <p:nvPr/>
            </p:nvPicPr>
            <p:blipFill>
              <a:blip r:embed="rId15"/>
              <a:stretch>
                <a:fillRect/>
              </a:stretch>
            </p:blipFill>
            <p:spPr>
              <a:xfrm>
                <a:off x="8114700" y="1604040"/>
                <a:ext cx="363240" cy="4773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3" name="Ink 22">
                <a:extLst>
                  <a:ext uri="{FF2B5EF4-FFF2-40B4-BE49-F238E27FC236}">
                    <a16:creationId xmlns:a16="http://schemas.microsoft.com/office/drawing/2014/main" id="{33F1F501-A6E5-6B75-DD83-99CBD30F88A1}"/>
                  </a:ext>
                </a:extLst>
              </p14:cNvPr>
              <p14:cNvContentPartPr/>
              <p14:nvPr/>
            </p14:nvContentPartPr>
            <p14:xfrm>
              <a:off x="7262180" y="6400100"/>
              <a:ext cx="583920" cy="360"/>
            </p14:xfrm>
          </p:contentPart>
        </mc:Choice>
        <mc:Fallback xmlns="">
          <p:pic>
            <p:nvPicPr>
              <p:cNvPr id="23" name="Ink 22">
                <a:extLst>
                  <a:ext uri="{FF2B5EF4-FFF2-40B4-BE49-F238E27FC236}">
                    <a16:creationId xmlns:a16="http://schemas.microsoft.com/office/drawing/2014/main" id="{33F1F501-A6E5-6B75-DD83-99CBD30F88A1}"/>
                  </a:ext>
                </a:extLst>
              </p:cNvPr>
              <p:cNvPicPr/>
              <p:nvPr/>
            </p:nvPicPr>
            <p:blipFill>
              <a:blip r:embed="rId17"/>
              <a:stretch>
                <a:fillRect/>
              </a:stretch>
            </p:blipFill>
            <p:spPr>
              <a:xfrm>
                <a:off x="7208540" y="6292460"/>
                <a:ext cx="6915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4" name="Ink 23">
                <a:extLst>
                  <a:ext uri="{FF2B5EF4-FFF2-40B4-BE49-F238E27FC236}">
                    <a16:creationId xmlns:a16="http://schemas.microsoft.com/office/drawing/2014/main" id="{E0847548-B938-180F-89D0-BE77E88843BA}"/>
                  </a:ext>
                </a:extLst>
              </p14:cNvPr>
              <p14:cNvContentPartPr/>
              <p14:nvPr/>
            </p14:nvContentPartPr>
            <p14:xfrm>
              <a:off x="7039093" y="4710840"/>
              <a:ext cx="751320" cy="360"/>
            </p14:xfrm>
          </p:contentPart>
        </mc:Choice>
        <mc:Fallback xmlns="">
          <p:pic>
            <p:nvPicPr>
              <p:cNvPr id="24" name="Ink 23">
                <a:extLst>
                  <a:ext uri="{FF2B5EF4-FFF2-40B4-BE49-F238E27FC236}">
                    <a16:creationId xmlns:a16="http://schemas.microsoft.com/office/drawing/2014/main" id="{E0847548-B938-180F-89D0-BE77E88843BA}"/>
                  </a:ext>
                </a:extLst>
              </p:cNvPr>
              <p:cNvPicPr/>
              <p:nvPr/>
            </p:nvPicPr>
            <p:blipFill>
              <a:blip r:embed="rId19"/>
              <a:stretch>
                <a:fillRect/>
              </a:stretch>
            </p:blipFill>
            <p:spPr>
              <a:xfrm>
                <a:off x="6985093" y="4603200"/>
                <a:ext cx="8589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5" name="Ink 24">
                <a:extLst>
                  <a:ext uri="{FF2B5EF4-FFF2-40B4-BE49-F238E27FC236}">
                    <a16:creationId xmlns:a16="http://schemas.microsoft.com/office/drawing/2014/main" id="{06D59153-16A3-9071-0708-8785F7845747}"/>
                  </a:ext>
                </a:extLst>
              </p14:cNvPr>
              <p14:cNvContentPartPr/>
              <p14:nvPr/>
            </p14:nvContentPartPr>
            <p14:xfrm>
              <a:off x="6742700" y="5689480"/>
              <a:ext cx="1983240" cy="164520"/>
            </p14:xfrm>
          </p:contentPart>
        </mc:Choice>
        <mc:Fallback xmlns="">
          <p:pic>
            <p:nvPicPr>
              <p:cNvPr id="25" name="Ink 24">
                <a:extLst>
                  <a:ext uri="{FF2B5EF4-FFF2-40B4-BE49-F238E27FC236}">
                    <a16:creationId xmlns:a16="http://schemas.microsoft.com/office/drawing/2014/main" id="{06D59153-16A3-9071-0708-8785F7845747}"/>
                  </a:ext>
                </a:extLst>
              </p:cNvPr>
              <p:cNvPicPr/>
              <p:nvPr/>
            </p:nvPicPr>
            <p:blipFill>
              <a:blip r:embed="rId21"/>
              <a:stretch>
                <a:fillRect/>
              </a:stretch>
            </p:blipFill>
            <p:spPr>
              <a:xfrm>
                <a:off x="6689060" y="5581840"/>
                <a:ext cx="2090880" cy="380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6" name="Ink 25">
                <a:extLst>
                  <a:ext uri="{FF2B5EF4-FFF2-40B4-BE49-F238E27FC236}">
                    <a16:creationId xmlns:a16="http://schemas.microsoft.com/office/drawing/2014/main" id="{DA37BC12-FF09-AC9C-9EFA-DFD65ADDCC95}"/>
                  </a:ext>
                </a:extLst>
              </p14:cNvPr>
              <p14:cNvContentPartPr/>
              <p14:nvPr/>
            </p14:nvContentPartPr>
            <p14:xfrm>
              <a:off x="6541460" y="5689120"/>
              <a:ext cx="175680" cy="25560"/>
            </p14:xfrm>
          </p:contentPart>
        </mc:Choice>
        <mc:Fallback xmlns="">
          <p:pic>
            <p:nvPicPr>
              <p:cNvPr id="26" name="Ink 25">
                <a:extLst>
                  <a:ext uri="{FF2B5EF4-FFF2-40B4-BE49-F238E27FC236}">
                    <a16:creationId xmlns:a16="http://schemas.microsoft.com/office/drawing/2014/main" id="{DA37BC12-FF09-AC9C-9EFA-DFD65ADDCC95}"/>
                  </a:ext>
                </a:extLst>
              </p:cNvPr>
              <p:cNvPicPr/>
              <p:nvPr/>
            </p:nvPicPr>
            <p:blipFill>
              <a:blip r:embed="rId23"/>
              <a:stretch>
                <a:fillRect/>
              </a:stretch>
            </p:blipFill>
            <p:spPr>
              <a:xfrm>
                <a:off x="6487460" y="5581120"/>
                <a:ext cx="28332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7" name="Ink 26">
                <a:extLst>
                  <a:ext uri="{FF2B5EF4-FFF2-40B4-BE49-F238E27FC236}">
                    <a16:creationId xmlns:a16="http://schemas.microsoft.com/office/drawing/2014/main" id="{0356668E-8546-A337-9A4E-C62D7BC84E9E}"/>
                  </a:ext>
                </a:extLst>
              </p14:cNvPr>
              <p14:cNvContentPartPr/>
              <p14:nvPr/>
            </p14:nvContentPartPr>
            <p14:xfrm>
              <a:off x="6450740" y="5661400"/>
              <a:ext cx="712080" cy="332640"/>
            </p14:xfrm>
          </p:contentPart>
        </mc:Choice>
        <mc:Fallback xmlns="">
          <p:pic>
            <p:nvPicPr>
              <p:cNvPr id="27" name="Ink 26">
                <a:extLst>
                  <a:ext uri="{FF2B5EF4-FFF2-40B4-BE49-F238E27FC236}">
                    <a16:creationId xmlns:a16="http://schemas.microsoft.com/office/drawing/2014/main" id="{0356668E-8546-A337-9A4E-C62D7BC84E9E}"/>
                  </a:ext>
                </a:extLst>
              </p:cNvPr>
              <p:cNvPicPr/>
              <p:nvPr/>
            </p:nvPicPr>
            <p:blipFill>
              <a:blip r:embed="rId25"/>
              <a:stretch>
                <a:fillRect/>
              </a:stretch>
            </p:blipFill>
            <p:spPr>
              <a:xfrm>
                <a:off x="6397100" y="5553760"/>
                <a:ext cx="819720" cy="548280"/>
              </a:xfrm>
              <a:prstGeom prst="rect">
                <a:avLst/>
              </a:prstGeom>
            </p:spPr>
          </p:pic>
        </mc:Fallback>
      </mc:AlternateContent>
    </p:spTree>
    <p:extLst>
      <p:ext uri="{BB962C8B-B14F-4D97-AF65-F5344CB8AC3E}">
        <p14:creationId xmlns:p14="http://schemas.microsoft.com/office/powerpoint/2010/main" val="1553423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F1D28-E774-4907-0180-28E9B02C2448}"/>
              </a:ext>
            </a:extLst>
          </p:cNvPr>
          <p:cNvSpPr>
            <a:spLocks noGrp="1"/>
          </p:cNvSpPr>
          <p:nvPr>
            <p:ph type="title"/>
          </p:nvPr>
        </p:nvSpPr>
        <p:spPr>
          <a:xfrm>
            <a:off x="95798" y="55224"/>
            <a:ext cx="8946602" cy="1080295"/>
          </a:xfrm>
        </p:spPr>
        <p:txBody>
          <a:bodyPr>
            <a:normAutofit/>
          </a:bodyPr>
          <a:lstStyle/>
          <a:p>
            <a:r>
              <a:rPr lang="en-GB" b="1" dirty="0">
                <a:solidFill>
                  <a:schemeClr val="accent1">
                    <a:lumMod val="60000"/>
                    <a:lumOff val="40000"/>
                  </a:schemeClr>
                </a:solidFill>
              </a:rPr>
              <a:t>Our Context</a:t>
            </a:r>
            <a:endParaRPr lang="en-GB" b="1" i="1" dirty="0">
              <a:solidFill>
                <a:schemeClr val="accent1">
                  <a:lumMod val="60000"/>
                  <a:lumOff val="40000"/>
                </a:schemeClr>
              </a:solidFill>
            </a:endParaRPr>
          </a:p>
        </p:txBody>
      </p:sp>
      <p:pic>
        <p:nvPicPr>
          <p:cNvPr id="8" name="Content Placeholder 7">
            <a:extLst>
              <a:ext uri="{FF2B5EF4-FFF2-40B4-BE49-F238E27FC236}">
                <a16:creationId xmlns:a16="http://schemas.microsoft.com/office/drawing/2014/main" id="{953C5C20-6AD5-D84D-D632-15FBA57FE2E5}"/>
              </a:ext>
            </a:extLst>
          </p:cNvPr>
          <p:cNvPicPr>
            <a:picLocks noGrp="1" noChangeAspect="1"/>
          </p:cNvPicPr>
          <p:nvPr>
            <p:ph sz="half" idx="2"/>
          </p:nvPr>
        </p:nvPicPr>
        <p:blipFill>
          <a:blip r:embed="rId3"/>
          <a:stretch>
            <a:fillRect/>
          </a:stretch>
        </p:blipFill>
        <p:spPr>
          <a:xfrm>
            <a:off x="8596242" y="4012544"/>
            <a:ext cx="3122218" cy="2338650"/>
          </a:xfrm>
          <a:prstGeom prst="rect">
            <a:avLst/>
          </a:prstGeom>
        </p:spPr>
      </p:pic>
      <p:pic>
        <p:nvPicPr>
          <p:cNvPr id="6" name="Picture 5">
            <a:extLst>
              <a:ext uri="{FF2B5EF4-FFF2-40B4-BE49-F238E27FC236}">
                <a16:creationId xmlns:a16="http://schemas.microsoft.com/office/drawing/2014/main" id="{EDB82D9D-FB8C-B602-E804-70A7FA11C779}"/>
              </a:ext>
            </a:extLst>
          </p:cNvPr>
          <p:cNvPicPr>
            <a:picLocks noChangeAspect="1"/>
          </p:cNvPicPr>
          <p:nvPr/>
        </p:nvPicPr>
        <p:blipFill>
          <a:blip r:embed="rId4"/>
          <a:stretch>
            <a:fillRect/>
          </a:stretch>
        </p:blipFill>
        <p:spPr>
          <a:xfrm>
            <a:off x="8550751" y="769333"/>
            <a:ext cx="3437185" cy="2287290"/>
          </a:xfrm>
          <a:prstGeom prst="rect">
            <a:avLst/>
          </a:prstGeom>
        </p:spPr>
      </p:pic>
      <p:pic>
        <p:nvPicPr>
          <p:cNvPr id="7" name="Picture 6">
            <a:extLst>
              <a:ext uri="{FF2B5EF4-FFF2-40B4-BE49-F238E27FC236}">
                <a16:creationId xmlns:a16="http://schemas.microsoft.com/office/drawing/2014/main" id="{4718CA9C-7ABE-7F13-793A-F513A70331EF}"/>
              </a:ext>
            </a:extLst>
          </p:cNvPr>
          <p:cNvPicPr>
            <a:picLocks noChangeAspect="1"/>
          </p:cNvPicPr>
          <p:nvPr/>
        </p:nvPicPr>
        <p:blipFill rotWithShape="1">
          <a:blip r:embed="rId5"/>
          <a:srcRect l="11461" r="12053"/>
          <a:stretch/>
        </p:blipFill>
        <p:spPr>
          <a:xfrm>
            <a:off x="204064" y="1630819"/>
            <a:ext cx="3022846" cy="3957181"/>
          </a:xfrm>
          <a:prstGeom prst="rect">
            <a:avLst/>
          </a:prstGeom>
        </p:spPr>
      </p:pic>
      <p:pic>
        <p:nvPicPr>
          <p:cNvPr id="10" name="Picture 9">
            <a:extLst>
              <a:ext uri="{FF2B5EF4-FFF2-40B4-BE49-F238E27FC236}">
                <a16:creationId xmlns:a16="http://schemas.microsoft.com/office/drawing/2014/main" id="{F21BF227-0341-819E-94DC-1E173D527CD9}"/>
              </a:ext>
            </a:extLst>
          </p:cNvPr>
          <p:cNvPicPr>
            <a:picLocks noChangeAspect="1"/>
          </p:cNvPicPr>
          <p:nvPr/>
        </p:nvPicPr>
        <p:blipFill>
          <a:blip r:embed="rId6"/>
          <a:stretch>
            <a:fillRect/>
          </a:stretch>
        </p:blipFill>
        <p:spPr>
          <a:xfrm>
            <a:off x="9692287" y="2345268"/>
            <a:ext cx="1615580" cy="749873"/>
          </a:xfrm>
          <a:prstGeom prst="rect">
            <a:avLst/>
          </a:prstGeom>
        </p:spPr>
      </p:pic>
      <p:sp>
        <p:nvSpPr>
          <p:cNvPr id="14" name="TextBox 13">
            <a:extLst>
              <a:ext uri="{FF2B5EF4-FFF2-40B4-BE49-F238E27FC236}">
                <a16:creationId xmlns:a16="http://schemas.microsoft.com/office/drawing/2014/main" id="{8553E180-0624-53EF-5817-BEDDEA0DC9DA}"/>
              </a:ext>
            </a:extLst>
          </p:cNvPr>
          <p:cNvSpPr txBox="1"/>
          <p:nvPr/>
        </p:nvSpPr>
        <p:spPr>
          <a:xfrm>
            <a:off x="204064" y="4311438"/>
            <a:ext cx="3022846" cy="870431"/>
          </a:xfrm>
          <a:prstGeom prst="rect">
            <a:avLst/>
          </a:prstGeom>
          <a:solidFill>
            <a:srgbClr val="FBE3D6">
              <a:alpha val="50980"/>
            </a:srgbClr>
          </a:solid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rgbClr val="002060"/>
                </a:solidFill>
                <a:effectLst/>
                <a:uLnTx/>
                <a:uFillTx/>
                <a:latin typeface="Aptos" panose="02110004020202020204"/>
                <a:ea typeface="+mn-ea"/>
                <a:cs typeface="+mn-cs"/>
              </a:rPr>
              <a:t>I am a rock I am an Island </a:t>
            </a:r>
          </a:p>
        </p:txBody>
      </p:sp>
      <p:sp>
        <p:nvSpPr>
          <p:cNvPr id="16" name="TextBox 15">
            <a:extLst>
              <a:ext uri="{FF2B5EF4-FFF2-40B4-BE49-F238E27FC236}">
                <a16:creationId xmlns:a16="http://schemas.microsoft.com/office/drawing/2014/main" id="{654AC71E-7775-41A2-7A68-44CF4AAA42CD}"/>
              </a:ext>
            </a:extLst>
          </p:cNvPr>
          <p:cNvSpPr txBox="1"/>
          <p:nvPr/>
        </p:nvSpPr>
        <p:spPr>
          <a:xfrm>
            <a:off x="8722871" y="5847350"/>
            <a:ext cx="1546472" cy="482633"/>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rgbClr val="00FF99"/>
                </a:solidFill>
                <a:effectLst/>
                <a:uLnTx/>
                <a:uFillTx/>
                <a:latin typeface="Aptos" panose="02110004020202020204"/>
                <a:ea typeface="+mn-ea"/>
                <a:cs typeface="+mn-cs"/>
              </a:rPr>
              <a:t>Let it go </a:t>
            </a:r>
          </a:p>
        </p:txBody>
      </p:sp>
      <p:pic>
        <p:nvPicPr>
          <p:cNvPr id="9" name="Content Placeholder 4">
            <a:extLst>
              <a:ext uri="{FF2B5EF4-FFF2-40B4-BE49-F238E27FC236}">
                <a16:creationId xmlns:a16="http://schemas.microsoft.com/office/drawing/2014/main" id="{3CF35B1C-1378-24C7-B593-B9EAF19F4963}"/>
              </a:ext>
            </a:extLst>
          </p:cNvPr>
          <p:cNvPicPr>
            <a:picLocks noGrp="1" noChangeAspect="1"/>
          </p:cNvPicPr>
          <p:nvPr>
            <p:ph sz="half" idx="1"/>
          </p:nvPr>
        </p:nvPicPr>
        <p:blipFill rotWithShape="1">
          <a:blip r:embed="rId7"/>
          <a:srcRect l="12893" t="21493" r="16080" b="23035"/>
          <a:stretch/>
        </p:blipFill>
        <p:spPr>
          <a:xfrm>
            <a:off x="3460423" y="1912978"/>
            <a:ext cx="4856815" cy="28448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10834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F1D28-E774-4907-0180-28E9B02C2448}"/>
              </a:ext>
            </a:extLst>
          </p:cNvPr>
          <p:cNvSpPr>
            <a:spLocks noGrp="1"/>
          </p:cNvSpPr>
          <p:nvPr>
            <p:ph type="title"/>
          </p:nvPr>
        </p:nvSpPr>
        <p:spPr>
          <a:xfrm>
            <a:off x="95798" y="55224"/>
            <a:ext cx="8946602" cy="1080295"/>
          </a:xfrm>
        </p:spPr>
        <p:txBody>
          <a:bodyPr>
            <a:normAutofit/>
          </a:bodyPr>
          <a:lstStyle/>
          <a:p>
            <a:r>
              <a:rPr lang="en-GB" b="1" dirty="0">
                <a:solidFill>
                  <a:schemeClr val="accent1">
                    <a:lumMod val="60000"/>
                    <a:lumOff val="40000"/>
                  </a:schemeClr>
                </a:solidFill>
              </a:rPr>
              <a:t>‘</a:t>
            </a:r>
            <a:r>
              <a:rPr lang="en-GB" b="1" i="1" dirty="0">
                <a:solidFill>
                  <a:schemeClr val="accent1">
                    <a:lumMod val="60000"/>
                    <a:lumOff val="40000"/>
                  </a:schemeClr>
                </a:solidFill>
              </a:rPr>
              <a:t>The Spirit of the Age’ </a:t>
            </a:r>
          </a:p>
        </p:txBody>
      </p:sp>
      <p:sp>
        <p:nvSpPr>
          <p:cNvPr id="4" name="Content Placeholder 3">
            <a:extLst>
              <a:ext uri="{FF2B5EF4-FFF2-40B4-BE49-F238E27FC236}">
                <a16:creationId xmlns:a16="http://schemas.microsoft.com/office/drawing/2014/main" id="{40581C74-8809-58EF-8B8D-98A55EBECB27}"/>
              </a:ext>
            </a:extLst>
          </p:cNvPr>
          <p:cNvSpPr>
            <a:spLocks noGrp="1"/>
          </p:cNvSpPr>
          <p:nvPr>
            <p:ph sz="half" idx="1"/>
          </p:nvPr>
        </p:nvSpPr>
        <p:spPr>
          <a:xfrm>
            <a:off x="40235" y="1135519"/>
            <a:ext cx="6359773" cy="6321648"/>
          </a:xfrm>
        </p:spPr>
        <p:txBody>
          <a:bodyPr>
            <a:normAutofit fontScale="92500" lnSpcReduction="10000"/>
          </a:bodyPr>
          <a:lstStyle/>
          <a:p>
            <a:pPr marL="0" indent="0">
              <a:buNone/>
            </a:pPr>
            <a:r>
              <a:rPr lang="en-GB" sz="2200" dirty="0"/>
              <a:t>Orphan mentality, Authority of self, no moral absolutes, Individualism, poverty&amp; greed, grasping, victim tyranny </a:t>
            </a:r>
          </a:p>
          <a:p>
            <a:pPr marL="0" indent="0">
              <a:buNone/>
            </a:pPr>
            <a:endParaRPr lang="en-GB" sz="2200" i="1" dirty="0"/>
          </a:p>
          <a:p>
            <a:pPr marL="0" indent="0" algn="ctr">
              <a:buNone/>
            </a:pPr>
            <a:r>
              <a:rPr lang="en-GB" sz="2200" i="1" dirty="0">
                <a:solidFill>
                  <a:srgbClr val="FFC000"/>
                </a:solidFill>
              </a:rPr>
              <a:t>Works against – family, community, preferring others </a:t>
            </a:r>
          </a:p>
          <a:p>
            <a:pPr marL="0" indent="0">
              <a:buNone/>
            </a:pPr>
            <a:endParaRPr lang="en-GB" sz="2200" dirty="0"/>
          </a:p>
          <a:p>
            <a:pPr marL="0" indent="0">
              <a:buNone/>
            </a:pPr>
            <a:r>
              <a:rPr lang="en-GB" sz="2200" i="1" dirty="0"/>
              <a:t>‘</a:t>
            </a:r>
            <a:r>
              <a:rPr lang="en-GB" sz="2200" dirty="0"/>
              <a:t>You do you..’ </a:t>
            </a:r>
          </a:p>
          <a:p>
            <a:pPr marL="0" indent="0">
              <a:buNone/>
            </a:pPr>
            <a:r>
              <a:rPr lang="en-GB" sz="2200" dirty="0"/>
              <a:t>		‘if it feels right –just do it’ </a:t>
            </a:r>
          </a:p>
          <a:p>
            <a:pPr marL="0" indent="0">
              <a:buNone/>
            </a:pPr>
            <a:r>
              <a:rPr lang="en-GB" sz="2200" dirty="0"/>
              <a:t>								‘its my truth’ </a:t>
            </a:r>
          </a:p>
          <a:p>
            <a:pPr marL="0" indent="0">
              <a:buNone/>
            </a:pPr>
            <a:endParaRPr lang="en-GB" sz="2200" dirty="0"/>
          </a:p>
          <a:p>
            <a:pPr marL="0" indent="0">
              <a:buNone/>
            </a:pPr>
            <a:r>
              <a:rPr lang="en-GB" sz="2200" i="1" dirty="0">
                <a:solidFill>
                  <a:srgbClr val="FFC000"/>
                </a:solidFill>
              </a:rPr>
              <a:t>But it can seep into the church as well – it can even be cloaked in spirituality.</a:t>
            </a:r>
          </a:p>
          <a:p>
            <a:pPr marL="0" indent="0">
              <a:buNone/>
            </a:pPr>
            <a:endParaRPr lang="en-GB" dirty="0"/>
          </a:p>
        </p:txBody>
      </p:sp>
      <p:pic>
        <p:nvPicPr>
          <p:cNvPr id="17" name="Picture 16">
            <a:extLst>
              <a:ext uri="{FF2B5EF4-FFF2-40B4-BE49-F238E27FC236}">
                <a16:creationId xmlns:a16="http://schemas.microsoft.com/office/drawing/2014/main" id="{5CC426EA-7E83-2B74-6902-28328A604232}"/>
              </a:ext>
            </a:extLst>
          </p:cNvPr>
          <p:cNvPicPr>
            <a:picLocks noChangeAspect="1"/>
          </p:cNvPicPr>
          <p:nvPr/>
        </p:nvPicPr>
        <p:blipFill rotWithShape="1">
          <a:blip r:embed="rId3">
            <a:alphaModFix/>
          </a:blip>
          <a:srcRect t="27356" b="25115"/>
          <a:stretch/>
        </p:blipFill>
        <p:spPr>
          <a:xfrm>
            <a:off x="5044512" y="3620190"/>
            <a:ext cx="1220982" cy="559595"/>
          </a:xfrm>
          <a:prstGeom prst="rect">
            <a:avLst/>
          </a:prstGeom>
        </p:spPr>
      </p:pic>
      <p:sp>
        <p:nvSpPr>
          <p:cNvPr id="21" name="TextBox 20">
            <a:extLst>
              <a:ext uri="{FF2B5EF4-FFF2-40B4-BE49-F238E27FC236}">
                <a16:creationId xmlns:a16="http://schemas.microsoft.com/office/drawing/2014/main" id="{1B7E3916-B399-60B0-54E2-5BDDBB3290C0}"/>
              </a:ext>
            </a:extLst>
          </p:cNvPr>
          <p:cNvSpPr txBox="1"/>
          <p:nvPr/>
        </p:nvSpPr>
        <p:spPr>
          <a:xfrm>
            <a:off x="6636614" y="4179785"/>
            <a:ext cx="5371481" cy="1600438"/>
          </a:xfrm>
          <a:prstGeom prst="rect">
            <a:avLst/>
          </a:prstGeom>
          <a:solidFill>
            <a:schemeClr val="tx2">
              <a:lumMod val="50000"/>
            </a:schemeClr>
          </a:solidFill>
        </p:spPr>
        <p:txBody>
          <a:bodyPr wrap="square" rtlCol="0">
            <a:spAutoFit/>
          </a:bodyPr>
          <a:lstStyle/>
          <a:p>
            <a:r>
              <a:rPr lang="en-GB" sz="2000" i="1" dirty="0"/>
              <a:t>Some Christians say “I just need to do my spiritual practices, do sabbath, pray and fast, have my spiritual director, but I don’t do Church or community” </a:t>
            </a:r>
          </a:p>
          <a:p>
            <a:pPr algn="r"/>
            <a:r>
              <a:rPr lang="en-GB" dirty="0"/>
              <a:t>John Mark Comer </a:t>
            </a:r>
            <a:endParaRPr lang="en-GB" i="1" dirty="0"/>
          </a:p>
        </p:txBody>
      </p:sp>
      <p:sp>
        <p:nvSpPr>
          <p:cNvPr id="5" name="Content Placeholder 4">
            <a:extLst>
              <a:ext uri="{FF2B5EF4-FFF2-40B4-BE49-F238E27FC236}">
                <a16:creationId xmlns:a16="http://schemas.microsoft.com/office/drawing/2014/main" id="{F1BEEC8F-B051-FB98-FECC-BDB9EAA7D709}"/>
              </a:ext>
            </a:extLst>
          </p:cNvPr>
          <p:cNvSpPr>
            <a:spLocks noGrp="1"/>
          </p:cNvSpPr>
          <p:nvPr>
            <p:ph sz="half" idx="2"/>
          </p:nvPr>
        </p:nvSpPr>
        <p:spPr>
          <a:xfrm>
            <a:off x="6736776" y="387539"/>
            <a:ext cx="5171158" cy="2605869"/>
          </a:xfrm>
          <a:solidFill>
            <a:schemeClr val="accent5"/>
          </a:solidFill>
        </p:spPr>
        <p:txBody>
          <a:bodyPr>
            <a:normAutofit fontScale="92500" lnSpcReduction="10000"/>
          </a:bodyPr>
          <a:lstStyle/>
          <a:p>
            <a:pPr marL="0" indent="0">
              <a:buNone/>
            </a:pPr>
            <a:r>
              <a:rPr lang="en-GB" sz="2000" b="1" i="1" dirty="0"/>
              <a:t>Victimhood chic </a:t>
            </a:r>
            <a:r>
              <a:rPr lang="en-GB" sz="2000" i="1" dirty="0"/>
              <a:t>is in style on both the right and the left today, among both the rich and the poor. In fact, this may be the first time in human history that every single demographic group has felt victimized simultaneously. And they’re riding the highs of the moral indignation that comes with it. </a:t>
            </a:r>
          </a:p>
          <a:p>
            <a:pPr marL="0" indent="0" algn="r">
              <a:buNone/>
            </a:pPr>
            <a:r>
              <a:rPr lang="en-GB" sz="1900" dirty="0"/>
              <a:t>Mark Manson</a:t>
            </a:r>
            <a:endParaRPr lang="en-GB" sz="1900" b="1" dirty="0"/>
          </a:p>
          <a:p>
            <a:pPr marL="0" indent="0">
              <a:buNone/>
            </a:pPr>
            <a:endParaRPr lang="en-GB" i="1" dirty="0"/>
          </a:p>
        </p:txBody>
      </p:sp>
    </p:spTree>
    <p:extLst>
      <p:ext uri="{BB962C8B-B14F-4D97-AF65-F5344CB8AC3E}">
        <p14:creationId xmlns:p14="http://schemas.microsoft.com/office/powerpoint/2010/main" val="455288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5">
                                            <p:bg/>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80">
                                          <p:stCondLst>
                                            <p:cond delay="0"/>
                                          </p:stCondLst>
                                        </p:cTn>
                                        <p:tgtEl>
                                          <p:spTgt spid="17"/>
                                        </p:tgtEl>
                                      </p:cBhvr>
                                    </p:animEffect>
                                    <p:anim calcmode="lin" valueType="num">
                                      <p:cBhvr>
                                        <p:cTn id="33"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38" dur="26">
                                          <p:stCondLst>
                                            <p:cond delay="650"/>
                                          </p:stCondLst>
                                        </p:cTn>
                                        <p:tgtEl>
                                          <p:spTgt spid="17"/>
                                        </p:tgtEl>
                                      </p:cBhvr>
                                      <p:to x="100000" y="60000"/>
                                    </p:animScale>
                                    <p:animScale>
                                      <p:cBhvr>
                                        <p:cTn id="39" dur="166" decel="50000">
                                          <p:stCondLst>
                                            <p:cond delay="676"/>
                                          </p:stCondLst>
                                        </p:cTn>
                                        <p:tgtEl>
                                          <p:spTgt spid="17"/>
                                        </p:tgtEl>
                                      </p:cBhvr>
                                      <p:to x="100000" y="100000"/>
                                    </p:animScale>
                                    <p:animScale>
                                      <p:cBhvr>
                                        <p:cTn id="40" dur="26">
                                          <p:stCondLst>
                                            <p:cond delay="1312"/>
                                          </p:stCondLst>
                                        </p:cTn>
                                        <p:tgtEl>
                                          <p:spTgt spid="17"/>
                                        </p:tgtEl>
                                      </p:cBhvr>
                                      <p:to x="100000" y="80000"/>
                                    </p:animScale>
                                    <p:animScale>
                                      <p:cBhvr>
                                        <p:cTn id="41" dur="166" decel="50000">
                                          <p:stCondLst>
                                            <p:cond delay="1338"/>
                                          </p:stCondLst>
                                        </p:cTn>
                                        <p:tgtEl>
                                          <p:spTgt spid="17"/>
                                        </p:tgtEl>
                                      </p:cBhvr>
                                      <p:to x="100000" y="100000"/>
                                    </p:animScale>
                                    <p:animScale>
                                      <p:cBhvr>
                                        <p:cTn id="42" dur="26">
                                          <p:stCondLst>
                                            <p:cond delay="1642"/>
                                          </p:stCondLst>
                                        </p:cTn>
                                        <p:tgtEl>
                                          <p:spTgt spid="17"/>
                                        </p:tgtEl>
                                      </p:cBhvr>
                                      <p:to x="100000" y="90000"/>
                                    </p:animScale>
                                    <p:animScale>
                                      <p:cBhvr>
                                        <p:cTn id="43" dur="166" decel="50000">
                                          <p:stCondLst>
                                            <p:cond delay="1668"/>
                                          </p:stCondLst>
                                        </p:cTn>
                                        <p:tgtEl>
                                          <p:spTgt spid="17"/>
                                        </p:tgtEl>
                                      </p:cBhvr>
                                      <p:to x="100000" y="100000"/>
                                    </p:animScale>
                                    <p:animScale>
                                      <p:cBhvr>
                                        <p:cTn id="44" dur="26">
                                          <p:stCondLst>
                                            <p:cond delay="1808"/>
                                          </p:stCondLst>
                                        </p:cTn>
                                        <p:tgtEl>
                                          <p:spTgt spid="17"/>
                                        </p:tgtEl>
                                      </p:cBhvr>
                                      <p:to x="100000" y="95000"/>
                                    </p:animScale>
                                    <p:animScale>
                                      <p:cBhvr>
                                        <p:cTn id="45" dur="166" decel="50000">
                                          <p:stCondLst>
                                            <p:cond delay="1834"/>
                                          </p:stCondLst>
                                        </p:cTn>
                                        <p:tgtEl>
                                          <p:spTgt spid="17"/>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21" grpId="0" uiExpand="1" animBg="1"/>
      <p:bldP spid="5"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0D674D7-572C-30E2-0E91-88C6820D0A78}"/>
              </a:ext>
            </a:extLst>
          </p:cNvPr>
          <p:cNvSpPr>
            <a:spLocks noGrp="1"/>
          </p:cNvSpPr>
          <p:nvPr>
            <p:ph type="title"/>
          </p:nvPr>
        </p:nvSpPr>
        <p:spPr/>
        <p:txBody>
          <a:bodyPr/>
          <a:lstStyle/>
          <a:p>
            <a:r>
              <a:rPr lang="en-GB" b="1" dirty="0">
                <a:solidFill>
                  <a:schemeClr val="accent1">
                    <a:lumMod val="60000"/>
                    <a:lumOff val="40000"/>
                  </a:schemeClr>
                </a:solidFill>
              </a:rPr>
              <a:t>Contrast with …</a:t>
            </a:r>
          </a:p>
        </p:txBody>
      </p:sp>
      <p:sp>
        <p:nvSpPr>
          <p:cNvPr id="6" name="Text Placeholder 5">
            <a:extLst>
              <a:ext uri="{FF2B5EF4-FFF2-40B4-BE49-F238E27FC236}">
                <a16:creationId xmlns:a16="http://schemas.microsoft.com/office/drawing/2014/main" id="{0494FF7A-169F-7FB2-F144-3E91DE7F9BE5}"/>
              </a:ext>
            </a:extLst>
          </p:cNvPr>
          <p:cNvSpPr>
            <a:spLocks noGrp="1"/>
          </p:cNvSpPr>
          <p:nvPr>
            <p:ph type="body" idx="1"/>
          </p:nvPr>
        </p:nvSpPr>
        <p:spPr>
          <a:xfrm>
            <a:off x="1103312" y="1276034"/>
            <a:ext cx="4396338" cy="576262"/>
          </a:xfrm>
        </p:spPr>
        <p:txBody>
          <a:bodyPr/>
          <a:lstStyle/>
          <a:p>
            <a:r>
              <a:rPr lang="en-GB" b="1" dirty="0"/>
              <a:t>Jesus commands us </a:t>
            </a:r>
          </a:p>
        </p:txBody>
      </p:sp>
      <p:sp>
        <p:nvSpPr>
          <p:cNvPr id="7" name="Content Placeholder 6">
            <a:extLst>
              <a:ext uri="{FF2B5EF4-FFF2-40B4-BE49-F238E27FC236}">
                <a16:creationId xmlns:a16="http://schemas.microsoft.com/office/drawing/2014/main" id="{5863408F-5C1B-5DCA-D73F-F35E5B7CD3C3}"/>
              </a:ext>
            </a:extLst>
          </p:cNvPr>
          <p:cNvSpPr>
            <a:spLocks noGrp="1"/>
          </p:cNvSpPr>
          <p:nvPr>
            <p:ph sz="half" idx="2"/>
          </p:nvPr>
        </p:nvSpPr>
        <p:spPr>
          <a:xfrm>
            <a:off x="444500" y="1852296"/>
            <a:ext cx="5055151" cy="4404042"/>
          </a:xfrm>
        </p:spPr>
        <p:txBody>
          <a:bodyPr/>
          <a:lstStyle/>
          <a:p>
            <a:pPr marL="0" indent="0" algn="ctr">
              <a:buNone/>
            </a:pPr>
            <a:r>
              <a:rPr lang="en-GB" sz="2000" dirty="0"/>
              <a:t>“A new command I give you: Love one another. As I have loved you, so you must love one another. By this everyone will know that you are my disciples, if you love one another.” </a:t>
            </a:r>
          </a:p>
          <a:p>
            <a:pPr marL="0" indent="0" algn="ctr">
              <a:buNone/>
            </a:pPr>
            <a:endParaRPr lang="en-GB" sz="1400" dirty="0"/>
          </a:p>
          <a:p>
            <a:pPr marL="0" indent="0" algn="ctr">
              <a:buNone/>
            </a:pPr>
            <a:r>
              <a:rPr lang="en-GB" sz="2000" dirty="0"/>
              <a:t>“Now that I, your Lord and Teacher, have washed your feet, you also should wash one another’s feet. I have set you an example that you should do as I have done for you.”</a:t>
            </a:r>
          </a:p>
          <a:p>
            <a:pPr marL="0" marR="0" lvl="0" indent="0" algn="r"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None/>
              <a:tabLst/>
              <a:defRPr/>
            </a:pPr>
            <a:r>
              <a:rPr kumimoji="0" lang="en-GB" sz="1400" b="0" i="0" u="none" strike="noStrike" kern="1200" cap="none" spc="0" normalizeH="0" baseline="0" noProof="0" dirty="0">
                <a:ln>
                  <a:noFill/>
                </a:ln>
                <a:solidFill>
                  <a:prstClr val="white"/>
                </a:solidFill>
                <a:effectLst/>
                <a:uLnTx/>
                <a:uFillTx/>
                <a:latin typeface="Century Gothic" panose="020B0502020202020204"/>
                <a:ea typeface="+mj-ea"/>
                <a:cs typeface="+mj-cs"/>
              </a:rPr>
              <a:t>(John 13)</a:t>
            </a:r>
          </a:p>
          <a:p>
            <a:pPr marL="0" indent="0" algn="ctr">
              <a:buNone/>
            </a:pPr>
            <a:endParaRPr lang="en-GB" sz="2000" dirty="0"/>
          </a:p>
        </p:txBody>
      </p:sp>
      <p:sp>
        <p:nvSpPr>
          <p:cNvPr id="8" name="Text Placeholder 7">
            <a:extLst>
              <a:ext uri="{FF2B5EF4-FFF2-40B4-BE49-F238E27FC236}">
                <a16:creationId xmlns:a16="http://schemas.microsoft.com/office/drawing/2014/main" id="{68E71819-559B-D8F7-2424-CBE20C79C37E}"/>
              </a:ext>
            </a:extLst>
          </p:cNvPr>
          <p:cNvSpPr>
            <a:spLocks noGrp="1"/>
          </p:cNvSpPr>
          <p:nvPr>
            <p:ph type="body" sz="quarter" idx="3"/>
          </p:nvPr>
        </p:nvSpPr>
        <p:spPr>
          <a:xfrm>
            <a:off x="6316483" y="300814"/>
            <a:ext cx="4396339" cy="576262"/>
          </a:xfrm>
        </p:spPr>
        <p:txBody>
          <a:bodyPr/>
          <a:lstStyle/>
          <a:p>
            <a:r>
              <a:rPr lang="en-GB" b="1" dirty="0"/>
              <a:t>The Early church in action </a:t>
            </a:r>
          </a:p>
        </p:txBody>
      </p:sp>
      <p:sp>
        <p:nvSpPr>
          <p:cNvPr id="9" name="Content Placeholder 8">
            <a:extLst>
              <a:ext uri="{FF2B5EF4-FFF2-40B4-BE49-F238E27FC236}">
                <a16:creationId xmlns:a16="http://schemas.microsoft.com/office/drawing/2014/main" id="{8D4759A1-B940-51A5-8946-C38BB3031CD0}"/>
              </a:ext>
            </a:extLst>
          </p:cNvPr>
          <p:cNvSpPr>
            <a:spLocks noGrp="1"/>
          </p:cNvSpPr>
          <p:nvPr>
            <p:ph sz="quarter" idx="4"/>
          </p:nvPr>
        </p:nvSpPr>
        <p:spPr>
          <a:xfrm>
            <a:off x="5701262" y="1028980"/>
            <a:ext cx="6224037" cy="5369316"/>
          </a:xfrm>
        </p:spPr>
        <p:txBody>
          <a:bodyPr/>
          <a:lstStyle/>
          <a:p>
            <a:r>
              <a:rPr lang="en-GB" sz="2000" dirty="0"/>
              <a:t>Acts 2  all- together etc – ‘Fellowship of the Believers’ house to house, praying eating etc  </a:t>
            </a:r>
          </a:p>
          <a:p>
            <a:r>
              <a:rPr lang="en-GB" sz="2000" i="1" dirty="0"/>
              <a:t>Acts 4 v31 – another filling and place shaking </a:t>
            </a:r>
          </a:p>
          <a:p>
            <a:r>
              <a:rPr lang="en-GB" sz="2000" dirty="0"/>
              <a:t>Acts 4 v 32-35 – sharing belongings </a:t>
            </a:r>
          </a:p>
          <a:p>
            <a:r>
              <a:rPr lang="en-GB" sz="2000" dirty="0"/>
              <a:t>Acts 9 v 17 ‘Brother’ – former persecutor </a:t>
            </a:r>
          </a:p>
          <a:p>
            <a:r>
              <a:rPr lang="en-GB" sz="2000" dirty="0"/>
              <a:t>Acts 12 v12 released Peter knows the house </a:t>
            </a:r>
          </a:p>
          <a:p>
            <a:r>
              <a:rPr lang="en-GB" sz="2000" dirty="0"/>
              <a:t>Acts 16 v 15 Lydia (new convert) hospitality </a:t>
            </a:r>
          </a:p>
          <a:p>
            <a:r>
              <a:rPr lang="en-GB" sz="2000" dirty="0"/>
              <a:t>Acts 18 v 3 Paul stayed with Priscilla &amp; Aquila </a:t>
            </a:r>
          </a:p>
          <a:p>
            <a:r>
              <a:rPr lang="en-GB" sz="2000" dirty="0"/>
              <a:t>Acts 20 v 36 weeping for Paul at final farewell</a:t>
            </a:r>
          </a:p>
          <a:p>
            <a:pPr marL="0" indent="0">
              <a:buNone/>
            </a:pPr>
            <a:endParaRPr lang="en-GB" sz="2000" dirty="0"/>
          </a:p>
          <a:p>
            <a:pPr marL="0" indent="0">
              <a:buNone/>
            </a:pPr>
            <a:r>
              <a:rPr lang="en-GB" sz="2000" b="1" dirty="0"/>
              <a:t>Pauls letters – </a:t>
            </a:r>
            <a:r>
              <a:rPr lang="en-GB" sz="2000" dirty="0"/>
              <a:t>Phil 1v1-6 greeting, 4v2 involved, 1Cor16v15 House of, v19 church in their home, Col4v7-15greetings, 2Tim4v19 </a:t>
            </a:r>
            <a:endParaRPr lang="en-GB" sz="2000" b="1" dirty="0"/>
          </a:p>
          <a:p>
            <a:endParaRPr lang="en-GB" sz="2000" dirty="0"/>
          </a:p>
          <a:p>
            <a:endParaRPr lang="en-GB" dirty="0"/>
          </a:p>
        </p:txBody>
      </p:sp>
    </p:spTree>
    <p:extLst>
      <p:ext uri="{BB962C8B-B14F-4D97-AF65-F5344CB8AC3E}">
        <p14:creationId xmlns:p14="http://schemas.microsoft.com/office/powerpoint/2010/main" val="349207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113290-D5E5-2698-5928-65B7C4062E1B}"/>
              </a:ext>
            </a:extLst>
          </p:cNvPr>
          <p:cNvSpPr>
            <a:spLocks noGrp="1"/>
          </p:cNvSpPr>
          <p:nvPr>
            <p:ph type="title"/>
          </p:nvPr>
        </p:nvSpPr>
        <p:spPr>
          <a:xfrm>
            <a:off x="266701" y="160618"/>
            <a:ext cx="6096001" cy="1274482"/>
          </a:xfrm>
        </p:spPr>
        <p:txBody>
          <a:bodyPr/>
          <a:lstStyle/>
          <a:p>
            <a:r>
              <a:rPr lang="en-GB" b="1" dirty="0">
                <a:solidFill>
                  <a:schemeClr val="accent1">
                    <a:lumMod val="60000"/>
                    <a:lumOff val="40000"/>
                  </a:schemeClr>
                </a:solidFill>
              </a:rPr>
              <a:t>The radical nature of Church </a:t>
            </a:r>
          </a:p>
        </p:txBody>
      </p:sp>
      <p:sp>
        <p:nvSpPr>
          <p:cNvPr id="11" name="Text Placeholder 10">
            <a:extLst>
              <a:ext uri="{FF2B5EF4-FFF2-40B4-BE49-F238E27FC236}">
                <a16:creationId xmlns:a16="http://schemas.microsoft.com/office/drawing/2014/main" id="{8244BC6B-7319-F26B-7632-AE335307AD9D}"/>
              </a:ext>
            </a:extLst>
          </p:cNvPr>
          <p:cNvSpPr>
            <a:spLocks noGrp="1"/>
          </p:cNvSpPr>
          <p:nvPr>
            <p:ph type="body" idx="1"/>
          </p:nvPr>
        </p:nvSpPr>
        <p:spPr>
          <a:xfrm>
            <a:off x="481012" y="1283708"/>
            <a:ext cx="5881690" cy="576262"/>
          </a:xfrm>
        </p:spPr>
        <p:txBody>
          <a:bodyPr/>
          <a:lstStyle/>
          <a:p>
            <a:r>
              <a:rPr lang="en-GB" dirty="0"/>
              <a:t>Tom Wright</a:t>
            </a:r>
          </a:p>
        </p:txBody>
      </p:sp>
      <p:sp>
        <p:nvSpPr>
          <p:cNvPr id="12" name="Content Placeholder 11">
            <a:extLst>
              <a:ext uri="{FF2B5EF4-FFF2-40B4-BE49-F238E27FC236}">
                <a16:creationId xmlns:a16="http://schemas.microsoft.com/office/drawing/2014/main" id="{12193D8A-4B3B-D7D1-73B1-13E1A1A897DE}"/>
              </a:ext>
            </a:extLst>
          </p:cNvPr>
          <p:cNvSpPr>
            <a:spLocks noGrp="1"/>
          </p:cNvSpPr>
          <p:nvPr>
            <p:ph sz="half" idx="2"/>
          </p:nvPr>
        </p:nvSpPr>
        <p:spPr>
          <a:xfrm>
            <a:off x="481013" y="1859970"/>
            <a:ext cx="5348287" cy="4837412"/>
          </a:xfrm>
        </p:spPr>
        <p:txBody>
          <a:bodyPr>
            <a:normAutofit lnSpcReduction="10000"/>
          </a:bodyPr>
          <a:lstStyle/>
          <a:p>
            <a:pPr marL="0" indent="0" algn="ctr">
              <a:buNone/>
            </a:pPr>
            <a:r>
              <a:rPr lang="en-GB" sz="2000" dirty="0"/>
              <a:t>‘ In the ancient Near East the idea of a single community </a:t>
            </a:r>
            <a:r>
              <a:rPr lang="en-GB" sz="2000" i="1" dirty="0"/>
              <a:t>across the traditional boundaries of culture, gender, and ethnic and social grouping</a:t>
            </a:r>
            <a:r>
              <a:rPr lang="en-GB" sz="2000" dirty="0"/>
              <a:t> was unheard of.’</a:t>
            </a:r>
          </a:p>
          <a:p>
            <a:pPr marL="0" indent="0" algn="ctr">
              <a:buNone/>
            </a:pPr>
            <a:r>
              <a:rPr lang="en-GB" sz="2000" dirty="0"/>
              <a:t> </a:t>
            </a:r>
          </a:p>
          <a:p>
            <a:pPr marL="0" indent="0" algn="ctr">
              <a:buNone/>
            </a:pPr>
            <a:r>
              <a:rPr lang="en-GB" sz="2000" dirty="0"/>
              <a:t>‘ it mattered that the followers of Jesus should find a way of living together as a single family despite the inevitable tensions’ </a:t>
            </a:r>
          </a:p>
          <a:p>
            <a:pPr marL="0" indent="0" algn="ctr">
              <a:buNone/>
            </a:pPr>
            <a:endParaRPr lang="en-GB" sz="2000" dirty="0"/>
          </a:p>
          <a:p>
            <a:pPr marL="0" indent="0" algn="ctr">
              <a:buNone/>
            </a:pPr>
            <a:r>
              <a:rPr lang="en-GB" sz="2000" dirty="0"/>
              <a:t>‘…to live as an extended family without the ties of kinship or ancestral symbols,.. Geographic focus of Jerusalem and the Temple, (or) a central authority like that of Caesar’</a:t>
            </a:r>
          </a:p>
        </p:txBody>
      </p:sp>
      <p:pic>
        <p:nvPicPr>
          <p:cNvPr id="15" name="Content Placeholder 14">
            <a:extLst>
              <a:ext uri="{FF2B5EF4-FFF2-40B4-BE49-F238E27FC236}">
                <a16:creationId xmlns:a16="http://schemas.microsoft.com/office/drawing/2014/main" id="{28C9A3CF-4F0D-0FCE-FA99-9DF5D2F9C289}"/>
              </a:ext>
            </a:extLst>
          </p:cNvPr>
          <p:cNvPicPr>
            <a:picLocks noGrp="1" noChangeAspect="1"/>
          </p:cNvPicPr>
          <p:nvPr>
            <p:ph sz="quarter" idx="4"/>
          </p:nvPr>
        </p:nvPicPr>
        <p:blipFill>
          <a:blip r:embed="rId3"/>
          <a:stretch>
            <a:fillRect/>
          </a:stretch>
        </p:blipFill>
        <p:spPr>
          <a:xfrm>
            <a:off x="7137400" y="313018"/>
            <a:ext cx="3581400" cy="4534889"/>
          </a:xfrm>
          <a:prstGeom prst="rect">
            <a:avLst/>
          </a:prstGeom>
        </p:spPr>
      </p:pic>
      <p:sp>
        <p:nvSpPr>
          <p:cNvPr id="17" name="TextBox 16">
            <a:extLst>
              <a:ext uri="{FF2B5EF4-FFF2-40B4-BE49-F238E27FC236}">
                <a16:creationId xmlns:a16="http://schemas.microsoft.com/office/drawing/2014/main" id="{C3CF9708-4078-E630-6DBD-CFD7CB0490A0}"/>
              </a:ext>
            </a:extLst>
          </p:cNvPr>
          <p:cNvSpPr txBox="1"/>
          <p:nvPr/>
        </p:nvSpPr>
        <p:spPr>
          <a:xfrm>
            <a:off x="6007100" y="4987607"/>
            <a:ext cx="6096000" cy="1015663"/>
          </a:xfrm>
          <a:prstGeom prst="rect">
            <a:avLst/>
          </a:prstGeom>
          <a:noFill/>
        </p:spPr>
        <p:txBody>
          <a:bodyPr wrap="square">
            <a:spAutoFit/>
          </a:bodyPr>
          <a:lstStyle/>
          <a:p>
            <a:r>
              <a:rPr lang="en-GB" sz="2000" i="1" dirty="0">
                <a:solidFill>
                  <a:srgbClr val="FFC000"/>
                </a:solidFill>
              </a:rPr>
              <a:t>There is neither Jew nor Gentile, neither slave nor free, nor is there male and female, for you are all one in Christ Jesus </a:t>
            </a:r>
            <a:r>
              <a:rPr lang="en-GB" sz="1600" dirty="0">
                <a:solidFill>
                  <a:srgbClr val="FFC000"/>
                </a:solidFill>
              </a:rPr>
              <a:t>(Gal 3)</a:t>
            </a:r>
            <a:endParaRPr lang="en-GB" sz="2000" dirty="0">
              <a:solidFill>
                <a:srgbClr val="FFC000"/>
              </a:solidFill>
            </a:endParaRPr>
          </a:p>
        </p:txBody>
      </p:sp>
    </p:spTree>
    <p:extLst>
      <p:ext uri="{BB962C8B-B14F-4D97-AF65-F5344CB8AC3E}">
        <p14:creationId xmlns:p14="http://schemas.microsoft.com/office/powerpoint/2010/main" val="104142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57121-4D96-318C-9C8F-1B0CDA7DCA8D}"/>
              </a:ext>
            </a:extLst>
          </p:cNvPr>
          <p:cNvSpPr>
            <a:spLocks noGrp="1"/>
          </p:cNvSpPr>
          <p:nvPr>
            <p:ph type="title"/>
          </p:nvPr>
        </p:nvSpPr>
        <p:spPr/>
        <p:txBody>
          <a:bodyPr/>
          <a:lstStyle/>
          <a:p>
            <a:r>
              <a:rPr lang="en-GB" dirty="0">
                <a:solidFill>
                  <a:schemeClr val="accent1">
                    <a:lumMod val="60000"/>
                    <a:lumOff val="40000"/>
                  </a:schemeClr>
                </a:solidFill>
              </a:rPr>
              <a:t>A Revelation – knowledge &amp; Power to change </a:t>
            </a:r>
          </a:p>
        </p:txBody>
      </p:sp>
      <p:sp>
        <p:nvSpPr>
          <p:cNvPr id="3" name="Content Placeholder 2">
            <a:extLst>
              <a:ext uri="{FF2B5EF4-FFF2-40B4-BE49-F238E27FC236}">
                <a16:creationId xmlns:a16="http://schemas.microsoft.com/office/drawing/2014/main" id="{86F19E4E-6C2F-0CEC-421A-639D20F614E7}"/>
              </a:ext>
            </a:extLst>
          </p:cNvPr>
          <p:cNvSpPr>
            <a:spLocks noGrp="1"/>
          </p:cNvSpPr>
          <p:nvPr>
            <p:ph sz="half" idx="1"/>
          </p:nvPr>
        </p:nvSpPr>
        <p:spPr>
          <a:xfrm>
            <a:off x="431800" y="1853248"/>
            <a:ext cx="5664200" cy="1072655"/>
          </a:xfrm>
        </p:spPr>
        <p:txBody>
          <a:bodyPr>
            <a:normAutofit/>
          </a:bodyPr>
          <a:lstStyle/>
          <a:p>
            <a:pPr marL="0" indent="0">
              <a:buNone/>
            </a:pPr>
            <a:endParaRPr lang="en-GB" sz="2400" dirty="0"/>
          </a:p>
          <a:p>
            <a:pPr marL="0" indent="0" algn="ctr">
              <a:buNone/>
            </a:pPr>
            <a:endParaRPr lang="en-GB" dirty="0"/>
          </a:p>
          <a:p>
            <a:endParaRPr lang="en-GB" dirty="0"/>
          </a:p>
        </p:txBody>
      </p:sp>
      <p:sp>
        <p:nvSpPr>
          <p:cNvPr id="4" name="Content Placeholder 3">
            <a:extLst>
              <a:ext uri="{FF2B5EF4-FFF2-40B4-BE49-F238E27FC236}">
                <a16:creationId xmlns:a16="http://schemas.microsoft.com/office/drawing/2014/main" id="{41AD7BFD-BE80-5C30-91F1-9D2C3391FB09}"/>
              </a:ext>
            </a:extLst>
          </p:cNvPr>
          <p:cNvSpPr>
            <a:spLocks noGrp="1"/>
          </p:cNvSpPr>
          <p:nvPr>
            <p:ph sz="half" idx="2"/>
          </p:nvPr>
        </p:nvSpPr>
        <p:spPr>
          <a:xfrm>
            <a:off x="7874000" y="1741487"/>
            <a:ext cx="4043734" cy="4663795"/>
          </a:xfrm>
        </p:spPr>
        <p:txBody>
          <a:bodyPr>
            <a:normAutofit/>
          </a:bodyPr>
          <a:lstStyle/>
          <a:p>
            <a:pPr marL="0" indent="0" algn="ctr">
              <a:buNone/>
            </a:pPr>
            <a:r>
              <a:rPr lang="en-GB" sz="2400" b="1" i="1" dirty="0">
                <a:solidFill>
                  <a:srgbClr val="FFC000"/>
                </a:solidFill>
              </a:rPr>
              <a:t>Revelation</a:t>
            </a:r>
            <a:r>
              <a:rPr lang="en-GB" sz="2400" dirty="0">
                <a:solidFill>
                  <a:srgbClr val="FFC000"/>
                </a:solidFill>
              </a:rPr>
              <a:t> </a:t>
            </a:r>
          </a:p>
          <a:p>
            <a:r>
              <a:rPr lang="en-GB" sz="2400" dirty="0"/>
              <a:t>Leads us to action – Shared Life </a:t>
            </a:r>
          </a:p>
          <a:p>
            <a:pPr marL="0" indent="0">
              <a:buNone/>
            </a:pPr>
            <a:r>
              <a:rPr lang="en-GB" sz="2400" i="1" dirty="0"/>
              <a:t>Open homes, shared meals, resources pooled, prayer, care, weeping and rejoicing </a:t>
            </a:r>
          </a:p>
          <a:p>
            <a:r>
              <a:rPr lang="en-GB" sz="2400" dirty="0"/>
              <a:t>Love – serving and commitment </a:t>
            </a:r>
          </a:p>
        </p:txBody>
      </p:sp>
      <p:pic>
        <p:nvPicPr>
          <p:cNvPr id="5" name="Picture 4">
            <a:extLst>
              <a:ext uri="{FF2B5EF4-FFF2-40B4-BE49-F238E27FC236}">
                <a16:creationId xmlns:a16="http://schemas.microsoft.com/office/drawing/2014/main" id="{048599AF-CBF3-D2CC-DE4C-61E001D43112}"/>
              </a:ext>
            </a:extLst>
          </p:cNvPr>
          <p:cNvPicPr>
            <a:picLocks noChangeAspect="1"/>
          </p:cNvPicPr>
          <p:nvPr/>
        </p:nvPicPr>
        <p:blipFill>
          <a:blip r:embed="rId3"/>
          <a:stretch>
            <a:fillRect/>
          </a:stretch>
        </p:blipFill>
        <p:spPr>
          <a:xfrm>
            <a:off x="521587" y="1881380"/>
            <a:ext cx="7352413" cy="4157832"/>
          </a:xfrm>
          <a:prstGeom prst="rect">
            <a:avLst/>
          </a:prstGeom>
        </p:spPr>
      </p:pic>
      <p:sp>
        <p:nvSpPr>
          <p:cNvPr id="8" name="TextBox 7">
            <a:extLst>
              <a:ext uri="{FF2B5EF4-FFF2-40B4-BE49-F238E27FC236}">
                <a16:creationId xmlns:a16="http://schemas.microsoft.com/office/drawing/2014/main" id="{79A0B914-E87E-70FB-3E1B-AEB4B47C32B3}"/>
              </a:ext>
            </a:extLst>
          </p:cNvPr>
          <p:cNvSpPr txBox="1"/>
          <p:nvPr/>
        </p:nvSpPr>
        <p:spPr>
          <a:xfrm>
            <a:off x="1213021" y="5446418"/>
            <a:ext cx="6094070" cy="646331"/>
          </a:xfrm>
          <a:prstGeom prst="rect">
            <a:avLst/>
          </a:prstGeom>
          <a:noFill/>
        </p:spPr>
        <p:txBody>
          <a:bodyPr wrap="square">
            <a:spAutoFit/>
          </a:bodyPr>
          <a:lstStyle/>
          <a:p>
            <a:r>
              <a:rPr lang="en-GB" dirty="0">
                <a:highlight>
                  <a:srgbClr val="FFFF00"/>
                </a:highlight>
                <a:hlinkClick r:id="rId4"/>
              </a:rPr>
              <a:t>https://www.youtube.com/watch?v=pECvf2lxHOI</a:t>
            </a:r>
            <a:endParaRPr lang="en-GB" dirty="0">
              <a:highlight>
                <a:srgbClr val="FFFF00"/>
              </a:highlight>
            </a:endParaRPr>
          </a:p>
          <a:p>
            <a:endParaRPr lang="en-GB" dirty="0"/>
          </a:p>
        </p:txBody>
      </p:sp>
    </p:spTree>
    <p:extLst>
      <p:ext uri="{BB962C8B-B14F-4D97-AF65-F5344CB8AC3E}">
        <p14:creationId xmlns:p14="http://schemas.microsoft.com/office/powerpoint/2010/main" val="158575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51CAF-AB7E-2E05-9C1F-4446E170858D}"/>
              </a:ext>
            </a:extLst>
          </p:cNvPr>
          <p:cNvSpPr>
            <a:spLocks noGrp="1"/>
          </p:cNvSpPr>
          <p:nvPr>
            <p:ph type="title"/>
          </p:nvPr>
        </p:nvSpPr>
        <p:spPr/>
        <p:txBody>
          <a:bodyPr/>
          <a:lstStyle/>
          <a:p>
            <a:r>
              <a:rPr lang="en-GB" dirty="0"/>
              <a:t>St Therese – another level </a:t>
            </a:r>
          </a:p>
        </p:txBody>
      </p:sp>
      <p:sp>
        <p:nvSpPr>
          <p:cNvPr id="3" name="Content Placeholder 2">
            <a:extLst>
              <a:ext uri="{FF2B5EF4-FFF2-40B4-BE49-F238E27FC236}">
                <a16:creationId xmlns:a16="http://schemas.microsoft.com/office/drawing/2014/main" id="{180B708F-D2FB-B90B-34C7-6864F0D5665B}"/>
              </a:ext>
            </a:extLst>
          </p:cNvPr>
          <p:cNvSpPr>
            <a:spLocks noGrp="1"/>
          </p:cNvSpPr>
          <p:nvPr>
            <p:ph sz="half" idx="1"/>
          </p:nvPr>
        </p:nvSpPr>
        <p:spPr>
          <a:xfrm>
            <a:off x="368300" y="1853248"/>
            <a:ext cx="7315200" cy="3752214"/>
          </a:xfrm>
        </p:spPr>
        <p:txBody>
          <a:bodyPr>
            <a:normAutofit/>
          </a:bodyPr>
          <a:lstStyle/>
          <a:p>
            <a:pPr marL="0" indent="0">
              <a:buNone/>
            </a:pPr>
            <a:r>
              <a:rPr lang="en-GB" sz="2400" i="1" dirty="0">
                <a:solidFill>
                  <a:srgbClr val="FFC000"/>
                </a:solidFill>
                <a:effectLst/>
                <a:latin typeface="Segoe UI" panose="020B0502040204020203" pitchFamily="34" charset="0"/>
                <a:ea typeface="Aptos" panose="020B0004020202020204" pitchFamily="34" charset="0"/>
                <a:cs typeface="Aptos" panose="020B0004020202020204" pitchFamily="34" charset="0"/>
              </a:rPr>
              <a:t>“</a:t>
            </a:r>
            <a:r>
              <a:rPr lang="en-GB" sz="2400" i="1" dirty="0">
                <a:solidFill>
                  <a:srgbClr val="FFC000"/>
                </a:solidFill>
                <a:effectLst/>
                <a:latin typeface="Arial" panose="020B0604020202020204" pitchFamily="34" charset="0"/>
                <a:ea typeface="Aptos" panose="020B0004020202020204" pitchFamily="34" charset="0"/>
                <a:cs typeface="Aptos" panose="020B0004020202020204" pitchFamily="34" charset="0"/>
              </a:rPr>
              <a:t>Therese </a:t>
            </a:r>
            <a:r>
              <a:rPr lang="en-GB" sz="2400" i="1" u="sng" dirty="0">
                <a:solidFill>
                  <a:schemeClr val="accent6"/>
                </a:solidFill>
                <a:effectLst/>
                <a:latin typeface="Arial" panose="020B0604020202020204" pitchFamily="34" charset="0"/>
                <a:ea typeface="Aptos" panose="020B0004020202020204" pitchFamily="34" charset="0"/>
                <a:cs typeface="Aptos" panose="020B0004020202020204" pitchFamily="34" charset="0"/>
              </a:rPr>
              <a:t>deliberately sought the company </a:t>
            </a:r>
            <a:r>
              <a:rPr lang="en-GB" sz="2400" i="1" dirty="0">
                <a:solidFill>
                  <a:srgbClr val="FFC000"/>
                </a:solidFill>
                <a:effectLst/>
                <a:latin typeface="Arial" panose="020B0604020202020204" pitchFamily="34" charset="0"/>
                <a:ea typeface="Aptos" panose="020B0004020202020204" pitchFamily="34" charset="0"/>
                <a:cs typeface="Aptos" panose="020B0004020202020204" pitchFamily="34" charset="0"/>
              </a:rPr>
              <a:t>of the sisters who, on account of their imperfections, were shunned by others, or those who pleased her least. One of these was very difficult to live with on account of her crotchety character and disagreeable manner. Therese forced herself to treat her “as she would the person that she loved most.” At times when she was tempted to give a sharp answer, she treated the Sister’s rudeness with a friendly smile. </a:t>
            </a:r>
            <a:endParaRPr lang="en-GB" sz="2400" dirty="0">
              <a:solidFill>
                <a:srgbClr val="FFC000"/>
              </a:solidFill>
            </a:endParaRPr>
          </a:p>
        </p:txBody>
      </p:sp>
      <p:pic>
        <p:nvPicPr>
          <p:cNvPr id="5" name="Content Placeholder 4">
            <a:extLst>
              <a:ext uri="{FF2B5EF4-FFF2-40B4-BE49-F238E27FC236}">
                <a16:creationId xmlns:a16="http://schemas.microsoft.com/office/drawing/2014/main" id="{51DC30CB-27BE-890C-3043-0FC95A8D23C9}"/>
              </a:ext>
            </a:extLst>
          </p:cNvPr>
          <p:cNvPicPr>
            <a:picLocks noGrp="1" noChangeAspect="1"/>
          </p:cNvPicPr>
          <p:nvPr>
            <p:ph sz="half" idx="2"/>
          </p:nvPr>
        </p:nvPicPr>
        <p:blipFill>
          <a:blip r:embed="rId3"/>
          <a:stretch>
            <a:fillRect/>
          </a:stretch>
        </p:blipFill>
        <p:spPr>
          <a:xfrm>
            <a:off x="8407773" y="1752599"/>
            <a:ext cx="2772834" cy="3535363"/>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255838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5BEF6B-075D-A5E5-1F04-3DD2C140E3E6}"/>
              </a:ext>
            </a:extLst>
          </p:cNvPr>
          <p:cNvSpPr>
            <a:spLocks noGrp="1"/>
          </p:cNvSpPr>
          <p:nvPr>
            <p:ph type="title"/>
          </p:nvPr>
        </p:nvSpPr>
        <p:spPr>
          <a:xfrm>
            <a:off x="1657025" y="1447800"/>
            <a:ext cx="8323588" cy="2323374"/>
          </a:xfrm>
        </p:spPr>
        <p:txBody>
          <a:bodyPr/>
          <a:lstStyle/>
          <a:p>
            <a:r>
              <a:rPr lang="en-GB" sz="3200" i="1" dirty="0"/>
              <a:t>We mean God putting into us a bit of Himself… He lends us a little of His reasoning powers and that is how we think; He puts a little of His love into us and that is how we love one another.</a:t>
            </a:r>
          </a:p>
        </p:txBody>
      </p:sp>
      <p:sp>
        <p:nvSpPr>
          <p:cNvPr id="6" name="Text Placeholder 5">
            <a:extLst>
              <a:ext uri="{FF2B5EF4-FFF2-40B4-BE49-F238E27FC236}">
                <a16:creationId xmlns:a16="http://schemas.microsoft.com/office/drawing/2014/main" id="{D8088762-644B-3719-C188-43277D4D24EE}"/>
              </a:ext>
            </a:extLst>
          </p:cNvPr>
          <p:cNvSpPr>
            <a:spLocks noGrp="1"/>
          </p:cNvSpPr>
          <p:nvPr>
            <p:ph type="body" sz="half" idx="14"/>
          </p:nvPr>
        </p:nvSpPr>
        <p:spPr>
          <a:xfrm>
            <a:off x="1927958" y="3914502"/>
            <a:ext cx="7279649" cy="342174"/>
          </a:xfrm>
        </p:spPr>
        <p:txBody>
          <a:bodyPr>
            <a:normAutofit/>
          </a:bodyPr>
          <a:lstStyle/>
          <a:p>
            <a:pPr algn="r"/>
            <a:r>
              <a:rPr lang="en-GB" sz="1600" dirty="0"/>
              <a:t>C.S Lewis</a:t>
            </a:r>
          </a:p>
        </p:txBody>
      </p:sp>
      <p:sp>
        <p:nvSpPr>
          <p:cNvPr id="5" name="Text Placeholder 4">
            <a:extLst>
              <a:ext uri="{FF2B5EF4-FFF2-40B4-BE49-F238E27FC236}">
                <a16:creationId xmlns:a16="http://schemas.microsoft.com/office/drawing/2014/main" id="{C9120D35-FAA0-C740-6020-B129F1C4F44C}"/>
              </a:ext>
            </a:extLst>
          </p:cNvPr>
          <p:cNvSpPr>
            <a:spLocks noGrp="1"/>
          </p:cNvSpPr>
          <p:nvPr>
            <p:ph type="body" sz="half" idx="2"/>
          </p:nvPr>
        </p:nvSpPr>
        <p:spPr/>
        <p:txBody>
          <a:bodyPr>
            <a:normAutofit/>
          </a:bodyPr>
          <a:lstStyle/>
          <a:p>
            <a:pPr algn="ctr"/>
            <a:r>
              <a:rPr lang="en-GB" sz="3200" b="1" dirty="0">
                <a:solidFill>
                  <a:schemeClr val="accent6">
                    <a:lumMod val="60000"/>
                    <a:lumOff val="40000"/>
                  </a:schemeClr>
                </a:solidFill>
              </a:rPr>
              <a:t>With Gods help – Our response </a:t>
            </a:r>
          </a:p>
        </p:txBody>
      </p:sp>
    </p:spTree>
    <p:extLst>
      <p:ext uri="{BB962C8B-B14F-4D97-AF65-F5344CB8AC3E}">
        <p14:creationId xmlns:p14="http://schemas.microsoft.com/office/powerpoint/2010/main" val="3288518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4228-45CD-56B9-9DF1-3A530E55E251}"/>
              </a:ext>
            </a:extLst>
          </p:cNvPr>
          <p:cNvSpPr>
            <a:spLocks noGrp="1"/>
          </p:cNvSpPr>
          <p:nvPr>
            <p:ph type="title"/>
          </p:nvPr>
        </p:nvSpPr>
        <p:spPr>
          <a:xfrm>
            <a:off x="213049" y="0"/>
            <a:ext cx="2866053" cy="1325563"/>
          </a:xfrm>
        </p:spPr>
        <p:txBody>
          <a:bodyPr/>
          <a:lstStyle/>
          <a:p>
            <a:r>
              <a:rPr lang="en-GB" dirty="0"/>
              <a:t>Resources </a:t>
            </a:r>
          </a:p>
        </p:txBody>
      </p:sp>
      <p:pic>
        <p:nvPicPr>
          <p:cNvPr id="10" name="Picture 9">
            <a:extLst>
              <a:ext uri="{FF2B5EF4-FFF2-40B4-BE49-F238E27FC236}">
                <a16:creationId xmlns:a16="http://schemas.microsoft.com/office/drawing/2014/main" id="{D997D894-8CCC-89B2-A341-15E2CB3A9E97}"/>
              </a:ext>
            </a:extLst>
          </p:cNvPr>
          <p:cNvPicPr>
            <a:picLocks noChangeAspect="1"/>
          </p:cNvPicPr>
          <p:nvPr/>
        </p:nvPicPr>
        <p:blipFill>
          <a:blip r:embed="rId3"/>
          <a:stretch>
            <a:fillRect/>
          </a:stretch>
        </p:blipFill>
        <p:spPr>
          <a:xfrm rot="934776">
            <a:off x="2274374" y="1219689"/>
            <a:ext cx="1762275" cy="290417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9" name="Content Placeholder 5">
            <a:extLst>
              <a:ext uri="{FF2B5EF4-FFF2-40B4-BE49-F238E27FC236}">
                <a16:creationId xmlns:a16="http://schemas.microsoft.com/office/drawing/2014/main" id="{FFB7EBE2-DC0A-D96E-DA52-B8CF304D6031}"/>
              </a:ext>
            </a:extLst>
          </p:cNvPr>
          <p:cNvPicPr>
            <a:picLocks noChangeAspect="1"/>
          </p:cNvPicPr>
          <p:nvPr/>
        </p:nvPicPr>
        <p:blipFill>
          <a:blip r:embed="rId4"/>
          <a:stretch>
            <a:fillRect/>
          </a:stretch>
        </p:blipFill>
        <p:spPr>
          <a:xfrm>
            <a:off x="778280" y="789673"/>
            <a:ext cx="1871092" cy="292749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6" name="Picture 15">
            <a:extLst>
              <a:ext uri="{FF2B5EF4-FFF2-40B4-BE49-F238E27FC236}">
                <a16:creationId xmlns:a16="http://schemas.microsoft.com/office/drawing/2014/main" id="{79DF1F0A-A58C-53E2-DDC3-5DB19C585B5F}"/>
              </a:ext>
            </a:extLst>
          </p:cNvPr>
          <p:cNvPicPr>
            <a:picLocks noChangeAspect="1"/>
          </p:cNvPicPr>
          <p:nvPr/>
        </p:nvPicPr>
        <p:blipFill>
          <a:blip r:embed="rId5"/>
          <a:stretch>
            <a:fillRect/>
          </a:stretch>
        </p:blipFill>
        <p:spPr>
          <a:xfrm rot="1122453">
            <a:off x="6269095" y="1263167"/>
            <a:ext cx="1871092" cy="277437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1" name="Picture 10">
            <a:extLst>
              <a:ext uri="{FF2B5EF4-FFF2-40B4-BE49-F238E27FC236}">
                <a16:creationId xmlns:a16="http://schemas.microsoft.com/office/drawing/2014/main" id="{7A35E49F-8D4E-45CA-FC53-F8FB70BACE60}"/>
              </a:ext>
            </a:extLst>
          </p:cNvPr>
          <p:cNvPicPr>
            <a:picLocks noChangeAspect="1"/>
          </p:cNvPicPr>
          <p:nvPr/>
        </p:nvPicPr>
        <p:blipFill>
          <a:blip r:embed="rId6"/>
          <a:stretch>
            <a:fillRect/>
          </a:stretch>
        </p:blipFill>
        <p:spPr>
          <a:xfrm>
            <a:off x="4973199" y="275074"/>
            <a:ext cx="1837299" cy="289540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7" name="Picture 16">
            <a:extLst>
              <a:ext uri="{FF2B5EF4-FFF2-40B4-BE49-F238E27FC236}">
                <a16:creationId xmlns:a16="http://schemas.microsoft.com/office/drawing/2014/main" id="{BE40FD6F-957A-6BCE-27B1-5F6282489404}"/>
              </a:ext>
            </a:extLst>
          </p:cNvPr>
          <p:cNvPicPr>
            <a:picLocks noChangeAspect="1"/>
          </p:cNvPicPr>
          <p:nvPr/>
        </p:nvPicPr>
        <p:blipFill>
          <a:blip r:embed="rId7"/>
          <a:stretch>
            <a:fillRect/>
          </a:stretch>
        </p:blipFill>
        <p:spPr>
          <a:xfrm>
            <a:off x="7968356" y="3717171"/>
            <a:ext cx="1667055" cy="256530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8" name="Picture 17">
            <a:extLst>
              <a:ext uri="{FF2B5EF4-FFF2-40B4-BE49-F238E27FC236}">
                <a16:creationId xmlns:a16="http://schemas.microsoft.com/office/drawing/2014/main" id="{87BD935E-C224-12B6-4C27-743A0982677B}"/>
              </a:ext>
            </a:extLst>
          </p:cNvPr>
          <p:cNvPicPr>
            <a:picLocks noChangeAspect="1"/>
          </p:cNvPicPr>
          <p:nvPr/>
        </p:nvPicPr>
        <p:blipFill>
          <a:blip r:embed="rId8"/>
          <a:stretch>
            <a:fillRect/>
          </a:stretch>
        </p:blipFill>
        <p:spPr>
          <a:xfrm rot="1640695">
            <a:off x="9157536" y="3824680"/>
            <a:ext cx="1692942" cy="260919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1" name="Picture 20">
            <a:extLst>
              <a:ext uri="{FF2B5EF4-FFF2-40B4-BE49-F238E27FC236}">
                <a16:creationId xmlns:a16="http://schemas.microsoft.com/office/drawing/2014/main" id="{4668CCD1-A334-E5E9-0419-F495D6A34CD5}"/>
              </a:ext>
            </a:extLst>
          </p:cNvPr>
          <p:cNvPicPr>
            <a:picLocks noChangeAspect="1"/>
          </p:cNvPicPr>
          <p:nvPr/>
        </p:nvPicPr>
        <p:blipFill>
          <a:blip r:embed="rId9"/>
          <a:stretch>
            <a:fillRect/>
          </a:stretch>
        </p:blipFill>
        <p:spPr>
          <a:xfrm>
            <a:off x="8704595" y="662781"/>
            <a:ext cx="1592560" cy="247804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5" name="Picture 14">
            <a:extLst>
              <a:ext uri="{FF2B5EF4-FFF2-40B4-BE49-F238E27FC236}">
                <a16:creationId xmlns:a16="http://schemas.microsoft.com/office/drawing/2014/main" id="{DB1231AB-914C-AB98-8CFD-765EFDC148FE}"/>
              </a:ext>
            </a:extLst>
          </p:cNvPr>
          <p:cNvPicPr>
            <a:picLocks noChangeAspect="1"/>
          </p:cNvPicPr>
          <p:nvPr/>
        </p:nvPicPr>
        <p:blipFill>
          <a:blip r:embed="rId10"/>
          <a:stretch>
            <a:fillRect/>
          </a:stretch>
        </p:blipFill>
        <p:spPr>
          <a:xfrm rot="1264407">
            <a:off x="9890853" y="1138669"/>
            <a:ext cx="1650814" cy="247622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3" name="Picture 22">
            <a:extLst>
              <a:ext uri="{FF2B5EF4-FFF2-40B4-BE49-F238E27FC236}">
                <a16:creationId xmlns:a16="http://schemas.microsoft.com/office/drawing/2014/main" id="{B91B7AE4-A56C-E1DD-8D42-9D2C50A4F13B}"/>
              </a:ext>
            </a:extLst>
          </p:cNvPr>
          <p:cNvPicPr>
            <a:picLocks noChangeAspect="1"/>
          </p:cNvPicPr>
          <p:nvPr/>
        </p:nvPicPr>
        <p:blipFill>
          <a:blip r:embed="rId11"/>
          <a:stretch>
            <a:fillRect/>
          </a:stretch>
        </p:blipFill>
        <p:spPr>
          <a:xfrm rot="20343786">
            <a:off x="4294518" y="3613302"/>
            <a:ext cx="1748944" cy="262079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4" name="Picture 23">
            <a:extLst>
              <a:ext uri="{FF2B5EF4-FFF2-40B4-BE49-F238E27FC236}">
                <a16:creationId xmlns:a16="http://schemas.microsoft.com/office/drawing/2014/main" id="{0C6CCAA1-A629-2337-D582-418A5EB2D12D}"/>
              </a:ext>
            </a:extLst>
          </p:cNvPr>
          <p:cNvPicPr>
            <a:picLocks noChangeAspect="1"/>
          </p:cNvPicPr>
          <p:nvPr/>
        </p:nvPicPr>
        <p:blipFill>
          <a:blip r:embed="rId12"/>
          <a:stretch>
            <a:fillRect/>
          </a:stretch>
        </p:blipFill>
        <p:spPr>
          <a:xfrm>
            <a:off x="5139443" y="4219127"/>
            <a:ext cx="1671055" cy="254734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5" name="Picture 24">
            <a:extLst>
              <a:ext uri="{FF2B5EF4-FFF2-40B4-BE49-F238E27FC236}">
                <a16:creationId xmlns:a16="http://schemas.microsoft.com/office/drawing/2014/main" id="{E16D8727-7DC1-980A-E075-2CFA897ABD43}"/>
              </a:ext>
            </a:extLst>
          </p:cNvPr>
          <p:cNvPicPr>
            <a:picLocks noChangeAspect="1"/>
          </p:cNvPicPr>
          <p:nvPr/>
        </p:nvPicPr>
        <p:blipFill>
          <a:blip r:embed="rId13"/>
          <a:stretch>
            <a:fillRect/>
          </a:stretch>
        </p:blipFill>
        <p:spPr>
          <a:xfrm>
            <a:off x="187109" y="3950971"/>
            <a:ext cx="1729642" cy="259706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6628529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5" ma:contentTypeDescription="Create a new document." ma:contentTypeScope="" ma:versionID="40cb7c0bb95319997bca6af6771230c1">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048857d5800fa45042e7e6d6d173cd99"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F351B7-866C-43B6-AC94-B3FE4FE96355}"/>
</file>

<file path=customXml/itemProps2.xml><?xml version="1.0" encoding="utf-8"?>
<ds:datastoreItem xmlns:ds="http://schemas.openxmlformats.org/officeDocument/2006/customXml" ds:itemID="{CB262A84-9BFA-40A4-B5E2-D10F214C0551}"/>
</file>

<file path=docProps/app.xml><?xml version="1.0" encoding="utf-8"?>
<Properties xmlns="http://schemas.openxmlformats.org/officeDocument/2006/extended-properties" xmlns:vt="http://schemas.openxmlformats.org/officeDocument/2006/docPropsVTypes">
  <Template>Ion</Template>
  <TotalTime>1519</TotalTime>
  <Words>1721</Words>
  <Application>Microsoft Office PowerPoint</Application>
  <PresentationFormat>Widescreen</PresentationFormat>
  <Paragraphs>128</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Arial</vt:lpstr>
      <vt:lpstr>Century Gothic</vt:lpstr>
      <vt:lpstr>Segoe UI</vt:lpstr>
      <vt:lpstr>Wingdings 3</vt:lpstr>
      <vt:lpstr>Ion</vt:lpstr>
      <vt:lpstr>The Acts … Community  How we are to be</vt:lpstr>
      <vt:lpstr>Fellow Travellers – I’m / We’re not there yet </vt:lpstr>
      <vt:lpstr>Our Context</vt:lpstr>
      <vt:lpstr>‘The Spirit of the Age’ </vt:lpstr>
      <vt:lpstr>Contrast with …</vt:lpstr>
      <vt:lpstr>The radical nature of Church </vt:lpstr>
      <vt:lpstr>A Revelation – knowledge &amp; Power to change </vt:lpstr>
      <vt:lpstr>St Therese – another level </vt:lpstr>
      <vt:lpstr>We mean God putting into us a bit of Himself… He lends us a little of His reasoning powers and that is how we think; He puts a little of His love into us and that is how we love one another.</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Singleton</dc:creator>
  <cp:lastModifiedBy>Daniel Singleton</cp:lastModifiedBy>
  <cp:revision>53</cp:revision>
  <cp:lastPrinted>2024-05-10T22:19:56Z</cp:lastPrinted>
  <dcterms:created xsi:type="dcterms:W3CDTF">2024-05-10T10:06:59Z</dcterms:created>
  <dcterms:modified xsi:type="dcterms:W3CDTF">2024-05-14T12:13:22Z</dcterms:modified>
</cp:coreProperties>
</file>