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9" r:id="rId4"/>
    <p:sldId id="267" r:id="rId5"/>
    <p:sldId id="260" r:id="rId6"/>
    <p:sldId id="268" r:id="rId7"/>
    <p:sldId id="269" r:id="rId8"/>
    <p:sldId id="270" r:id="rId9"/>
    <p:sldId id="271" r:id="rId10"/>
    <p:sldId id="272" r:id="rId11"/>
    <p:sldId id="258" r:id="rId12"/>
    <p:sldId id="273" r:id="rId13"/>
    <p:sldId id="275" r:id="rId14"/>
    <p:sldId id="276" r:id="rId15"/>
    <p:sldId id="277" r:id="rId16"/>
    <p:sldId id="261" r:id="rId17"/>
    <p:sldId id="262" r:id="rId18"/>
    <p:sldId id="263" r:id="rId19"/>
    <p:sldId id="274" r:id="rId20"/>
    <p:sldId id="278" r:id="rId21"/>
    <p:sldId id="279" r:id="rId22"/>
    <p:sldId id="28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FEB1BC-7FC4-405D-A5A3-EABBB6CB3BD4}" v="1426" dt="2024-06-09T07:42:21.7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66061" autoAdjust="0"/>
  </p:normalViewPr>
  <p:slideViewPr>
    <p:cSldViewPr snapToGrid="0">
      <p:cViewPr varScale="1">
        <p:scale>
          <a:sx n="49" d="100"/>
          <a:sy n="49" d="100"/>
        </p:scale>
        <p:origin x="768"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707B6E-AB8D-4A41-BF7B-8AABF8B5D179}" type="datetimeFigureOut">
              <a:rPr lang="en-GB" smtClean="0"/>
              <a:t>07/06/2024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108AFB-81C7-446D-B3A6-88F20D033B2B}" type="slidenum">
              <a:rPr lang="en-GB" smtClean="0"/>
              <a:t>‹#›</a:t>
            </a:fld>
            <a:endParaRPr lang="en-GB"/>
          </a:p>
        </p:txBody>
      </p:sp>
    </p:spTree>
    <p:extLst>
      <p:ext uri="{BB962C8B-B14F-4D97-AF65-F5344CB8AC3E}">
        <p14:creationId xmlns:p14="http://schemas.microsoft.com/office/powerpoint/2010/main" val="2119670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When we considered God’s word over us, we see Acts speaks to each</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Households together – unity of diverse group of people, experiencing the love/power of God and expressing it through love to one another</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Ministering the spirit – first pouring out of the holy spirit at Pentecost and then many miracles </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Sharper witness – combined with the demonstration of power of spirit was a gospel presentation which held no punches (Jack Little – power evangelism) </a:t>
            </a:r>
          </a:p>
          <a:p>
            <a:endParaRPr lang="en-GB" dirty="0"/>
          </a:p>
        </p:txBody>
      </p:sp>
      <p:sp>
        <p:nvSpPr>
          <p:cNvPr id="4" name="Slide Number Placeholder 3"/>
          <p:cNvSpPr>
            <a:spLocks noGrp="1"/>
          </p:cNvSpPr>
          <p:nvPr>
            <p:ph type="sldNum" sz="quarter" idx="5"/>
          </p:nvPr>
        </p:nvSpPr>
        <p:spPr/>
        <p:txBody>
          <a:bodyPr/>
          <a:lstStyle/>
          <a:p>
            <a:fld id="{85108AFB-81C7-446D-B3A6-88F20D033B2B}" type="slidenum">
              <a:rPr lang="en-GB" smtClean="0"/>
              <a:t>3</a:t>
            </a:fld>
            <a:endParaRPr lang="en-GB"/>
          </a:p>
        </p:txBody>
      </p:sp>
    </p:spTree>
    <p:extLst>
      <p:ext uri="{BB962C8B-B14F-4D97-AF65-F5344CB8AC3E}">
        <p14:creationId xmlns:p14="http://schemas.microsoft.com/office/powerpoint/2010/main" val="2286802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Maintaining the Movement – building values through training and equipping which not only lasts the test of time but expands across the world over future generations</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Expect God to speak to us about these themes in our setting today from 2,000 years ago</a:t>
            </a:r>
          </a:p>
          <a:p>
            <a:endParaRPr lang="en-GB" sz="1100" dirty="0"/>
          </a:p>
        </p:txBody>
      </p:sp>
      <p:sp>
        <p:nvSpPr>
          <p:cNvPr id="4" name="Slide Number Placeholder 3"/>
          <p:cNvSpPr>
            <a:spLocks noGrp="1"/>
          </p:cNvSpPr>
          <p:nvPr>
            <p:ph type="sldNum" sz="quarter" idx="5"/>
          </p:nvPr>
        </p:nvSpPr>
        <p:spPr/>
        <p:txBody>
          <a:bodyPr/>
          <a:lstStyle/>
          <a:p>
            <a:fld id="{8F9E1C00-697B-4E4C-AC5B-5996496DD7BD}" type="slidenum">
              <a:rPr lang="en-GB" smtClean="0"/>
              <a:t>4</a:t>
            </a:fld>
            <a:endParaRPr lang="en-GB"/>
          </a:p>
        </p:txBody>
      </p:sp>
    </p:spTree>
    <p:extLst>
      <p:ext uri="{BB962C8B-B14F-4D97-AF65-F5344CB8AC3E}">
        <p14:creationId xmlns:p14="http://schemas.microsoft.com/office/powerpoint/2010/main" val="1131148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19 kings of Israel, 20 Judah </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Prophets were key feature – God’s warn of destruction if they refused to obey and blessing if they were to obey </a:t>
            </a:r>
          </a:p>
          <a:p>
            <a:endParaRPr lang="en-GB" dirty="0"/>
          </a:p>
        </p:txBody>
      </p:sp>
      <p:sp>
        <p:nvSpPr>
          <p:cNvPr id="4" name="Slide Number Placeholder 3"/>
          <p:cNvSpPr>
            <a:spLocks noGrp="1"/>
          </p:cNvSpPr>
          <p:nvPr>
            <p:ph type="sldNum" sz="quarter" idx="5"/>
          </p:nvPr>
        </p:nvSpPr>
        <p:spPr/>
        <p:txBody>
          <a:bodyPr/>
          <a:lstStyle/>
          <a:p>
            <a:fld id="{85108AFB-81C7-446D-B3A6-88F20D033B2B}" type="slidenum">
              <a:rPr lang="en-GB" smtClean="0"/>
              <a:t>6</a:t>
            </a:fld>
            <a:endParaRPr lang="en-GB"/>
          </a:p>
        </p:txBody>
      </p:sp>
    </p:spTree>
    <p:extLst>
      <p:ext uri="{BB962C8B-B14F-4D97-AF65-F5344CB8AC3E}">
        <p14:creationId xmlns:p14="http://schemas.microsoft.com/office/powerpoint/2010/main" val="1511474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5108AFB-81C7-446D-B3A6-88F20D033B2B}" type="slidenum">
              <a:rPr lang="en-GB" smtClean="0"/>
              <a:t>7</a:t>
            </a:fld>
            <a:endParaRPr lang="en-GB"/>
          </a:p>
        </p:txBody>
      </p:sp>
    </p:spTree>
    <p:extLst>
      <p:ext uri="{BB962C8B-B14F-4D97-AF65-F5344CB8AC3E}">
        <p14:creationId xmlns:p14="http://schemas.microsoft.com/office/powerpoint/2010/main" val="1840380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5108AFB-81C7-446D-B3A6-88F20D033B2B}" type="slidenum">
              <a:rPr lang="en-GB" smtClean="0"/>
              <a:t>8</a:t>
            </a:fld>
            <a:endParaRPr lang="en-GB"/>
          </a:p>
        </p:txBody>
      </p:sp>
    </p:spTree>
    <p:extLst>
      <p:ext uri="{BB962C8B-B14F-4D97-AF65-F5344CB8AC3E}">
        <p14:creationId xmlns:p14="http://schemas.microsoft.com/office/powerpoint/2010/main" val="3310465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effectLst/>
                <a:latin typeface="Aptos" panose="020B0004020202020204" pitchFamily="34" charset="0"/>
                <a:ea typeface="Aptos" panose="020B0004020202020204" pitchFamily="34" charset="0"/>
                <a:cs typeface="Times New Roman" panose="02020603050405020304" pitchFamily="18" charset="0"/>
              </a:rPr>
              <a:t>(OT covers about 2000 years)</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(NT covers about 90 years) </a:t>
            </a:r>
          </a:p>
          <a:p>
            <a:endParaRPr lang="en-GB" dirty="0"/>
          </a:p>
        </p:txBody>
      </p:sp>
      <p:sp>
        <p:nvSpPr>
          <p:cNvPr id="4" name="Slide Number Placeholder 3"/>
          <p:cNvSpPr>
            <a:spLocks noGrp="1"/>
          </p:cNvSpPr>
          <p:nvPr>
            <p:ph type="sldNum" sz="quarter" idx="5"/>
          </p:nvPr>
        </p:nvSpPr>
        <p:spPr/>
        <p:txBody>
          <a:bodyPr/>
          <a:lstStyle/>
          <a:p>
            <a:fld id="{85108AFB-81C7-446D-B3A6-88F20D033B2B}" type="slidenum">
              <a:rPr lang="en-GB" smtClean="0"/>
              <a:t>10</a:t>
            </a:fld>
            <a:endParaRPr lang="en-GB"/>
          </a:p>
        </p:txBody>
      </p:sp>
    </p:spTree>
    <p:extLst>
      <p:ext uri="{BB962C8B-B14F-4D97-AF65-F5344CB8AC3E}">
        <p14:creationId xmlns:p14="http://schemas.microsoft.com/office/powerpoint/2010/main" val="673387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100" dirty="0">
                <a:effectLst/>
                <a:latin typeface="Aptos" panose="020B0004020202020204" pitchFamily="34" charset="0"/>
                <a:ea typeface="Aptos" panose="020B0004020202020204" pitchFamily="34" charset="0"/>
                <a:cs typeface="Times New Roman" panose="02020603050405020304" pitchFamily="18" charset="0"/>
              </a:rPr>
              <a:t>Witnesses to whom?</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What does He mean clothed with power from on high?</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How long do we need to stay in the city?</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Then Jesus ascended…</a:t>
            </a:r>
          </a:p>
          <a:p>
            <a:endParaRPr lang="en-GB" dirty="0"/>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Now what?!</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What are the disciples meant to do now? Do they go back to the lives they lead before the ‘Jesus tornado’ had blown through their lives over the last 3 years?</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Jesus had taught and called them to a completely different way to be human – are we meant to be able to live accordingly without Him now?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Had Jesus completed that part of His mission?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What about those who killed Jesus…Aren’t they still out for us? What about the Romans, they still oppress us!</a:t>
            </a:r>
          </a:p>
          <a:p>
            <a:endParaRPr lang="en-GB" dirty="0"/>
          </a:p>
        </p:txBody>
      </p:sp>
      <p:sp>
        <p:nvSpPr>
          <p:cNvPr id="4" name="Slide Number Placeholder 3"/>
          <p:cNvSpPr>
            <a:spLocks noGrp="1"/>
          </p:cNvSpPr>
          <p:nvPr>
            <p:ph type="sldNum" sz="quarter" idx="5"/>
          </p:nvPr>
        </p:nvSpPr>
        <p:spPr/>
        <p:txBody>
          <a:bodyPr/>
          <a:lstStyle/>
          <a:p>
            <a:fld id="{85108AFB-81C7-446D-B3A6-88F20D033B2B}" type="slidenum">
              <a:rPr lang="en-GB" smtClean="0"/>
              <a:t>11</a:t>
            </a:fld>
            <a:endParaRPr lang="en-GB"/>
          </a:p>
        </p:txBody>
      </p:sp>
    </p:spTree>
    <p:extLst>
      <p:ext uri="{BB962C8B-B14F-4D97-AF65-F5344CB8AC3E}">
        <p14:creationId xmlns:p14="http://schemas.microsoft.com/office/powerpoint/2010/main" val="542687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5108AFB-81C7-446D-B3A6-88F20D033B2B}" type="slidenum">
              <a:rPr lang="en-GB" smtClean="0"/>
              <a:t>12</a:t>
            </a:fld>
            <a:endParaRPr lang="en-GB"/>
          </a:p>
        </p:txBody>
      </p:sp>
    </p:spTree>
    <p:extLst>
      <p:ext uri="{BB962C8B-B14F-4D97-AF65-F5344CB8AC3E}">
        <p14:creationId xmlns:p14="http://schemas.microsoft.com/office/powerpoint/2010/main" val="1761301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2F177CA-E427-4011-AE31-58071CC6EF72}" type="slidenum">
              <a:rPr lang="en-GB" smtClean="0"/>
              <a:t>15</a:t>
            </a:fld>
            <a:endParaRPr lang="en-GB"/>
          </a:p>
        </p:txBody>
      </p:sp>
    </p:spTree>
    <p:extLst>
      <p:ext uri="{BB962C8B-B14F-4D97-AF65-F5344CB8AC3E}">
        <p14:creationId xmlns:p14="http://schemas.microsoft.com/office/powerpoint/2010/main" val="291462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2F177CA-E427-4011-AE31-58071CC6EF72}" type="slidenum">
              <a:rPr lang="en-GB" smtClean="0"/>
              <a:t>16</a:t>
            </a:fld>
            <a:endParaRPr lang="en-GB"/>
          </a:p>
        </p:txBody>
      </p:sp>
    </p:spTree>
    <p:extLst>
      <p:ext uri="{BB962C8B-B14F-4D97-AF65-F5344CB8AC3E}">
        <p14:creationId xmlns:p14="http://schemas.microsoft.com/office/powerpoint/2010/main" val="1333576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5108AFB-81C7-446D-B3A6-88F20D033B2B}" type="slidenum">
              <a:rPr lang="en-GB" smtClean="0"/>
              <a:t>17</a:t>
            </a:fld>
            <a:endParaRPr lang="en-GB"/>
          </a:p>
        </p:txBody>
      </p:sp>
    </p:spTree>
    <p:extLst>
      <p:ext uri="{BB962C8B-B14F-4D97-AF65-F5344CB8AC3E}">
        <p14:creationId xmlns:p14="http://schemas.microsoft.com/office/powerpoint/2010/main" val="1790824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2F177CA-E427-4011-AE31-58071CC6EF72}" type="slidenum">
              <a:rPr lang="en-GB" smtClean="0"/>
              <a:t>18</a:t>
            </a:fld>
            <a:endParaRPr lang="en-GB"/>
          </a:p>
        </p:txBody>
      </p:sp>
    </p:spTree>
    <p:extLst>
      <p:ext uri="{BB962C8B-B14F-4D97-AF65-F5344CB8AC3E}">
        <p14:creationId xmlns:p14="http://schemas.microsoft.com/office/powerpoint/2010/main" val="700242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Glory = attributes on display</a:t>
            </a:r>
          </a:p>
        </p:txBody>
      </p:sp>
      <p:sp>
        <p:nvSpPr>
          <p:cNvPr id="4" name="Slide Number Placeholder 3"/>
          <p:cNvSpPr>
            <a:spLocks noGrp="1"/>
          </p:cNvSpPr>
          <p:nvPr>
            <p:ph type="sldNum" sz="quarter" idx="5"/>
          </p:nvPr>
        </p:nvSpPr>
        <p:spPr/>
        <p:txBody>
          <a:bodyPr/>
          <a:lstStyle/>
          <a:p>
            <a:fld id="{85108AFB-81C7-446D-B3A6-88F20D033B2B}" type="slidenum">
              <a:rPr lang="en-GB" smtClean="0"/>
              <a:t>20</a:t>
            </a:fld>
            <a:endParaRPr lang="en-GB"/>
          </a:p>
        </p:txBody>
      </p:sp>
    </p:spTree>
    <p:extLst>
      <p:ext uri="{BB962C8B-B14F-4D97-AF65-F5344CB8AC3E}">
        <p14:creationId xmlns:p14="http://schemas.microsoft.com/office/powerpoint/2010/main" val="3040980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Calibri" panose="020F0502020204030204" pitchFamily="34" charset="0"/>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In Acts, God is still gathering a community of people to relate to and commissioning them to show the rest of world what He is like. But now power of sin is broken and, as we’ll see, His Holy Spirit is sent to live within us and empower us to become like (the image of) God.</a:t>
            </a:r>
          </a:p>
          <a:p>
            <a:pPr marL="342900" lvl="0" indent="-342900">
              <a:lnSpc>
                <a:spcPct val="107000"/>
              </a:lnSpc>
              <a:buFont typeface="Calibri" panose="020F0502020204030204" pitchFamily="34" charset="0"/>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God is still up to the same thing today. This was never about just you and Jesus. Never about your life improvements. This is an invitation to join with God to make Him known to all the world. And now you are empowered by the Spirit. </a:t>
            </a:r>
          </a:p>
          <a:p>
            <a:pPr marL="342900" lvl="0" indent="-342900">
              <a:lnSpc>
                <a:spcPct val="107000"/>
              </a:lnSpc>
              <a:spcAft>
                <a:spcPts val="800"/>
              </a:spcAft>
              <a:buFont typeface="Calibri" panose="020F0502020204030204" pitchFamily="34" charset="0"/>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Because we are free to do what we want, we are restricted to only responding to what is the bible verses of the day – let us take time now to invite the spirit to come and empower us. To lead us to repent from making our relationship with God about merely personal comfort and improvements. </a:t>
            </a:r>
          </a:p>
          <a:p>
            <a:endParaRPr lang="en-GB" dirty="0"/>
          </a:p>
        </p:txBody>
      </p:sp>
      <p:sp>
        <p:nvSpPr>
          <p:cNvPr id="4" name="Slide Number Placeholder 3"/>
          <p:cNvSpPr>
            <a:spLocks noGrp="1"/>
          </p:cNvSpPr>
          <p:nvPr>
            <p:ph type="sldNum" sz="quarter" idx="5"/>
          </p:nvPr>
        </p:nvSpPr>
        <p:spPr/>
        <p:txBody>
          <a:bodyPr/>
          <a:lstStyle/>
          <a:p>
            <a:fld id="{85108AFB-81C7-446D-B3A6-88F20D033B2B}" type="slidenum">
              <a:rPr lang="en-GB" smtClean="0"/>
              <a:t>21</a:t>
            </a:fld>
            <a:endParaRPr lang="en-GB"/>
          </a:p>
        </p:txBody>
      </p:sp>
    </p:spTree>
    <p:extLst>
      <p:ext uri="{BB962C8B-B14F-4D97-AF65-F5344CB8AC3E}">
        <p14:creationId xmlns:p14="http://schemas.microsoft.com/office/powerpoint/2010/main" val="2697066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5B22A-9E4A-F0A3-B79E-EED891107B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B7118F3-1AD9-B4A0-1688-E01EADA1BB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DB1332A-DB17-07BF-417F-329AE416033B}"/>
              </a:ext>
            </a:extLst>
          </p:cNvPr>
          <p:cNvSpPr>
            <a:spLocks noGrp="1"/>
          </p:cNvSpPr>
          <p:nvPr>
            <p:ph type="dt" sz="half" idx="10"/>
          </p:nvPr>
        </p:nvSpPr>
        <p:spPr/>
        <p:txBody>
          <a:bodyPr/>
          <a:lstStyle/>
          <a:p>
            <a:fld id="{D92C392A-4724-4BD4-9760-D65340A42085}" type="datetimeFigureOut">
              <a:rPr lang="en-GB" smtClean="0"/>
              <a:t>07/06/2024</a:t>
            </a:fld>
            <a:endParaRPr lang="en-GB"/>
          </a:p>
        </p:txBody>
      </p:sp>
      <p:sp>
        <p:nvSpPr>
          <p:cNvPr id="5" name="Footer Placeholder 4">
            <a:extLst>
              <a:ext uri="{FF2B5EF4-FFF2-40B4-BE49-F238E27FC236}">
                <a16:creationId xmlns:a16="http://schemas.microsoft.com/office/drawing/2014/main" id="{BC489C05-9FAA-FE37-22F4-F11B012010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EE1351-E329-FA51-90F9-62EC8AC940FA}"/>
              </a:ext>
            </a:extLst>
          </p:cNvPr>
          <p:cNvSpPr>
            <a:spLocks noGrp="1"/>
          </p:cNvSpPr>
          <p:nvPr>
            <p:ph type="sldNum" sz="quarter" idx="12"/>
          </p:nvPr>
        </p:nvSpPr>
        <p:spPr/>
        <p:txBody>
          <a:bodyPr/>
          <a:lstStyle/>
          <a:p>
            <a:fld id="{3702E312-2097-4BF9-B851-486D81813871}" type="slidenum">
              <a:rPr lang="en-GB" smtClean="0"/>
              <a:t>‹#›</a:t>
            </a:fld>
            <a:endParaRPr lang="en-GB"/>
          </a:p>
        </p:txBody>
      </p:sp>
    </p:spTree>
    <p:extLst>
      <p:ext uri="{BB962C8B-B14F-4D97-AF65-F5344CB8AC3E}">
        <p14:creationId xmlns:p14="http://schemas.microsoft.com/office/powerpoint/2010/main" val="823563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95800-CA35-C879-597A-5DA80D407BB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DF961D-153E-E427-70D3-0CE25B67D8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F3E7E5-BF47-DA15-3A55-6AD1FC197374}"/>
              </a:ext>
            </a:extLst>
          </p:cNvPr>
          <p:cNvSpPr>
            <a:spLocks noGrp="1"/>
          </p:cNvSpPr>
          <p:nvPr>
            <p:ph type="dt" sz="half" idx="10"/>
          </p:nvPr>
        </p:nvSpPr>
        <p:spPr/>
        <p:txBody>
          <a:bodyPr/>
          <a:lstStyle/>
          <a:p>
            <a:fld id="{D92C392A-4724-4BD4-9760-D65340A42085}" type="datetimeFigureOut">
              <a:rPr lang="en-GB" smtClean="0"/>
              <a:t>07/06/2024</a:t>
            </a:fld>
            <a:endParaRPr lang="en-GB"/>
          </a:p>
        </p:txBody>
      </p:sp>
      <p:sp>
        <p:nvSpPr>
          <p:cNvPr id="5" name="Footer Placeholder 4">
            <a:extLst>
              <a:ext uri="{FF2B5EF4-FFF2-40B4-BE49-F238E27FC236}">
                <a16:creationId xmlns:a16="http://schemas.microsoft.com/office/drawing/2014/main" id="{23583843-BDA2-A6CF-0B30-5BCCCE5EE6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F8FD9A-4AE8-9EA8-5CB6-2E2D9191A6C3}"/>
              </a:ext>
            </a:extLst>
          </p:cNvPr>
          <p:cNvSpPr>
            <a:spLocks noGrp="1"/>
          </p:cNvSpPr>
          <p:nvPr>
            <p:ph type="sldNum" sz="quarter" idx="12"/>
          </p:nvPr>
        </p:nvSpPr>
        <p:spPr/>
        <p:txBody>
          <a:bodyPr/>
          <a:lstStyle/>
          <a:p>
            <a:fld id="{3702E312-2097-4BF9-B851-486D81813871}" type="slidenum">
              <a:rPr lang="en-GB" smtClean="0"/>
              <a:t>‹#›</a:t>
            </a:fld>
            <a:endParaRPr lang="en-GB"/>
          </a:p>
        </p:txBody>
      </p:sp>
    </p:spTree>
    <p:extLst>
      <p:ext uri="{BB962C8B-B14F-4D97-AF65-F5344CB8AC3E}">
        <p14:creationId xmlns:p14="http://schemas.microsoft.com/office/powerpoint/2010/main" val="3950878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D2F27-B414-37B9-3812-99BE8D2B25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EE10923-DDC2-1D19-F133-48ACDA14307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35494B-5C48-364E-B3C6-67EC9D65B1C6}"/>
              </a:ext>
            </a:extLst>
          </p:cNvPr>
          <p:cNvSpPr>
            <a:spLocks noGrp="1"/>
          </p:cNvSpPr>
          <p:nvPr>
            <p:ph type="dt" sz="half" idx="10"/>
          </p:nvPr>
        </p:nvSpPr>
        <p:spPr/>
        <p:txBody>
          <a:bodyPr/>
          <a:lstStyle/>
          <a:p>
            <a:fld id="{D92C392A-4724-4BD4-9760-D65340A42085}" type="datetimeFigureOut">
              <a:rPr lang="en-GB" smtClean="0"/>
              <a:t>07/06/2024</a:t>
            </a:fld>
            <a:endParaRPr lang="en-GB"/>
          </a:p>
        </p:txBody>
      </p:sp>
      <p:sp>
        <p:nvSpPr>
          <p:cNvPr id="5" name="Footer Placeholder 4">
            <a:extLst>
              <a:ext uri="{FF2B5EF4-FFF2-40B4-BE49-F238E27FC236}">
                <a16:creationId xmlns:a16="http://schemas.microsoft.com/office/drawing/2014/main" id="{56724BA2-E6EE-4FE6-72D5-2232971138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F78D14-8D53-62E3-6394-F70160E5349F}"/>
              </a:ext>
            </a:extLst>
          </p:cNvPr>
          <p:cNvSpPr>
            <a:spLocks noGrp="1"/>
          </p:cNvSpPr>
          <p:nvPr>
            <p:ph type="sldNum" sz="quarter" idx="12"/>
          </p:nvPr>
        </p:nvSpPr>
        <p:spPr/>
        <p:txBody>
          <a:bodyPr/>
          <a:lstStyle/>
          <a:p>
            <a:fld id="{3702E312-2097-4BF9-B851-486D81813871}" type="slidenum">
              <a:rPr lang="en-GB" smtClean="0"/>
              <a:t>‹#›</a:t>
            </a:fld>
            <a:endParaRPr lang="en-GB"/>
          </a:p>
        </p:txBody>
      </p:sp>
    </p:spTree>
    <p:extLst>
      <p:ext uri="{BB962C8B-B14F-4D97-AF65-F5344CB8AC3E}">
        <p14:creationId xmlns:p14="http://schemas.microsoft.com/office/powerpoint/2010/main" val="1942337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1F80C-8DD0-EDBA-8D8A-EB2E40E3333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BBC8FDF-2219-D4C7-1F71-6B2F1BBE927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8A3D166-550F-A855-0632-2B450B94AC6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2C41204-6354-56C0-51CB-3CE154A9E43C}"/>
              </a:ext>
            </a:extLst>
          </p:cNvPr>
          <p:cNvSpPr>
            <a:spLocks noGrp="1"/>
          </p:cNvSpPr>
          <p:nvPr>
            <p:ph type="dt" sz="half" idx="10"/>
          </p:nvPr>
        </p:nvSpPr>
        <p:spPr/>
        <p:txBody>
          <a:bodyPr/>
          <a:lstStyle/>
          <a:p>
            <a:fld id="{D92C392A-4724-4BD4-9760-D65340A42085}" type="datetimeFigureOut">
              <a:rPr lang="en-GB" smtClean="0"/>
              <a:t>07/06/2024</a:t>
            </a:fld>
            <a:endParaRPr lang="en-GB"/>
          </a:p>
        </p:txBody>
      </p:sp>
      <p:sp>
        <p:nvSpPr>
          <p:cNvPr id="6" name="Footer Placeholder 5">
            <a:extLst>
              <a:ext uri="{FF2B5EF4-FFF2-40B4-BE49-F238E27FC236}">
                <a16:creationId xmlns:a16="http://schemas.microsoft.com/office/drawing/2014/main" id="{4FCDC3B1-B2AB-7483-6631-D66F3BCAE00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D49570A-4CFE-9CC6-6508-819382970A60}"/>
              </a:ext>
            </a:extLst>
          </p:cNvPr>
          <p:cNvSpPr>
            <a:spLocks noGrp="1"/>
          </p:cNvSpPr>
          <p:nvPr>
            <p:ph type="sldNum" sz="quarter" idx="12"/>
          </p:nvPr>
        </p:nvSpPr>
        <p:spPr/>
        <p:txBody>
          <a:bodyPr/>
          <a:lstStyle/>
          <a:p>
            <a:fld id="{3702E312-2097-4BF9-B851-486D81813871}" type="slidenum">
              <a:rPr lang="en-GB" smtClean="0"/>
              <a:t>‹#›</a:t>
            </a:fld>
            <a:endParaRPr lang="en-GB"/>
          </a:p>
        </p:txBody>
      </p:sp>
    </p:spTree>
    <p:extLst>
      <p:ext uri="{BB962C8B-B14F-4D97-AF65-F5344CB8AC3E}">
        <p14:creationId xmlns:p14="http://schemas.microsoft.com/office/powerpoint/2010/main" val="3671951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859E9-E842-3CB2-57A5-3D7F11797EA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C65820C-8ECB-3F6B-CB34-7037BC2C6F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A0C153-CCE9-320F-CC34-A69D995FB9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B785A5A-A226-2131-011B-686D1D7D4A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B1B920-78DE-AFE6-E9B4-325C1DC7C0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2FA9666-48B2-E982-32CC-FC6F4D9276D0}"/>
              </a:ext>
            </a:extLst>
          </p:cNvPr>
          <p:cNvSpPr>
            <a:spLocks noGrp="1"/>
          </p:cNvSpPr>
          <p:nvPr>
            <p:ph type="dt" sz="half" idx="10"/>
          </p:nvPr>
        </p:nvSpPr>
        <p:spPr/>
        <p:txBody>
          <a:bodyPr/>
          <a:lstStyle/>
          <a:p>
            <a:fld id="{D92C392A-4724-4BD4-9760-D65340A42085}" type="datetimeFigureOut">
              <a:rPr lang="en-GB" smtClean="0"/>
              <a:t>07/06/2024</a:t>
            </a:fld>
            <a:endParaRPr lang="en-GB"/>
          </a:p>
        </p:txBody>
      </p:sp>
      <p:sp>
        <p:nvSpPr>
          <p:cNvPr id="8" name="Footer Placeholder 7">
            <a:extLst>
              <a:ext uri="{FF2B5EF4-FFF2-40B4-BE49-F238E27FC236}">
                <a16:creationId xmlns:a16="http://schemas.microsoft.com/office/drawing/2014/main" id="{A4903371-B0D2-7568-3420-642D5AF9FE4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907D91E-A2E9-27FA-8FCC-AC1FDFA86FD6}"/>
              </a:ext>
            </a:extLst>
          </p:cNvPr>
          <p:cNvSpPr>
            <a:spLocks noGrp="1"/>
          </p:cNvSpPr>
          <p:nvPr>
            <p:ph type="sldNum" sz="quarter" idx="12"/>
          </p:nvPr>
        </p:nvSpPr>
        <p:spPr/>
        <p:txBody>
          <a:bodyPr/>
          <a:lstStyle/>
          <a:p>
            <a:fld id="{3702E312-2097-4BF9-B851-486D81813871}" type="slidenum">
              <a:rPr lang="en-GB" smtClean="0"/>
              <a:t>‹#›</a:t>
            </a:fld>
            <a:endParaRPr lang="en-GB"/>
          </a:p>
        </p:txBody>
      </p:sp>
    </p:spTree>
    <p:extLst>
      <p:ext uri="{BB962C8B-B14F-4D97-AF65-F5344CB8AC3E}">
        <p14:creationId xmlns:p14="http://schemas.microsoft.com/office/powerpoint/2010/main" val="479641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F83D6-1E57-3F69-62DD-D1D1E908A90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ED6D749-76DB-DCEA-AF58-4628CD4439C9}"/>
              </a:ext>
            </a:extLst>
          </p:cNvPr>
          <p:cNvSpPr>
            <a:spLocks noGrp="1"/>
          </p:cNvSpPr>
          <p:nvPr>
            <p:ph type="dt" sz="half" idx="10"/>
          </p:nvPr>
        </p:nvSpPr>
        <p:spPr/>
        <p:txBody>
          <a:bodyPr/>
          <a:lstStyle/>
          <a:p>
            <a:fld id="{D92C392A-4724-4BD4-9760-D65340A42085}" type="datetimeFigureOut">
              <a:rPr lang="en-GB" smtClean="0"/>
              <a:t>07/06/2024</a:t>
            </a:fld>
            <a:endParaRPr lang="en-GB"/>
          </a:p>
        </p:txBody>
      </p:sp>
      <p:sp>
        <p:nvSpPr>
          <p:cNvPr id="4" name="Footer Placeholder 3">
            <a:extLst>
              <a:ext uri="{FF2B5EF4-FFF2-40B4-BE49-F238E27FC236}">
                <a16:creationId xmlns:a16="http://schemas.microsoft.com/office/drawing/2014/main" id="{FCB4DF46-3D18-D7F3-3C3A-37524928098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3814795-5A58-03FB-7E8D-9FB5F305B1F8}"/>
              </a:ext>
            </a:extLst>
          </p:cNvPr>
          <p:cNvSpPr>
            <a:spLocks noGrp="1"/>
          </p:cNvSpPr>
          <p:nvPr>
            <p:ph type="sldNum" sz="quarter" idx="12"/>
          </p:nvPr>
        </p:nvSpPr>
        <p:spPr/>
        <p:txBody>
          <a:bodyPr/>
          <a:lstStyle/>
          <a:p>
            <a:fld id="{3702E312-2097-4BF9-B851-486D81813871}" type="slidenum">
              <a:rPr lang="en-GB" smtClean="0"/>
              <a:t>‹#›</a:t>
            </a:fld>
            <a:endParaRPr lang="en-GB"/>
          </a:p>
        </p:txBody>
      </p:sp>
    </p:spTree>
    <p:extLst>
      <p:ext uri="{BB962C8B-B14F-4D97-AF65-F5344CB8AC3E}">
        <p14:creationId xmlns:p14="http://schemas.microsoft.com/office/powerpoint/2010/main" val="2105451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B187E0-27DE-742C-4F2C-B703783112ED}"/>
              </a:ext>
            </a:extLst>
          </p:cNvPr>
          <p:cNvSpPr>
            <a:spLocks noGrp="1"/>
          </p:cNvSpPr>
          <p:nvPr>
            <p:ph type="dt" sz="half" idx="10"/>
          </p:nvPr>
        </p:nvSpPr>
        <p:spPr/>
        <p:txBody>
          <a:bodyPr/>
          <a:lstStyle/>
          <a:p>
            <a:fld id="{D92C392A-4724-4BD4-9760-D65340A42085}" type="datetimeFigureOut">
              <a:rPr lang="en-GB" smtClean="0"/>
              <a:t>07/06/2024</a:t>
            </a:fld>
            <a:endParaRPr lang="en-GB"/>
          </a:p>
        </p:txBody>
      </p:sp>
      <p:sp>
        <p:nvSpPr>
          <p:cNvPr id="3" name="Footer Placeholder 2">
            <a:extLst>
              <a:ext uri="{FF2B5EF4-FFF2-40B4-BE49-F238E27FC236}">
                <a16:creationId xmlns:a16="http://schemas.microsoft.com/office/drawing/2014/main" id="{FE045CA7-E7E8-5D1B-72EF-641B7D49C82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8C300A8-FD28-7C69-5FCD-309ED7A5CE3D}"/>
              </a:ext>
            </a:extLst>
          </p:cNvPr>
          <p:cNvSpPr>
            <a:spLocks noGrp="1"/>
          </p:cNvSpPr>
          <p:nvPr>
            <p:ph type="sldNum" sz="quarter" idx="12"/>
          </p:nvPr>
        </p:nvSpPr>
        <p:spPr/>
        <p:txBody>
          <a:bodyPr/>
          <a:lstStyle/>
          <a:p>
            <a:fld id="{3702E312-2097-4BF9-B851-486D81813871}" type="slidenum">
              <a:rPr lang="en-GB" smtClean="0"/>
              <a:t>‹#›</a:t>
            </a:fld>
            <a:endParaRPr lang="en-GB"/>
          </a:p>
        </p:txBody>
      </p:sp>
    </p:spTree>
    <p:extLst>
      <p:ext uri="{BB962C8B-B14F-4D97-AF65-F5344CB8AC3E}">
        <p14:creationId xmlns:p14="http://schemas.microsoft.com/office/powerpoint/2010/main" val="2839284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11BD8-B022-8617-678C-C11ED847B4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CC76AF1-9A83-7B4D-9897-4D7B3D56A8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3D047E8-A062-115C-4A29-8495F13F8C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E9ADA4-76BB-7DDB-4C20-AC71DC3C0B75}"/>
              </a:ext>
            </a:extLst>
          </p:cNvPr>
          <p:cNvSpPr>
            <a:spLocks noGrp="1"/>
          </p:cNvSpPr>
          <p:nvPr>
            <p:ph type="dt" sz="half" idx="10"/>
          </p:nvPr>
        </p:nvSpPr>
        <p:spPr/>
        <p:txBody>
          <a:bodyPr/>
          <a:lstStyle/>
          <a:p>
            <a:fld id="{D92C392A-4724-4BD4-9760-D65340A42085}" type="datetimeFigureOut">
              <a:rPr lang="en-GB" smtClean="0"/>
              <a:t>07/06/2024</a:t>
            </a:fld>
            <a:endParaRPr lang="en-GB"/>
          </a:p>
        </p:txBody>
      </p:sp>
      <p:sp>
        <p:nvSpPr>
          <p:cNvPr id="6" name="Footer Placeholder 5">
            <a:extLst>
              <a:ext uri="{FF2B5EF4-FFF2-40B4-BE49-F238E27FC236}">
                <a16:creationId xmlns:a16="http://schemas.microsoft.com/office/drawing/2014/main" id="{D43D450F-C77B-DD4F-6AD3-1F4FF5CC1B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FDEAB0A-DC38-DF11-E52B-4D2EFDB08975}"/>
              </a:ext>
            </a:extLst>
          </p:cNvPr>
          <p:cNvSpPr>
            <a:spLocks noGrp="1"/>
          </p:cNvSpPr>
          <p:nvPr>
            <p:ph type="sldNum" sz="quarter" idx="12"/>
          </p:nvPr>
        </p:nvSpPr>
        <p:spPr/>
        <p:txBody>
          <a:bodyPr/>
          <a:lstStyle/>
          <a:p>
            <a:fld id="{3702E312-2097-4BF9-B851-486D81813871}" type="slidenum">
              <a:rPr lang="en-GB" smtClean="0"/>
              <a:t>‹#›</a:t>
            </a:fld>
            <a:endParaRPr lang="en-GB"/>
          </a:p>
        </p:txBody>
      </p:sp>
    </p:spTree>
    <p:extLst>
      <p:ext uri="{BB962C8B-B14F-4D97-AF65-F5344CB8AC3E}">
        <p14:creationId xmlns:p14="http://schemas.microsoft.com/office/powerpoint/2010/main" val="3844359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76B2D-44C6-B795-4F1C-F273FF9970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219286C-FC11-B146-9BD2-D52284C4BC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80FAD28-F7C9-CB75-672C-EA967E45BE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4B475E-F40A-CFA7-298F-C7824B5EAE34}"/>
              </a:ext>
            </a:extLst>
          </p:cNvPr>
          <p:cNvSpPr>
            <a:spLocks noGrp="1"/>
          </p:cNvSpPr>
          <p:nvPr>
            <p:ph type="dt" sz="half" idx="10"/>
          </p:nvPr>
        </p:nvSpPr>
        <p:spPr/>
        <p:txBody>
          <a:bodyPr/>
          <a:lstStyle/>
          <a:p>
            <a:fld id="{D92C392A-4724-4BD4-9760-D65340A42085}" type="datetimeFigureOut">
              <a:rPr lang="en-GB" smtClean="0"/>
              <a:t>07/06/2024</a:t>
            </a:fld>
            <a:endParaRPr lang="en-GB"/>
          </a:p>
        </p:txBody>
      </p:sp>
      <p:sp>
        <p:nvSpPr>
          <p:cNvPr id="6" name="Footer Placeholder 5">
            <a:extLst>
              <a:ext uri="{FF2B5EF4-FFF2-40B4-BE49-F238E27FC236}">
                <a16:creationId xmlns:a16="http://schemas.microsoft.com/office/drawing/2014/main" id="{D595E8D7-10CD-CBAA-5B9A-0253E876AA4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9C5275-B00C-154C-C46D-7B26D7B6FB6C}"/>
              </a:ext>
            </a:extLst>
          </p:cNvPr>
          <p:cNvSpPr>
            <a:spLocks noGrp="1"/>
          </p:cNvSpPr>
          <p:nvPr>
            <p:ph type="sldNum" sz="quarter" idx="12"/>
          </p:nvPr>
        </p:nvSpPr>
        <p:spPr/>
        <p:txBody>
          <a:bodyPr/>
          <a:lstStyle/>
          <a:p>
            <a:fld id="{3702E312-2097-4BF9-B851-486D81813871}" type="slidenum">
              <a:rPr lang="en-GB" smtClean="0"/>
              <a:t>‹#›</a:t>
            </a:fld>
            <a:endParaRPr lang="en-GB"/>
          </a:p>
        </p:txBody>
      </p:sp>
    </p:spTree>
    <p:extLst>
      <p:ext uri="{BB962C8B-B14F-4D97-AF65-F5344CB8AC3E}">
        <p14:creationId xmlns:p14="http://schemas.microsoft.com/office/powerpoint/2010/main" val="3757829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77691-D856-2E03-C63A-89CEA9D5320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626DDB-E96B-3706-24B6-72DF33D016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F766B8-DA42-FF8A-19CC-28B09BB258EE}"/>
              </a:ext>
            </a:extLst>
          </p:cNvPr>
          <p:cNvSpPr>
            <a:spLocks noGrp="1"/>
          </p:cNvSpPr>
          <p:nvPr>
            <p:ph type="dt" sz="half" idx="10"/>
          </p:nvPr>
        </p:nvSpPr>
        <p:spPr/>
        <p:txBody>
          <a:bodyPr/>
          <a:lstStyle/>
          <a:p>
            <a:fld id="{D92C392A-4724-4BD4-9760-D65340A42085}" type="datetimeFigureOut">
              <a:rPr lang="en-GB" smtClean="0"/>
              <a:t>07/06/2024</a:t>
            </a:fld>
            <a:endParaRPr lang="en-GB"/>
          </a:p>
        </p:txBody>
      </p:sp>
      <p:sp>
        <p:nvSpPr>
          <p:cNvPr id="5" name="Footer Placeholder 4">
            <a:extLst>
              <a:ext uri="{FF2B5EF4-FFF2-40B4-BE49-F238E27FC236}">
                <a16:creationId xmlns:a16="http://schemas.microsoft.com/office/drawing/2014/main" id="{10ED804C-CDF3-A0A1-CD90-3103183A24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F55D2A-7679-706F-5F00-61D476AC10F7}"/>
              </a:ext>
            </a:extLst>
          </p:cNvPr>
          <p:cNvSpPr>
            <a:spLocks noGrp="1"/>
          </p:cNvSpPr>
          <p:nvPr>
            <p:ph type="sldNum" sz="quarter" idx="12"/>
          </p:nvPr>
        </p:nvSpPr>
        <p:spPr/>
        <p:txBody>
          <a:bodyPr/>
          <a:lstStyle/>
          <a:p>
            <a:fld id="{3702E312-2097-4BF9-B851-486D81813871}" type="slidenum">
              <a:rPr lang="en-GB" smtClean="0"/>
              <a:t>‹#›</a:t>
            </a:fld>
            <a:endParaRPr lang="en-GB"/>
          </a:p>
        </p:txBody>
      </p:sp>
    </p:spTree>
    <p:extLst>
      <p:ext uri="{BB962C8B-B14F-4D97-AF65-F5344CB8AC3E}">
        <p14:creationId xmlns:p14="http://schemas.microsoft.com/office/powerpoint/2010/main" val="1089977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CAAE27-DD22-8352-FEC1-13920571336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43B32FE-A514-D538-EF5B-8F368A563D9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95AB0E-C394-B3B8-0B16-8C24786A86C0}"/>
              </a:ext>
            </a:extLst>
          </p:cNvPr>
          <p:cNvSpPr>
            <a:spLocks noGrp="1"/>
          </p:cNvSpPr>
          <p:nvPr>
            <p:ph type="dt" sz="half" idx="10"/>
          </p:nvPr>
        </p:nvSpPr>
        <p:spPr/>
        <p:txBody>
          <a:bodyPr/>
          <a:lstStyle/>
          <a:p>
            <a:fld id="{D92C392A-4724-4BD4-9760-D65340A42085}" type="datetimeFigureOut">
              <a:rPr lang="en-GB" smtClean="0"/>
              <a:t>07/06/2024</a:t>
            </a:fld>
            <a:endParaRPr lang="en-GB"/>
          </a:p>
        </p:txBody>
      </p:sp>
      <p:sp>
        <p:nvSpPr>
          <p:cNvPr id="5" name="Footer Placeholder 4">
            <a:extLst>
              <a:ext uri="{FF2B5EF4-FFF2-40B4-BE49-F238E27FC236}">
                <a16:creationId xmlns:a16="http://schemas.microsoft.com/office/drawing/2014/main" id="{4D19B6E1-32AD-528E-24C2-6F4FE0EE68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2E269A8-DEC9-975B-93FA-B310048CC9D9}"/>
              </a:ext>
            </a:extLst>
          </p:cNvPr>
          <p:cNvSpPr>
            <a:spLocks noGrp="1"/>
          </p:cNvSpPr>
          <p:nvPr>
            <p:ph type="sldNum" sz="quarter" idx="12"/>
          </p:nvPr>
        </p:nvSpPr>
        <p:spPr/>
        <p:txBody>
          <a:bodyPr/>
          <a:lstStyle/>
          <a:p>
            <a:fld id="{3702E312-2097-4BF9-B851-486D81813871}" type="slidenum">
              <a:rPr lang="en-GB" smtClean="0"/>
              <a:t>‹#›</a:t>
            </a:fld>
            <a:endParaRPr lang="en-GB"/>
          </a:p>
        </p:txBody>
      </p:sp>
    </p:spTree>
    <p:extLst>
      <p:ext uri="{BB962C8B-B14F-4D97-AF65-F5344CB8AC3E}">
        <p14:creationId xmlns:p14="http://schemas.microsoft.com/office/powerpoint/2010/main" val="852600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B0B3E6-EA2F-2A7A-D721-B4B43A9D30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BD48335-DBC0-ABE5-DF14-7A7C115647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9FA3F1-5374-52F0-3092-9038DB7EB6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92C392A-4724-4BD4-9760-D65340A42085}" type="datetimeFigureOut">
              <a:rPr lang="en-GB" smtClean="0"/>
              <a:t>07/06/2024</a:t>
            </a:fld>
            <a:endParaRPr lang="en-GB"/>
          </a:p>
        </p:txBody>
      </p:sp>
      <p:sp>
        <p:nvSpPr>
          <p:cNvPr id="5" name="Footer Placeholder 4">
            <a:extLst>
              <a:ext uri="{FF2B5EF4-FFF2-40B4-BE49-F238E27FC236}">
                <a16:creationId xmlns:a16="http://schemas.microsoft.com/office/drawing/2014/main" id="{233F7CCF-BB7F-6C87-0602-9A74F37058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93FB449-3BC5-40B1-AA13-E77722B11D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702E312-2097-4BF9-B851-486D81813871}" type="slidenum">
              <a:rPr lang="en-GB" smtClean="0"/>
              <a:t>‹#›</a:t>
            </a:fld>
            <a:endParaRPr lang="en-GB"/>
          </a:p>
        </p:txBody>
      </p:sp>
    </p:spTree>
    <p:extLst>
      <p:ext uri="{BB962C8B-B14F-4D97-AF65-F5344CB8AC3E}">
        <p14:creationId xmlns:p14="http://schemas.microsoft.com/office/powerpoint/2010/main" val="2431349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bibleref.com/Luke/1/Luke-1-4.html"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Authentic Adventures | Projects Abroad">
            <a:extLst>
              <a:ext uri="{FF2B5EF4-FFF2-40B4-BE49-F238E27FC236}">
                <a16:creationId xmlns:a16="http://schemas.microsoft.com/office/drawing/2014/main" id="{4B14775E-E794-55E8-C85B-1B1BCBF3C92E}"/>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7663" r="19004" b="1"/>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A358A09-61F0-C7A5-2E04-F44040164549}"/>
              </a:ext>
            </a:extLst>
          </p:cNvPr>
          <p:cNvSpPr>
            <a:spLocks noGrp="1"/>
          </p:cNvSpPr>
          <p:nvPr>
            <p:ph type="ctrTitle"/>
          </p:nvPr>
        </p:nvSpPr>
        <p:spPr>
          <a:xfrm>
            <a:off x="1524000" y="1122362"/>
            <a:ext cx="9144000" cy="2900518"/>
          </a:xfrm>
        </p:spPr>
        <p:txBody>
          <a:bodyPr>
            <a:normAutofit/>
          </a:bodyPr>
          <a:lstStyle/>
          <a:p>
            <a:r>
              <a:rPr lang="en-GB">
                <a:solidFill>
                  <a:srgbClr val="FFFFFF"/>
                </a:solidFill>
              </a:rPr>
              <a:t>Acts Series</a:t>
            </a:r>
          </a:p>
        </p:txBody>
      </p:sp>
      <p:sp>
        <p:nvSpPr>
          <p:cNvPr id="3" name="Subtitle 2">
            <a:extLst>
              <a:ext uri="{FF2B5EF4-FFF2-40B4-BE49-F238E27FC236}">
                <a16:creationId xmlns:a16="http://schemas.microsoft.com/office/drawing/2014/main" id="{A05D816E-1DE3-DB09-F7B3-C37B6E08154C}"/>
              </a:ext>
            </a:extLst>
          </p:cNvPr>
          <p:cNvSpPr>
            <a:spLocks noGrp="1"/>
          </p:cNvSpPr>
          <p:nvPr>
            <p:ph type="subTitle" idx="1"/>
          </p:nvPr>
        </p:nvSpPr>
        <p:spPr>
          <a:xfrm>
            <a:off x="1524000" y="4159404"/>
            <a:ext cx="9144000" cy="1098395"/>
          </a:xfrm>
        </p:spPr>
        <p:txBody>
          <a:bodyPr>
            <a:noAutofit/>
          </a:bodyPr>
          <a:lstStyle/>
          <a:p>
            <a:r>
              <a:rPr lang="en-GB" sz="3200" dirty="0">
                <a:solidFill>
                  <a:srgbClr val="FFFFFF"/>
                </a:solidFill>
              </a:rPr>
              <a:t>Episode 1: Introducing Acts</a:t>
            </a:r>
          </a:p>
          <a:p>
            <a:r>
              <a:rPr lang="en-GB" sz="3200" dirty="0">
                <a:solidFill>
                  <a:srgbClr val="FFFFFF"/>
                </a:solidFill>
              </a:rPr>
              <a:t>9</a:t>
            </a:r>
            <a:r>
              <a:rPr lang="en-GB" sz="3200" baseline="30000" dirty="0">
                <a:solidFill>
                  <a:srgbClr val="FFFFFF"/>
                </a:solidFill>
              </a:rPr>
              <a:t>th</a:t>
            </a:r>
            <a:r>
              <a:rPr lang="en-GB" sz="3200" dirty="0">
                <a:solidFill>
                  <a:srgbClr val="FFFFFF"/>
                </a:solidFill>
              </a:rPr>
              <a:t> June 2024 </a:t>
            </a:r>
          </a:p>
        </p:txBody>
      </p:sp>
    </p:spTree>
    <p:extLst>
      <p:ext uri="{BB962C8B-B14F-4D97-AF65-F5344CB8AC3E}">
        <p14:creationId xmlns:p14="http://schemas.microsoft.com/office/powerpoint/2010/main" val="415126422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0" nodeType="withEffect">
                                  <p:stCondLst>
                                    <p:cond delay="1500"/>
                                  </p:stCondLst>
                                  <p:iterate>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156D2-D605-87B5-02FD-4FB5F90BD172}"/>
              </a:ext>
            </a:extLst>
          </p:cNvPr>
          <p:cNvSpPr>
            <a:spLocks noGrp="1"/>
          </p:cNvSpPr>
          <p:nvPr>
            <p:ph type="title"/>
          </p:nvPr>
        </p:nvSpPr>
        <p:spPr>
          <a:xfrm>
            <a:off x="902804" y="2462282"/>
            <a:ext cx="10515600" cy="1325563"/>
          </a:xfrm>
        </p:spPr>
        <p:txBody>
          <a:bodyPr/>
          <a:lstStyle/>
          <a:p>
            <a:pPr algn="ctr"/>
            <a:r>
              <a:rPr lang="en-GB" dirty="0"/>
              <a:t>Why are we studying Acts?</a:t>
            </a:r>
          </a:p>
        </p:txBody>
      </p:sp>
    </p:spTree>
    <p:extLst>
      <p:ext uri="{BB962C8B-B14F-4D97-AF65-F5344CB8AC3E}">
        <p14:creationId xmlns:p14="http://schemas.microsoft.com/office/powerpoint/2010/main" val="2595476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5" name="Picture 14">
            <a:extLst>
              <a:ext uri="{FF2B5EF4-FFF2-40B4-BE49-F238E27FC236}">
                <a16:creationId xmlns:a16="http://schemas.microsoft.com/office/drawing/2014/main" id="{5742709D-0C00-0E0C-E66E-B64C2523CC10}"/>
              </a:ext>
            </a:extLst>
          </p:cNvPr>
          <p:cNvPicPr>
            <a:picLocks noChangeAspect="1"/>
          </p:cNvPicPr>
          <p:nvPr/>
        </p:nvPicPr>
        <p:blipFill rotWithShape="1">
          <a:blip r:embed="rId3"/>
          <a:srcRect r="425" b="-1"/>
          <a:stretch/>
        </p:blipFill>
        <p:spPr>
          <a:xfrm>
            <a:off x="20" y="1282"/>
            <a:ext cx="12191980" cy="6856718"/>
          </a:xfrm>
          <a:prstGeom prst="rect">
            <a:avLst/>
          </a:prstGeom>
        </p:spPr>
      </p:pic>
      <p:sp>
        <p:nvSpPr>
          <p:cNvPr id="2" name="Rectangle 1">
            <a:extLst>
              <a:ext uri="{FF2B5EF4-FFF2-40B4-BE49-F238E27FC236}">
                <a16:creationId xmlns:a16="http://schemas.microsoft.com/office/drawing/2014/main" id="{E6946DDF-3125-D927-A4FE-3F6F8E585710}"/>
              </a:ext>
            </a:extLst>
          </p:cNvPr>
          <p:cNvSpPr/>
          <p:nvPr/>
        </p:nvSpPr>
        <p:spPr>
          <a:xfrm>
            <a:off x="0" y="1860174"/>
            <a:ext cx="4249271" cy="4997825"/>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657CE7DD-BA5B-7EDF-3AB4-BADD29CC0686}"/>
              </a:ext>
            </a:extLst>
          </p:cNvPr>
          <p:cNvSpPr/>
          <p:nvPr/>
        </p:nvSpPr>
        <p:spPr>
          <a:xfrm>
            <a:off x="7942731" y="1860175"/>
            <a:ext cx="4249271" cy="4996543"/>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9F1D145E-679C-62F7-0D54-D01A48DF038B}"/>
              </a:ext>
            </a:extLst>
          </p:cNvPr>
          <p:cNvSpPr/>
          <p:nvPr/>
        </p:nvSpPr>
        <p:spPr>
          <a:xfrm>
            <a:off x="4052047" y="1860173"/>
            <a:ext cx="4249271" cy="4997825"/>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9639499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1" fill="hold" grpId="0" nodeType="clickEffect">
                                  <p:stCondLst>
                                    <p:cond delay="0"/>
                                  </p:stCondLst>
                                  <p:childTnLst>
                                    <p:animEffect transition="out" filter="wipe(up)">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1" fill="hold" grpId="0" nodeType="clickEffect">
                                  <p:stCondLst>
                                    <p:cond delay="0"/>
                                  </p:stCondLst>
                                  <p:childTnLst>
                                    <p:animEffect transition="out" filter="wipe(up)">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22471-6664-5D3F-DC32-D1A5398D77C4}"/>
              </a:ext>
            </a:extLst>
          </p:cNvPr>
          <p:cNvSpPr>
            <a:spLocks noGrp="1"/>
          </p:cNvSpPr>
          <p:nvPr>
            <p:ph type="title"/>
          </p:nvPr>
        </p:nvSpPr>
        <p:spPr/>
        <p:txBody>
          <a:bodyPr/>
          <a:lstStyle/>
          <a:p>
            <a:endParaRPr lang="en-GB"/>
          </a:p>
        </p:txBody>
      </p:sp>
      <p:pic>
        <p:nvPicPr>
          <p:cNvPr id="3" name="Picture 10" descr="Rolling hills background Royalty Free Vector Image">
            <a:extLst>
              <a:ext uri="{FF2B5EF4-FFF2-40B4-BE49-F238E27FC236}">
                <a16:creationId xmlns:a16="http://schemas.microsoft.com/office/drawing/2014/main" id="{0B59BBB5-0656-F40D-E624-61812B2C71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509" b="10717"/>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Tent Silhouette Vector Images (over 10,000)">
            <a:extLst>
              <a:ext uri="{FF2B5EF4-FFF2-40B4-BE49-F238E27FC236}">
                <a16:creationId xmlns:a16="http://schemas.microsoft.com/office/drawing/2014/main" id="{D382B994-C19A-8993-72DE-C43727B30C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7200" b="69200" l="18289" r="80826">
                        <a14:foregroundMark x1="45133" y1="69200" x2="45133" y2="69200"/>
                        <a14:foregroundMark x1="80826" y1="64400" x2="80826" y2="64400"/>
                        <a14:foregroundMark x1="18584" y1="62000" x2="18584" y2="62000"/>
                        <a14:foregroundMark x1="63422" y1="27200" x2="63422" y2="27200"/>
                      </a14:backgroundRemoval>
                    </a14:imgEffect>
                  </a14:imgLayer>
                </a14:imgProps>
              </a:ext>
              <a:ext uri="{28A0092B-C50C-407E-A947-70E740481C1C}">
                <a14:useLocalDpi xmlns:a14="http://schemas.microsoft.com/office/drawing/2010/main" val="0"/>
              </a:ext>
            </a:extLst>
          </a:blip>
          <a:srcRect l="12122" t="23630" r="13855" b="27939"/>
          <a:stretch/>
        </p:blipFill>
        <p:spPr bwMode="auto">
          <a:xfrm>
            <a:off x="7027684" y="3662808"/>
            <a:ext cx="1753209" cy="84591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Man carrying bags illustration, Backpacking Silhouette, Backpackers  silhouette transparent background PNG clipart | HiClipart">
            <a:extLst>
              <a:ext uri="{FF2B5EF4-FFF2-40B4-BE49-F238E27FC236}">
                <a16:creationId xmlns:a16="http://schemas.microsoft.com/office/drawing/2014/main" id="{6D8EA507-4012-6093-48CA-3116F660EDB6}"/>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709" b="92233" l="9426" r="91803">
                        <a14:foregroundMark x1="18852" y1="26699" x2="27459" y2="59223"/>
                        <a14:foregroundMark x1="27459" y1="59223" x2="24180" y2="69417"/>
                        <a14:foregroundMark x1="75000" y1="68932" x2="75000" y2="68932"/>
                        <a14:foregroundMark x1="88525" y1="46117" x2="88525" y2="46117"/>
                        <a14:foregroundMark x1="73770" y1="92718" x2="73770" y2="92718"/>
                        <a14:foregroundMark x1="91803" y1="52427" x2="91803" y2="52427"/>
                      </a14:backgroundRemoval>
                    </a14:imgEffect>
                  </a14:imgLayer>
                </a14:imgProps>
              </a:ext>
              <a:ext uri="{28A0092B-C50C-407E-A947-70E740481C1C}">
                <a14:useLocalDpi xmlns:a14="http://schemas.microsoft.com/office/drawing/2010/main" val="0"/>
              </a:ext>
            </a:extLst>
          </a:blip>
          <a:srcRect l="59131"/>
          <a:stretch/>
        </p:blipFill>
        <p:spPr bwMode="auto">
          <a:xfrm flipH="1">
            <a:off x="7521932" y="3541436"/>
            <a:ext cx="566549" cy="96728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Man carrying bags illustration, Backpacking Silhouette, Backpackers  silhouette transparent background PNG clipart | HiClipart">
            <a:extLst>
              <a:ext uri="{FF2B5EF4-FFF2-40B4-BE49-F238E27FC236}">
                <a16:creationId xmlns:a16="http://schemas.microsoft.com/office/drawing/2014/main" id="{5F2C82D5-43CF-5425-9A76-6440B9D62EA5}"/>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709" b="92233" l="9426" r="91803">
                        <a14:foregroundMark x1="18852" y1="26699" x2="27459" y2="59223"/>
                        <a14:foregroundMark x1="27459" y1="59223" x2="24180" y2="69417"/>
                        <a14:foregroundMark x1="75000" y1="68932" x2="75000" y2="68932"/>
                        <a14:foregroundMark x1="88525" y1="46117" x2="88525" y2="46117"/>
                        <a14:foregroundMark x1="73770" y1="92718" x2="73770" y2="92718"/>
                        <a14:foregroundMark x1="91803" y1="52427" x2="91803" y2="52427"/>
                      </a14:backgroundRemoval>
                    </a14:imgEffect>
                  </a14:imgLayer>
                </a14:imgProps>
              </a:ext>
              <a:ext uri="{28A0092B-C50C-407E-A947-70E740481C1C}">
                <a14:useLocalDpi xmlns:a14="http://schemas.microsoft.com/office/drawing/2010/main" val="0"/>
              </a:ext>
            </a:extLst>
          </a:blip>
          <a:srcRect r="49917"/>
          <a:stretch/>
        </p:blipFill>
        <p:spPr bwMode="auto">
          <a:xfrm flipH="1">
            <a:off x="7907183" y="3468648"/>
            <a:ext cx="527504" cy="96728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9BC46F98-0ED7-8E0A-DFDC-E4EE674C8F5D}"/>
              </a:ext>
            </a:extLst>
          </p:cNvPr>
          <p:cNvSpPr txBox="1"/>
          <p:nvPr/>
        </p:nvSpPr>
        <p:spPr>
          <a:xfrm>
            <a:off x="357809" y="319925"/>
            <a:ext cx="5334779" cy="584775"/>
          </a:xfrm>
          <a:prstGeom prst="rect">
            <a:avLst/>
          </a:prstGeom>
          <a:noFill/>
        </p:spPr>
        <p:txBody>
          <a:bodyPr wrap="square" rtlCol="0">
            <a:spAutoFit/>
          </a:bodyPr>
          <a:lstStyle/>
          <a:p>
            <a:r>
              <a:rPr lang="en-GB" sz="3200" dirty="0"/>
              <a:t>4. Maintaining the Movement</a:t>
            </a:r>
          </a:p>
        </p:txBody>
      </p:sp>
      <p:pic>
        <p:nvPicPr>
          <p:cNvPr id="4" name="Picture 2" descr="Man carrying bags illustration, Backpacking Silhouette, Backpackers  silhouette transparent background PNG clipart | HiClipart">
            <a:extLst>
              <a:ext uri="{FF2B5EF4-FFF2-40B4-BE49-F238E27FC236}">
                <a16:creationId xmlns:a16="http://schemas.microsoft.com/office/drawing/2014/main" id="{2042E1A3-F35F-9EEC-9476-3A2D7989ADF9}"/>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709" b="92233" l="9426" r="91803">
                        <a14:foregroundMark x1="18852" y1="26699" x2="27459" y2="59223"/>
                        <a14:foregroundMark x1="27459" y1="59223" x2="24180" y2="69417"/>
                        <a14:foregroundMark x1="75000" y1="68932" x2="75000" y2="68932"/>
                        <a14:foregroundMark x1="88525" y1="46117" x2="88525" y2="46117"/>
                        <a14:foregroundMark x1="73770" y1="92718" x2="73770" y2="92718"/>
                        <a14:foregroundMark x1="91803" y1="52427" x2="91803" y2="52427"/>
                      </a14:backgroundRemoval>
                    </a14:imgEffect>
                  </a14:imgLayer>
                </a14:imgProps>
              </a:ext>
              <a:ext uri="{28A0092B-C50C-407E-A947-70E740481C1C}">
                <a14:useLocalDpi xmlns:a14="http://schemas.microsoft.com/office/drawing/2010/main" val="0"/>
              </a:ext>
            </a:extLst>
          </a:blip>
          <a:srcRect l="59131"/>
          <a:stretch/>
        </p:blipFill>
        <p:spPr bwMode="auto">
          <a:xfrm flipH="1">
            <a:off x="6591868" y="3077173"/>
            <a:ext cx="312684" cy="65533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Man carrying bags illustration, Backpacking Silhouette, Backpackers  silhouette transparent background PNG clipart | HiClipart">
            <a:extLst>
              <a:ext uri="{FF2B5EF4-FFF2-40B4-BE49-F238E27FC236}">
                <a16:creationId xmlns:a16="http://schemas.microsoft.com/office/drawing/2014/main" id="{5A305BCA-85F5-7240-7F20-5F1B9CA3BC4B}"/>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709" b="92233" l="9426" r="91803">
                        <a14:foregroundMark x1="18852" y1="26699" x2="27459" y2="59223"/>
                        <a14:foregroundMark x1="27459" y1="59223" x2="24180" y2="69417"/>
                        <a14:foregroundMark x1="75000" y1="68932" x2="75000" y2="68932"/>
                        <a14:foregroundMark x1="88525" y1="46117" x2="88525" y2="46117"/>
                        <a14:foregroundMark x1="73770" y1="92718" x2="73770" y2="92718"/>
                        <a14:foregroundMark x1="91803" y1="52427" x2="91803" y2="52427"/>
                      </a14:backgroundRemoval>
                    </a14:imgEffect>
                  </a14:imgLayer>
                </a14:imgProps>
              </a:ext>
              <a:ext uri="{28A0092B-C50C-407E-A947-70E740481C1C}">
                <a14:useLocalDpi xmlns:a14="http://schemas.microsoft.com/office/drawing/2010/main" val="0"/>
              </a:ext>
            </a:extLst>
          </a:blip>
          <a:srcRect r="49917"/>
          <a:stretch/>
        </p:blipFill>
        <p:spPr bwMode="auto">
          <a:xfrm flipH="1">
            <a:off x="6335272" y="3077173"/>
            <a:ext cx="380509" cy="65077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Tent Silhouette Vector Images (over 10,000)">
            <a:extLst>
              <a:ext uri="{FF2B5EF4-FFF2-40B4-BE49-F238E27FC236}">
                <a16:creationId xmlns:a16="http://schemas.microsoft.com/office/drawing/2014/main" id="{06E85454-0DF0-BAAD-FE38-4307F5262425}"/>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7200" b="69200" l="18289" r="80826">
                        <a14:foregroundMark x1="45133" y1="69200" x2="45133" y2="69200"/>
                        <a14:foregroundMark x1="80826" y1="64400" x2="80826" y2="64400"/>
                        <a14:foregroundMark x1="18584" y1="62000" x2="18584" y2="62000"/>
                        <a14:foregroundMark x1="63422" y1="27200" x2="63422" y2="27200"/>
                      </a14:backgroundRemoval>
                    </a14:imgEffect>
                  </a14:imgLayer>
                </a14:imgProps>
              </a:ext>
              <a:ext uri="{28A0092B-C50C-407E-A947-70E740481C1C}">
                <a14:useLocalDpi xmlns:a14="http://schemas.microsoft.com/office/drawing/2010/main" val="0"/>
              </a:ext>
            </a:extLst>
          </a:blip>
          <a:srcRect l="12122" t="23630" r="13855" b="27939"/>
          <a:stretch/>
        </p:blipFill>
        <p:spPr bwMode="auto">
          <a:xfrm>
            <a:off x="4982479" y="2722363"/>
            <a:ext cx="816330" cy="39387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Man carrying bags illustration, Backpacking Silhouette, Backpackers  silhouette transparent background PNG clipart | HiClipart">
            <a:extLst>
              <a:ext uri="{FF2B5EF4-FFF2-40B4-BE49-F238E27FC236}">
                <a16:creationId xmlns:a16="http://schemas.microsoft.com/office/drawing/2014/main" id="{318603A8-B8B1-D604-A051-70F12FDED9A5}"/>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709" b="92233" l="9426" r="91803">
                        <a14:foregroundMark x1="18852" y1="26699" x2="27459" y2="59223"/>
                        <a14:foregroundMark x1="27459" y1="59223" x2="24180" y2="69417"/>
                        <a14:foregroundMark x1="75000" y1="68932" x2="75000" y2="68932"/>
                        <a14:foregroundMark x1="88525" y1="46117" x2="88525" y2="46117"/>
                        <a14:foregroundMark x1="73770" y1="92718" x2="73770" y2="92718"/>
                        <a14:foregroundMark x1="91803" y1="52427" x2="91803" y2="52427"/>
                      </a14:backgroundRemoval>
                    </a14:imgEffect>
                  </a14:imgLayer>
                </a14:imgProps>
              </a:ext>
              <a:ext uri="{28A0092B-C50C-407E-A947-70E740481C1C}">
                <a14:useLocalDpi xmlns:a14="http://schemas.microsoft.com/office/drawing/2010/main" val="0"/>
              </a:ext>
            </a:extLst>
          </a:blip>
          <a:srcRect l="59131"/>
          <a:stretch/>
        </p:blipFill>
        <p:spPr bwMode="auto">
          <a:xfrm flipH="1">
            <a:off x="4942763" y="2608390"/>
            <a:ext cx="207585" cy="43506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Man carrying bags illustration, Backpacking Silhouette, Backpackers  silhouette transparent background PNG clipart | HiClipart">
            <a:extLst>
              <a:ext uri="{FF2B5EF4-FFF2-40B4-BE49-F238E27FC236}">
                <a16:creationId xmlns:a16="http://schemas.microsoft.com/office/drawing/2014/main" id="{78989D3A-BFD1-77C6-E1F8-1B4C42CD4E7D}"/>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709" b="92233" l="9426" r="91803">
                        <a14:foregroundMark x1="18852" y1="26699" x2="27459" y2="59223"/>
                        <a14:foregroundMark x1="27459" y1="59223" x2="24180" y2="69417"/>
                        <a14:foregroundMark x1="75000" y1="68932" x2="75000" y2="68932"/>
                        <a14:foregroundMark x1="88525" y1="46117" x2="88525" y2="46117"/>
                        <a14:foregroundMark x1="73770" y1="92718" x2="73770" y2="92718"/>
                        <a14:foregroundMark x1="91803" y1="52427" x2="91803" y2="52427"/>
                      </a14:backgroundRemoval>
                    </a14:imgEffect>
                  </a14:imgLayer>
                </a14:imgProps>
              </a:ext>
              <a:ext uri="{28A0092B-C50C-407E-A947-70E740481C1C}">
                <a14:useLocalDpi xmlns:a14="http://schemas.microsoft.com/office/drawing/2010/main" val="0"/>
              </a:ext>
            </a:extLst>
          </a:blip>
          <a:srcRect r="49917"/>
          <a:stretch/>
        </p:blipFill>
        <p:spPr bwMode="auto">
          <a:xfrm flipH="1">
            <a:off x="4686167" y="2608390"/>
            <a:ext cx="252612" cy="432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090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nodeType="clickEffect">
                                  <p:stCondLst>
                                    <p:cond delay="0"/>
                                  </p:stCondLst>
                                  <p:childTnLst>
                                    <p:animEffect transition="out" filter="wipe(up)">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1"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64" presetClass="path" presetSubtype="0" accel="50000" decel="50000" fill="hold" nodeType="clickEffect">
                                  <p:stCondLst>
                                    <p:cond delay="0"/>
                                  </p:stCondLst>
                                  <p:childTnLst>
                                    <p:animMotion origin="layout" path="M -4.16667E-6 4.44444E-6 L -0.04648 -0.10325 " pathEditMode="relative" rAng="0" ptsTypes="AA">
                                      <p:cBhvr>
                                        <p:cTn id="15" dur="2000" fill="hold"/>
                                        <p:tgtEl>
                                          <p:spTgt spid="12"/>
                                        </p:tgtEl>
                                        <p:attrNameLst>
                                          <p:attrName>ppt_x</p:attrName>
                                          <p:attrName>ppt_y</p:attrName>
                                        </p:attrNameLst>
                                      </p:cBhvr>
                                      <p:rCtr x="-2331" y="-5162"/>
                                    </p:animMotion>
                                  </p:childTnLst>
                                </p:cTn>
                              </p:par>
                              <p:par>
                                <p:cTn id="16" presetID="64" presetClass="path" presetSubtype="0" accel="50000" decel="50000" fill="hold" nodeType="withEffect">
                                  <p:stCondLst>
                                    <p:cond delay="0"/>
                                  </p:stCondLst>
                                  <p:childTnLst>
                                    <p:animMotion origin="layout" path="M -2.29167E-6 2.59259E-6 L -0.047 -0.09398 " pathEditMode="relative" rAng="0" ptsTypes="AA">
                                      <p:cBhvr>
                                        <p:cTn id="17" dur="2000" fill="hold"/>
                                        <p:tgtEl>
                                          <p:spTgt spid="14"/>
                                        </p:tgtEl>
                                        <p:attrNameLst>
                                          <p:attrName>ppt_x</p:attrName>
                                          <p:attrName>ppt_y</p:attrName>
                                        </p:attrNameLst>
                                      </p:cBhvr>
                                      <p:rCtr x="-2357" y="-4699"/>
                                    </p:animMotion>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12"/>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14"/>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56" presetClass="path" presetSubtype="0" accel="50000" decel="50000" fill="hold" nodeType="clickEffect">
                                  <p:stCondLst>
                                    <p:cond delay="0"/>
                                  </p:stCondLst>
                                  <p:childTnLst>
                                    <p:animMotion origin="layout" path="M 3.75E-6 -4.81481E-6 L -0.08438 -0.08287 " pathEditMode="relative" rAng="0" ptsTypes="AA">
                                      <p:cBhvr>
                                        <p:cTn id="31" dur="2000" fill="hold"/>
                                        <p:tgtEl>
                                          <p:spTgt spid="5"/>
                                        </p:tgtEl>
                                        <p:attrNameLst>
                                          <p:attrName>ppt_x</p:attrName>
                                          <p:attrName>ppt_y</p:attrName>
                                        </p:attrNameLst>
                                      </p:cBhvr>
                                      <p:rCtr x="-4219" y="-4144"/>
                                    </p:animMotion>
                                  </p:childTnLst>
                                </p:cTn>
                              </p:par>
                              <p:par>
                                <p:cTn id="32" presetID="56" presetClass="path" presetSubtype="0" accel="50000" decel="50000" fill="hold" nodeType="withEffect">
                                  <p:stCondLst>
                                    <p:cond delay="0"/>
                                  </p:stCondLst>
                                  <p:childTnLst>
                                    <p:animMotion origin="layout" path="M 4.58333E-6 3.7037E-6 L -0.08698 -0.08172 " pathEditMode="relative" rAng="0" ptsTypes="AA">
                                      <p:cBhvr>
                                        <p:cTn id="33" dur="2000" fill="hold"/>
                                        <p:tgtEl>
                                          <p:spTgt spid="4"/>
                                        </p:tgtEl>
                                        <p:attrNameLst>
                                          <p:attrName>ppt_x</p:attrName>
                                          <p:attrName>ppt_y</p:attrName>
                                        </p:attrNameLst>
                                      </p:cBhvr>
                                      <p:rCtr x="-4349" y="-4097"/>
                                    </p:animMotion>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0"/>
                                  </p:stCondLst>
                                  <p:childTnLst>
                                    <p:set>
                                      <p:cBhvr>
                                        <p:cTn id="37" dur="1" fill="hold">
                                          <p:stCondLst>
                                            <p:cond delay="0"/>
                                          </p:stCondLst>
                                        </p:cTn>
                                        <p:tgtEl>
                                          <p:spTgt spid="5"/>
                                        </p:tgtEl>
                                        <p:attrNameLst>
                                          <p:attrName>style.visibility</p:attrName>
                                        </p:attrNameLst>
                                      </p:cBhvr>
                                      <p:to>
                                        <p:strVal val="hidden"/>
                                      </p:to>
                                    </p:set>
                                  </p:childTnLst>
                                </p:cTn>
                              </p:par>
                              <p:par>
                                <p:cTn id="38" presetID="1" presetClass="exit" presetSubtype="0" fill="hold" nodeType="withEffect">
                                  <p:stCondLst>
                                    <p:cond delay="0"/>
                                  </p:stCondLst>
                                  <p:childTnLst>
                                    <p:set>
                                      <p:cBhvr>
                                        <p:cTn id="39" dur="1" fill="hold">
                                          <p:stCondLst>
                                            <p:cond delay="0"/>
                                          </p:stCondLst>
                                        </p:cTn>
                                        <p:tgtEl>
                                          <p:spTgt spid="4"/>
                                        </p:tgtEl>
                                        <p:attrNameLst>
                                          <p:attrName>style.visibility</p:attrName>
                                        </p:attrNameLst>
                                      </p:cBhvr>
                                      <p:to>
                                        <p:strVal val="hidden"/>
                                      </p:to>
                                    </p:set>
                                  </p:childTnLst>
                                </p:cTn>
                              </p:par>
                              <p:par>
                                <p:cTn id="40" presetID="22" presetClass="entr" presetSubtype="4"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down)">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xit" presetSubtype="1" fill="hold" nodeType="clickEffect">
                                  <p:stCondLst>
                                    <p:cond delay="0"/>
                                  </p:stCondLst>
                                  <p:childTnLst>
                                    <p:animEffect transition="out" filter="wipe(up)">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par>
                                <p:cTn id="48" presetID="1" presetClass="entr" presetSubtype="0"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9"/>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56" presetClass="path" presetSubtype="0" accel="50000" decel="50000" fill="hold" nodeType="clickEffect">
                                  <p:stCondLst>
                                    <p:cond delay="0"/>
                                  </p:stCondLst>
                                  <p:childTnLst>
                                    <p:animMotion origin="layout" path="M -1.45833E-6 4.44444E-6 L -0.20443 -0.00926 " pathEditMode="relative" rAng="0" ptsTypes="AA">
                                      <p:cBhvr>
                                        <p:cTn id="55" dur="2000" fill="hold"/>
                                        <p:tgtEl>
                                          <p:spTgt spid="10"/>
                                        </p:tgtEl>
                                        <p:attrNameLst>
                                          <p:attrName>ppt_x</p:attrName>
                                          <p:attrName>ppt_y</p:attrName>
                                        </p:attrNameLst>
                                      </p:cBhvr>
                                      <p:rCtr x="-10221" y="-463"/>
                                    </p:animMotion>
                                  </p:childTnLst>
                                </p:cTn>
                              </p:par>
                              <p:par>
                                <p:cTn id="56" presetID="56" presetClass="path" presetSubtype="0" accel="50000" decel="50000" fill="hold" nodeType="withEffect">
                                  <p:stCondLst>
                                    <p:cond delay="0"/>
                                  </p:stCondLst>
                                  <p:childTnLst>
                                    <p:animMotion origin="layout" path="M -2.29167E-6 2.96296E-6 L -0.20351 -0.02269 " pathEditMode="relative" rAng="0" ptsTypes="AA">
                                      <p:cBhvr>
                                        <p:cTn id="57" dur="2000" fill="hold"/>
                                        <p:tgtEl>
                                          <p:spTgt spid="9"/>
                                        </p:tgtEl>
                                        <p:attrNameLst>
                                          <p:attrName>ppt_x</p:attrName>
                                          <p:attrName>ppt_y</p:attrName>
                                        </p:attrNameLst>
                                      </p:cBhvr>
                                      <p:rCtr x="-10182" y="-1134"/>
                                    </p:animMotion>
                                  </p:childTnLst>
                                </p:cTn>
                              </p:par>
                            </p:childTnLst>
                          </p:cTn>
                        </p:par>
                      </p:childTnLst>
                    </p:cTn>
                  </p:par>
                  <p:par>
                    <p:cTn id="58" fill="hold">
                      <p:stCondLst>
                        <p:cond delay="indefinite"/>
                      </p:stCondLst>
                      <p:childTnLst>
                        <p:par>
                          <p:cTn id="59" fill="hold">
                            <p:stCondLst>
                              <p:cond delay="0"/>
                            </p:stCondLst>
                            <p:childTnLst>
                              <p:par>
                                <p:cTn id="60" presetID="1" presetClass="exit" presetSubtype="0" fill="hold" nodeType="clickEffect">
                                  <p:stCondLst>
                                    <p:cond delay="0"/>
                                  </p:stCondLst>
                                  <p:childTnLst>
                                    <p:set>
                                      <p:cBhvr>
                                        <p:cTn id="61" dur="1" fill="hold">
                                          <p:stCondLst>
                                            <p:cond delay="0"/>
                                          </p:stCondLst>
                                        </p:cTn>
                                        <p:tgtEl>
                                          <p:spTgt spid="10"/>
                                        </p:tgtEl>
                                        <p:attrNameLst>
                                          <p:attrName>style.visibility</p:attrName>
                                        </p:attrNameLst>
                                      </p:cBhvr>
                                      <p:to>
                                        <p:strVal val="hidden"/>
                                      </p:to>
                                    </p:set>
                                  </p:childTnLst>
                                </p:cTn>
                              </p:par>
                              <p:par>
                                <p:cTn id="62" presetID="1" presetClass="exit" presetSubtype="0" fill="hold" nodeType="withEffect">
                                  <p:stCondLst>
                                    <p:cond delay="0"/>
                                  </p:stCondLst>
                                  <p:childTnLst>
                                    <p:set>
                                      <p:cBhvr>
                                        <p:cTn id="63"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550A7-D3A7-2ABB-C0D5-F2BB810D1EF2}"/>
              </a:ext>
            </a:extLst>
          </p:cNvPr>
          <p:cNvSpPr>
            <a:spLocks noGrp="1"/>
          </p:cNvSpPr>
          <p:nvPr>
            <p:ph type="title"/>
          </p:nvPr>
        </p:nvSpPr>
        <p:spPr>
          <a:xfrm>
            <a:off x="838200" y="2492240"/>
            <a:ext cx="10515600" cy="1325563"/>
          </a:xfrm>
        </p:spPr>
        <p:txBody>
          <a:bodyPr/>
          <a:lstStyle/>
          <a:p>
            <a:pPr algn="ctr"/>
            <a:r>
              <a:rPr lang="en-GB" dirty="0"/>
              <a:t>How does the narrative take us from </a:t>
            </a:r>
            <a:br>
              <a:rPr lang="en-GB" dirty="0"/>
            </a:br>
            <a:r>
              <a:rPr lang="en-GB" dirty="0"/>
              <a:t>1 Kings to Acts?</a:t>
            </a:r>
          </a:p>
        </p:txBody>
      </p:sp>
    </p:spTree>
    <p:extLst>
      <p:ext uri="{BB962C8B-B14F-4D97-AF65-F5344CB8AC3E}">
        <p14:creationId xmlns:p14="http://schemas.microsoft.com/office/powerpoint/2010/main" val="1899877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064C7EE9-415A-F5A8-5736-2924052CBC86}"/>
              </a:ext>
            </a:extLst>
          </p:cNvPr>
          <p:cNvSpPr/>
          <p:nvPr/>
        </p:nvSpPr>
        <p:spPr>
          <a:xfrm>
            <a:off x="435333" y="1301196"/>
            <a:ext cx="2192470" cy="121891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Kings</a:t>
            </a:r>
          </a:p>
        </p:txBody>
      </p:sp>
      <p:sp>
        <p:nvSpPr>
          <p:cNvPr id="4" name="Rectangle: Rounded Corners 3">
            <a:extLst>
              <a:ext uri="{FF2B5EF4-FFF2-40B4-BE49-F238E27FC236}">
                <a16:creationId xmlns:a16="http://schemas.microsoft.com/office/drawing/2014/main" id="{44EC66B6-15CC-4240-BEE4-8637DE4F228D}"/>
              </a:ext>
            </a:extLst>
          </p:cNvPr>
          <p:cNvSpPr/>
          <p:nvPr/>
        </p:nvSpPr>
        <p:spPr>
          <a:xfrm>
            <a:off x="3243708" y="1301195"/>
            <a:ext cx="2192470" cy="121891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Destruction of Israel</a:t>
            </a:r>
          </a:p>
        </p:txBody>
      </p:sp>
      <p:sp>
        <p:nvSpPr>
          <p:cNvPr id="5" name="Rectangle: Rounded Corners 4">
            <a:extLst>
              <a:ext uri="{FF2B5EF4-FFF2-40B4-BE49-F238E27FC236}">
                <a16:creationId xmlns:a16="http://schemas.microsoft.com/office/drawing/2014/main" id="{6C0A7BB5-88BC-15A4-76E6-39EF2B53B32B}"/>
              </a:ext>
            </a:extLst>
          </p:cNvPr>
          <p:cNvSpPr/>
          <p:nvPr/>
        </p:nvSpPr>
        <p:spPr>
          <a:xfrm>
            <a:off x="8860458" y="1301195"/>
            <a:ext cx="2192470" cy="121891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Destruction of Judah</a:t>
            </a:r>
          </a:p>
        </p:txBody>
      </p:sp>
      <p:sp>
        <p:nvSpPr>
          <p:cNvPr id="6" name="Rectangle: Rounded Corners 5">
            <a:extLst>
              <a:ext uri="{FF2B5EF4-FFF2-40B4-BE49-F238E27FC236}">
                <a16:creationId xmlns:a16="http://schemas.microsoft.com/office/drawing/2014/main" id="{379E1FF0-A021-EEA7-D89D-69893C904C6F}"/>
              </a:ext>
            </a:extLst>
          </p:cNvPr>
          <p:cNvSpPr/>
          <p:nvPr/>
        </p:nvSpPr>
        <p:spPr>
          <a:xfrm>
            <a:off x="6052083" y="1301195"/>
            <a:ext cx="2192470" cy="121891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Abductions</a:t>
            </a:r>
          </a:p>
        </p:txBody>
      </p:sp>
      <p:sp>
        <p:nvSpPr>
          <p:cNvPr id="8" name="TextBox 7">
            <a:extLst>
              <a:ext uri="{FF2B5EF4-FFF2-40B4-BE49-F238E27FC236}">
                <a16:creationId xmlns:a16="http://schemas.microsoft.com/office/drawing/2014/main" id="{0F48AC52-AE61-9616-47C6-6116B5BF5FC1}"/>
              </a:ext>
            </a:extLst>
          </p:cNvPr>
          <p:cNvSpPr txBox="1"/>
          <p:nvPr/>
        </p:nvSpPr>
        <p:spPr>
          <a:xfrm>
            <a:off x="2754803" y="2956534"/>
            <a:ext cx="2269067" cy="1569660"/>
          </a:xfrm>
          <a:prstGeom prst="rect">
            <a:avLst/>
          </a:prstGeom>
          <a:noFill/>
        </p:spPr>
        <p:txBody>
          <a:bodyPr wrap="square">
            <a:spAutoFit/>
          </a:bodyPr>
          <a:lstStyle/>
          <a:p>
            <a:pPr marL="1143000" lvl="2" indent="-228600">
              <a:buFont typeface="Wingdings" panose="05000000000000000000" pitchFamily="2" charset="2"/>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Elijah</a:t>
            </a:r>
          </a:p>
          <a:p>
            <a:pPr marL="1143000" lvl="2" indent="-228600">
              <a:buFont typeface="Wingdings" panose="05000000000000000000" pitchFamily="2" charset="2"/>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Elisha</a:t>
            </a:r>
          </a:p>
          <a:p>
            <a:pPr marL="1143000" lvl="2" indent="-228600">
              <a:buFont typeface="Wingdings" panose="05000000000000000000" pitchFamily="2" charset="2"/>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Amos</a:t>
            </a:r>
          </a:p>
          <a:p>
            <a:pPr marL="1143000" lvl="2" indent="-228600">
              <a:buFont typeface="Wingdings" panose="05000000000000000000" pitchFamily="2" charset="2"/>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Hosea</a:t>
            </a:r>
          </a:p>
        </p:txBody>
      </p:sp>
      <p:sp>
        <p:nvSpPr>
          <p:cNvPr id="10" name="TextBox 9">
            <a:extLst>
              <a:ext uri="{FF2B5EF4-FFF2-40B4-BE49-F238E27FC236}">
                <a16:creationId xmlns:a16="http://schemas.microsoft.com/office/drawing/2014/main" id="{B86CE20F-57DE-4134-F6A9-659AE9377365}"/>
              </a:ext>
            </a:extLst>
          </p:cNvPr>
          <p:cNvSpPr txBox="1"/>
          <p:nvPr/>
        </p:nvSpPr>
        <p:spPr>
          <a:xfrm>
            <a:off x="8257595" y="2956534"/>
            <a:ext cx="3398195" cy="1938992"/>
          </a:xfrm>
          <a:prstGeom prst="rect">
            <a:avLst/>
          </a:prstGeom>
          <a:noFill/>
        </p:spPr>
        <p:txBody>
          <a:bodyPr wrap="square">
            <a:spAutoFit/>
          </a:bodyPr>
          <a:lstStyle/>
          <a:p>
            <a:pPr marL="1143000" lvl="2" indent="-228600">
              <a:buFont typeface="Wingdings" panose="05000000000000000000" pitchFamily="2" charset="2"/>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Isaiah</a:t>
            </a:r>
            <a:endParaRPr lang="en-GB" sz="2400" kern="100" dirty="0">
              <a:latin typeface="Aptos" panose="020B0004020202020204" pitchFamily="34" charset="0"/>
              <a:ea typeface="Aptos" panose="020B0004020202020204" pitchFamily="34" charset="0"/>
              <a:cs typeface="Times New Roman" panose="02020603050405020304" pitchFamily="18" charset="0"/>
            </a:endParaRPr>
          </a:p>
          <a:p>
            <a:pPr marL="1143000" lvl="2" indent="-228600">
              <a:buFont typeface="Wingdings" panose="05000000000000000000" pitchFamily="2" charset="2"/>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Micah</a:t>
            </a:r>
          </a:p>
          <a:p>
            <a:pPr marL="1143000" lvl="2" indent="-228600">
              <a:buFont typeface="Wingdings" panose="05000000000000000000" pitchFamily="2" charset="2"/>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Zephaniah</a:t>
            </a:r>
          </a:p>
          <a:p>
            <a:pPr marL="1143000" lvl="2" indent="-228600">
              <a:buFont typeface="Wingdings" panose="05000000000000000000" pitchFamily="2" charset="2"/>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Habakkuk</a:t>
            </a:r>
            <a:endParaRPr lang="en-GB" sz="2400" kern="100" dirty="0">
              <a:latin typeface="Aptos" panose="020B0004020202020204" pitchFamily="34" charset="0"/>
              <a:ea typeface="Aptos" panose="020B0004020202020204" pitchFamily="34" charset="0"/>
              <a:cs typeface="Times New Roman" panose="02020603050405020304" pitchFamily="18" charset="0"/>
            </a:endParaRPr>
          </a:p>
          <a:p>
            <a:pPr marL="1143000" lvl="2" indent="-228600">
              <a:buFont typeface="Wingdings" panose="05000000000000000000" pitchFamily="2" charset="2"/>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Jeremiah</a:t>
            </a:r>
          </a:p>
        </p:txBody>
      </p:sp>
      <p:sp>
        <p:nvSpPr>
          <p:cNvPr id="11" name="TextBox 10">
            <a:extLst>
              <a:ext uri="{FF2B5EF4-FFF2-40B4-BE49-F238E27FC236}">
                <a16:creationId xmlns:a16="http://schemas.microsoft.com/office/drawing/2014/main" id="{1F059F43-FC5B-A665-0B2B-69E794A50B21}"/>
              </a:ext>
            </a:extLst>
          </p:cNvPr>
          <p:cNvSpPr txBox="1"/>
          <p:nvPr/>
        </p:nvSpPr>
        <p:spPr>
          <a:xfrm>
            <a:off x="5436178" y="2959798"/>
            <a:ext cx="3187429" cy="830997"/>
          </a:xfrm>
          <a:prstGeom prst="rect">
            <a:avLst/>
          </a:prstGeom>
          <a:noFill/>
        </p:spPr>
        <p:txBody>
          <a:bodyPr wrap="square">
            <a:spAutoFit/>
          </a:bodyPr>
          <a:lstStyle/>
          <a:p>
            <a:pPr marL="1143000" lvl="2" indent="-228600">
              <a:buFont typeface="Wingdings" panose="05000000000000000000" pitchFamily="2" charset="2"/>
              <a:buChar char=""/>
            </a:pPr>
            <a:r>
              <a:rPr lang="en-GB" sz="2400" dirty="0">
                <a:effectLst/>
                <a:latin typeface="Aptos" panose="020B0004020202020204" pitchFamily="34" charset="0"/>
                <a:ea typeface="Aptos" panose="020B0004020202020204" pitchFamily="34" charset="0"/>
                <a:cs typeface="Times New Roman" panose="02020603050405020304" pitchFamily="18" charset="0"/>
              </a:rPr>
              <a:t>Daniel &amp; Co</a:t>
            </a:r>
          </a:p>
          <a:p>
            <a:pPr marL="1143000" lvl="2" indent="-228600">
              <a:buFont typeface="Wingdings" panose="05000000000000000000" pitchFamily="2" charset="2"/>
              <a:buChar char=""/>
            </a:pPr>
            <a:r>
              <a:rPr lang="en-GB" sz="2400" dirty="0">
                <a:effectLst/>
                <a:latin typeface="Aptos" panose="020B0004020202020204" pitchFamily="34" charset="0"/>
                <a:ea typeface="Aptos" panose="020B0004020202020204" pitchFamily="34" charset="0"/>
                <a:cs typeface="Times New Roman" panose="02020603050405020304" pitchFamily="18" charset="0"/>
              </a:rPr>
              <a:t>Ezekiel</a:t>
            </a:r>
            <a:endParaRPr lang="en-GB" sz="2400" dirty="0"/>
          </a:p>
        </p:txBody>
      </p:sp>
      <p:sp>
        <p:nvSpPr>
          <p:cNvPr id="12" name="Arrow: Right 11">
            <a:extLst>
              <a:ext uri="{FF2B5EF4-FFF2-40B4-BE49-F238E27FC236}">
                <a16:creationId xmlns:a16="http://schemas.microsoft.com/office/drawing/2014/main" id="{7092C476-994D-78DF-48D3-EFF356FDDC79}"/>
              </a:ext>
            </a:extLst>
          </p:cNvPr>
          <p:cNvSpPr/>
          <p:nvPr/>
        </p:nvSpPr>
        <p:spPr>
          <a:xfrm>
            <a:off x="2494768" y="1576502"/>
            <a:ext cx="875489" cy="732817"/>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row: Right 12">
            <a:extLst>
              <a:ext uri="{FF2B5EF4-FFF2-40B4-BE49-F238E27FC236}">
                <a16:creationId xmlns:a16="http://schemas.microsoft.com/office/drawing/2014/main" id="{70431511-5B98-7E1C-E9E5-9FFADC2B50EA}"/>
              </a:ext>
            </a:extLst>
          </p:cNvPr>
          <p:cNvSpPr/>
          <p:nvPr/>
        </p:nvSpPr>
        <p:spPr>
          <a:xfrm>
            <a:off x="5307127" y="1576503"/>
            <a:ext cx="875489" cy="732817"/>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rrow: Right 13">
            <a:extLst>
              <a:ext uri="{FF2B5EF4-FFF2-40B4-BE49-F238E27FC236}">
                <a16:creationId xmlns:a16="http://schemas.microsoft.com/office/drawing/2014/main" id="{D59A10C5-7EF6-37B2-4CA6-084C4A00A8F6}"/>
              </a:ext>
            </a:extLst>
          </p:cNvPr>
          <p:cNvSpPr/>
          <p:nvPr/>
        </p:nvSpPr>
        <p:spPr>
          <a:xfrm>
            <a:off x="11020503" y="1576504"/>
            <a:ext cx="875489" cy="732817"/>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Right 14">
            <a:extLst>
              <a:ext uri="{FF2B5EF4-FFF2-40B4-BE49-F238E27FC236}">
                <a16:creationId xmlns:a16="http://schemas.microsoft.com/office/drawing/2014/main" id="{B8BB6536-613B-C745-8DAF-21276D7899BD}"/>
              </a:ext>
            </a:extLst>
          </p:cNvPr>
          <p:cNvSpPr/>
          <p:nvPr/>
        </p:nvSpPr>
        <p:spPr>
          <a:xfrm>
            <a:off x="8114761" y="1576505"/>
            <a:ext cx="875489" cy="732817"/>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084913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10" grpId="0"/>
      <p:bldP spid="11" grpId="0"/>
      <p:bldP spid="13" grpId="0" animBg="1"/>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064C7EE9-415A-F5A8-5736-2924052CBC86}"/>
              </a:ext>
            </a:extLst>
          </p:cNvPr>
          <p:cNvSpPr/>
          <p:nvPr/>
        </p:nvSpPr>
        <p:spPr>
          <a:xfrm>
            <a:off x="694733" y="1301196"/>
            <a:ext cx="2192470" cy="121891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Exile</a:t>
            </a:r>
          </a:p>
        </p:txBody>
      </p:sp>
      <p:sp>
        <p:nvSpPr>
          <p:cNvPr id="4" name="Rectangle: Rounded Corners 3">
            <a:extLst>
              <a:ext uri="{FF2B5EF4-FFF2-40B4-BE49-F238E27FC236}">
                <a16:creationId xmlns:a16="http://schemas.microsoft.com/office/drawing/2014/main" id="{44EC66B6-15CC-4240-BEE4-8637DE4F228D}"/>
              </a:ext>
            </a:extLst>
          </p:cNvPr>
          <p:cNvSpPr/>
          <p:nvPr/>
        </p:nvSpPr>
        <p:spPr>
          <a:xfrm>
            <a:off x="3503108" y="1301195"/>
            <a:ext cx="2192470" cy="121891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Return</a:t>
            </a:r>
          </a:p>
        </p:txBody>
      </p:sp>
      <p:sp>
        <p:nvSpPr>
          <p:cNvPr id="5" name="Rectangle: Rounded Corners 4">
            <a:extLst>
              <a:ext uri="{FF2B5EF4-FFF2-40B4-BE49-F238E27FC236}">
                <a16:creationId xmlns:a16="http://schemas.microsoft.com/office/drawing/2014/main" id="{6C0A7BB5-88BC-15A4-76E6-39EF2B53B32B}"/>
              </a:ext>
            </a:extLst>
          </p:cNvPr>
          <p:cNvSpPr/>
          <p:nvPr/>
        </p:nvSpPr>
        <p:spPr>
          <a:xfrm>
            <a:off x="9119858" y="1301195"/>
            <a:ext cx="2192470" cy="121891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The Gospels</a:t>
            </a:r>
          </a:p>
        </p:txBody>
      </p:sp>
      <p:sp>
        <p:nvSpPr>
          <p:cNvPr id="6" name="Rectangle: Rounded Corners 5">
            <a:extLst>
              <a:ext uri="{FF2B5EF4-FFF2-40B4-BE49-F238E27FC236}">
                <a16:creationId xmlns:a16="http://schemas.microsoft.com/office/drawing/2014/main" id="{379E1FF0-A021-EEA7-D89D-69893C904C6F}"/>
              </a:ext>
            </a:extLst>
          </p:cNvPr>
          <p:cNvSpPr/>
          <p:nvPr/>
        </p:nvSpPr>
        <p:spPr>
          <a:xfrm>
            <a:off x="6311483" y="1301195"/>
            <a:ext cx="2192470" cy="121891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Silence</a:t>
            </a:r>
          </a:p>
        </p:txBody>
      </p:sp>
      <p:sp>
        <p:nvSpPr>
          <p:cNvPr id="8" name="TextBox 7">
            <a:extLst>
              <a:ext uri="{FF2B5EF4-FFF2-40B4-BE49-F238E27FC236}">
                <a16:creationId xmlns:a16="http://schemas.microsoft.com/office/drawing/2014/main" id="{0F48AC52-AE61-9616-47C6-6116B5BF5FC1}"/>
              </a:ext>
            </a:extLst>
          </p:cNvPr>
          <p:cNvSpPr txBox="1"/>
          <p:nvPr/>
        </p:nvSpPr>
        <p:spPr>
          <a:xfrm>
            <a:off x="2795368" y="2956534"/>
            <a:ext cx="2900210" cy="2677656"/>
          </a:xfrm>
          <a:prstGeom prst="rect">
            <a:avLst/>
          </a:prstGeom>
          <a:noFill/>
        </p:spPr>
        <p:txBody>
          <a:bodyPr wrap="square">
            <a:spAutoFit/>
          </a:bodyPr>
          <a:lstStyle/>
          <a:p>
            <a:pPr marL="1143000" lvl="2" indent="-228600">
              <a:buFont typeface="Wingdings" panose="05000000000000000000" pitchFamily="2" charset="2"/>
              <a:buChar char=""/>
            </a:pPr>
            <a:r>
              <a:rPr lang="en-GB" sz="2400" kern="100" dirty="0">
                <a:latin typeface="Aptos" panose="020B0004020202020204" pitchFamily="34" charset="0"/>
                <a:cs typeface="Times New Roman" panose="02020603050405020304" pitchFamily="18" charset="0"/>
              </a:rPr>
              <a:t>Zerubbabel</a:t>
            </a:r>
          </a:p>
          <a:p>
            <a:pPr marL="1143000" lvl="2" indent="-228600">
              <a:buFont typeface="Wingdings" panose="05000000000000000000" pitchFamily="2" charset="2"/>
              <a:buChar char=""/>
            </a:pPr>
            <a:r>
              <a:rPr lang="en-GB" sz="2400" kern="100" dirty="0">
                <a:latin typeface="Aptos" panose="020B0004020202020204" pitchFamily="34" charset="0"/>
                <a:cs typeface="Times New Roman" panose="02020603050405020304" pitchFamily="18" charset="0"/>
              </a:rPr>
              <a:t>Ezra</a:t>
            </a:r>
          </a:p>
          <a:p>
            <a:pPr marL="1143000" lvl="2" indent="-228600">
              <a:buFont typeface="Wingdings" panose="05000000000000000000" pitchFamily="2" charset="2"/>
              <a:buChar char=""/>
            </a:pPr>
            <a:r>
              <a:rPr lang="en-GB" sz="2400" kern="100" dirty="0">
                <a:latin typeface="Aptos" panose="020B0004020202020204" pitchFamily="34" charset="0"/>
                <a:cs typeface="Times New Roman" panose="02020603050405020304" pitchFamily="18" charset="0"/>
              </a:rPr>
              <a:t>Nehemiah</a:t>
            </a:r>
          </a:p>
          <a:p>
            <a:pPr marL="1143000" lvl="2" indent="-228600">
              <a:buFont typeface="Wingdings" panose="05000000000000000000" pitchFamily="2" charset="2"/>
              <a:buChar char=""/>
            </a:pPr>
            <a:r>
              <a:rPr lang="en-GB" sz="2400" kern="100" dirty="0">
                <a:latin typeface="Aptos" panose="020B0004020202020204" pitchFamily="34" charset="0"/>
                <a:cs typeface="Times New Roman" panose="02020603050405020304" pitchFamily="18" charset="0"/>
              </a:rPr>
              <a:t>Joel</a:t>
            </a:r>
          </a:p>
          <a:p>
            <a:pPr marL="1143000" lvl="2" indent="-228600">
              <a:buFont typeface="Wingdings" panose="05000000000000000000" pitchFamily="2" charset="2"/>
              <a:buChar char=""/>
            </a:pPr>
            <a:r>
              <a:rPr lang="en-GB" sz="2400" kern="100" dirty="0">
                <a:latin typeface="Aptos" panose="020B0004020202020204" pitchFamily="34" charset="0"/>
                <a:cs typeface="Times New Roman" panose="02020603050405020304" pitchFamily="18" charset="0"/>
              </a:rPr>
              <a:t>Haggai</a:t>
            </a:r>
          </a:p>
          <a:p>
            <a:pPr marL="1143000" lvl="2" indent="-228600">
              <a:buFont typeface="Wingdings" panose="05000000000000000000" pitchFamily="2" charset="2"/>
              <a:buChar char=""/>
            </a:pPr>
            <a:r>
              <a:rPr lang="en-GB" sz="2400" kern="100" dirty="0">
                <a:latin typeface="Aptos" panose="020B0004020202020204" pitchFamily="34" charset="0"/>
                <a:cs typeface="Times New Roman" panose="02020603050405020304" pitchFamily="18" charset="0"/>
              </a:rPr>
              <a:t>Zechariah</a:t>
            </a:r>
          </a:p>
          <a:p>
            <a:pPr marL="1143000" lvl="2" indent="-228600">
              <a:buFont typeface="Wingdings" panose="05000000000000000000" pitchFamily="2" charset="2"/>
              <a:buChar char=""/>
            </a:pPr>
            <a:r>
              <a:rPr lang="en-GB" sz="2400" kern="100" dirty="0">
                <a:latin typeface="Aptos" panose="020B0004020202020204" pitchFamily="34" charset="0"/>
                <a:cs typeface="Times New Roman" panose="02020603050405020304" pitchFamily="18" charset="0"/>
              </a:rPr>
              <a:t>Malachi </a:t>
            </a:r>
          </a:p>
        </p:txBody>
      </p:sp>
      <p:sp>
        <p:nvSpPr>
          <p:cNvPr id="10" name="TextBox 9">
            <a:extLst>
              <a:ext uri="{FF2B5EF4-FFF2-40B4-BE49-F238E27FC236}">
                <a16:creationId xmlns:a16="http://schemas.microsoft.com/office/drawing/2014/main" id="{B86CE20F-57DE-4134-F6A9-659AE9377365}"/>
              </a:ext>
            </a:extLst>
          </p:cNvPr>
          <p:cNvSpPr txBox="1"/>
          <p:nvPr/>
        </p:nvSpPr>
        <p:spPr>
          <a:xfrm>
            <a:off x="8516995" y="2956534"/>
            <a:ext cx="3398195" cy="2677656"/>
          </a:xfrm>
          <a:prstGeom prst="rect">
            <a:avLst/>
          </a:prstGeom>
          <a:noFill/>
        </p:spPr>
        <p:txBody>
          <a:bodyPr wrap="square">
            <a:spAutoFit/>
          </a:bodyPr>
          <a:lstStyle/>
          <a:p>
            <a:pPr lvl="2"/>
            <a:r>
              <a:rPr lang="en-GB" sz="2400" kern="100" dirty="0">
                <a:effectLst/>
                <a:latin typeface="Aptos" panose="020B0004020202020204" pitchFamily="34" charset="0"/>
                <a:ea typeface="Aptos" panose="020B0004020202020204" pitchFamily="34" charset="0"/>
                <a:cs typeface="Times New Roman" panose="02020603050405020304" pitchFamily="18" charset="0"/>
              </a:rPr>
              <a:t>Jesus’s</a:t>
            </a:r>
            <a:endParaRPr lang="en-GB" sz="2400" kern="100" dirty="0">
              <a:latin typeface="Aptos" panose="020B0004020202020204" pitchFamily="34" charset="0"/>
              <a:ea typeface="Aptos" panose="020B0004020202020204" pitchFamily="34" charset="0"/>
              <a:cs typeface="Times New Roman" panose="02020603050405020304" pitchFamily="18" charset="0"/>
            </a:endParaRPr>
          </a:p>
          <a:p>
            <a:pPr marL="1143000" lvl="2" indent="-228600">
              <a:buFont typeface="Wingdings" panose="05000000000000000000" pitchFamily="2" charset="2"/>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Birth</a:t>
            </a:r>
          </a:p>
          <a:p>
            <a:pPr marL="1143000" lvl="2" indent="-228600">
              <a:buFont typeface="Wingdings" panose="05000000000000000000" pitchFamily="2" charset="2"/>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Ministry</a:t>
            </a:r>
          </a:p>
          <a:p>
            <a:pPr marL="1143000" lvl="2" indent="-228600">
              <a:buFont typeface="Wingdings" panose="05000000000000000000" pitchFamily="2" charset="2"/>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Death</a:t>
            </a:r>
            <a:endParaRPr lang="en-GB" sz="2400" kern="100" dirty="0">
              <a:latin typeface="Aptos" panose="020B0004020202020204" pitchFamily="34" charset="0"/>
              <a:ea typeface="Aptos" panose="020B0004020202020204" pitchFamily="34" charset="0"/>
              <a:cs typeface="Times New Roman" panose="02020603050405020304" pitchFamily="18" charset="0"/>
            </a:endParaRPr>
          </a:p>
          <a:p>
            <a:pPr marL="1143000" lvl="2" indent="-228600">
              <a:buFont typeface="Wingdings" panose="05000000000000000000" pitchFamily="2" charset="2"/>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Resurrection</a:t>
            </a:r>
          </a:p>
          <a:p>
            <a:pPr marL="1143000" lvl="2" indent="-228600">
              <a:buFont typeface="Wingdings" panose="05000000000000000000" pitchFamily="2" charset="2"/>
              <a:buChar char=""/>
            </a:pPr>
            <a:r>
              <a:rPr lang="en-GB" sz="2400" kern="100" dirty="0">
                <a:latin typeface="Aptos" panose="020B0004020202020204" pitchFamily="34" charset="0"/>
                <a:ea typeface="Aptos" panose="020B0004020202020204" pitchFamily="34" charset="0"/>
                <a:cs typeface="Times New Roman" panose="02020603050405020304" pitchFamily="18" charset="0"/>
              </a:rPr>
              <a:t>Commissioning</a:t>
            </a:r>
          </a:p>
          <a:p>
            <a:pPr marL="1143000" lvl="2" indent="-228600">
              <a:buFont typeface="Wingdings" panose="05000000000000000000" pitchFamily="2" charset="2"/>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Ascension</a:t>
            </a:r>
          </a:p>
        </p:txBody>
      </p:sp>
      <p:sp>
        <p:nvSpPr>
          <p:cNvPr id="13" name="Arrow: Right 12">
            <a:extLst>
              <a:ext uri="{FF2B5EF4-FFF2-40B4-BE49-F238E27FC236}">
                <a16:creationId xmlns:a16="http://schemas.microsoft.com/office/drawing/2014/main" id="{70431511-5B98-7E1C-E9E5-9FFADC2B50EA}"/>
              </a:ext>
            </a:extLst>
          </p:cNvPr>
          <p:cNvSpPr/>
          <p:nvPr/>
        </p:nvSpPr>
        <p:spPr>
          <a:xfrm>
            <a:off x="5566527" y="1576503"/>
            <a:ext cx="875489" cy="732817"/>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rrow: Right 13">
            <a:extLst>
              <a:ext uri="{FF2B5EF4-FFF2-40B4-BE49-F238E27FC236}">
                <a16:creationId xmlns:a16="http://schemas.microsoft.com/office/drawing/2014/main" id="{D59A10C5-7EF6-37B2-4CA6-084C4A00A8F6}"/>
              </a:ext>
            </a:extLst>
          </p:cNvPr>
          <p:cNvSpPr/>
          <p:nvPr/>
        </p:nvSpPr>
        <p:spPr>
          <a:xfrm>
            <a:off x="11279903" y="1576504"/>
            <a:ext cx="875489" cy="732817"/>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Right 14">
            <a:extLst>
              <a:ext uri="{FF2B5EF4-FFF2-40B4-BE49-F238E27FC236}">
                <a16:creationId xmlns:a16="http://schemas.microsoft.com/office/drawing/2014/main" id="{B8BB6536-613B-C745-8DAF-21276D7899BD}"/>
              </a:ext>
            </a:extLst>
          </p:cNvPr>
          <p:cNvSpPr/>
          <p:nvPr/>
        </p:nvSpPr>
        <p:spPr>
          <a:xfrm>
            <a:off x="8374161" y="1576505"/>
            <a:ext cx="875489" cy="732817"/>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Arrow: Right 1">
            <a:extLst>
              <a:ext uri="{FF2B5EF4-FFF2-40B4-BE49-F238E27FC236}">
                <a16:creationId xmlns:a16="http://schemas.microsoft.com/office/drawing/2014/main" id="{7092C476-994D-78DF-48D3-EFF356FDDC79}"/>
              </a:ext>
            </a:extLst>
          </p:cNvPr>
          <p:cNvSpPr/>
          <p:nvPr/>
        </p:nvSpPr>
        <p:spPr>
          <a:xfrm>
            <a:off x="2754168" y="1576502"/>
            <a:ext cx="875489" cy="732817"/>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Right 6">
            <a:extLst>
              <a:ext uri="{FF2B5EF4-FFF2-40B4-BE49-F238E27FC236}">
                <a16:creationId xmlns:a16="http://schemas.microsoft.com/office/drawing/2014/main" id="{C1EACA1E-C638-947E-B3AE-2FEC6CDCD999}"/>
              </a:ext>
            </a:extLst>
          </p:cNvPr>
          <p:cNvSpPr/>
          <p:nvPr/>
        </p:nvSpPr>
        <p:spPr>
          <a:xfrm>
            <a:off x="-50964" y="1576502"/>
            <a:ext cx="875489" cy="732817"/>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07222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8" grpId="0"/>
      <p:bldP spid="10" grpId="0"/>
      <p:bldP spid="13" grpId="0" animBg="1"/>
      <p:bldP spid="14" grpId="0" animBg="1"/>
      <p:bldP spid="15" grpId="0" animBg="1"/>
      <p:bldP spid="2"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064C7EE9-415A-F5A8-5736-2924052CBC86}"/>
              </a:ext>
            </a:extLst>
          </p:cNvPr>
          <p:cNvSpPr/>
          <p:nvPr/>
        </p:nvSpPr>
        <p:spPr>
          <a:xfrm>
            <a:off x="701218" y="1301196"/>
            <a:ext cx="2192470" cy="121891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Acts</a:t>
            </a:r>
          </a:p>
        </p:txBody>
      </p:sp>
      <p:sp>
        <p:nvSpPr>
          <p:cNvPr id="7" name="Arrow: Right 6">
            <a:extLst>
              <a:ext uri="{FF2B5EF4-FFF2-40B4-BE49-F238E27FC236}">
                <a16:creationId xmlns:a16="http://schemas.microsoft.com/office/drawing/2014/main" id="{C1EACA1E-C638-947E-B3AE-2FEC6CDCD999}"/>
              </a:ext>
            </a:extLst>
          </p:cNvPr>
          <p:cNvSpPr/>
          <p:nvPr/>
        </p:nvSpPr>
        <p:spPr>
          <a:xfrm>
            <a:off x="-44479" y="1576502"/>
            <a:ext cx="875489" cy="732817"/>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1820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FD5D7-E316-FEC9-89A3-F8866BC5DBEE}"/>
              </a:ext>
            </a:extLst>
          </p:cNvPr>
          <p:cNvSpPr>
            <a:spLocks noGrp="1"/>
          </p:cNvSpPr>
          <p:nvPr>
            <p:ph type="title"/>
          </p:nvPr>
        </p:nvSpPr>
        <p:spPr>
          <a:xfrm>
            <a:off x="838200" y="2271747"/>
            <a:ext cx="10515600" cy="1325563"/>
          </a:xfrm>
        </p:spPr>
        <p:txBody>
          <a:bodyPr/>
          <a:lstStyle/>
          <a:p>
            <a:pPr algn="ctr"/>
            <a:r>
              <a:rPr lang="en-GB" dirty="0"/>
              <a:t>The book of Acts</a:t>
            </a:r>
          </a:p>
        </p:txBody>
      </p:sp>
    </p:spTree>
    <p:extLst>
      <p:ext uri="{BB962C8B-B14F-4D97-AF65-F5344CB8AC3E}">
        <p14:creationId xmlns:p14="http://schemas.microsoft.com/office/powerpoint/2010/main" val="1095223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414B2E1-A9F1-E4A9-B1E4-0B900A4B4083}"/>
              </a:ext>
            </a:extLst>
          </p:cNvPr>
          <p:cNvSpPr txBox="1"/>
          <p:nvPr/>
        </p:nvSpPr>
        <p:spPr>
          <a:xfrm>
            <a:off x="2833992" y="294383"/>
            <a:ext cx="9150486" cy="6463308"/>
          </a:xfrm>
          <a:prstGeom prst="rect">
            <a:avLst/>
          </a:prstGeom>
          <a:noFill/>
        </p:spPr>
        <p:txBody>
          <a:bodyPr wrap="square">
            <a:spAutoFit/>
          </a:bodyPr>
          <a:lstStyle/>
          <a:p>
            <a:r>
              <a:rPr lang="en-GB" sz="2400" kern="100" dirty="0">
                <a:effectLst/>
                <a:latin typeface="Aptos" panose="020B0004020202020204" pitchFamily="34" charset="0"/>
                <a:ea typeface="Aptos" panose="020B0004020202020204" pitchFamily="34" charset="0"/>
                <a:cs typeface="Times New Roman" panose="02020603050405020304" pitchFamily="18" charset="0"/>
              </a:rPr>
              <a:t>Acts (of the Apostles) – more accurate to say ‘Acts of the Spirit’ – Spirit is the one consistent character throughout the whole narrative.  </a:t>
            </a:r>
          </a:p>
          <a:p>
            <a:r>
              <a:rPr lang="en-GB" sz="10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2400" kern="100" dirty="0">
                <a:effectLst/>
                <a:latin typeface="Aptos" panose="020B0004020202020204" pitchFamily="34" charset="0"/>
                <a:ea typeface="Aptos" panose="020B0004020202020204" pitchFamily="34" charset="0"/>
                <a:cs typeface="Times New Roman" panose="02020603050405020304" pitchFamily="18" charset="0"/>
              </a:rPr>
              <a:t>Luke</a:t>
            </a:r>
          </a:p>
          <a:p>
            <a:r>
              <a:rPr lang="en-GB" sz="2400" kern="100" dirty="0">
                <a:effectLst/>
                <a:latin typeface="Aptos" panose="020B0004020202020204" pitchFamily="34" charset="0"/>
                <a:ea typeface="Aptos" panose="020B0004020202020204" pitchFamily="34" charset="0"/>
                <a:cs typeface="Times New Roman" panose="02020603050405020304" pitchFamily="18" charset="0"/>
              </a:rPr>
              <a:t>Author of Luke &amp; Acts, (investigative journalist), Greek, gentile, doctor, co-worker – served in church plants, journey with and imprisoned with Paul</a:t>
            </a:r>
          </a:p>
          <a:p>
            <a:r>
              <a:rPr lang="en-GB" sz="10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2400" kern="100" dirty="0">
                <a:effectLst/>
                <a:latin typeface="Aptos" panose="020B0004020202020204" pitchFamily="34" charset="0"/>
                <a:ea typeface="Aptos" panose="020B0004020202020204" pitchFamily="34" charset="0"/>
                <a:cs typeface="Times New Roman" panose="02020603050405020304" pitchFamily="18" charset="0"/>
              </a:rPr>
              <a:t>Theophilus (wealthy benefactor, publishing deal) </a:t>
            </a:r>
          </a:p>
          <a:p>
            <a:r>
              <a:rPr lang="en-GB" sz="2400" kern="100" dirty="0">
                <a:solidFill>
                  <a:srgbClr val="081C2A"/>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would know with certainty about the person and work of Jesus Christ (</a:t>
            </a:r>
            <a:r>
              <a:rPr lang="en-GB" sz="2400" u="sng" kern="100" dirty="0">
                <a:solidFill>
                  <a:srgbClr val="0000FF"/>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hlinkClick r:id="rId3"/>
              </a:rPr>
              <a:t>Luke 1:4</a:t>
            </a:r>
            <a:r>
              <a:rPr lang="en-GB" sz="2400" kern="100" dirty="0">
                <a:solidFill>
                  <a:srgbClr val="081C2A"/>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2400" kern="100" dirty="0">
                <a:effectLst/>
                <a:latin typeface="Aptos" panose="020B0004020202020204" pitchFamily="34" charset="0"/>
                <a:ea typeface="Aptos" panose="020B0004020202020204" pitchFamily="34" charset="0"/>
                <a:cs typeface="Times New Roman" panose="02020603050405020304" pitchFamily="18" charset="0"/>
              </a:rPr>
              <a:t>Acts like </a:t>
            </a:r>
            <a:r>
              <a:rPr lang="en-GB" sz="2400" kern="100" dirty="0">
                <a:latin typeface="Aptos" panose="020B0004020202020204" pitchFamily="34" charset="0"/>
                <a:ea typeface="Aptos" panose="020B0004020202020204" pitchFamily="34" charset="0"/>
                <a:cs typeface="Times New Roman" panose="02020603050405020304" pitchFamily="18" charset="0"/>
              </a:rPr>
              <a:t>the sequel to </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Luke </a:t>
            </a:r>
          </a:p>
          <a:p>
            <a:r>
              <a:rPr lang="en-GB" sz="2400" kern="100" dirty="0">
                <a:effectLst/>
                <a:latin typeface="Aptos" panose="020B0004020202020204" pitchFamily="34" charset="0"/>
                <a:ea typeface="Aptos" panose="020B0004020202020204" pitchFamily="34" charset="0"/>
                <a:cs typeface="Times New Roman" panose="02020603050405020304" pitchFamily="18" charset="0"/>
              </a:rPr>
              <a:t>Also to general audience of Jews – many of speeches recorded were aim at calling Jews to join the Jesus movement </a:t>
            </a:r>
          </a:p>
          <a:p>
            <a:r>
              <a:rPr lang="en-GB" sz="10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2400" kern="100" dirty="0">
                <a:effectLst/>
                <a:latin typeface="Aptos" panose="020B0004020202020204" pitchFamily="34" charset="0"/>
                <a:ea typeface="Aptos" panose="020B0004020202020204" pitchFamily="34" charset="0"/>
                <a:cs typeface="Times New Roman" panose="02020603050405020304" pitchFamily="18" charset="0"/>
              </a:rPr>
              <a:t>Roughly about 30 years</a:t>
            </a:r>
          </a:p>
          <a:p>
            <a:r>
              <a:rPr lang="en-GB" sz="1000" kern="100" dirty="0">
                <a:latin typeface="Aptos" panose="020B0004020202020204" pitchFamily="34" charset="0"/>
                <a:ea typeface="Aptos" panose="020B0004020202020204" pitchFamily="34" charset="0"/>
                <a:cs typeface="Times New Roman" panose="02020603050405020304" pitchFamily="18" charset="0"/>
              </a:rPr>
              <a:t> </a:t>
            </a:r>
          </a:p>
          <a:p>
            <a:endParaRPr lang="en-GB" sz="1000" kern="100" dirty="0">
              <a:latin typeface="Aptos" panose="020B0004020202020204" pitchFamily="34" charset="0"/>
              <a:ea typeface="Aptos" panose="020B0004020202020204" pitchFamily="34" charset="0"/>
              <a:cs typeface="Times New Roman" panose="02020603050405020304" pitchFamily="18" charset="0"/>
            </a:endParaRPr>
          </a:p>
          <a:p>
            <a:r>
              <a:rPr lang="en-GB" sz="2400" kern="100" dirty="0">
                <a:effectLst/>
                <a:latin typeface="Aptos" panose="020B0004020202020204" pitchFamily="34" charset="0"/>
                <a:ea typeface="Aptos" panose="020B0004020202020204" pitchFamily="34" charset="0"/>
                <a:cs typeface="Times New Roman" panose="02020603050405020304" pitchFamily="18" charset="0"/>
              </a:rPr>
              <a:t>Estimated Between 70-90CE</a:t>
            </a:r>
          </a:p>
          <a:p>
            <a:r>
              <a:rPr lang="en-GB" sz="2400" kern="100" dirty="0">
                <a:effectLst/>
                <a:latin typeface="Aptos" panose="020B0004020202020204" pitchFamily="34" charset="0"/>
                <a:ea typeface="Aptos" panose="020B0004020202020204" pitchFamily="34" charset="0"/>
                <a:cs typeface="Times New Roman" panose="02020603050405020304" pitchFamily="18" charset="0"/>
              </a:rPr>
              <a:t>	</a:t>
            </a:r>
          </a:p>
        </p:txBody>
      </p:sp>
      <p:sp>
        <p:nvSpPr>
          <p:cNvPr id="5" name="TextBox 4">
            <a:extLst>
              <a:ext uri="{FF2B5EF4-FFF2-40B4-BE49-F238E27FC236}">
                <a16:creationId xmlns:a16="http://schemas.microsoft.com/office/drawing/2014/main" id="{2AB8992B-A71C-E18F-CE73-585AB22D07D7}"/>
              </a:ext>
            </a:extLst>
          </p:cNvPr>
          <p:cNvSpPr txBox="1"/>
          <p:nvPr/>
        </p:nvSpPr>
        <p:spPr>
          <a:xfrm>
            <a:off x="207522" y="294383"/>
            <a:ext cx="2704291" cy="6001643"/>
          </a:xfrm>
          <a:prstGeom prst="rect">
            <a:avLst/>
          </a:prstGeom>
          <a:noFill/>
        </p:spPr>
        <p:txBody>
          <a:bodyPr wrap="square">
            <a:spAutoFit/>
          </a:bodyPr>
          <a:lstStyle/>
          <a:p>
            <a:r>
              <a:rPr lang="en-GB" sz="2400" b="1" kern="100" dirty="0">
                <a:effectLst/>
                <a:latin typeface="Aptos" panose="020B0004020202020204" pitchFamily="34" charset="0"/>
                <a:ea typeface="Aptos" panose="020B0004020202020204" pitchFamily="34" charset="0"/>
                <a:cs typeface="Times New Roman" panose="02020603050405020304" pitchFamily="18" charset="0"/>
              </a:rPr>
              <a:t>Name of book:</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24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GB" sz="1000" b="1"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2400" b="1" kern="100" dirty="0">
                <a:effectLst/>
                <a:latin typeface="Aptos" panose="020B0004020202020204" pitchFamily="34" charset="0"/>
                <a:ea typeface="Aptos" panose="020B0004020202020204" pitchFamily="34" charset="0"/>
                <a:cs typeface="Times New Roman" panose="02020603050405020304" pitchFamily="18" charset="0"/>
              </a:rPr>
              <a:t>Author:</a:t>
            </a:r>
          </a:p>
          <a:p>
            <a:r>
              <a:rPr lang="en-GB" sz="24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GB" sz="2400" b="1"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3200" b="1" kern="100" dirty="0">
              <a:latin typeface="Aptos" panose="020B0004020202020204" pitchFamily="34" charset="0"/>
              <a:ea typeface="Aptos" panose="020B0004020202020204" pitchFamily="34" charset="0"/>
              <a:cs typeface="Times New Roman" panose="02020603050405020304" pitchFamily="18" charset="0"/>
            </a:endParaRPr>
          </a:p>
          <a:p>
            <a:r>
              <a:rPr lang="en-GB" sz="2400" b="1" kern="100" dirty="0">
                <a:effectLst/>
                <a:latin typeface="Aptos" panose="020B0004020202020204" pitchFamily="34" charset="0"/>
                <a:ea typeface="Aptos" panose="020B0004020202020204" pitchFamily="34" charset="0"/>
                <a:cs typeface="Times New Roman" panose="02020603050405020304" pitchFamily="18" charset="0"/>
              </a:rPr>
              <a:t>Who was it written for &amp; why:</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GB" sz="2400" kern="100" dirty="0">
              <a:latin typeface="Aptos" panose="020B0004020202020204" pitchFamily="34" charset="0"/>
              <a:ea typeface="Aptos" panose="020B0004020202020204" pitchFamily="34" charset="0"/>
              <a:cs typeface="Times New Roman" panose="02020603050405020304" pitchFamily="18" charset="0"/>
            </a:endParaRPr>
          </a:p>
          <a:p>
            <a:r>
              <a:rPr lang="en-GB" sz="24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GB" sz="2400" b="1"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3200" b="1" kern="100" dirty="0">
              <a:latin typeface="Aptos" panose="020B0004020202020204" pitchFamily="34" charset="0"/>
              <a:ea typeface="Aptos" panose="020B0004020202020204" pitchFamily="34" charset="0"/>
              <a:cs typeface="Times New Roman" panose="02020603050405020304" pitchFamily="18" charset="0"/>
            </a:endParaRPr>
          </a:p>
          <a:p>
            <a:r>
              <a:rPr lang="en-GB" sz="2400" b="1" kern="100" dirty="0">
                <a:effectLst/>
                <a:latin typeface="Aptos" panose="020B0004020202020204" pitchFamily="34" charset="0"/>
                <a:ea typeface="Aptos" panose="020B0004020202020204" pitchFamily="34" charset="0"/>
                <a:cs typeface="Times New Roman" panose="02020603050405020304" pitchFamily="18" charset="0"/>
              </a:rPr>
              <a:t>Timespan:</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GB" sz="2400" kern="100" dirty="0">
              <a:latin typeface="Aptos" panose="020B0004020202020204" pitchFamily="34" charset="0"/>
              <a:ea typeface="Aptos" panose="020B0004020202020204" pitchFamily="34" charset="0"/>
              <a:cs typeface="Times New Roman" panose="02020603050405020304" pitchFamily="18" charset="0"/>
            </a:endParaRPr>
          </a:p>
          <a:p>
            <a:r>
              <a:rPr lang="en-GB" sz="2400" b="1" kern="100" dirty="0">
                <a:effectLst/>
                <a:latin typeface="Aptos" panose="020B0004020202020204" pitchFamily="34" charset="0"/>
                <a:ea typeface="Aptos" panose="020B0004020202020204" pitchFamily="34" charset="0"/>
                <a:cs typeface="Times New Roman" panose="02020603050405020304" pitchFamily="18" charset="0"/>
              </a:rPr>
              <a:t>When written:</a:t>
            </a:r>
          </a:p>
        </p:txBody>
      </p:sp>
    </p:spTree>
    <p:extLst>
      <p:ext uri="{BB962C8B-B14F-4D97-AF65-F5344CB8AC3E}">
        <p14:creationId xmlns:p14="http://schemas.microsoft.com/office/powerpoint/2010/main" val="21896644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nodeType="clickEffect">
                                  <p:stCondLst>
                                    <p:cond delay="0"/>
                                  </p:stCondLst>
                                  <p:iterate type="lt">
                                    <p:tmPct val="49914"/>
                                  </p:iterate>
                                  <p:childTnLst>
                                    <p:set>
                                      <p:cBhvr>
                                        <p:cTn id="6" dur="1" fill="hold">
                                          <p:stCondLst>
                                            <p:cond delay="0"/>
                                          </p:stCondLst>
                                        </p:cTn>
                                        <p:tgtEl>
                                          <p:spTgt spid="5">
                                            <p:txEl>
                                              <p:pRg st="0" end="0"/>
                                            </p:txEl>
                                          </p:spTgt>
                                        </p:tgtEl>
                                        <p:attrNameLst>
                                          <p:attrName>style.visibility</p:attrName>
                                        </p:attrNameLst>
                                      </p:cBhvr>
                                      <p:to>
                                        <p:strVal val="visible"/>
                                      </p:to>
                                    </p:set>
                                    <p:set>
                                      <p:cBhvr>
                                        <p:cTn id="7" dur="114" fill="hold">
                                          <p:stCondLst>
                                            <p:cond delay="0"/>
                                          </p:stCondLst>
                                        </p:cTn>
                                        <p:tgtEl>
                                          <p:spTgt spid="5">
                                            <p:txEl>
                                              <p:pRg st="0" end="0"/>
                                            </p:txEl>
                                          </p:spTgt>
                                        </p:tgtEl>
                                        <p:attrNameLst>
                                          <p:attrName>style.rotation</p:attrName>
                                        </p:attrNameLst>
                                      </p:cBhvr>
                                      <p:to>
                                        <p:strVal val="-45.0"/>
                                      </p:to>
                                    </p:set>
                                    <p:anim calcmode="lin" valueType="num">
                                      <p:cBhvr>
                                        <p:cTn id="8" dur="114" fill="hold">
                                          <p:stCondLst>
                                            <p:cond delay="114"/>
                                          </p:stCondLst>
                                        </p:cTn>
                                        <p:tgtEl>
                                          <p:spTgt spid="5">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9" dur="114" fill="hold">
                                          <p:stCondLst>
                                            <p:cond delay="0"/>
                                          </p:stCondLst>
                                        </p:cTn>
                                        <p:tgtEl>
                                          <p:spTgt spid="5">
                                            <p:txEl>
                                              <p:pRg st="0" end="0"/>
                                            </p:txEl>
                                          </p:spTgt>
                                        </p:tgtEl>
                                        <p:attrNameLst>
                                          <p:attrName>ppt_y</p:attrName>
                                        </p:attrNameLst>
                                      </p:cBhvr>
                                      <p:tavLst>
                                        <p:tav tm="0">
                                          <p:val>
                                            <p:strVal val="#ppt_y-1"/>
                                          </p:val>
                                        </p:tav>
                                        <p:tav tm="100000">
                                          <p:val>
                                            <p:strVal val="#ppt_y-(0.354*#ppt_w-0.172*#ppt_h)"/>
                                          </p:val>
                                        </p:tav>
                                      </p:tavLst>
                                    </p:anim>
                                    <p:anim calcmode="lin" valueType="num">
                                      <p:cBhvr>
                                        <p:cTn id="10" dur="2" decel="50000" autoRev="1" fill="hold">
                                          <p:stCondLst>
                                            <p:cond delay="114"/>
                                          </p:stCondLst>
                                        </p:cTn>
                                        <p:tgtEl>
                                          <p:spTgt spid="5">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1" dur="1" fill="hold">
                                          <p:stCondLst>
                                            <p:cond delay="249"/>
                                          </p:stCondLst>
                                        </p:cTn>
                                        <p:tgtEl>
                                          <p:spTgt spid="5">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nodeType="clickEffect">
                                  <p:stCondLst>
                                    <p:cond delay="0"/>
                                  </p:stCondLst>
                                  <p:iterate type="lt">
                                    <p:tmPct val="50000"/>
                                  </p:iterate>
                                  <p:childTnLst>
                                    <p:set>
                                      <p:cBhvr>
                                        <p:cTn id="19" dur="1" fill="hold">
                                          <p:stCondLst>
                                            <p:cond delay="0"/>
                                          </p:stCondLst>
                                        </p:cTn>
                                        <p:tgtEl>
                                          <p:spTgt spid="5">
                                            <p:txEl>
                                              <p:pRg st="3" end="3"/>
                                            </p:txEl>
                                          </p:spTgt>
                                        </p:tgtEl>
                                        <p:attrNameLst>
                                          <p:attrName>style.visibility</p:attrName>
                                        </p:attrNameLst>
                                      </p:cBhvr>
                                      <p:to>
                                        <p:strVal val="visible"/>
                                      </p:to>
                                    </p:set>
                                    <p:set>
                                      <p:cBhvr>
                                        <p:cTn id="20" dur="114" fill="hold">
                                          <p:stCondLst>
                                            <p:cond delay="0"/>
                                          </p:stCondLst>
                                        </p:cTn>
                                        <p:tgtEl>
                                          <p:spTgt spid="5">
                                            <p:txEl>
                                              <p:pRg st="3" end="3"/>
                                            </p:txEl>
                                          </p:spTgt>
                                        </p:tgtEl>
                                        <p:attrNameLst>
                                          <p:attrName>style.rotation</p:attrName>
                                        </p:attrNameLst>
                                      </p:cBhvr>
                                      <p:to>
                                        <p:strVal val="-45.0"/>
                                      </p:to>
                                    </p:set>
                                    <p:anim calcmode="lin" valueType="num">
                                      <p:cBhvr>
                                        <p:cTn id="21" dur="114" fill="hold">
                                          <p:stCondLst>
                                            <p:cond delay="114"/>
                                          </p:stCondLst>
                                        </p:cTn>
                                        <p:tgtEl>
                                          <p:spTgt spid="5">
                                            <p:txEl>
                                              <p:pRg st="3" end="3"/>
                                            </p:txEl>
                                          </p:spTgt>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5">
                                            <p:txEl>
                                              <p:pRg st="3" end="3"/>
                                            </p:txEl>
                                          </p:spTgt>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5">
                                            <p:txEl>
                                              <p:pRg st="3" end="3"/>
                                            </p:txEl>
                                          </p:spTgt>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5">
                                            <p:txEl>
                                              <p:pRg st="3" end="3"/>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38" presetClass="entr" presetSubtype="0" accel="50000" fill="hold" nodeType="clickEffect">
                                  <p:stCondLst>
                                    <p:cond delay="0"/>
                                  </p:stCondLst>
                                  <p:iterate type="lt">
                                    <p:tmPct val="50000"/>
                                  </p:iterate>
                                  <p:childTnLst>
                                    <p:set>
                                      <p:cBhvr>
                                        <p:cTn id="36" dur="1" fill="hold">
                                          <p:stCondLst>
                                            <p:cond delay="0"/>
                                          </p:stCondLst>
                                        </p:cTn>
                                        <p:tgtEl>
                                          <p:spTgt spid="5">
                                            <p:txEl>
                                              <p:pRg st="7" end="7"/>
                                            </p:txEl>
                                          </p:spTgt>
                                        </p:tgtEl>
                                        <p:attrNameLst>
                                          <p:attrName>style.visibility</p:attrName>
                                        </p:attrNameLst>
                                      </p:cBhvr>
                                      <p:to>
                                        <p:strVal val="visible"/>
                                      </p:to>
                                    </p:set>
                                    <p:set>
                                      <p:cBhvr>
                                        <p:cTn id="37" dur="114" fill="hold">
                                          <p:stCondLst>
                                            <p:cond delay="0"/>
                                          </p:stCondLst>
                                        </p:cTn>
                                        <p:tgtEl>
                                          <p:spTgt spid="5">
                                            <p:txEl>
                                              <p:pRg st="7" end="7"/>
                                            </p:txEl>
                                          </p:spTgt>
                                        </p:tgtEl>
                                        <p:attrNameLst>
                                          <p:attrName>style.rotation</p:attrName>
                                        </p:attrNameLst>
                                      </p:cBhvr>
                                      <p:to>
                                        <p:strVal val="-45.0"/>
                                      </p:to>
                                    </p:set>
                                    <p:anim calcmode="lin" valueType="num">
                                      <p:cBhvr>
                                        <p:cTn id="38" dur="114" fill="hold">
                                          <p:stCondLst>
                                            <p:cond delay="114"/>
                                          </p:stCondLst>
                                        </p:cTn>
                                        <p:tgtEl>
                                          <p:spTgt spid="5">
                                            <p:txEl>
                                              <p:pRg st="7" end="7"/>
                                            </p:txEl>
                                          </p:spTgt>
                                        </p:tgtEl>
                                        <p:attrNameLst>
                                          <p:attrName>style.rotation</p:attrName>
                                        </p:attrNameLst>
                                      </p:cBhvr>
                                      <p:tavLst>
                                        <p:tav tm="0">
                                          <p:val>
                                            <p:fltVal val="-45"/>
                                          </p:val>
                                        </p:tav>
                                        <p:tav tm="69900">
                                          <p:val>
                                            <p:fltVal val="45"/>
                                          </p:val>
                                        </p:tav>
                                        <p:tav tm="100000">
                                          <p:val>
                                            <p:fltVal val="0"/>
                                          </p:val>
                                        </p:tav>
                                      </p:tavLst>
                                    </p:anim>
                                    <p:anim calcmode="lin" valueType="num">
                                      <p:cBhvr>
                                        <p:cTn id="39" dur="114" fill="hold">
                                          <p:stCondLst>
                                            <p:cond delay="0"/>
                                          </p:stCondLst>
                                        </p:cTn>
                                        <p:tgtEl>
                                          <p:spTgt spid="5">
                                            <p:txEl>
                                              <p:pRg st="7" end="7"/>
                                            </p:txEl>
                                          </p:spTgt>
                                        </p:tgtEl>
                                        <p:attrNameLst>
                                          <p:attrName>ppt_y</p:attrName>
                                        </p:attrNameLst>
                                      </p:cBhvr>
                                      <p:tavLst>
                                        <p:tav tm="0">
                                          <p:val>
                                            <p:strVal val="#ppt_y-1"/>
                                          </p:val>
                                        </p:tav>
                                        <p:tav tm="100000">
                                          <p:val>
                                            <p:strVal val="#ppt_y-(0.354*#ppt_w-0.172*#ppt_h)"/>
                                          </p:val>
                                        </p:tav>
                                      </p:tavLst>
                                    </p:anim>
                                    <p:anim calcmode="lin" valueType="num">
                                      <p:cBhvr>
                                        <p:cTn id="40" dur="39" decel="50000" autoRev="1" fill="hold">
                                          <p:stCondLst>
                                            <p:cond delay="114"/>
                                          </p:stCondLst>
                                        </p:cTn>
                                        <p:tgtEl>
                                          <p:spTgt spid="5">
                                            <p:txEl>
                                              <p:pRg st="7" end="7"/>
                                            </p:txEl>
                                          </p:spTgt>
                                        </p:tgtEl>
                                        <p:attrNameLst>
                                          <p:attrName>ppt_y</p:attrName>
                                        </p:attrNameLst>
                                      </p:cBhvr>
                                      <p:tavLst>
                                        <p:tav tm="0">
                                          <p:val>
                                            <p:strVal val="#ppt_y-(0.354*#ppt_w-0.172*#ppt_h)"/>
                                          </p:val>
                                        </p:tav>
                                        <p:tav tm="100000">
                                          <p:val>
                                            <p:strVal val="#ppt_y-(0.354*#ppt_w-0.172*#ppt_h)-#ppt_h/2"/>
                                          </p:val>
                                        </p:tav>
                                      </p:tavLst>
                                    </p:anim>
                                    <p:anim calcmode="lin" valueType="num">
                                      <p:cBhvr>
                                        <p:cTn id="41" dur="34" fill="hold">
                                          <p:stCondLst>
                                            <p:cond delay="216"/>
                                          </p:stCondLst>
                                        </p:cTn>
                                        <p:tgtEl>
                                          <p:spTgt spid="5">
                                            <p:txEl>
                                              <p:pRg st="7" end="7"/>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38" presetClass="entr" presetSubtype="0" accel="50000" fill="hold" nodeType="clickEffect">
                                  <p:stCondLst>
                                    <p:cond delay="0"/>
                                  </p:stCondLst>
                                  <p:iterate type="lt">
                                    <p:tmPct val="50000"/>
                                  </p:iterate>
                                  <p:childTnLst>
                                    <p:set>
                                      <p:cBhvr>
                                        <p:cTn id="61" dur="1" fill="hold">
                                          <p:stCondLst>
                                            <p:cond delay="0"/>
                                          </p:stCondLst>
                                        </p:cTn>
                                        <p:tgtEl>
                                          <p:spTgt spid="5">
                                            <p:txEl>
                                              <p:pRg st="12" end="12"/>
                                            </p:txEl>
                                          </p:spTgt>
                                        </p:tgtEl>
                                        <p:attrNameLst>
                                          <p:attrName>style.visibility</p:attrName>
                                        </p:attrNameLst>
                                      </p:cBhvr>
                                      <p:to>
                                        <p:strVal val="visible"/>
                                      </p:to>
                                    </p:set>
                                    <p:set>
                                      <p:cBhvr>
                                        <p:cTn id="62" dur="114" fill="hold">
                                          <p:stCondLst>
                                            <p:cond delay="0"/>
                                          </p:stCondLst>
                                        </p:cTn>
                                        <p:tgtEl>
                                          <p:spTgt spid="5">
                                            <p:txEl>
                                              <p:pRg st="12" end="12"/>
                                            </p:txEl>
                                          </p:spTgt>
                                        </p:tgtEl>
                                        <p:attrNameLst>
                                          <p:attrName>style.rotation</p:attrName>
                                        </p:attrNameLst>
                                      </p:cBhvr>
                                      <p:to>
                                        <p:strVal val="-45.0"/>
                                      </p:to>
                                    </p:set>
                                    <p:anim calcmode="lin" valueType="num">
                                      <p:cBhvr>
                                        <p:cTn id="63" dur="114" fill="hold">
                                          <p:stCondLst>
                                            <p:cond delay="114"/>
                                          </p:stCondLst>
                                        </p:cTn>
                                        <p:tgtEl>
                                          <p:spTgt spid="5">
                                            <p:txEl>
                                              <p:pRg st="12" end="12"/>
                                            </p:txEl>
                                          </p:spTgt>
                                        </p:tgtEl>
                                        <p:attrNameLst>
                                          <p:attrName>style.rotation</p:attrName>
                                        </p:attrNameLst>
                                      </p:cBhvr>
                                      <p:tavLst>
                                        <p:tav tm="0">
                                          <p:val>
                                            <p:fltVal val="-45"/>
                                          </p:val>
                                        </p:tav>
                                        <p:tav tm="69900">
                                          <p:val>
                                            <p:fltVal val="45"/>
                                          </p:val>
                                        </p:tav>
                                        <p:tav tm="100000">
                                          <p:val>
                                            <p:fltVal val="0"/>
                                          </p:val>
                                        </p:tav>
                                      </p:tavLst>
                                    </p:anim>
                                    <p:anim calcmode="lin" valueType="num">
                                      <p:cBhvr>
                                        <p:cTn id="64" dur="114" fill="hold">
                                          <p:stCondLst>
                                            <p:cond delay="0"/>
                                          </p:stCondLst>
                                        </p:cTn>
                                        <p:tgtEl>
                                          <p:spTgt spid="5">
                                            <p:txEl>
                                              <p:pRg st="12" end="12"/>
                                            </p:txEl>
                                          </p:spTgt>
                                        </p:tgtEl>
                                        <p:attrNameLst>
                                          <p:attrName>ppt_y</p:attrName>
                                        </p:attrNameLst>
                                      </p:cBhvr>
                                      <p:tavLst>
                                        <p:tav tm="0">
                                          <p:val>
                                            <p:strVal val="#ppt_y-1"/>
                                          </p:val>
                                        </p:tav>
                                        <p:tav tm="100000">
                                          <p:val>
                                            <p:strVal val="#ppt_y-(0.354*#ppt_w-0.172*#ppt_h)"/>
                                          </p:val>
                                        </p:tav>
                                      </p:tavLst>
                                    </p:anim>
                                    <p:anim calcmode="lin" valueType="num">
                                      <p:cBhvr>
                                        <p:cTn id="65" dur="39" decel="50000" autoRev="1" fill="hold">
                                          <p:stCondLst>
                                            <p:cond delay="114"/>
                                          </p:stCondLst>
                                        </p:cTn>
                                        <p:tgtEl>
                                          <p:spTgt spid="5">
                                            <p:txEl>
                                              <p:pRg st="12" end="12"/>
                                            </p:txEl>
                                          </p:spTgt>
                                        </p:tgtEl>
                                        <p:attrNameLst>
                                          <p:attrName>ppt_y</p:attrName>
                                        </p:attrNameLst>
                                      </p:cBhvr>
                                      <p:tavLst>
                                        <p:tav tm="0">
                                          <p:val>
                                            <p:strVal val="#ppt_y-(0.354*#ppt_w-0.172*#ppt_h)"/>
                                          </p:val>
                                        </p:tav>
                                        <p:tav tm="100000">
                                          <p:val>
                                            <p:strVal val="#ppt_y-(0.354*#ppt_w-0.172*#ppt_h)-#ppt_h/2"/>
                                          </p:val>
                                        </p:tav>
                                      </p:tavLst>
                                    </p:anim>
                                    <p:anim calcmode="lin" valueType="num">
                                      <p:cBhvr>
                                        <p:cTn id="66" dur="34" fill="hold">
                                          <p:stCondLst>
                                            <p:cond delay="216"/>
                                          </p:stCondLst>
                                        </p:cTn>
                                        <p:tgtEl>
                                          <p:spTgt spid="5">
                                            <p:txEl>
                                              <p:pRg st="12" end="12"/>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38" presetClass="entr" presetSubtype="0" accel="50000" fill="hold" nodeType="clickEffect">
                                  <p:stCondLst>
                                    <p:cond delay="0"/>
                                  </p:stCondLst>
                                  <p:iterate type="lt">
                                    <p:tmPct val="50000"/>
                                  </p:iterate>
                                  <p:childTnLst>
                                    <p:set>
                                      <p:cBhvr>
                                        <p:cTn id="74" dur="1" fill="hold">
                                          <p:stCondLst>
                                            <p:cond delay="0"/>
                                          </p:stCondLst>
                                        </p:cTn>
                                        <p:tgtEl>
                                          <p:spTgt spid="5">
                                            <p:txEl>
                                              <p:pRg st="14" end="14"/>
                                            </p:txEl>
                                          </p:spTgt>
                                        </p:tgtEl>
                                        <p:attrNameLst>
                                          <p:attrName>style.visibility</p:attrName>
                                        </p:attrNameLst>
                                      </p:cBhvr>
                                      <p:to>
                                        <p:strVal val="visible"/>
                                      </p:to>
                                    </p:set>
                                    <p:set>
                                      <p:cBhvr>
                                        <p:cTn id="75" dur="114" fill="hold">
                                          <p:stCondLst>
                                            <p:cond delay="0"/>
                                          </p:stCondLst>
                                        </p:cTn>
                                        <p:tgtEl>
                                          <p:spTgt spid="5">
                                            <p:txEl>
                                              <p:pRg st="14" end="14"/>
                                            </p:txEl>
                                          </p:spTgt>
                                        </p:tgtEl>
                                        <p:attrNameLst>
                                          <p:attrName>style.rotation</p:attrName>
                                        </p:attrNameLst>
                                      </p:cBhvr>
                                      <p:to>
                                        <p:strVal val="-45.0"/>
                                      </p:to>
                                    </p:set>
                                    <p:anim calcmode="lin" valueType="num">
                                      <p:cBhvr>
                                        <p:cTn id="76" dur="114" fill="hold">
                                          <p:stCondLst>
                                            <p:cond delay="114"/>
                                          </p:stCondLst>
                                        </p:cTn>
                                        <p:tgtEl>
                                          <p:spTgt spid="5">
                                            <p:txEl>
                                              <p:pRg st="14" end="14"/>
                                            </p:txEl>
                                          </p:spTgt>
                                        </p:tgtEl>
                                        <p:attrNameLst>
                                          <p:attrName>style.rotation</p:attrName>
                                        </p:attrNameLst>
                                      </p:cBhvr>
                                      <p:tavLst>
                                        <p:tav tm="0">
                                          <p:val>
                                            <p:fltVal val="-45"/>
                                          </p:val>
                                        </p:tav>
                                        <p:tav tm="69900">
                                          <p:val>
                                            <p:fltVal val="45"/>
                                          </p:val>
                                        </p:tav>
                                        <p:tav tm="100000">
                                          <p:val>
                                            <p:fltVal val="0"/>
                                          </p:val>
                                        </p:tav>
                                      </p:tavLst>
                                    </p:anim>
                                    <p:anim calcmode="lin" valueType="num">
                                      <p:cBhvr>
                                        <p:cTn id="77" dur="114" fill="hold">
                                          <p:stCondLst>
                                            <p:cond delay="0"/>
                                          </p:stCondLst>
                                        </p:cTn>
                                        <p:tgtEl>
                                          <p:spTgt spid="5">
                                            <p:txEl>
                                              <p:pRg st="14" end="14"/>
                                            </p:txEl>
                                          </p:spTgt>
                                        </p:tgtEl>
                                        <p:attrNameLst>
                                          <p:attrName>ppt_y</p:attrName>
                                        </p:attrNameLst>
                                      </p:cBhvr>
                                      <p:tavLst>
                                        <p:tav tm="0">
                                          <p:val>
                                            <p:strVal val="#ppt_y-1"/>
                                          </p:val>
                                        </p:tav>
                                        <p:tav tm="100000">
                                          <p:val>
                                            <p:strVal val="#ppt_y-(0.354*#ppt_w-0.172*#ppt_h)"/>
                                          </p:val>
                                        </p:tav>
                                      </p:tavLst>
                                    </p:anim>
                                    <p:anim calcmode="lin" valueType="num">
                                      <p:cBhvr>
                                        <p:cTn id="78" dur="39" decel="50000" autoRev="1" fill="hold">
                                          <p:stCondLst>
                                            <p:cond delay="114"/>
                                          </p:stCondLst>
                                        </p:cTn>
                                        <p:tgtEl>
                                          <p:spTgt spid="5">
                                            <p:txEl>
                                              <p:pRg st="14" end="14"/>
                                            </p:txEl>
                                          </p:spTgt>
                                        </p:tgtEl>
                                        <p:attrNameLst>
                                          <p:attrName>ppt_y</p:attrName>
                                        </p:attrNameLst>
                                      </p:cBhvr>
                                      <p:tavLst>
                                        <p:tav tm="0">
                                          <p:val>
                                            <p:strVal val="#ppt_y-(0.354*#ppt_w-0.172*#ppt_h)"/>
                                          </p:val>
                                        </p:tav>
                                        <p:tav tm="100000">
                                          <p:val>
                                            <p:strVal val="#ppt_y-(0.354*#ppt_w-0.172*#ppt_h)-#ppt_h/2"/>
                                          </p:val>
                                        </p:tav>
                                      </p:tavLst>
                                    </p:anim>
                                    <p:anim calcmode="lin" valueType="num">
                                      <p:cBhvr>
                                        <p:cTn id="79" dur="34" fill="hold">
                                          <p:stCondLst>
                                            <p:cond delay="216"/>
                                          </p:stCondLst>
                                        </p:cTn>
                                        <p:tgtEl>
                                          <p:spTgt spid="5">
                                            <p:txEl>
                                              <p:pRg st="14" end="14"/>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Rectangle 1039">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New Zealand Outdoor Brand Campaign is a Cliffhanger">
            <a:extLst>
              <a:ext uri="{FF2B5EF4-FFF2-40B4-BE49-F238E27FC236}">
                <a16:creationId xmlns:a16="http://schemas.microsoft.com/office/drawing/2014/main" id="{729DDF09-192F-46D2-5533-EB203C951C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20"/>
          <a:stretch/>
        </p:blipFill>
        <p:spPr bwMode="auto">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B6A8C29-3E76-5BD5-0CED-52B93F71A0AE}"/>
              </a:ext>
            </a:extLst>
          </p:cNvPr>
          <p:cNvSpPr txBox="1"/>
          <p:nvPr/>
        </p:nvSpPr>
        <p:spPr>
          <a:xfrm>
            <a:off x="6536968" y="51882"/>
            <a:ext cx="5356698" cy="6806118"/>
          </a:xfrm>
          <a:prstGeom prst="rect">
            <a:avLst/>
          </a:prstGeom>
        </p:spPr>
        <p:txBody>
          <a:bodyPr vert="horz" lIns="91440" tIns="45720" rIns="91440" bIns="45720" rtlCol="0">
            <a:noAutofit/>
          </a:bodyPr>
          <a:lstStyle/>
          <a:p>
            <a:pPr marL="228600" algn="r">
              <a:lnSpc>
                <a:spcPct val="90000"/>
              </a:lnSpc>
              <a:spcAft>
                <a:spcPts val="600"/>
              </a:spcAft>
            </a:pPr>
            <a:r>
              <a:rPr lang="en-US" sz="2400" b="1" i="1" baseline="30000" dirty="0">
                <a:effectLst/>
              </a:rPr>
              <a:t>46 </a:t>
            </a:r>
            <a:r>
              <a:rPr lang="en-US" sz="2400" i="1" dirty="0">
                <a:effectLst/>
              </a:rPr>
              <a:t>He told them, “This is what is written: The Messiah will suffer and rise from the dead on the third day, </a:t>
            </a:r>
            <a:r>
              <a:rPr lang="en-US" sz="2400" b="1" i="1" baseline="30000" dirty="0">
                <a:effectLst/>
              </a:rPr>
              <a:t>47 </a:t>
            </a:r>
            <a:r>
              <a:rPr lang="en-US" sz="2400" i="1" dirty="0">
                <a:effectLst/>
              </a:rPr>
              <a:t>and repentance for the forgiveness of sins will be preached in his name to all nations, beginning at Jerusalem. </a:t>
            </a:r>
            <a:r>
              <a:rPr lang="en-US" sz="2400" b="1" i="1" baseline="30000" dirty="0">
                <a:effectLst/>
              </a:rPr>
              <a:t>48 </a:t>
            </a:r>
            <a:r>
              <a:rPr lang="en-US" sz="2400" i="1" dirty="0">
                <a:effectLst/>
              </a:rPr>
              <a:t>You are witnesses of these things. </a:t>
            </a:r>
            <a:r>
              <a:rPr lang="en-US" sz="2400" b="1" i="1" baseline="30000" dirty="0">
                <a:effectLst/>
              </a:rPr>
              <a:t>49 </a:t>
            </a:r>
            <a:r>
              <a:rPr lang="en-US" sz="2400" i="1" dirty="0">
                <a:effectLst/>
              </a:rPr>
              <a:t>I am going to send you what my Father has promised; but stay in the city until you have been clothed with power from on high.”</a:t>
            </a:r>
            <a:endParaRPr lang="en-US" sz="2400" dirty="0">
              <a:effectLst/>
            </a:endParaRPr>
          </a:p>
          <a:p>
            <a:pPr marL="228600" algn="r">
              <a:lnSpc>
                <a:spcPct val="90000"/>
              </a:lnSpc>
              <a:spcAft>
                <a:spcPts val="600"/>
              </a:spcAft>
            </a:pPr>
            <a:r>
              <a:rPr lang="en-US" sz="2400" b="1" i="1" baseline="30000" dirty="0">
                <a:effectLst/>
              </a:rPr>
              <a:t>50 </a:t>
            </a:r>
            <a:r>
              <a:rPr lang="en-US" sz="2400" i="1" dirty="0">
                <a:effectLst/>
              </a:rPr>
              <a:t>When he had led them out to the vicinity of Bethany, he lifted up his hands and blessed them. </a:t>
            </a:r>
            <a:r>
              <a:rPr lang="en-US" sz="2400" b="1" i="1" baseline="30000" dirty="0">
                <a:effectLst/>
              </a:rPr>
              <a:t>51 </a:t>
            </a:r>
            <a:r>
              <a:rPr lang="en-US" sz="2400" i="1" dirty="0">
                <a:effectLst/>
              </a:rPr>
              <a:t>While he was blessing them, he left them and was taken up into heaven. </a:t>
            </a:r>
            <a:r>
              <a:rPr lang="en-US" sz="2400" b="1" i="1" baseline="30000" dirty="0">
                <a:effectLst/>
              </a:rPr>
              <a:t>52 </a:t>
            </a:r>
            <a:r>
              <a:rPr lang="en-US" sz="2400" i="1" dirty="0">
                <a:effectLst/>
              </a:rPr>
              <a:t>Then they worshiped him and returned to Jerusalem with great joy. </a:t>
            </a:r>
            <a:r>
              <a:rPr lang="en-US" sz="2400" b="1" i="1" baseline="30000" dirty="0">
                <a:effectLst/>
              </a:rPr>
              <a:t>53 </a:t>
            </a:r>
            <a:r>
              <a:rPr lang="en-US" sz="2400" i="1" dirty="0">
                <a:effectLst/>
              </a:rPr>
              <a:t>And they stayed continually at the temple, praising God.</a:t>
            </a:r>
            <a:endParaRPr lang="en-US" sz="2400" dirty="0">
              <a:effectLst/>
            </a:endParaRPr>
          </a:p>
        </p:txBody>
      </p:sp>
      <p:sp>
        <p:nvSpPr>
          <p:cNvPr id="4" name="TextBox 3">
            <a:extLst>
              <a:ext uri="{FF2B5EF4-FFF2-40B4-BE49-F238E27FC236}">
                <a16:creationId xmlns:a16="http://schemas.microsoft.com/office/drawing/2014/main" id="{E2705FCB-E148-1DCF-2657-80487A0E1A3E}"/>
              </a:ext>
            </a:extLst>
          </p:cNvPr>
          <p:cNvSpPr txBox="1"/>
          <p:nvPr/>
        </p:nvSpPr>
        <p:spPr>
          <a:xfrm>
            <a:off x="90792" y="103005"/>
            <a:ext cx="3527897" cy="759247"/>
          </a:xfrm>
          <a:prstGeom prst="rect">
            <a:avLst/>
          </a:prstGeom>
          <a:noFill/>
        </p:spPr>
        <p:txBody>
          <a:bodyPr wrap="square">
            <a:spAutoFit/>
          </a:bodyPr>
          <a:lstStyle/>
          <a:p>
            <a:pPr>
              <a:lnSpc>
                <a:spcPct val="90000"/>
              </a:lnSpc>
              <a:spcAft>
                <a:spcPts val="600"/>
              </a:spcAft>
            </a:pPr>
            <a:r>
              <a:rPr lang="en-US" sz="2400" b="1" dirty="0"/>
              <a:t>Luke 24 </a:t>
            </a:r>
            <a:r>
              <a:rPr lang="en-US" sz="2400" b="1" dirty="0">
                <a:effectLst/>
              </a:rPr>
              <a:t>The Prequel to Acts</a:t>
            </a:r>
            <a:endParaRPr lang="en-US" sz="2400" dirty="0">
              <a:effectLst/>
            </a:endParaRPr>
          </a:p>
        </p:txBody>
      </p:sp>
      <p:sp>
        <p:nvSpPr>
          <p:cNvPr id="5" name="Rectangle: Rounded Corners 4">
            <a:extLst>
              <a:ext uri="{FF2B5EF4-FFF2-40B4-BE49-F238E27FC236}">
                <a16:creationId xmlns:a16="http://schemas.microsoft.com/office/drawing/2014/main" id="{96CABB28-4CCC-0D06-13BC-551DFC8A194F}"/>
              </a:ext>
            </a:extLst>
          </p:cNvPr>
          <p:cNvSpPr/>
          <p:nvPr/>
        </p:nvSpPr>
        <p:spPr>
          <a:xfrm>
            <a:off x="7977460" y="5087566"/>
            <a:ext cx="2878608" cy="359922"/>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C456D9D1-943C-97D3-7241-E754DC653B4B}"/>
              </a:ext>
            </a:extLst>
          </p:cNvPr>
          <p:cNvSpPr/>
          <p:nvPr/>
        </p:nvSpPr>
        <p:spPr>
          <a:xfrm>
            <a:off x="10126493" y="2071992"/>
            <a:ext cx="1420238" cy="359923"/>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E4CED343-B9FA-3111-A96B-2778C524A453}"/>
              </a:ext>
            </a:extLst>
          </p:cNvPr>
          <p:cNvSpPr/>
          <p:nvPr/>
        </p:nvSpPr>
        <p:spPr>
          <a:xfrm>
            <a:off x="7343704" y="3067455"/>
            <a:ext cx="1904057" cy="278860"/>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BCEF4942-F899-86E4-F776-AF59BD5F14DE}"/>
              </a:ext>
            </a:extLst>
          </p:cNvPr>
          <p:cNvSpPr/>
          <p:nvPr/>
        </p:nvSpPr>
        <p:spPr>
          <a:xfrm>
            <a:off x="7343705" y="3372256"/>
            <a:ext cx="4328788" cy="359922"/>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33894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1)">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heel(1)">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EEB61-78D5-8754-1140-9853E8440D47}"/>
              </a:ext>
            </a:extLst>
          </p:cNvPr>
          <p:cNvSpPr>
            <a:spLocks noGrp="1"/>
          </p:cNvSpPr>
          <p:nvPr>
            <p:ph type="title"/>
          </p:nvPr>
        </p:nvSpPr>
        <p:spPr>
          <a:xfrm>
            <a:off x="838200" y="2362536"/>
            <a:ext cx="10515600" cy="1325563"/>
          </a:xfrm>
        </p:spPr>
        <p:txBody>
          <a:bodyPr/>
          <a:lstStyle/>
          <a:p>
            <a:pPr algn="ctr"/>
            <a:r>
              <a:rPr lang="en-GB" dirty="0"/>
              <a:t>Key Characters in Acts</a:t>
            </a:r>
          </a:p>
        </p:txBody>
      </p:sp>
    </p:spTree>
    <p:extLst>
      <p:ext uri="{BB962C8B-B14F-4D97-AF65-F5344CB8AC3E}">
        <p14:creationId xmlns:p14="http://schemas.microsoft.com/office/powerpoint/2010/main" val="1525721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ossier Avec Top Secret Embouti à Travers La Première Page Et Une  Photographie Vierge Banque D'Images Et Photos Libres De Droits. Image  34310927.">
            <a:extLst>
              <a:ext uri="{FF2B5EF4-FFF2-40B4-BE49-F238E27FC236}">
                <a16:creationId xmlns:a16="http://schemas.microsoft.com/office/drawing/2014/main" id="{669AE4AA-2597-15A1-75C3-34CE5EB2D1F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84" b="1923"/>
          <a:stretch/>
        </p:blipFill>
        <p:spPr bwMode="auto">
          <a:xfrm>
            <a:off x="1550504" y="1"/>
            <a:ext cx="948193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73C9700-FDED-7016-D25B-1882F363EB5C}"/>
              </a:ext>
            </a:extLst>
          </p:cNvPr>
          <p:cNvSpPr txBox="1"/>
          <p:nvPr/>
        </p:nvSpPr>
        <p:spPr>
          <a:xfrm>
            <a:off x="6564791" y="970619"/>
            <a:ext cx="3271936" cy="2523768"/>
          </a:xfrm>
          <a:prstGeom prst="rect">
            <a:avLst/>
          </a:prstGeom>
          <a:noFill/>
        </p:spPr>
        <p:txBody>
          <a:bodyPr wrap="square" rtlCol="0">
            <a:spAutoFit/>
          </a:bodyPr>
          <a:lstStyle/>
          <a:p>
            <a:r>
              <a:rPr lang="en-GB" sz="2000" dirty="0">
                <a:latin typeface="Courier New" panose="02070309020205020404" pitchFamily="49" charset="0"/>
                <a:cs typeface="Courier New" panose="02070309020205020404" pitchFamily="49" charset="0"/>
              </a:rPr>
              <a:t>Name: </a:t>
            </a:r>
            <a:r>
              <a:rPr lang="en-GB" sz="2000" b="1" dirty="0">
                <a:latin typeface="Courier New" panose="02070309020205020404" pitchFamily="49" charset="0"/>
                <a:cs typeface="Courier New" panose="02070309020205020404" pitchFamily="49" charset="0"/>
              </a:rPr>
              <a:t>Peter</a:t>
            </a:r>
          </a:p>
          <a:p>
            <a:endParaRPr lang="en-GB" sz="9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Position: Disciple of Jesus, Apostle, friend of Jesus</a:t>
            </a:r>
          </a:p>
          <a:p>
            <a:endParaRPr lang="en-GB" sz="900" dirty="0">
              <a:latin typeface="Courier New" panose="02070309020205020404" pitchFamily="49" charset="0"/>
              <a:cs typeface="Courier New" panose="02070309020205020404" pitchFamily="49" charset="0"/>
            </a:endParaRPr>
          </a:p>
          <a:p>
            <a:endParaRPr lang="en-GB" sz="20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Featured a lot in gospels</a:t>
            </a:r>
          </a:p>
        </p:txBody>
      </p:sp>
      <p:pic>
        <p:nvPicPr>
          <p:cNvPr id="2050" name="Picture 2" descr="Peter and John both looked straight at him. Peter said, ‘Look at us.’ The man looked at them hoping for money. Peter continued, ‘I don’t have silver or gold but I’ll give you what I have. In the name of Jesus Christ of Nazareth get up and walk.’ – Slide 3">
            <a:extLst>
              <a:ext uri="{FF2B5EF4-FFF2-40B4-BE49-F238E27FC236}">
                <a16:creationId xmlns:a16="http://schemas.microsoft.com/office/drawing/2014/main" id="{17A68FFF-F2C8-0F69-9D5A-469075E25D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50527">
            <a:off x="2589552" y="3608151"/>
            <a:ext cx="3533303" cy="264997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hese people are not drunk,’ protested Peter. ‘It’s only nine in the morning! You are seeing what the prophet Joel spoke about. “In the last days, God will pour out His Spirit on all people.”’ – Slide 5">
            <a:extLst>
              <a:ext uri="{FF2B5EF4-FFF2-40B4-BE49-F238E27FC236}">
                <a16:creationId xmlns:a16="http://schemas.microsoft.com/office/drawing/2014/main" id="{547637D7-6448-AC50-922D-2BCFF8536EE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498"/>
          <a:stretch/>
        </p:blipFill>
        <p:spPr bwMode="auto">
          <a:xfrm rot="21435982">
            <a:off x="2827866" y="713361"/>
            <a:ext cx="2907988" cy="2464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99350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0"/>
                                  </p:iterate>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0"/>
                                  </p:iterate>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ossier Avec Top Secret Embouti à Travers La Première Page Et Une  Photographie Vierge Banque D'Images Et Photos Libres De Droits. Image  34310927.">
            <a:extLst>
              <a:ext uri="{FF2B5EF4-FFF2-40B4-BE49-F238E27FC236}">
                <a16:creationId xmlns:a16="http://schemas.microsoft.com/office/drawing/2014/main" id="{AE3F754C-686B-A81D-4985-122841B2ED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8738" y="-5190"/>
            <a:ext cx="8557591" cy="690312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BA13710-E904-D518-0E87-0D199FAF6A44}"/>
              </a:ext>
            </a:extLst>
          </p:cNvPr>
          <p:cNvSpPr txBox="1"/>
          <p:nvPr/>
        </p:nvSpPr>
        <p:spPr>
          <a:xfrm>
            <a:off x="6349034" y="1019039"/>
            <a:ext cx="3563178" cy="3762568"/>
          </a:xfrm>
          <a:prstGeom prst="rect">
            <a:avLst/>
          </a:prstGeom>
          <a:noFill/>
        </p:spPr>
        <p:txBody>
          <a:bodyPr wrap="square" rtlCol="0">
            <a:spAutoFit/>
          </a:bodyPr>
          <a:lstStyle/>
          <a:p>
            <a:endParaRPr lang="en-GB" dirty="0">
              <a:latin typeface="Courier New" panose="02070309020205020404" pitchFamily="49" charset="0"/>
              <a:cs typeface="Courier New" panose="02070309020205020404" pitchFamily="49" charset="0"/>
            </a:endParaRPr>
          </a:p>
          <a:p>
            <a:endParaRPr lang="en-GB" dirty="0">
              <a:latin typeface="Courier New" panose="02070309020205020404" pitchFamily="49" charset="0"/>
              <a:cs typeface="Courier New" panose="02070309020205020404" pitchFamily="49" charset="0"/>
            </a:endParaRPr>
          </a:p>
          <a:p>
            <a:endParaRPr lang="en-GB" sz="12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Name: </a:t>
            </a:r>
            <a:r>
              <a:rPr lang="en-GB" sz="2000" b="1" dirty="0">
                <a:latin typeface="Courier New" panose="02070309020205020404" pitchFamily="49" charset="0"/>
                <a:cs typeface="Courier New" panose="02070309020205020404" pitchFamily="49" charset="0"/>
              </a:rPr>
              <a:t>John</a:t>
            </a:r>
          </a:p>
          <a:p>
            <a:endParaRPr lang="en-GB" sz="105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Disciple of Jesus, Apostle, closest friend of Jesus</a:t>
            </a:r>
          </a:p>
          <a:p>
            <a:r>
              <a:rPr lang="en-GB" sz="2000" dirty="0">
                <a:latin typeface="Courier New" panose="02070309020205020404" pitchFamily="49" charset="0"/>
                <a:cs typeface="Courier New" panose="02070309020205020404" pitchFamily="49" charset="0"/>
              </a:rPr>
              <a:t>Brother of James, son of Zebedee</a:t>
            </a:r>
          </a:p>
          <a:p>
            <a:endParaRPr lang="en-GB" sz="20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Worked closely with Peter</a:t>
            </a:r>
          </a:p>
        </p:txBody>
      </p:sp>
      <p:pic>
        <p:nvPicPr>
          <p:cNvPr id="3074" name="Picture 2" descr="Peter and John returned to the believers and reported what the chief priests and elders had told them. The believers responded by raising their voices in prayer, telling God about the threats that had been made against them. – Slide 13">
            <a:extLst>
              <a:ext uri="{FF2B5EF4-FFF2-40B4-BE49-F238E27FC236}">
                <a16:creationId xmlns:a16="http://schemas.microsoft.com/office/drawing/2014/main" id="{9B3E4E8E-0B1C-889E-4F7A-117E3295F4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47257">
            <a:off x="2648924" y="1558859"/>
            <a:ext cx="3135549" cy="2351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265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nsign 'Dossier' to the Round File - WSJ">
            <a:extLst>
              <a:ext uri="{FF2B5EF4-FFF2-40B4-BE49-F238E27FC236}">
                <a16:creationId xmlns:a16="http://schemas.microsoft.com/office/drawing/2014/main" id="{C5FDED4D-D8FF-2D8A-9743-4A48EA04923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57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40AE720-BDD6-AC64-2D4C-64ACC09EF540}"/>
              </a:ext>
            </a:extLst>
          </p:cNvPr>
          <p:cNvSpPr txBox="1"/>
          <p:nvPr/>
        </p:nvSpPr>
        <p:spPr>
          <a:xfrm>
            <a:off x="5475950" y="1866657"/>
            <a:ext cx="4686953" cy="3322961"/>
          </a:xfrm>
          <a:prstGeom prst="rect">
            <a:avLst/>
          </a:prstGeom>
          <a:noFill/>
        </p:spPr>
        <p:txBody>
          <a:bodyPr wrap="square" rtlCol="0">
            <a:spAutoFit/>
          </a:bodyPr>
          <a:lstStyle/>
          <a:p>
            <a:endParaRPr lang="en-GB" dirty="0">
              <a:latin typeface="Courier New" panose="02070309020205020404" pitchFamily="49" charset="0"/>
              <a:cs typeface="Courier New" panose="02070309020205020404" pitchFamily="49" charset="0"/>
            </a:endParaRPr>
          </a:p>
          <a:p>
            <a:endParaRPr lang="en-GB" sz="12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Name: </a:t>
            </a:r>
            <a:r>
              <a:rPr lang="en-GB" sz="2000" b="1" dirty="0">
                <a:latin typeface="Courier New" panose="02070309020205020404" pitchFamily="49" charset="0"/>
                <a:cs typeface="Courier New" panose="02070309020205020404" pitchFamily="49" charset="0"/>
              </a:rPr>
              <a:t>James</a:t>
            </a:r>
          </a:p>
          <a:p>
            <a:endParaRPr lang="en-GB" sz="105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(Half) Brother of Jesus</a:t>
            </a:r>
          </a:p>
          <a:p>
            <a:endParaRPr lang="en-GB" sz="1050" dirty="0">
              <a:latin typeface="Courier New" panose="02070309020205020404" pitchFamily="49" charset="0"/>
              <a:cs typeface="Courier New" panose="02070309020205020404" pitchFamily="49" charset="0"/>
            </a:endParaRPr>
          </a:p>
          <a:p>
            <a:pPr lvl="0">
              <a:lnSpc>
                <a:spcPct val="107000"/>
              </a:lnSpc>
              <a:spcAft>
                <a:spcPts val="800"/>
              </a:spcAft>
            </a:pPr>
            <a:r>
              <a:rPr lang="en-GB" sz="2000" dirty="0">
                <a:latin typeface="Courier New" panose="02070309020205020404" pitchFamily="49" charset="0"/>
                <a:cs typeface="Courier New" panose="02070309020205020404" pitchFamily="49" charset="0"/>
              </a:rPr>
              <a:t>Initially sceptical of Jesus as Messiah.</a:t>
            </a:r>
          </a:p>
          <a:p>
            <a:pPr lvl="0">
              <a:lnSpc>
                <a:spcPct val="107000"/>
              </a:lnSpc>
              <a:spcAft>
                <a:spcPts val="800"/>
              </a:spcAft>
            </a:pPr>
            <a:r>
              <a:rPr lang="en-GB" sz="2000" dirty="0">
                <a:latin typeface="Courier New" panose="02070309020205020404" pitchFamily="49" charset="0"/>
                <a:cs typeface="Courier New" panose="02070309020205020404" pitchFamily="49" charset="0"/>
              </a:rPr>
              <a:t>Became head of church in Jerusalem</a:t>
            </a:r>
          </a:p>
          <a:p>
            <a:endParaRPr lang="en-GB" sz="2000" dirty="0">
              <a:latin typeface="Courier New" panose="02070309020205020404" pitchFamily="49" charset="0"/>
              <a:cs typeface="Courier New" panose="02070309020205020404" pitchFamily="49" charset="0"/>
            </a:endParaRPr>
          </a:p>
        </p:txBody>
      </p:sp>
      <p:pic>
        <p:nvPicPr>
          <p:cNvPr id="4098" name="Picture 2" descr="When they had finished, James, the leader of the church in Jerusalem, stood and said, ‘Brothers, the prophet Amos wrote that the Gentiles would seek the Lord and be called into His family (Amos 9:11-12).  – Slide 9">
            <a:extLst>
              <a:ext uri="{FF2B5EF4-FFF2-40B4-BE49-F238E27FC236}">
                <a16:creationId xmlns:a16="http://schemas.microsoft.com/office/drawing/2014/main" id="{C7CDEB54-D1FB-247D-E8EA-D16AC49B3A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28206">
            <a:off x="2357024" y="2122422"/>
            <a:ext cx="3035306" cy="2276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6141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0"/>
                                  </p:iterate>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0"/>
                                  </p:iterate>
                                  <p:childTnLst>
                                    <p:set>
                                      <p:cBhvr>
                                        <p:cTn id="1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0"/>
                                  </p:iterate>
                                  <p:childTnLst>
                                    <p:set>
                                      <p:cBhvr>
                                        <p:cTn id="1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ossier Avec Top Secret Embouti à Travers La Première Page Et Une  Photographie Vierge Banque D'Images Et Photos Libres De Droits. Image  33723358.">
            <a:extLst>
              <a:ext uri="{FF2B5EF4-FFF2-40B4-BE49-F238E27FC236}">
                <a16:creationId xmlns:a16="http://schemas.microsoft.com/office/drawing/2014/main" id="{08EAEEE3-64CB-8481-79BD-F629C3386C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744" b="4584"/>
          <a:stretch/>
        </p:blipFill>
        <p:spPr bwMode="auto">
          <a:xfrm>
            <a:off x="1157910" y="0"/>
            <a:ext cx="995985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BA13710-E904-D518-0E87-0D199FAF6A44}"/>
              </a:ext>
            </a:extLst>
          </p:cNvPr>
          <p:cNvSpPr txBox="1"/>
          <p:nvPr/>
        </p:nvSpPr>
        <p:spPr>
          <a:xfrm>
            <a:off x="2229266" y="1148249"/>
            <a:ext cx="3563178" cy="2839239"/>
          </a:xfrm>
          <a:prstGeom prst="rect">
            <a:avLst/>
          </a:prstGeom>
          <a:noFill/>
        </p:spPr>
        <p:txBody>
          <a:bodyPr wrap="square" rtlCol="0">
            <a:spAutoFit/>
          </a:bodyPr>
          <a:lstStyle/>
          <a:p>
            <a:endParaRPr lang="en-GB" dirty="0">
              <a:latin typeface="Courier New" panose="02070309020205020404" pitchFamily="49" charset="0"/>
              <a:cs typeface="Courier New" panose="02070309020205020404" pitchFamily="49" charset="0"/>
            </a:endParaRPr>
          </a:p>
          <a:p>
            <a:endParaRPr lang="en-GB" dirty="0">
              <a:latin typeface="Courier New" panose="02070309020205020404" pitchFamily="49" charset="0"/>
              <a:cs typeface="Courier New" panose="02070309020205020404" pitchFamily="49" charset="0"/>
            </a:endParaRPr>
          </a:p>
          <a:p>
            <a:endParaRPr lang="en-GB" sz="12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Name: </a:t>
            </a:r>
            <a:r>
              <a:rPr lang="en-GB" sz="2000" b="1" dirty="0">
                <a:latin typeface="Courier New" panose="02070309020205020404" pitchFamily="49" charset="0"/>
                <a:cs typeface="Courier New" panose="02070309020205020404" pitchFamily="49" charset="0"/>
              </a:rPr>
              <a:t>Stephen</a:t>
            </a:r>
          </a:p>
          <a:p>
            <a:endParaRPr lang="en-GB" sz="105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Spirit-filled administrator</a:t>
            </a:r>
          </a:p>
          <a:p>
            <a:endParaRPr lang="en-GB" sz="20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Becomes first martyr when stoned to death.</a:t>
            </a:r>
          </a:p>
        </p:txBody>
      </p:sp>
      <p:pic>
        <p:nvPicPr>
          <p:cNvPr id="5" name="Picture 2" descr="While they were stoning him Stephen prayed, ‘Lord Jesus, receive my spirit.’ Then he fell on his knees and cried out, ‘Lord, do not hold this sin against them.’ – Slide 16">
            <a:extLst>
              <a:ext uri="{FF2B5EF4-FFF2-40B4-BE49-F238E27FC236}">
                <a16:creationId xmlns:a16="http://schemas.microsoft.com/office/drawing/2014/main" id="{96C77625-6495-FC2D-4347-4D93E598CF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662553">
            <a:off x="6556441" y="1602254"/>
            <a:ext cx="3758119" cy="281858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Dossier Avec Top Secret Embouti à Travers La Première Page Et Une  Photographie Vierge Banque D'Images Et Photos Libres De Droits. Image  33723358.">
            <a:extLst>
              <a:ext uri="{FF2B5EF4-FFF2-40B4-BE49-F238E27FC236}">
                <a16:creationId xmlns:a16="http://schemas.microsoft.com/office/drawing/2014/main" id="{173AB815-453B-2149-25F1-3FD9DDE7435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6038" t="3744" b="4584"/>
          <a:stretch/>
        </p:blipFill>
        <p:spPr bwMode="auto">
          <a:xfrm>
            <a:off x="9760226" y="-6637"/>
            <a:ext cx="139065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3568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0"/>
                                  </p:iterate>
                                  <p:childTnLst>
                                    <p:set>
                                      <p:cBhvr>
                                        <p:cTn id="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book, paper, paper product, beige&#10;&#10;Description automatically generated">
            <a:extLst>
              <a:ext uri="{FF2B5EF4-FFF2-40B4-BE49-F238E27FC236}">
                <a16:creationId xmlns:a16="http://schemas.microsoft.com/office/drawing/2014/main" id="{4C9D5618-285E-4549-00DE-CC2EEBBC9CC0}"/>
              </a:ext>
            </a:extLst>
          </p:cNvPr>
          <p:cNvPicPr>
            <a:picLocks noChangeAspect="1"/>
          </p:cNvPicPr>
          <p:nvPr/>
        </p:nvPicPr>
        <p:blipFill rotWithShape="1">
          <a:blip r:embed="rId3">
            <a:extLst>
              <a:ext uri="{28A0092B-C50C-407E-A947-70E740481C1C}">
                <a14:useLocalDpi xmlns:a14="http://schemas.microsoft.com/office/drawing/2010/main" val="0"/>
              </a:ext>
            </a:extLst>
          </a:blip>
          <a:srcRect t="4258" b="8069"/>
          <a:stretch/>
        </p:blipFill>
        <p:spPr>
          <a:xfrm>
            <a:off x="559453" y="-1"/>
            <a:ext cx="10666795" cy="6858001"/>
          </a:xfrm>
          <a:prstGeom prst="rect">
            <a:avLst/>
          </a:prstGeom>
        </p:spPr>
      </p:pic>
      <p:sp>
        <p:nvSpPr>
          <p:cNvPr id="5" name="TextBox 4">
            <a:extLst>
              <a:ext uri="{FF2B5EF4-FFF2-40B4-BE49-F238E27FC236}">
                <a16:creationId xmlns:a16="http://schemas.microsoft.com/office/drawing/2014/main" id="{7397E94C-4596-263B-174A-7A682D99926A}"/>
              </a:ext>
            </a:extLst>
          </p:cNvPr>
          <p:cNvSpPr txBox="1"/>
          <p:nvPr/>
        </p:nvSpPr>
        <p:spPr>
          <a:xfrm>
            <a:off x="6508061" y="1267519"/>
            <a:ext cx="3563178" cy="4993675"/>
          </a:xfrm>
          <a:prstGeom prst="rect">
            <a:avLst/>
          </a:prstGeom>
          <a:noFill/>
        </p:spPr>
        <p:txBody>
          <a:bodyPr wrap="square" rtlCol="0">
            <a:spAutoFit/>
          </a:bodyPr>
          <a:lstStyle/>
          <a:p>
            <a:endParaRPr lang="en-GB" dirty="0">
              <a:latin typeface="Courier New" panose="02070309020205020404" pitchFamily="49" charset="0"/>
              <a:cs typeface="Courier New" panose="02070309020205020404" pitchFamily="49" charset="0"/>
            </a:endParaRPr>
          </a:p>
          <a:p>
            <a:endParaRPr lang="en-GB" dirty="0">
              <a:latin typeface="Courier New" panose="02070309020205020404" pitchFamily="49" charset="0"/>
              <a:cs typeface="Courier New" panose="02070309020205020404" pitchFamily="49" charset="0"/>
            </a:endParaRPr>
          </a:p>
          <a:p>
            <a:endParaRPr lang="en-GB" sz="12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Name: </a:t>
            </a:r>
            <a:r>
              <a:rPr lang="en-GB" sz="2000" b="1" dirty="0">
                <a:latin typeface="Courier New" panose="02070309020205020404" pitchFamily="49" charset="0"/>
                <a:cs typeface="Courier New" panose="02070309020205020404" pitchFamily="49" charset="0"/>
              </a:rPr>
              <a:t>Paul(</a:t>
            </a:r>
            <a:r>
              <a:rPr lang="en-GB" sz="2000" b="1" dirty="0" err="1">
                <a:latin typeface="Courier New" panose="02070309020205020404" pitchFamily="49" charset="0"/>
                <a:cs typeface="Courier New" panose="02070309020205020404" pitchFamily="49" charset="0"/>
              </a:rPr>
              <a:t>a.k.a</a:t>
            </a:r>
            <a:r>
              <a:rPr lang="en-GB" sz="2000" b="1" dirty="0">
                <a:latin typeface="Courier New" panose="02070309020205020404" pitchFamily="49" charset="0"/>
                <a:cs typeface="Courier New" panose="02070309020205020404" pitchFamily="49" charset="0"/>
              </a:rPr>
              <a:t> Saul)</a:t>
            </a:r>
          </a:p>
          <a:p>
            <a:endParaRPr lang="en-GB" sz="1050" dirty="0">
              <a:latin typeface="Courier New" panose="02070309020205020404" pitchFamily="49" charset="0"/>
              <a:cs typeface="Courier New" panose="02070309020205020404" pitchFamily="49" charset="0"/>
            </a:endParaRPr>
          </a:p>
          <a:p>
            <a:r>
              <a:rPr lang="en-GB" sz="2000" dirty="0" err="1">
                <a:latin typeface="Courier New" panose="02070309020205020404" pitchFamily="49" charset="0"/>
                <a:cs typeface="Courier New" panose="02070309020205020404" pitchFamily="49" charset="0"/>
              </a:rPr>
              <a:t>Pharasee</a:t>
            </a:r>
            <a:r>
              <a:rPr lang="en-GB" sz="2000" dirty="0">
                <a:latin typeface="Courier New" panose="02070309020205020404" pitchFamily="49" charset="0"/>
                <a:cs typeface="Courier New" panose="02070309020205020404" pitchFamily="49" charset="0"/>
              </a:rPr>
              <a:t> persecuting Christians.</a:t>
            </a:r>
          </a:p>
          <a:p>
            <a:r>
              <a:rPr lang="en-GB" sz="2000" dirty="0">
                <a:latin typeface="Courier New" panose="02070309020205020404" pitchFamily="49" charset="0"/>
                <a:cs typeface="Courier New" panose="02070309020205020404" pitchFamily="49" charset="0"/>
              </a:rPr>
              <a:t>After dramatic conversion become evangelist to gentiles and church planter. His letters account for most of NT. </a:t>
            </a:r>
          </a:p>
          <a:p>
            <a:r>
              <a:rPr lang="en-GB" sz="2000" dirty="0">
                <a:latin typeface="Courier New" panose="02070309020205020404" pitchFamily="49" charset="0"/>
                <a:cs typeface="Courier New" panose="02070309020205020404" pitchFamily="49" charset="0"/>
              </a:rPr>
              <a:t>Responsible for establishing Christianity</a:t>
            </a:r>
          </a:p>
          <a:p>
            <a:endParaRPr lang="en-GB" sz="2000" dirty="0">
              <a:latin typeface="Courier New" panose="02070309020205020404" pitchFamily="49" charset="0"/>
              <a:cs typeface="Courier New" panose="02070309020205020404" pitchFamily="49" charset="0"/>
            </a:endParaRPr>
          </a:p>
        </p:txBody>
      </p:sp>
      <p:pic>
        <p:nvPicPr>
          <p:cNvPr id="2" name="Picture 4" descr="Then he ordered all who could swim to jump overboard first and make for land. The others held on to planks or debris from the broken ship. – Slide 26">
            <a:extLst>
              <a:ext uri="{FF2B5EF4-FFF2-40B4-BE49-F238E27FC236}">
                <a16:creationId xmlns:a16="http://schemas.microsoft.com/office/drawing/2014/main" id="{D429C9FE-A9B8-0FEF-F522-2D184C9FD7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4546" y="3712975"/>
            <a:ext cx="3221680" cy="241626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 ‘Who are you, Lord?’ Saul asked. ‘I am Jesus, whom you are persecuting,’ the voice replied. ‘Now get up and go into the city, and you will be told what you must do.’ – Slide 6">
            <a:extLst>
              <a:ext uri="{FF2B5EF4-FFF2-40B4-BE49-F238E27FC236}">
                <a16:creationId xmlns:a16="http://schemas.microsoft.com/office/drawing/2014/main" id="{5027E9EB-D9BB-4230-4F5E-4EE88714AA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981656">
            <a:off x="2080779" y="1094751"/>
            <a:ext cx="3469214" cy="2601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2708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book, paper, paper product, beige&#10;&#10;Description automatically generated">
            <a:extLst>
              <a:ext uri="{FF2B5EF4-FFF2-40B4-BE49-F238E27FC236}">
                <a16:creationId xmlns:a16="http://schemas.microsoft.com/office/drawing/2014/main" id="{4C9D5618-285E-4549-00DE-CC2EEBBC9CC0}"/>
              </a:ext>
            </a:extLst>
          </p:cNvPr>
          <p:cNvPicPr>
            <a:picLocks noChangeAspect="1"/>
          </p:cNvPicPr>
          <p:nvPr/>
        </p:nvPicPr>
        <p:blipFill rotWithShape="1">
          <a:blip r:embed="rId3">
            <a:extLst>
              <a:ext uri="{28A0092B-C50C-407E-A947-70E740481C1C}">
                <a14:useLocalDpi xmlns:a14="http://schemas.microsoft.com/office/drawing/2010/main" val="0"/>
              </a:ext>
            </a:extLst>
          </a:blip>
          <a:srcRect t="9967" b="13633"/>
          <a:stretch/>
        </p:blipFill>
        <p:spPr>
          <a:xfrm>
            <a:off x="-88372" y="-1"/>
            <a:ext cx="12240831" cy="6858001"/>
          </a:xfrm>
          <a:prstGeom prst="rect">
            <a:avLst/>
          </a:prstGeom>
        </p:spPr>
      </p:pic>
      <p:sp>
        <p:nvSpPr>
          <p:cNvPr id="2" name="TextBox 1">
            <a:extLst>
              <a:ext uri="{FF2B5EF4-FFF2-40B4-BE49-F238E27FC236}">
                <a16:creationId xmlns:a16="http://schemas.microsoft.com/office/drawing/2014/main" id="{5BD2BBF3-D978-CEDB-D3D0-3648F7E4CC90}"/>
              </a:ext>
            </a:extLst>
          </p:cNvPr>
          <p:cNvSpPr txBox="1"/>
          <p:nvPr/>
        </p:nvSpPr>
        <p:spPr>
          <a:xfrm>
            <a:off x="6578013" y="263482"/>
            <a:ext cx="4373623" cy="4924425"/>
          </a:xfrm>
          <a:prstGeom prst="rect">
            <a:avLst/>
          </a:prstGeom>
          <a:noFill/>
        </p:spPr>
        <p:txBody>
          <a:bodyPr wrap="square" rtlCol="0">
            <a:spAutoFit/>
          </a:bodyPr>
          <a:lstStyle/>
          <a:p>
            <a:r>
              <a:rPr lang="en-GB" dirty="0">
                <a:latin typeface="Courier New" panose="02070309020205020404" pitchFamily="49" charset="0"/>
                <a:cs typeface="Courier New" panose="02070309020205020404" pitchFamily="49" charset="0"/>
              </a:rPr>
              <a:t>Name: </a:t>
            </a:r>
            <a:r>
              <a:rPr lang="en-GB" b="1" dirty="0">
                <a:latin typeface="Courier New" panose="02070309020205020404" pitchFamily="49" charset="0"/>
                <a:cs typeface="Courier New" panose="02070309020205020404" pitchFamily="49" charset="0"/>
              </a:rPr>
              <a:t>The Holy Spirit</a:t>
            </a:r>
          </a:p>
          <a:p>
            <a:endParaRPr lang="en-GB" sz="800" dirty="0">
              <a:latin typeface="Courier New" panose="02070309020205020404" pitchFamily="49" charset="0"/>
              <a:cs typeface="Courier New" panose="02070309020205020404" pitchFamily="49" charset="0"/>
            </a:endParaRPr>
          </a:p>
          <a:p>
            <a:endParaRPr lang="en-GB" dirty="0">
              <a:latin typeface="Courier New" panose="02070309020205020404" pitchFamily="49" charset="0"/>
              <a:cs typeface="Courier New" panose="02070309020205020404" pitchFamily="49" charset="0"/>
            </a:endParaRPr>
          </a:p>
          <a:p>
            <a:r>
              <a:rPr lang="en-GB" dirty="0">
                <a:latin typeface="Courier New" panose="02070309020205020404" pitchFamily="49" charset="0"/>
                <a:cs typeface="Courier New" panose="02070309020205020404" pitchFamily="49" charset="0"/>
              </a:rPr>
              <a:t>One person of the trinity.</a:t>
            </a:r>
          </a:p>
          <a:p>
            <a:r>
              <a:rPr lang="en-GB" dirty="0">
                <a:latin typeface="Courier New" panose="02070309020205020404" pitchFamily="49" charset="0"/>
                <a:cs typeface="Courier New" panose="02070309020205020404" pitchFamily="49" charset="0"/>
              </a:rPr>
              <a:t>Was present and involved in creation</a:t>
            </a:r>
          </a:p>
          <a:p>
            <a:endParaRPr lang="en-GB" dirty="0">
              <a:latin typeface="Courier New" panose="02070309020205020404" pitchFamily="49" charset="0"/>
              <a:cs typeface="Courier New" panose="02070309020205020404" pitchFamily="49" charset="0"/>
            </a:endParaRPr>
          </a:p>
          <a:p>
            <a:r>
              <a:rPr lang="en-GB" dirty="0">
                <a:latin typeface="Courier New" panose="02070309020205020404" pitchFamily="49" charset="0"/>
                <a:cs typeface="Courier New" panose="02070309020205020404" pitchFamily="49" charset="0"/>
              </a:rPr>
              <a:t>Before Jesus often came upon and empowered particular people at particular times for particular reasons. </a:t>
            </a:r>
          </a:p>
          <a:p>
            <a:endParaRPr lang="en-GB" dirty="0">
              <a:latin typeface="Courier New" panose="02070309020205020404" pitchFamily="49" charset="0"/>
              <a:cs typeface="Courier New" panose="02070309020205020404" pitchFamily="49" charset="0"/>
            </a:endParaRPr>
          </a:p>
          <a:p>
            <a:r>
              <a:rPr lang="en-GB" dirty="0">
                <a:latin typeface="Courier New" panose="02070309020205020404" pitchFamily="49" charset="0"/>
                <a:cs typeface="Courier New" panose="02070309020205020404" pitchFamily="49" charset="0"/>
              </a:rPr>
              <a:t>At the beginning of Acts we see the Holy Spirit, the very presence of God coming to reside in faulty humanity, enabling people to reflect what God is like.</a:t>
            </a:r>
          </a:p>
        </p:txBody>
      </p:sp>
      <p:pic>
        <p:nvPicPr>
          <p:cNvPr id="3" name="Picture 2" descr="They saw what seemed to be tongues of fire that separated and came to rest on each of them. Everyone was filled with the Holy Spirit and began to speak in other tongues as the Spirit enabled them. – Slide 2">
            <a:extLst>
              <a:ext uri="{FF2B5EF4-FFF2-40B4-BE49-F238E27FC236}">
                <a16:creationId xmlns:a16="http://schemas.microsoft.com/office/drawing/2014/main" id="{FF29F435-1EE5-C459-5A9D-EE029F0797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2469" y="1902568"/>
            <a:ext cx="4285575" cy="3214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129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0"/>
                                  </p:iterate>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0"/>
                                  </p:iterate>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0"/>
                                  </p:iterate>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0"/>
                                  </p:iterate>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A5DB9-3C7A-7425-6E7A-BCF9AFFA1A02}"/>
              </a:ext>
            </a:extLst>
          </p:cNvPr>
          <p:cNvSpPr>
            <a:spLocks noGrp="1"/>
          </p:cNvSpPr>
          <p:nvPr>
            <p:ph type="title"/>
          </p:nvPr>
        </p:nvSpPr>
        <p:spPr>
          <a:xfrm>
            <a:off x="838200" y="2304169"/>
            <a:ext cx="10515600" cy="1325563"/>
          </a:xfrm>
        </p:spPr>
        <p:txBody>
          <a:bodyPr/>
          <a:lstStyle/>
          <a:p>
            <a:pPr algn="ctr"/>
            <a:r>
              <a:rPr lang="en-GB" dirty="0"/>
              <a:t>In Acts, God is still executing His ‘Grand Plan’</a:t>
            </a:r>
          </a:p>
        </p:txBody>
      </p:sp>
    </p:spTree>
    <p:extLst>
      <p:ext uri="{BB962C8B-B14F-4D97-AF65-F5344CB8AC3E}">
        <p14:creationId xmlns:p14="http://schemas.microsoft.com/office/powerpoint/2010/main" val="202847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Habakkuk 2:14 Illustrated: &quot;Columbus Knew...&quot; — Heartlight® Gallery">
            <a:extLst>
              <a:ext uri="{FF2B5EF4-FFF2-40B4-BE49-F238E27FC236}">
                <a16:creationId xmlns:a16="http://schemas.microsoft.com/office/drawing/2014/main" id="{D37F4864-DCCE-0BE7-0150-1244692C553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495"/>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8201" name="Rectangle 820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0358224"/>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4448D-7EF9-EADD-0B0B-7D8B7A61AB27}"/>
              </a:ext>
            </a:extLst>
          </p:cNvPr>
          <p:cNvSpPr>
            <a:spLocks noGrp="1"/>
          </p:cNvSpPr>
          <p:nvPr>
            <p:ph type="title"/>
          </p:nvPr>
        </p:nvSpPr>
        <p:spPr/>
        <p:txBody>
          <a:bodyPr/>
          <a:lstStyle/>
          <a:p>
            <a:pPr algn="ctr"/>
            <a:r>
              <a:rPr lang="en-GB" dirty="0"/>
              <a:t>God’s ‘Grand Plan’</a:t>
            </a:r>
          </a:p>
        </p:txBody>
      </p:sp>
      <p:sp>
        <p:nvSpPr>
          <p:cNvPr id="3" name="Content Placeholder 2">
            <a:extLst>
              <a:ext uri="{FF2B5EF4-FFF2-40B4-BE49-F238E27FC236}">
                <a16:creationId xmlns:a16="http://schemas.microsoft.com/office/drawing/2014/main" id="{ABD91F6C-E731-30C3-07AD-B896F3316493}"/>
              </a:ext>
            </a:extLst>
          </p:cNvPr>
          <p:cNvSpPr>
            <a:spLocks noGrp="1"/>
          </p:cNvSpPr>
          <p:nvPr>
            <p:ph idx="1"/>
          </p:nvPr>
        </p:nvSpPr>
        <p:spPr>
          <a:xfrm>
            <a:off x="838200" y="1595336"/>
            <a:ext cx="10515600" cy="4850860"/>
          </a:xfrm>
        </p:spPr>
        <p:txBody>
          <a:bodyPr>
            <a:normAutofit fontScale="92500" lnSpcReduction="20000"/>
          </a:bodyPr>
          <a:lstStyle/>
          <a:p>
            <a:r>
              <a:rPr lang="en-GB" dirty="0"/>
              <a:t>Made humans in His image and have them fill the earth (earth will be mirror reflecting and displaying His attributes)</a:t>
            </a:r>
          </a:p>
          <a:p>
            <a:r>
              <a:rPr lang="en-GB" dirty="0"/>
              <a:t>Humans rejected God, wanted to promote self (sin), lost ability to reflect God</a:t>
            </a:r>
          </a:p>
          <a:p>
            <a:r>
              <a:rPr lang="en-GB" dirty="0"/>
              <a:t>God choose one man (Abraham) &amp; family (children of Israel), invited into covenant, to model to world how God and humans can work together.</a:t>
            </a:r>
          </a:p>
          <a:p>
            <a:r>
              <a:rPr lang="en-GB" dirty="0"/>
              <a:t>God faithful but humans repeatedly betray</a:t>
            </a:r>
          </a:p>
          <a:p>
            <a:r>
              <a:rPr lang="en-GB" dirty="0"/>
              <a:t>God sends son, Jesus to show how we can relate to God and to die and rise from the dead to break curse of sin</a:t>
            </a:r>
          </a:p>
          <a:p>
            <a:r>
              <a:rPr lang="en-GB" dirty="0"/>
              <a:t>Now to those willing to embrace, He comes to live in us as Holy Spirit, empowering us to become like Him</a:t>
            </a:r>
          </a:p>
          <a:p>
            <a:r>
              <a:rPr lang="en-GB" dirty="0"/>
              <a:t>Thus, putting His attributes on display, filling whole earth with His glory</a:t>
            </a:r>
          </a:p>
        </p:txBody>
      </p:sp>
    </p:spTree>
    <p:extLst>
      <p:ext uri="{BB962C8B-B14F-4D97-AF65-F5344CB8AC3E}">
        <p14:creationId xmlns:p14="http://schemas.microsoft.com/office/powerpoint/2010/main" val="3282383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C011E-9688-0219-39A2-4290D2205F3A}"/>
              </a:ext>
            </a:extLst>
          </p:cNvPr>
          <p:cNvSpPr>
            <a:spLocks noGrp="1"/>
          </p:cNvSpPr>
          <p:nvPr>
            <p:ph type="title"/>
          </p:nvPr>
        </p:nvSpPr>
        <p:spPr/>
        <p:txBody>
          <a:bodyPr/>
          <a:lstStyle/>
          <a:p>
            <a:pPr algn="ctr"/>
            <a:r>
              <a:rPr lang="en-GB" dirty="0"/>
              <a:t>Response</a:t>
            </a:r>
          </a:p>
        </p:txBody>
      </p:sp>
      <p:sp>
        <p:nvSpPr>
          <p:cNvPr id="3" name="Content Placeholder 2">
            <a:extLst>
              <a:ext uri="{FF2B5EF4-FFF2-40B4-BE49-F238E27FC236}">
                <a16:creationId xmlns:a16="http://schemas.microsoft.com/office/drawing/2014/main" id="{E4E1D861-5ED0-73F7-53B8-D7EE3460E796}"/>
              </a:ext>
            </a:extLst>
          </p:cNvPr>
          <p:cNvSpPr>
            <a:spLocks noGrp="1"/>
          </p:cNvSpPr>
          <p:nvPr>
            <p:ph idx="1"/>
          </p:nvPr>
        </p:nvSpPr>
        <p:spPr/>
        <p:txBody>
          <a:bodyPr/>
          <a:lstStyle/>
          <a:p>
            <a:r>
              <a:rPr lang="en-GB" dirty="0"/>
              <a:t>I commit to be part of His Grand Plan</a:t>
            </a:r>
          </a:p>
          <a:p>
            <a:r>
              <a:rPr lang="en-GB" dirty="0"/>
              <a:t>I need to be (re)filled with His Holy Spirit</a:t>
            </a:r>
          </a:p>
        </p:txBody>
      </p:sp>
    </p:spTree>
    <p:extLst>
      <p:ext uri="{BB962C8B-B14F-4D97-AF65-F5344CB8AC3E}">
        <p14:creationId xmlns:p14="http://schemas.microsoft.com/office/powerpoint/2010/main" val="1069939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5781</TotalTime>
  <Words>1228</Words>
  <Application>Microsoft Office PowerPoint</Application>
  <PresentationFormat>Widescreen</PresentationFormat>
  <Paragraphs>175</Paragraphs>
  <Slides>22</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Aptos</vt:lpstr>
      <vt:lpstr>Aptos Display</vt:lpstr>
      <vt:lpstr>Arial</vt:lpstr>
      <vt:lpstr>Calibri</vt:lpstr>
      <vt:lpstr>Courier New</vt:lpstr>
      <vt:lpstr>Wingdings</vt:lpstr>
      <vt:lpstr>Office Theme</vt:lpstr>
      <vt:lpstr>Acts Series</vt:lpstr>
      <vt:lpstr>Why are we studying Acts?</vt:lpstr>
      <vt:lpstr>PowerPoint Presentation</vt:lpstr>
      <vt:lpstr>PowerPoint Presentation</vt:lpstr>
      <vt:lpstr>How does the narrative take us from  1 Kings to Acts?</vt:lpstr>
      <vt:lpstr>PowerPoint Presentation</vt:lpstr>
      <vt:lpstr>PowerPoint Presentation</vt:lpstr>
      <vt:lpstr>PowerPoint Presentation</vt:lpstr>
      <vt:lpstr>The book of Acts</vt:lpstr>
      <vt:lpstr>PowerPoint Presentation</vt:lpstr>
      <vt:lpstr>PowerPoint Presentation</vt:lpstr>
      <vt:lpstr>Key Characters in Acts</vt:lpstr>
      <vt:lpstr>PowerPoint Presentation</vt:lpstr>
      <vt:lpstr>PowerPoint Presentation</vt:lpstr>
      <vt:lpstr>PowerPoint Presentation</vt:lpstr>
      <vt:lpstr>PowerPoint Presentation</vt:lpstr>
      <vt:lpstr>PowerPoint Presentation</vt:lpstr>
      <vt:lpstr>PowerPoint Presentation</vt:lpstr>
      <vt:lpstr>In Acts, God is still executing His ‘Grand Plan’</vt:lpstr>
      <vt:lpstr>PowerPoint Presentation</vt:lpstr>
      <vt:lpstr>God’s ‘Grand Plan’</vt:lpstr>
      <vt:lpstr>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Jamie Singleton</dc:creator>
  <cp:lastModifiedBy>Jamie Singleton</cp:lastModifiedBy>
  <cp:revision>2</cp:revision>
  <dcterms:created xsi:type="dcterms:W3CDTF">2024-06-05T12:48:42Z</dcterms:created>
  <dcterms:modified xsi:type="dcterms:W3CDTF">2024-06-10T08:52:27Z</dcterms:modified>
</cp:coreProperties>
</file>