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80" r:id="rId4"/>
    <p:sldId id="309" r:id="rId5"/>
    <p:sldId id="295" r:id="rId6"/>
    <p:sldId id="294" r:id="rId7"/>
    <p:sldId id="307" r:id="rId8"/>
    <p:sldId id="293" r:id="rId9"/>
    <p:sldId id="296" r:id="rId10"/>
    <p:sldId id="297" r:id="rId11"/>
    <p:sldId id="298" r:id="rId12"/>
    <p:sldId id="299" r:id="rId13"/>
    <p:sldId id="300" r:id="rId14"/>
    <p:sldId id="301" r:id="rId15"/>
    <p:sldId id="305" r:id="rId16"/>
    <p:sldId id="308" r:id="rId17"/>
    <p:sldId id="303" r:id="rId18"/>
    <p:sldId id="304" r:id="rId19"/>
    <p:sldId id="31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0136" autoAdjust="0"/>
  </p:normalViewPr>
  <p:slideViewPr>
    <p:cSldViewPr snapToGrid="0">
      <p:cViewPr varScale="1">
        <p:scale>
          <a:sx n="101" d="100"/>
          <a:sy n="101" d="100"/>
        </p:scale>
        <p:origin x="15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82AA2-3844-4ED9-95A7-D826AD31A1E8}" type="datetimeFigureOut">
              <a:rPr lang="en-GB" smtClean="0"/>
              <a:t>21/10/2024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F74EB-C317-461E-9014-13893B93CC72}" type="slidenum">
              <a:rPr lang="en-GB" smtClean="0"/>
              <a:t>‹#›</a:t>
            </a:fld>
            <a:endParaRPr lang="en-GB"/>
          </a:p>
        </p:txBody>
      </p:sp>
    </p:spTree>
    <p:extLst>
      <p:ext uri="{BB962C8B-B14F-4D97-AF65-F5344CB8AC3E}">
        <p14:creationId xmlns:p14="http://schemas.microsoft.com/office/powerpoint/2010/main" val="298538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Burned_at_the_stak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n.wikipedia.org/wiki/Roman_emperor"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can bring precious things out of tough/messy situations</a:t>
            </a:r>
          </a:p>
          <a:p>
            <a:endParaRPr lang="en-GB" dirty="0"/>
          </a:p>
          <a:p>
            <a:r>
              <a:rPr lang="en-GB" dirty="0"/>
              <a:t>Acts 8 can be divided into 3 sections</a:t>
            </a:r>
          </a:p>
          <a:p>
            <a:pPr marL="228600" indent="-228600">
              <a:buAutoNum type="arabicParenR"/>
            </a:pPr>
            <a:r>
              <a:rPr lang="en-GB" dirty="0"/>
              <a:t>Response to Stephens murder</a:t>
            </a:r>
          </a:p>
          <a:p>
            <a:pPr marL="228600" indent="-228600">
              <a:buAutoNum type="arabicParenR"/>
            </a:pPr>
            <a:r>
              <a:rPr lang="en-GB" dirty="0"/>
              <a:t>Revival whilst Philip is in Samaria (including story of Simon the sorcerer who tries to buy the Holy Spirit)</a:t>
            </a:r>
          </a:p>
          <a:p>
            <a:pPr marL="228600" indent="-228600">
              <a:buAutoNum type="arabicParenR"/>
            </a:pPr>
            <a:r>
              <a:rPr lang="en-GB" dirty="0"/>
              <a:t>Philip and the Ethiopian Eunuch </a:t>
            </a:r>
          </a:p>
          <a:p>
            <a:pPr marL="228600" indent="-228600">
              <a:buAutoNum type="arabicParenR"/>
            </a:pPr>
            <a:endParaRPr lang="en-GB" dirty="0"/>
          </a:p>
          <a:p>
            <a:pPr marL="0" indent="0">
              <a:buNone/>
            </a:pPr>
            <a:r>
              <a:rPr lang="en-GB" dirty="0"/>
              <a:t>I’m not going to talk about Philip’s time in Samaria</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a:t>
            </a:fld>
            <a:endParaRPr lang="en-GB"/>
          </a:p>
        </p:txBody>
      </p:sp>
    </p:spTree>
    <p:extLst>
      <p:ext uri="{BB962C8B-B14F-4D97-AF65-F5344CB8AC3E}">
        <p14:creationId xmlns:p14="http://schemas.microsoft.com/office/powerpoint/2010/main" val="617712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2</a:t>
            </a:fld>
            <a:endParaRPr lang="en-GB"/>
          </a:p>
        </p:txBody>
      </p:sp>
    </p:spTree>
    <p:extLst>
      <p:ext uri="{BB962C8B-B14F-4D97-AF65-F5344CB8AC3E}">
        <p14:creationId xmlns:p14="http://schemas.microsoft.com/office/powerpoint/2010/main" val="3148741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Nemesis = enemy</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Setting up Saul for significant role – massive twist to come</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Saul personified the persecution</a:t>
            </a:r>
          </a:p>
          <a:p>
            <a:pPr marL="342900" lvl="0" indent="-342900">
              <a:lnSpc>
                <a:spcPct val="107000"/>
              </a:lnSpc>
              <a:buFont typeface="Aptos" panose="020B00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church went house to house (</a:t>
            </a:r>
            <a:r>
              <a:rPr lang="en-GB" sz="1200" b="0" i="0" dirty="0">
                <a:solidFill>
                  <a:srgbClr val="001320"/>
                </a:solidFill>
                <a:effectLst/>
                <a:latin typeface="Roboto" panose="02000000000000000000" pitchFamily="2" charset="0"/>
              </a:rPr>
              <a:t>gladness and sincerity of heart -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Acts 2:46) , now Saul is going house to house</a:t>
            </a:r>
          </a:p>
          <a:p>
            <a:pPr marL="0" lvl="0" indent="0">
              <a:lnSpc>
                <a:spcPct val="107000"/>
              </a:lnSpc>
              <a:buFont typeface="Aptos" panose="020B0004020202020204" pitchFamily="34" charset="0"/>
              <a:buNone/>
            </a:pPr>
            <a:r>
              <a:rPr lang="en-GB" sz="1200" dirty="0">
                <a:effectLst/>
                <a:latin typeface="Aptos" panose="020B0004020202020204" pitchFamily="34" charset="0"/>
                <a:ea typeface="Aptos" panose="020B0004020202020204" pitchFamily="34" charset="0"/>
                <a:cs typeface="Times New Roman" panose="02020603050405020304" pitchFamily="18" charset="0"/>
              </a:rPr>
              <a:t>the season has changed, now under threat of death (Sanhedrin had chosen not to kill before).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dirty="0">
                <a:solidFill>
                  <a:schemeClr val="bg1"/>
                </a:solidFill>
              </a:rPr>
              <a:t>dragged off both men and women and put them in prison</a:t>
            </a:r>
            <a:endParaRPr lang="en-GB" sz="1200" kern="100" dirty="0">
              <a:solidFill>
                <a:schemeClr val="bg1"/>
              </a:solidFill>
              <a:effectLst/>
              <a:latin typeface="Aptos" panose="020B0004020202020204" pitchFamily="34" charset="0"/>
              <a:cs typeface="Times New Roman" panose="02020603050405020304" pitchFamily="18" charset="0"/>
            </a:endParaRPr>
          </a:p>
          <a:p>
            <a:r>
              <a:rPr lang="en-GB"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(shows significance of women in the movement) </a:t>
            </a:r>
          </a:p>
          <a:p>
            <a:endParaRPr lang="en-GB"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How would the church respond?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3</a:t>
            </a:fld>
            <a:endParaRPr lang="en-GB"/>
          </a:p>
        </p:txBody>
      </p:sp>
    </p:spTree>
    <p:extLst>
      <p:ext uri="{BB962C8B-B14F-4D97-AF65-F5344CB8AC3E}">
        <p14:creationId xmlns:p14="http://schemas.microsoft.com/office/powerpoint/2010/main" val="192344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3D9C1-1911-B8F4-5D04-6D1B5E6AA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B0BB5-23F6-C4F4-86EF-5D8B8175D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68916-9D3F-A5CA-1FC1-C37979BDF8FD}"/>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3B5A1305-EF42-E9F2-3247-2E84D693957C}"/>
              </a:ext>
            </a:extLst>
          </p:cNvPr>
          <p:cNvSpPr>
            <a:spLocks noGrp="1"/>
          </p:cNvSpPr>
          <p:nvPr>
            <p:ph type="sldNum" sz="quarter" idx="5"/>
          </p:nvPr>
        </p:nvSpPr>
        <p:spPr/>
        <p:txBody>
          <a:bodyPr/>
          <a:lstStyle/>
          <a:p>
            <a:fld id="{2054C430-A847-4962-A38B-051B1255D4D9}" type="slidenum">
              <a:rPr lang="en-GB" smtClean="0"/>
              <a:t>4</a:t>
            </a:fld>
            <a:endParaRPr lang="en-GB"/>
          </a:p>
        </p:txBody>
      </p:sp>
    </p:spTree>
    <p:extLst>
      <p:ext uri="{BB962C8B-B14F-4D97-AF65-F5344CB8AC3E}">
        <p14:creationId xmlns:p14="http://schemas.microsoft.com/office/powerpoint/2010/main" val="263132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Persecution – some suggest church does better under attack. Would you prefer to be comfortable and ineffective or persecuted and irresistible?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We are not under threat of death – we can be glad of this but also beware of blending in [what is it today?]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There is a good chance of persecution if we don’t toe the line</a:t>
            </a:r>
          </a:p>
          <a:p>
            <a:endParaRPr lang="en-GB" b="0" i="0" dirty="0">
              <a:solidFill>
                <a:srgbClr val="001D35"/>
              </a:solidFill>
              <a:effectLst/>
              <a:latin typeface="Google Sans"/>
            </a:endParaRPr>
          </a:p>
          <a:p>
            <a:r>
              <a:rPr lang="en-GB" b="0" i="0" dirty="0">
                <a:solidFill>
                  <a:srgbClr val="001D35"/>
                </a:solidFill>
                <a:effectLst/>
                <a:latin typeface="Google Sans"/>
              </a:rPr>
              <a:t>“The blood of Christians is seed” is </a:t>
            </a:r>
            <a:r>
              <a:rPr lang="en-GB" dirty="0"/>
              <a:t>a loose translation of a statement by Tertullian, a second-century church father</a:t>
            </a:r>
          </a:p>
          <a:p>
            <a:endParaRPr lang="en-GB" b="0" i="0" dirty="0">
              <a:solidFill>
                <a:srgbClr val="000000"/>
              </a:solidFill>
              <a:effectLst/>
              <a:latin typeface="PT Serif" panose="020F0502020204030204" pitchFamily="18" charset="0"/>
            </a:endParaRPr>
          </a:p>
          <a:p>
            <a:r>
              <a:rPr lang="en-GB" b="0" i="0" dirty="0">
                <a:solidFill>
                  <a:srgbClr val="000000"/>
                </a:solidFill>
                <a:effectLst/>
                <a:latin typeface="PT Serif" panose="020F0502020204030204" pitchFamily="18" charset="0"/>
              </a:rPr>
              <a:t>Polycarp killed around AD155</a:t>
            </a:r>
          </a:p>
          <a:p>
            <a:r>
              <a:rPr lang="en-GB" b="0" i="0" dirty="0">
                <a:solidFill>
                  <a:srgbClr val="202122"/>
                </a:solidFill>
                <a:effectLst/>
                <a:latin typeface="Arial" panose="020B0604020202020204" pitchFamily="34" charset="0"/>
              </a:rPr>
              <a:t>"Eighty and six years I have served Him, and He has done me no wrong.“</a:t>
            </a:r>
            <a:endParaRPr lang="en-GB" b="0" i="0" dirty="0">
              <a:solidFill>
                <a:srgbClr val="000000"/>
              </a:solidFill>
              <a:effectLst/>
              <a:latin typeface="PT Serif" panose="020F0502020204030204" pitchFamily="18" charset="0"/>
            </a:endParaRPr>
          </a:p>
          <a:p>
            <a:r>
              <a:rPr lang="en-GB" b="0" i="0" dirty="0">
                <a:solidFill>
                  <a:srgbClr val="202122"/>
                </a:solidFill>
                <a:effectLst/>
                <a:latin typeface="Arial" panose="020B0604020202020204" pitchFamily="34" charset="0"/>
              </a:rPr>
              <a:t> "I bless you, Father, for judging me worthy of this hour, so that in the company of the martyrs I may share the cup of Christ.“</a:t>
            </a:r>
            <a:endParaRPr lang="en-GB" b="0" i="0" dirty="0">
              <a:solidFill>
                <a:srgbClr val="000000"/>
              </a:solidFill>
              <a:effectLst/>
              <a:latin typeface="PT Serif" panose="020F0502020204030204" pitchFamily="18" charset="0"/>
            </a:endParaRPr>
          </a:p>
          <a:p>
            <a:r>
              <a:rPr lang="en-GB" b="0" i="0" dirty="0">
                <a:solidFill>
                  <a:srgbClr val="202122"/>
                </a:solidFill>
                <a:effectLst/>
                <a:latin typeface="Arial" panose="020B0604020202020204" pitchFamily="34" charset="0"/>
              </a:rPr>
              <a:t>Polycarp was </a:t>
            </a:r>
            <a:r>
              <a:rPr lang="en-GB" b="0" i="0" u="none" strike="noStrike" dirty="0">
                <a:effectLst/>
                <a:latin typeface="Arial" panose="020B0604020202020204" pitchFamily="34" charset="0"/>
                <a:hlinkClick r:id="rId3" tooltip="Burned at the stake"/>
              </a:rPr>
              <a:t>burned at the stake</a:t>
            </a:r>
            <a:r>
              <a:rPr lang="en-GB" b="0" i="0" dirty="0">
                <a:solidFill>
                  <a:srgbClr val="202122"/>
                </a:solidFill>
                <a:effectLst/>
                <a:latin typeface="Arial" panose="020B0604020202020204" pitchFamily="34" charset="0"/>
              </a:rPr>
              <a:t> and pierced with a spear for refusing to burn incense to the </a:t>
            </a:r>
            <a:r>
              <a:rPr lang="en-GB" b="0" i="0" u="none" strike="noStrike" dirty="0">
                <a:effectLst/>
                <a:latin typeface="Arial" panose="020B0604020202020204" pitchFamily="34" charset="0"/>
                <a:hlinkClick r:id="rId4" tooltip="Roman emperor"/>
              </a:rPr>
              <a:t>Roman emperor</a:t>
            </a:r>
            <a:endParaRPr lang="en-GB" b="0" i="0" u="none" strike="noStrike"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5</a:t>
            </a:fld>
            <a:endParaRPr lang="en-GB"/>
          </a:p>
        </p:txBody>
      </p:sp>
    </p:spTree>
    <p:extLst>
      <p:ext uri="{BB962C8B-B14F-4D97-AF65-F5344CB8AC3E}">
        <p14:creationId xmlns:p14="http://schemas.microsoft.com/office/powerpoint/2010/main" val="734794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000000"/>
                </a:solidFill>
                <a:effectLst/>
                <a:latin typeface="Oswald" panose="00000500000000000000" pitchFamily="2" charset="0"/>
              </a:rPr>
              <a:t>Latimer and Ridley Burned at the Stake</a:t>
            </a:r>
          </a:p>
          <a:p>
            <a:r>
              <a:rPr lang="en-GB" b="0" i="0" dirty="0">
                <a:solidFill>
                  <a:srgbClr val="000000"/>
                </a:solidFill>
                <a:effectLst/>
                <a:latin typeface="PT Serif" panose="020F0502020204030204" pitchFamily="18" charset="0"/>
              </a:rPr>
              <a:t>‘Be of good comfort, Master Ridley, and play the man; we shall this day light such a candle by God’s grace in England as shall never be put out’</a:t>
            </a:r>
          </a:p>
          <a:p>
            <a:endParaRPr lang="en-GB" b="0" i="0" u="none" strike="noStrike" dirty="0">
              <a:effectLst/>
              <a:latin typeface="Arial" panose="020B0604020202020204" pitchFamily="34" charset="0"/>
            </a:endParaRPr>
          </a:p>
          <a:p>
            <a:r>
              <a:rPr lang="en-GB" b="0" i="0" u="none" strike="noStrike" dirty="0">
                <a:effectLst/>
                <a:latin typeface="Arial" panose="020B0604020202020204" pitchFamily="34" charset="0"/>
              </a:rPr>
              <a:t>Are you willing to take a risk? </a:t>
            </a:r>
          </a:p>
          <a:p>
            <a:r>
              <a:rPr lang="en-GB" b="0" i="0" u="none" strike="noStrike" dirty="0">
                <a:effectLst/>
                <a:latin typeface="Arial" panose="020B0604020202020204" pitchFamily="34" charset="0"/>
              </a:rPr>
              <a:t>Perhaps you have never risen your head above the parapet to warrant persecution – blended in, kept quiet, compromised</a:t>
            </a:r>
          </a:p>
          <a:p>
            <a:endParaRPr lang="en-GB" b="0" i="0" u="none" strike="noStrike"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 want to be sold out to God whatever season we are in – I don’t find looking martyrs inspiring (more intimidating/crushing) – but to look at WHO they were looking at. Once I’ve seen Him, it is the appropriate response. Have you seen Him? </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6</a:t>
            </a:fld>
            <a:endParaRPr lang="en-GB"/>
          </a:p>
        </p:txBody>
      </p:sp>
    </p:spTree>
    <p:extLst>
      <p:ext uri="{BB962C8B-B14F-4D97-AF65-F5344CB8AC3E}">
        <p14:creationId xmlns:p14="http://schemas.microsoft.com/office/powerpoint/2010/main" val="2288023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2054C430-A847-4962-A38B-051B1255D4D9}" type="slidenum">
              <a:rPr lang="en-GB" smtClean="0"/>
              <a:t>7</a:t>
            </a:fld>
            <a:endParaRPr lang="en-GB"/>
          </a:p>
        </p:txBody>
      </p:sp>
    </p:spTree>
    <p:extLst>
      <p:ext uri="{BB962C8B-B14F-4D97-AF65-F5344CB8AC3E}">
        <p14:creationId xmlns:p14="http://schemas.microsoft.com/office/powerpoint/2010/main" val="156190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not the way they imagined when Jesus told they would be witness to Judea &amp; Samaria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dirty="0">
                <a:solidFill>
                  <a:schemeClr val="bg1"/>
                </a:solidFill>
              </a:rPr>
              <a:t>scattered throughout Judea and Samaria</a:t>
            </a:r>
            <a:endParaRPr lang="en-GB" dirty="0"/>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Gospel now on the road – </a:t>
            </a:r>
            <a:r>
              <a:rPr lang="en-GB" b="0" i="0" dirty="0">
                <a:solidFill>
                  <a:srgbClr val="000000"/>
                </a:solidFill>
                <a:effectLst/>
                <a:latin typeface="system-ui"/>
              </a:rPr>
              <a:t>Those who had been scattered preached the word wherever they went. </a:t>
            </a:r>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8</a:t>
            </a:fld>
            <a:endParaRPr lang="en-GB"/>
          </a:p>
        </p:txBody>
      </p:sp>
    </p:spTree>
    <p:extLst>
      <p:ext uri="{BB962C8B-B14F-4D97-AF65-F5344CB8AC3E}">
        <p14:creationId xmlns:p14="http://schemas.microsoft.com/office/powerpoint/2010/main" val="397238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Philip goes to Samaria where a revival kicks off</a:t>
            </a:r>
          </a:p>
          <a:p>
            <a:r>
              <a:rPr lang="en-GB" dirty="0"/>
              <a:t>Apostles send Peter &amp; John to come join him </a:t>
            </a:r>
          </a:p>
          <a:p>
            <a:r>
              <a:rPr lang="en-GB" dirty="0"/>
              <a:t>Simon the Sorcerer gets converted but then tried to buy the Holy Spirit – he is strongly rebuked </a:t>
            </a:r>
          </a:p>
        </p:txBody>
      </p:sp>
      <p:sp>
        <p:nvSpPr>
          <p:cNvPr id="4" name="Slide Number Placeholder 3"/>
          <p:cNvSpPr>
            <a:spLocks noGrp="1"/>
          </p:cNvSpPr>
          <p:nvPr>
            <p:ph type="sldNum" sz="quarter" idx="5"/>
          </p:nvPr>
        </p:nvSpPr>
        <p:spPr/>
        <p:txBody>
          <a:bodyPr/>
          <a:lstStyle/>
          <a:p>
            <a:fld id="{5B0F74EB-C317-461E-9014-13893B93CC72}" type="slidenum">
              <a:rPr lang="en-GB" smtClean="0"/>
              <a:t>9</a:t>
            </a:fld>
            <a:endParaRPr lang="en-GB"/>
          </a:p>
        </p:txBody>
      </p:sp>
    </p:spTree>
    <p:extLst>
      <p:ext uri="{BB962C8B-B14F-4D97-AF65-F5344CB8AC3E}">
        <p14:creationId xmlns:p14="http://schemas.microsoft.com/office/powerpoint/2010/main" val="1768180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10</a:t>
            </a:fld>
            <a:endParaRPr lang="en-GB"/>
          </a:p>
        </p:txBody>
      </p:sp>
    </p:spTree>
    <p:extLst>
      <p:ext uri="{BB962C8B-B14F-4D97-AF65-F5344CB8AC3E}">
        <p14:creationId xmlns:p14="http://schemas.microsoft.com/office/powerpoint/2010/main" val="645043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Philip dragged away from the revival (to have a short conversation with one man) </a:t>
            </a:r>
          </a:p>
          <a:p>
            <a:r>
              <a:rPr lang="en-GB" dirty="0"/>
              <a:t>No idea of the time lapse between Phil being in Samaria and then on the road between Jerusalem &amp; Gaza</a:t>
            </a:r>
          </a:p>
        </p:txBody>
      </p:sp>
      <p:sp>
        <p:nvSpPr>
          <p:cNvPr id="4" name="Slide Number Placeholder 3"/>
          <p:cNvSpPr>
            <a:spLocks noGrp="1"/>
          </p:cNvSpPr>
          <p:nvPr>
            <p:ph type="sldNum" sz="quarter" idx="5"/>
          </p:nvPr>
        </p:nvSpPr>
        <p:spPr/>
        <p:txBody>
          <a:bodyPr/>
          <a:lstStyle/>
          <a:p>
            <a:fld id="{5B0F74EB-C317-461E-9014-13893B93CC72}" type="slidenum">
              <a:rPr lang="en-GB" smtClean="0"/>
              <a:t>12</a:t>
            </a:fld>
            <a:endParaRPr lang="en-GB"/>
          </a:p>
        </p:txBody>
      </p:sp>
    </p:spTree>
    <p:extLst>
      <p:ext uri="{BB962C8B-B14F-4D97-AF65-F5344CB8AC3E}">
        <p14:creationId xmlns:p14="http://schemas.microsoft.com/office/powerpoint/2010/main" val="2806147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Philip &amp; the Ethiopian Eunuch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Eunuch – if you aren’t born into ruling elite, the only way to progress is to have your gentiles removed – this way you aren’t likely to take advantage of access to the ruling elite. </a:t>
            </a:r>
          </a:p>
          <a:p>
            <a:r>
              <a:rPr lang="en-GB" dirty="0"/>
              <a:t>Chancellor of the Exchequer – important role, top of the ladder, dragged himself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Yet there was something that missing in his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Distance (1000 miles) &amp; time (weeks) &amp; expense &amp; risk (safety on journey or being usurped at home) to travel </a:t>
            </a:r>
          </a:p>
          <a:p>
            <a:r>
              <a:rPr lang="en-GB" dirty="0"/>
              <a:t>To go to the home of Jewish religion, to the temple</a:t>
            </a:r>
          </a:p>
          <a:p>
            <a:endParaRPr lang="en-GB" dirty="0"/>
          </a:p>
          <a:p>
            <a:r>
              <a:rPr lang="en-GB" dirty="0"/>
              <a:t>Only to find he wasn’t allowed in</a:t>
            </a:r>
          </a:p>
          <a:p>
            <a:r>
              <a:rPr lang="en-GB" dirty="0"/>
              <a:t>Now you see a miraculous intervention </a:t>
            </a:r>
          </a:p>
        </p:txBody>
      </p:sp>
      <p:sp>
        <p:nvSpPr>
          <p:cNvPr id="4" name="Slide Number Placeholder 3"/>
          <p:cNvSpPr>
            <a:spLocks noGrp="1"/>
          </p:cNvSpPr>
          <p:nvPr>
            <p:ph type="sldNum" sz="quarter" idx="5"/>
          </p:nvPr>
        </p:nvSpPr>
        <p:spPr/>
        <p:txBody>
          <a:bodyPr/>
          <a:lstStyle/>
          <a:p>
            <a:fld id="{5B0F74EB-C317-461E-9014-13893B93CC72}" type="slidenum">
              <a:rPr lang="en-GB" smtClean="0"/>
              <a:t>13</a:t>
            </a:fld>
            <a:endParaRPr lang="en-GB"/>
          </a:p>
        </p:txBody>
      </p:sp>
    </p:spTree>
    <p:extLst>
      <p:ext uri="{BB962C8B-B14F-4D97-AF65-F5344CB8AC3E}">
        <p14:creationId xmlns:p14="http://schemas.microsoft.com/office/powerpoint/2010/main" val="945931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effectLst/>
                <a:latin typeface="Aptos" panose="020B0004020202020204" pitchFamily="34" charset="0"/>
                <a:ea typeface="Aptos" panose="020B0004020202020204" pitchFamily="34" charset="0"/>
                <a:cs typeface="Times New Roman" panose="02020603050405020304" pitchFamily="18" charset="0"/>
              </a:rPr>
              <a:t>Work of the Spirit – just at time when reading &amp; wondering, just so happens to be stuck on Isaiah’s prophecy of the coming messiah, Philip appears</a:t>
            </a:r>
          </a:p>
          <a:p>
            <a:r>
              <a:rPr lang="en-GB" sz="1200" kern="100" dirty="0">
                <a:effectLst/>
                <a:latin typeface="Aptos" panose="020B0004020202020204" pitchFamily="34" charset="0"/>
                <a:ea typeface="Aptos" panose="020B0004020202020204" pitchFamily="34" charset="0"/>
                <a:cs typeface="Times New Roman" panose="02020603050405020304" pitchFamily="18" charset="0"/>
              </a:rPr>
              <a:t>Collaborating with Spirit – Philip had to run </a:t>
            </a:r>
          </a:p>
          <a:p>
            <a:endParaRPr lang="en-GB" dirty="0"/>
          </a:p>
        </p:txBody>
      </p:sp>
      <p:sp>
        <p:nvSpPr>
          <p:cNvPr id="4" name="Slide Number Placeholder 3"/>
          <p:cNvSpPr>
            <a:spLocks noGrp="1"/>
          </p:cNvSpPr>
          <p:nvPr>
            <p:ph type="sldNum" sz="quarter" idx="5"/>
          </p:nvPr>
        </p:nvSpPr>
        <p:spPr/>
        <p:txBody>
          <a:bodyPr/>
          <a:lstStyle/>
          <a:p>
            <a:fld id="{5B0F74EB-C317-461E-9014-13893B93CC72}" type="slidenum">
              <a:rPr lang="en-GB" smtClean="0"/>
              <a:t>14</a:t>
            </a:fld>
            <a:endParaRPr lang="en-GB"/>
          </a:p>
        </p:txBody>
      </p:sp>
    </p:spTree>
    <p:extLst>
      <p:ext uri="{BB962C8B-B14F-4D97-AF65-F5344CB8AC3E}">
        <p14:creationId xmlns:p14="http://schemas.microsoft.com/office/powerpoint/2010/main" val="873126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bg1"/>
                </a:solidFill>
                <a:effectLst/>
                <a:latin typeface="system-ui"/>
              </a:rPr>
              <a:t>the Spirit of the Lord suddenly took Philip away - Philip, however, appeared at </a:t>
            </a:r>
            <a:r>
              <a:rPr lang="en-GB" sz="1200" b="0" i="0" dirty="0" err="1">
                <a:solidFill>
                  <a:schemeClr val="bg1"/>
                </a:solidFill>
                <a:effectLst/>
                <a:latin typeface="system-ui"/>
              </a:rPr>
              <a:t>Azotus</a:t>
            </a:r>
            <a:endParaRPr lang="en-GB" dirty="0"/>
          </a:p>
          <a:p>
            <a:endParaRPr lang="en-GB" dirty="0"/>
          </a:p>
          <a:p>
            <a:r>
              <a:rPr lang="en-GB" dirty="0"/>
              <a:t>God knows what He is up to – we are equipped to obey, not to understand </a:t>
            </a:r>
          </a:p>
        </p:txBody>
      </p:sp>
      <p:sp>
        <p:nvSpPr>
          <p:cNvPr id="4" name="Slide Number Placeholder 3"/>
          <p:cNvSpPr>
            <a:spLocks noGrp="1"/>
          </p:cNvSpPr>
          <p:nvPr>
            <p:ph type="sldNum" sz="quarter" idx="5"/>
          </p:nvPr>
        </p:nvSpPr>
        <p:spPr/>
        <p:txBody>
          <a:bodyPr/>
          <a:lstStyle/>
          <a:p>
            <a:fld id="{5B0F74EB-C317-461E-9014-13893B93CC72}" type="slidenum">
              <a:rPr lang="en-GB" smtClean="0"/>
              <a:t>15</a:t>
            </a:fld>
            <a:endParaRPr lang="en-GB"/>
          </a:p>
        </p:txBody>
      </p:sp>
    </p:spTree>
    <p:extLst>
      <p:ext uri="{BB962C8B-B14F-4D97-AF65-F5344CB8AC3E}">
        <p14:creationId xmlns:p14="http://schemas.microsoft.com/office/powerpoint/2010/main" val="1387607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FD52F-6485-E094-EA87-7D0EC9C6D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14E2F-0F95-A985-D215-286C06A32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545172-7B74-5830-D3D1-FC16148D3748}"/>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A7E5A500-8861-7D2D-7E83-9767C2B035AA}"/>
              </a:ext>
            </a:extLst>
          </p:cNvPr>
          <p:cNvSpPr>
            <a:spLocks noGrp="1"/>
          </p:cNvSpPr>
          <p:nvPr>
            <p:ph type="sldNum" sz="quarter" idx="5"/>
          </p:nvPr>
        </p:nvSpPr>
        <p:spPr/>
        <p:txBody>
          <a:bodyPr/>
          <a:lstStyle/>
          <a:p>
            <a:fld id="{2054C430-A847-4962-A38B-051B1255D4D9}" type="slidenum">
              <a:rPr lang="en-GB" smtClean="0"/>
              <a:t>16</a:t>
            </a:fld>
            <a:endParaRPr lang="en-GB"/>
          </a:p>
        </p:txBody>
      </p:sp>
    </p:spTree>
    <p:extLst>
      <p:ext uri="{BB962C8B-B14F-4D97-AF65-F5344CB8AC3E}">
        <p14:creationId xmlns:p14="http://schemas.microsoft.com/office/powerpoint/2010/main" val="2192695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Substitutionary sacrifice</a:t>
            </a:r>
          </a:p>
          <a:p>
            <a:r>
              <a:rPr lang="en-GB" dirty="0"/>
              <a:t>For God so loved, he gave</a:t>
            </a:r>
          </a:p>
          <a:p>
            <a:r>
              <a:rPr lang="en-GB" dirty="0"/>
              <a:t>Not for God so hated, he killed</a:t>
            </a:r>
          </a:p>
          <a:p>
            <a:endParaRPr lang="en-GB" dirty="0"/>
          </a:p>
          <a:p>
            <a:r>
              <a:rPr lang="en-GB" dirty="0"/>
              <a:t>Act of a loving god</a:t>
            </a:r>
          </a:p>
          <a:p>
            <a:endParaRPr lang="en-GB" dirty="0"/>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Isaiah 40s-50s Servant songs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I like to imagine, as the Eunuch (the foreigner) continued his journey, reading Isaiah, in the light of Jesus being that Suffering Servant who had opened the way, what would he have thought when he turned to a few chapters later</a:t>
            </a:r>
          </a:p>
          <a:p>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B0F74EB-C317-461E-9014-13893B93CC72}" type="slidenum">
              <a:rPr lang="en-GB" smtClean="0"/>
              <a:t>17</a:t>
            </a:fld>
            <a:endParaRPr lang="en-GB"/>
          </a:p>
        </p:txBody>
      </p:sp>
    </p:spTree>
    <p:extLst>
      <p:ext uri="{BB962C8B-B14F-4D97-AF65-F5344CB8AC3E}">
        <p14:creationId xmlns:p14="http://schemas.microsoft.com/office/powerpoint/2010/main" val="557670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43F6C-25D7-5166-A602-CB6ED91EB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A5C97-9823-EEDF-7CD3-676AB57C4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2C43C8-E736-2F11-DD78-497FC048FAE7}"/>
              </a:ext>
            </a:extLst>
          </p:cNvPr>
          <p:cNvSpPr>
            <a:spLocks noGrp="1"/>
          </p:cNvSpPr>
          <p:nvPr>
            <p:ph type="body" idx="1"/>
          </p:nvPr>
        </p:nvSpPr>
        <p:spPr/>
        <p:txBody>
          <a:bodyPr/>
          <a:lstStyle/>
          <a:p>
            <a:r>
              <a:rPr lang="en-GB" dirty="0"/>
              <a:t>God had a message for him</a:t>
            </a:r>
          </a:p>
          <a:p>
            <a:r>
              <a:rPr lang="en-GB" dirty="0"/>
              <a:t>Where he was excluded he is now welcomed in</a:t>
            </a:r>
          </a:p>
          <a:p>
            <a:r>
              <a:rPr lang="en-GB" dirty="0"/>
              <a:t>The curtain was torn – we now can all step into relationship with God</a:t>
            </a:r>
          </a:p>
        </p:txBody>
      </p:sp>
      <p:sp>
        <p:nvSpPr>
          <p:cNvPr id="4" name="Slide Number Placeholder 3">
            <a:extLst>
              <a:ext uri="{FF2B5EF4-FFF2-40B4-BE49-F238E27FC236}">
                <a16:creationId xmlns:a16="http://schemas.microsoft.com/office/drawing/2014/main" id="{E78FC9A1-CB4C-4222-B7CC-4B9F7F9FC317}"/>
              </a:ext>
            </a:extLst>
          </p:cNvPr>
          <p:cNvSpPr>
            <a:spLocks noGrp="1"/>
          </p:cNvSpPr>
          <p:nvPr>
            <p:ph type="sldNum" sz="quarter" idx="5"/>
          </p:nvPr>
        </p:nvSpPr>
        <p:spPr/>
        <p:txBody>
          <a:bodyPr/>
          <a:lstStyle/>
          <a:p>
            <a:fld id="{5B0F74EB-C317-461E-9014-13893B93CC72}" type="slidenum">
              <a:rPr lang="en-GB" smtClean="0"/>
              <a:t>18</a:t>
            </a:fld>
            <a:endParaRPr lang="en-GB"/>
          </a:p>
        </p:txBody>
      </p:sp>
    </p:spTree>
    <p:extLst>
      <p:ext uri="{BB962C8B-B14F-4D97-AF65-F5344CB8AC3E}">
        <p14:creationId xmlns:p14="http://schemas.microsoft.com/office/powerpoint/2010/main" val="2027627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E8DE-339F-586D-F828-49D9DD2A1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3C07EF-AD76-B73D-A9B8-13BE926CC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1EEF53-F4D1-9D63-1275-BD8DBE81B93F}"/>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5" name="Footer Placeholder 4">
            <a:extLst>
              <a:ext uri="{FF2B5EF4-FFF2-40B4-BE49-F238E27FC236}">
                <a16:creationId xmlns:a16="http://schemas.microsoft.com/office/drawing/2014/main" id="{0DFBECC9-D9C2-A092-D5D2-E5CACF7FBB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B1FB2-454F-5252-6161-3474E4FCEC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3658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4A36-D28E-764F-8ECA-95C32A8159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35B1C9-9FCE-B382-A62A-D65805E8BD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990E1-48C1-1BDD-334D-C25F28AC9BA2}"/>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5" name="Footer Placeholder 4">
            <a:extLst>
              <a:ext uri="{FF2B5EF4-FFF2-40B4-BE49-F238E27FC236}">
                <a16:creationId xmlns:a16="http://schemas.microsoft.com/office/drawing/2014/main" id="{211E7DB6-C0AD-36D5-7B39-AF8F5E7FB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5AC7A-851F-AF1F-AC59-18E71067A3E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36977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B94C-B145-62B4-9EE6-DFB45383F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0D6AE-6304-10D1-A7EE-24182E6B9C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0F053-12AB-80D9-95C9-B973CA22F38C}"/>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5" name="Footer Placeholder 4">
            <a:extLst>
              <a:ext uri="{FF2B5EF4-FFF2-40B4-BE49-F238E27FC236}">
                <a16:creationId xmlns:a16="http://schemas.microsoft.com/office/drawing/2014/main" id="{1225CD98-EE24-2345-26E9-74EC0306A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614BC-8CE3-286E-6D00-4A2B4BEE4DB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07801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144B-2259-E22E-FAD0-0536A40DA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9547AF-9C87-10B3-EA22-66D2F614E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05579F-0F86-B7FC-3E7B-08B591CBB6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57B56D-C25F-EDB2-800B-9456E47EC65E}"/>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6" name="Footer Placeholder 5">
            <a:extLst>
              <a:ext uri="{FF2B5EF4-FFF2-40B4-BE49-F238E27FC236}">
                <a16:creationId xmlns:a16="http://schemas.microsoft.com/office/drawing/2014/main" id="{D718D88D-7E7E-43AF-AF5C-BD3216E334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A885A-552A-9047-BB90-74326C517261}"/>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37446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C438-7F23-A831-4553-3A399D0868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096065-F73C-EE24-7EC3-01E98FF8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2A948A-D641-44F6-03AA-24E9C7FB97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AD7E4E-127B-4FE1-CC1E-DA75A9717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DB6D-895C-3969-40C8-21DDEED54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E83F6-0692-9279-524B-3C8B35968CE9}"/>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8" name="Footer Placeholder 7">
            <a:extLst>
              <a:ext uri="{FF2B5EF4-FFF2-40B4-BE49-F238E27FC236}">
                <a16:creationId xmlns:a16="http://schemas.microsoft.com/office/drawing/2014/main" id="{1B5E46AC-64D7-DBFF-E32B-80BDE01ABD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52E86-CC4C-27DF-532D-C8D0B21FE5D7}"/>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2082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A7C7-4AEA-BC1D-2E2C-A60475CA5B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966BEC-E1FF-2B3C-7070-31042934A347}"/>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4" name="Footer Placeholder 3">
            <a:extLst>
              <a:ext uri="{FF2B5EF4-FFF2-40B4-BE49-F238E27FC236}">
                <a16:creationId xmlns:a16="http://schemas.microsoft.com/office/drawing/2014/main" id="{C63423C2-8A24-6F0D-7AED-D8B658DA18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719B0-2603-7D94-1EF3-CCD47D73646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83199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0F98C-0CE5-82B7-FA79-EC7E2A73DA97}"/>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3" name="Footer Placeholder 2">
            <a:extLst>
              <a:ext uri="{FF2B5EF4-FFF2-40B4-BE49-F238E27FC236}">
                <a16:creationId xmlns:a16="http://schemas.microsoft.com/office/drawing/2014/main" id="{582DDEFA-CAC1-6B4B-CD28-518346C77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2B65D0-BEDE-3946-0163-72C5A37E6F0E}"/>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41410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2687-793D-B123-6883-3721BA2F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51499F-8F97-01CC-AF7A-0EBDF57A2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368114-C9ED-C2CE-524E-49F8BC8C1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83463-1A83-F146-71B1-AA55B04F3CE6}"/>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6" name="Footer Placeholder 5">
            <a:extLst>
              <a:ext uri="{FF2B5EF4-FFF2-40B4-BE49-F238E27FC236}">
                <a16:creationId xmlns:a16="http://schemas.microsoft.com/office/drawing/2014/main" id="{C2198269-C4A3-404F-F935-FBD29C7BD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BD425-CCDD-5407-6A76-5B7A6704A929}"/>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34082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60C-1825-111F-4FD2-4032C39D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977C60-ED29-0580-6A70-21453CEC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55FB1-32FA-68E4-06E9-EE46398C6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A767A-5D45-A724-10CB-F81BD0E832AD}"/>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6" name="Footer Placeholder 5">
            <a:extLst>
              <a:ext uri="{FF2B5EF4-FFF2-40B4-BE49-F238E27FC236}">
                <a16:creationId xmlns:a16="http://schemas.microsoft.com/office/drawing/2014/main" id="{CB7699B4-0459-51A9-BBF9-63721D373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DD951-407F-A209-455A-4AA198BBA144}"/>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2782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A67D-84D8-DD3A-3F08-4644089D0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64B52-7DDE-CEF3-1315-35270BBC6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188D3-30BE-E3BF-7AD4-994559708C9A}"/>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5" name="Footer Placeholder 4">
            <a:extLst>
              <a:ext uri="{FF2B5EF4-FFF2-40B4-BE49-F238E27FC236}">
                <a16:creationId xmlns:a16="http://schemas.microsoft.com/office/drawing/2014/main" id="{DCFFB9DC-850A-8BE5-9578-E76407A69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43F4A7-CF59-214F-37EF-2C4CF14DE6CA}"/>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94160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EC223-5AB7-45A8-BA6C-2B3484A935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E8DDFF-EBE7-3E0F-6CC3-0470E46976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969921-E92B-0915-C61F-65CC29F95793}"/>
              </a:ext>
            </a:extLst>
          </p:cNvPr>
          <p:cNvSpPr>
            <a:spLocks noGrp="1"/>
          </p:cNvSpPr>
          <p:nvPr>
            <p:ph type="dt" sz="half" idx="10"/>
          </p:nvPr>
        </p:nvSpPr>
        <p:spPr/>
        <p:txBody>
          <a:bodyPr/>
          <a:lstStyle/>
          <a:p>
            <a:fld id="{C24217AD-870B-4BA4-B776-B5582DFB6B2B}" type="datetimeFigureOut">
              <a:rPr lang="en-GB" smtClean="0"/>
              <a:t>21/10/2024</a:t>
            </a:fld>
            <a:endParaRPr lang="en-GB"/>
          </a:p>
        </p:txBody>
      </p:sp>
      <p:sp>
        <p:nvSpPr>
          <p:cNvPr id="5" name="Footer Placeholder 4">
            <a:extLst>
              <a:ext uri="{FF2B5EF4-FFF2-40B4-BE49-F238E27FC236}">
                <a16:creationId xmlns:a16="http://schemas.microsoft.com/office/drawing/2014/main" id="{EAA99B49-82A5-C0FC-15A0-45E017B5AA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CDF89-F849-2A97-92E0-07819A191BD3}"/>
              </a:ext>
            </a:extLst>
          </p:cNvPr>
          <p:cNvSpPr>
            <a:spLocks noGrp="1"/>
          </p:cNvSpPr>
          <p:nvPr>
            <p:ph type="sldNum" sz="quarter" idx="12"/>
          </p:nvPr>
        </p:nvSpPr>
        <p:spPr/>
        <p:txBody>
          <a:bodyPr/>
          <a:lstStyle/>
          <a:p>
            <a:fld id="{0795E24E-B8DA-4C47-83BF-262673CB3F77}" type="slidenum">
              <a:rPr lang="en-GB" smtClean="0"/>
              <a:t>‹#›</a:t>
            </a:fld>
            <a:endParaRPr lang="en-GB"/>
          </a:p>
        </p:txBody>
      </p:sp>
    </p:spTree>
    <p:extLst>
      <p:ext uri="{BB962C8B-B14F-4D97-AF65-F5344CB8AC3E}">
        <p14:creationId xmlns:p14="http://schemas.microsoft.com/office/powerpoint/2010/main" val="1643071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E8E17-DCD1-0B47-F061-4AD3BEB68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DAE422-8BA8-78E7-7897-BC61166DB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CE63D-B4CC-3EBB-BE27-CA5867812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4217AD-870B-4BA4-B776-B5582DFB6B2B}" type="datetimeFigureOut">
              <a:rPr lang="en-GB" smtClean="0"/>
              <a:t>21/10/2024</a:t>
            </a:fld>
            <a:endParaRPr lang="en-GB"/>
          </a:p>
        </p:txBody>
      </p:sp>
      <p:sp>
        <p:nvSpPr>
          <p:cNvPr id="5" name="Footer Placeholder 4">
            <a:extLst>
              <a:ext uri="{FF2B5EF4-FFF2-40B4-BE49-F238E27FC236}">
                <a16:creationId xmlns:a16="http://schemas.microsoft.com/office/drawing/2014/main" id="{9E7620E6-A773-37CF-01B2-E970DB538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6D5C1A-7415-2A7D-89A3-7202008AC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95E24E-B8DA-4C47-83BF-262673CB3F77}" type="slidenum">
              <a:rPr lang="en-GB" smtClean="0"/>
              <a:t>‹#›</a:t>
            </a:fld>
            <a:endParaRPr lang="en-GB"/>
          </a:p>
        </p:txBody>
      </p:sp>
    </p:spTree>
    <p:extLst>
      <p:ext uri="{BB962C8B-B14F-4D97-AF65-F5344CB8AC3E}">
        <p14:creationId xmlns:p14="http://schemas.microsoft.com/office/powerpoint/2010/main" val="3491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ressure Makes Diamonds (but not in Technology) | by Seamus Kearney | SEEK  blog | Medium">
            <a:extLst>
              <a:ext uri="{FF2B5EF4-FFF2-40B4-BE49-F238E27FC236}">
                <a16:creationId xmlns:a16="http://schemas.microsoft.com/office/drawing/2014/main" id="{230A9C1F-008B-B21A-5474-74F09E6511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31" b="4630"/>
          <a:stretch/>
        </p:blipFill>
        <p:spPr bwMode="auto">
          <a:xfrm>
            <a:off x="371044" y="-1"/>
            <a:ext cx="11427299"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CA28211-0351-FAA2-45A0-01898101922C}"/>
              </a:ext>
            </a:extLst>
          </p:cNvPr>
          <p:cNvSpPr>
            <a:spLocks noGrp="1"/>
          </p:cNvSpPr>
          <p:nvPr>
            <p:ph type="ctrTitle"/>
          </p:nvPr>
        </p:nvSpPr>
        <p:spPr>
          <a:xfrm>
            <a:off x="2336134" y="2696660"/>
            <a:ext cx="9144000" cy="2900518"/>
          </a:xfrm>
        </p:spPr>
        <p:txBody>
          <a:bodyPr>
            <a:normAutofit/>
          </a:bodyPr>
          <a:lstStyle/>
          <a:p>
            <a:r>
              <a:rPr lang="en-GB" dirty="0">
                <a:solidFill>
                  <a:schemeClr val="bg1"/>
                </a:solidFill>
              </a:rPr>
              <a:t>Acts Series</a:t>
            </a:r>
          </a:p>
        </p:txBody>
      </p:sp>
      <p:sp>
        <p:nvSpPr>
          <p:cNvPr id="3" name="Subtitle 2">
            <a:extLst>
              <a:ext uri="{FF2B5EF4-FFF2-40B4-BE49-F238E27FC236}">
                <a16:creationId xmlns:a16="http://schemas.microsoft.com/office/drawing/2014/main" id="{CE76BB4D-7641-5945-052C-1A44FC1080CF}"/>
              </a:ext>
            </a:extLst>
          </p:cNvPr>
          <p:cNvSpPr>
            <a:spLocks noGrp="1"/>
          </p:cNvSpPr>
          <p:nvPr>
            <p:ph type="subTitle" idx="1"/>
          </p:nvPr>
        </p:nvSpPr>
        <p:spPr>
          <a:xfrm>
            <a:off x="2203784" y="5597178"/>
            <a:ext cx="9144000" cy="1098395"/>
          </a:xfrm>
        </p:spPr>
        <p:txBody>
          <a:bodyPr>
            <a:normAutofit/>
          </a:bodyPr>
          <a:lstStyle/>
          <a:p>
            <a:r>
              <a:rPr lang="en-GB">
                <a:solidFill>
                  <a:schemeClr val="bg1"/>
                </a:solidFill>
              </a:rPr>
              <a:t>Episode 11: </a:t>
            </a:r>
            <a:r>
              <a:rPr lang="en-GB" dirty="0" err="1">
                <a:solidFill>
                  <a:schemeClr val="bg1"/>
                </a:solidFill>
              </a:rPr>
              <a:t>Chpt</a:t>
            </a:r>
            <a:r>
              <a:rPr lang="en-GB" dirty="0">
                <a:solidFill>
                  <a:schemeClr val="bg1"/>
                </a:solidFill>
              </a:rPr>
              <a:t> 8</a:t>
            </a:r>
          </a:p>
          <a:p>
            <a:r>
              <a:rPr lang="en-GB" dirty="0">
                <a:solidFill>
                  <a:schemeClr val="bg1"/>
                </a:solidFill>
              </a:rPr>
              <a:t>13</a:t>
            </a:r>
            <a:r>
              <a:rPr lang="en-GB" baseline="30000" dirty="0">
                <a:solidFill>
                  <a:schemeClr val="bg1"/>
                </a:solidFill>
              </a:rPr>
              <a:t>th</a:t>
            </a:r>
            <a:r>
              <a:rPr lang="en-GB" dirty="0">
                <a:solidFill>
                  <a:schemeClr val="bg1"/>
                </a:solidFill>
              </a:rPr>
              <a:t> Oct 2024</a:t>
            </a:r>
          </a:p>
        </p:txBody>
      </p:sp>
    </p:spTree>
    <p:extLst>
      <p:ext uri="{BB962C8B-B14F-4D97-AF65-F5344CB8AC3E}">
        <p14:creationId xmlns:p14="http://schemas.microsoft.com/office/powerpoint/2010/main" val="34075439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60E-EBC3-9BC6-E603-44878F65FC35}"/>
              </a:ext>
            </a:extLst>
          </p:cNvPr>
          <p:cNvSpPr>
            <a:spLocks noGrp="1"/>
          </p:cNvSpPr>
          <p:nvPr>
            <p:ph type="title"/>
          </p:nvPr>
        </p:nvSpPr>
        <p:spPr>
          <a:xfrm>
            <a:off x="838200" y="365125"/>
            <a:ext cx="10515600" cy="773393"/>
          </a:xfrm>
        </p:spPr>
        <p:txBody>
          <a:bodyPr/>
          <a:lstStyle/>
          <a:p>
            <a:pPr algn="ctr"/>
            <a:r>
              <a:rPr lang="en-GB" dirty="0">
                <a:solidFill>
                  <a:schemeClr val="bg1"/>
                </a:solidFill>
              </a:rPr>
              <a:t>Acts 8:1-4</a:t>
            </a:r>
          </a:p>
        </p:txBody>
      </p:sp>
      <p:sp>
        <p:nvSpPr>
          <p:cNvPr id="3" name="Content Placeholder 2">
            <a:extLst>
              <a:ext uri="{FF2B5EF4-FFF2-40B4-BE49-F238E27FC236}">
                <a16:creationId xmlns:a16="http://schemas.microsoft.com/office/drawing/2014/main" id="{C0218EEB-6892-00B4-8847-20E3E8E71EFB}"/>
              </a:ext>
            </a:extLst>
          </p:cNvPr>
          <p:cNvSpPr>
            <a:spLocks noGrp="1"/>
          </p:cNvSpPr>
          <p:nvPr>
            <p:ph idx="1"/>
          </p:nvPr>
        </p:nvSpPr>
        <p:spPr>
          <a:xfrm>
            <a:off x="679784" y="1296707"/>
            <a:ext cx="11255542" cy="4351338"/>
          </a:xfrm>
        </p:spPr>
        <p:txBody>
          <a:bodyPr>
            <a:noAutofit/>
          </a:bodyPr>
          <a:lstStyle/>
          <a:p>
            <a:pPr marL="0" indent="0">
              <a:buNone/>
            </a:pPr>
            <a:r>
              <a:rPr lang="en-GB" sz="3200" dirty="0">
                <a:solidFill>
                  <a:schemeClr val="bg1"/>
                </a:solidFill>
              </a:rPr>
              <a:t>And Saul approved of their killing him.</a:t>
            </a:r>
          </a:p>
          <a:p>
            <a:pPr marL="0" indent="0">
              <a:buNone/>
            </a:pPr>
            <a:r>
              <a:rPr lang="en-GB" sz="3200" dirty="0">
                <a:solidFill>
                  <a:schemeClr val="bg1"/>
                </a:solidFill>
              </a:rPr>
              <a:t>On that day a great persecution broke out against the church in Jerusalem, and all except the apostles were scattered throughout Judea and Samaria. Godly men buried Stephen and mourned deeply for him.</a:t>
            </a:r>
            <a:r>
              <a:rPr lang="en-GB" sz="3200" b="1" baseline="30000" dirty="0">
                <a:solidFill>
                  <a:schemeClr val="bg1"/>
                </a:solidFill>
              </a:rPr>
              <a:t> </a:t>
            </a:r>
            <a:r>
              <a:rPr lang="en-GB" sz="3200" dirty="0">
                <a:solidFill>
                  <a:schemeClr val="bg1"/>
                </a:solidFill>
              </a:rPr>
              <a:t>But Saul began to destroy the church. Going from house to house, he dragged off both men and women and put them in prison.</a:t>
            </a:r>
          </a:p>
          <a:p>
            <a:pPr marL="0" indent="0">
              <a:buNone/>
            </a:pPr>
            <a:r>
              <a:rPr lang="en-GB" sz="3200" dirty="0">
                <a:solidFill>
                  <a:schemeClr val="bg1"/>
                </a:solidFill>
              </a:rPr>
              <a:t>Those who had been scattered preached the word wherever they went.</a:t>
            </a:r>
          </a:p>
          <a:p>
            <a:pPr marL="0" indent="0">
              <a:buNone/>
            </a:pPr>
            <a:endParaRPr lang="en-GB" sz="32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0" indent="0" algn="l">
              <a:buNone/>
            </a:pPr>
            <a:endParaRPr lang="en-GB" sz="3200" dirty="0">
              <a:solidFill>
                <a:schemeClr val="bg1"/>
              </a:solidFill>
            </a:endParaRPr>
          </a:p>
        </p:txBody>
      </p:sp>
    </p:spTree>
    <p:extLst>
      <p:ext uri="{BB962C8B-B14F-4D97-AF65-F5344CB8AC3E}">
        <p14:creationId xmlns:p14="http://schemas.microsoft.com/office/powerpoint/2010/main" val="159198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iving by Faith Includes Suffering | The Glory of His Grace">
            <a:extLst>
              <a:ext uri="{FF2B5EF4-FFF2-40B4-BE49-F238E27FC236}">
                <a16:creationId xmlns:a16="http://schemas.microsoft.com/office/drawing/2014/main" id="{0DF608C6-6C6B-9828-5204-D6FC5FA3512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9442" b="8453"/>
          <a:stretch/>
        </p:blipFill>
        <p:spPr bwMode="auto">
          <a:xfrm>
            <a:off x="143625" y="1537660"/>
            <a:ext cx="7248525" cy="469231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9AF60E9-07AE-E58F-1452-8BDEA97A8CFF}"/>
              </a:ext>
            </a:extLst>
          </p:cNvPr>
          <p:cNvSpPr>
            <a:spLocks noGrp="1"/>
          </p:cNvSpPr>
          <p:nvPr>
            <p:ph sz="half" idx="1"/>
          </p:nvPr>
        </p:nvSpPr>
        <p:spPr>
          <a:xfrm>
            <a:off x="7487150" y="1920289"/>
            <a:ext cx="4584032" cy="3927058"/>
          </a:xfrm>
        </p:spPr>
        <p:txBody>
          <a:bodyPr>
            <a:noAutofit/>
          </a:bodyPr>
          <a:lstStyle/>
          <a:p>
            <a:pPr marL="0" indent="0" algn="ctr">
              <a:buNone/>
            </a:pPr>
            <a:r>
              <a:rPr lang="en-GB" dirty="0"/>
              <a:t>At this they covered their ears and, yelling at the top of their voices, they all rushed at him, dragged him out of the city and began to stone him. Meanwhile, the witnesses </a:t>
            </a:r>
            <a:r>
              <a:rPr lang="en-GB" b="1" dirty="0"/>
              <a:t>laid their coats at the feet of a young man named Saul</a:t>
            </a:r>
            <a:r>
              <a:rPr lang="en-GB" dirty="0"/>
              <a:t>.</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buNone/>
            </a:pPr>
            <a:r>
              <a:rPr lang="en-GB" dirty="0"/>
              <a:t>Acts 7:57-58</a:t>
            </a:r>
          </a:p>
          <a:p>
            <a:pPr algn="ctr"/>
            <a:endParaRPr lang="en-GB" dirty="0"/>
          </a:p>
        </p:txBody>
      </p:sp>
      <p:pic>
        <p:nvPicPr>
          <p:cNvPr id="2050" name="Picture 2" descr="Living by Faith Includes Suffering | The Glory of His Grace">
            <a:extLst>
              <a:ext uri="{FF2B5EF4-FFF2-40B4-BE49-F238E27FC236}">
                <a16:creationId xmlns:a16="http://schemas.microsoft.com/office/drawing/2014/main" id="{400210E0-6F48-A22A-223C-ADEBAE1C1F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442" b="8453"/>
          <a:stretch/>
        </p:blipFill>
        <p:spPr bwMode="auto">
          <a:xfrm>
            <a:off x="143625" y="1537659"/>
            <a:ext cx="7248525" cy="4692317"/>
          </a:xfrm>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1BAF8944-008F-8AD1-6F44-2D23520EF690}"/>
              </a:ext>
            </a:extLst>
          </p:cNvPr>
          <p:cNvSpPr>
            <a:spLocks noGrp="1"/>
          </p:cNvSpPr>
          <p:nvPr>
            <p:ph type="title"/>
          </p:nvPr>
        </p:nvSpPr>
        <p:spPr/>
        <p:txBody>
          <a:bodyPr/>
          <a:lstStyle/>
          <a:p>
            <a:pPr algn="ctr"/>
            <a:r>
              <a:rPr lang="en-GB" dirty="0"/>
              <a:t>A nemesis to reckon with</a:t>
            </a:r>
          </a:p>
        </p:txBody>
      </p:sp>
      <p:sp>
        <p:nvSpPr>
          <p:cNvPr id="5" name="Oval 4">
            <a:extLst>
              <a:ext uri="{FF2B5EF4-FFF2-40B4-BE49-F238E27FC236}">
                <a16:creationId xmlns:a16="http://schemas.microsoft.com/office/drawing/2014/main" id="{35A06DF0-6682-D73A-A182-68D85E187AD7}"/>
              </a:ext>
            </a:extLst>
          </p:cNvPr>
          <p:cNvSpPr/>
          <p:nvPr/>
        </p:nvSpPr>
        <p:spPr>
          <a:xfrm>
            <a:off x="4493795" y="2150499"/>
            <a:ext cx="2993355" cy="4124743"/>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568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050"/>
                                        </p:tgtEl>
                                      </p:cBhvr>
                                    </p:animEffect>
                                    <p:set>
                                      <p:cBhvr>
                                        <p:cTn id="17"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B3EF6D5E-06D9-578C-AE9E-7E9DD0C23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4B101-083E-F166-AFF9-99AFB62742C1}"/>
              </a:ext>
            </a:extLst>
          </p:cNvPr>
          <p:cNvSpPr>
            <a:spLocks noGrp="1"/>
          </p:cNvSpPr>
          <p:nvPr>
            <p:ph type="title"/>
          </p:nvPr>
        </p:nvSpPr>
        <p:spPr>
          <a:xfrm>
            <a:off x="838200" y="2004553"/>
            <a:ext cx="10515600" cy="1325563"/>
          </a:xfrm>
        </p:spPr>
        <p:txBody>
          <a:bodyPr>
            <a:noAutofit/>
          </a:bodyPr>
          <a:lstStyle/>
          <a:p>
            <a:pPr algn="ctr"/>
            <a:r>
              <a:rPr lang="en-GB" sz="4800" b="1" dirty="0">
                <a:solidFill>
                  <a:schemeClr val="bg1"/>
                </a:solidFill>
              </a:rPr>
              <a:t>Question</a:t>
            </a:r>
            <a:br>
              <a:rPr lang="en-GB" sz="4800" dirty="0">
                <a:solidFill>
                  <a:schemeClr val="bg1"/>
                </a:solidFill>
              </a:rPr>
            </a:br>
            <a:br>
              <a:rPr lang="en-GB" sz="4800" dirty="0">
                <a:solidFill>
                  <a:schemeClr val="bg1"/>
                </a:solidFill>
              </a:rPr>
            </a:br>
            <a:r>
              <a:rPr lang="en-GB" sz="4800" dirty="0">
                <a:solidFill>
                  <a:schemeClr val="bg1"/>
                </a:solidFill>
              </a:rPr>
              <a:t>What might persecution look like in your world?</a:t>
            </a:r>
          </a:p>
        </p:txBody>
      </p:sp>
    </p:spTree>
    <p:extLst>
      <p:ext uri="{BB962C8B-B14F-4D97-AF65-F5344CB8AC3E}">
        <p14:creationId xmlns:p14="http://schemas.microsoft.com/office/powerpoint/2010/main" val="3150358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descr="FEB. 23: ST. POLYCARP - St. Mary of Mount Carmel / Blessed Sacrament Parish  St. Mary of Mount Carmel / Blessed Sacrament Parish">
            <a:extLst>
              <a:ext uri="{FF2B5EF4-FFF2-40B4-BE49-F238E27FC236}">
                <a16:creationId xmlns:a16="http://schemas.microsoft.com/office/drawing/2014/main" id="{19829616-7E50-C9D6-3BA7-DFAE230A2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17" r="1" b="1"/>
          <a:stretch/>
        </p:blipFill>
        <p:spPr bwMode="auto">
          <a:xfrm>
            <a:off x="196850" y="173518"/>
            <a:ext cx="11798300" cy="651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74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left)">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2" name="Rectangle 410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DSCF5967 e1553873558355 - Martyrs' Cross">
            <a:extLst>
              <a:ext uri="{FF2B5EF4-FFF2-40B4-BE49-F238E27FC236}">
                <a16:creationId xmlns:a16="http://schemas.microsoft.com/office/drawing/2014/main" id="{6F33AEDC-8E59-50BD-7145-8B1E692A2B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507" b="2"/>
          <a:stretch/>
        </p:blipFill>
        <p:spPr bwMode="auto">
          <a:xfrm>
            <a:off x="8091918" y="170012"/>
            <a:ext cx="3805676" cy="65162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atimer Ridley Foxe burning">
            <a:extLst>
              <a:ext uri="{FF2B5EF4-FFF2-40B4-BE49-F238E27FC236}">
                <a16:creationId xmlns:a16="http://schemas.microsoft.com/office/drawing/2014/main" id="{8EB1958B-BC1C-10B4-3BAB-1327360502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926" b="-2"/>
          <a:stretch/>
        </p:blipFill>
        <p:spPr bwMode="auto">
          <a:xfrm>
            <a:off x="134027" y="170014"/>
            <a:ext cx="7825389" cy="6516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218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CDEBD-B73D-E388-6F06-396181C26152}"/>
              </a:ext>
            </a:extLst>
          </p:cNvPr>
          <p:cNvSpPr>
            <a:spLocks noGrp="1"/>
          </p:cNvSpPr>
          <p:nvPr>
            <p:ph type="title"/>
          </p:nvPr>
        </p:nvSpPr>
        <p:spPr>
          <a:xfrm>
            <a:off x="838200" y="2004553"/>
            <a:ext cx="10515600" cy="1325563"/>
          </a:xfrm>
        </p:spPr>
        <p:txBody>
          <a:bodyPr>
            <a:noAutofit/>
          </a:bodyPr>
          <a:lstStyle/>
          <a:p>
            <a:pPr algn="ctr"/>
            <a:r>
              <a:rPr lang="en-GB" sz="4800" b="1" dirty="0">
                <a:solidFill>
                  <a:schemeClr val="bg1"/>
                </a:solidFill>
              </a:rPr>
              <a:t>Question</a:t>
            </a:r>
            <a:br>
              <a:rPr lang="en-GB" sz="4800" dirty="0">
                <a:solidFill>
                  <a:schemeClr val="bg1"/>
                </a:solidFill>
              </a:rPr>
            </a:br>
            <a:br>
              <a:rPr lang="en-GB" sz="4800" dirty="0">
                <a:solidFill>
                  <a:schemeClr val="bg1"/>
                </a:solidFill>
              </a:rPr>
            </a:br>
            <a:r>
              <a:rPr lang="en-GB" sz="4800" dirty="0">
                <a:solidFill>
                  <a:schemeClr val="bg1"/>
                </a:solidFill>
              </a:rPr>
              <a:t>What do you need to </a:t>
            </a:r>
            <a:br>
              <a:rPr lang="en-GB" sz="4800" dirty="0">
                <a:solidFill>
                  <a:schemeClr val="bg1"/>
                </a:solidFill>
              </a:rPr>
            </a:br>
            <a:r>
              <a:rPr lang="en-GB" sz="4800" dirty="0">
                <a:solidFill>
                  <a:schemeClr val="bg1"/>
                </a:solidFill>
              </a:rPr>
              <a:t>(a) ‘provoke’ persecution</a:t>
            </a:r>
            <a:br>
              <a:rPr lang="en-GB" sz="4800" dirty="0">
                <a:solidFill>
                  <a:schemeClr val="bg1"/>
                </a:solidFill>
              </a:rPr>
            </a:br>
            <a:r>
              <a:rPr lang="en-GB" sz="4800" dirty="0">
                <a:solidFill>
                  <a:schemeClr val="bg1"/>
                </a:solidFill>
              </a:rPr>
              <a:t>(b) withstand persecution?</a:t>
            </a:r>
          </a:p>
        </p:txBody>
      </p:sp>
    </p:spTree>
    <p:extLst>
      <p:ext uri="{BB962C8B-B14F-4D97-AF65-F5344CB8AC3E}">
        <p14:creationId xmlns:p14="http://schemas.microsoft.com/office/powerpoint/2010/main" val="3121163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Once, while eating with them, Jesus commanded, ‘Do not leave Jerusalem, but wait for the gift my Father promised, which I have spoken about. John baptised with water, but in a few days you will be baptised with the Holy Spirit.’ – Slide 2">
            <a:extLst>
              <a:ext uri="{FF2B5EF4-FFF2-40B4-BE49-F238E27FC236}">
                <a16:creationId xmlns:a16="http://schemas.microsoft.com/office/drawing/2014/main" id="{080D53E0-9EDD-AB61-7DD0-91772E058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94" y="148053"/>
            <a:ext cx="6021806" cy="4516355"/>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A7AF7F78-133A-BD74-C41D-9C887E9EC0B4}"/>
              </a:ext>
            </a:extLst>
          </p:cNvPr>
          <p:cNvSpPr/>
          <p:nvPr/>
        </p:nvSpPr>
        <p:spPr>
          <a:xfrm>
            <a:off x="1173078" y="3724315"/>
            <a:ext cx="4156911" cy="1498183"/>
          </a:xfrm>
          <a:prstGeom prst="wedgeRoundRectCallout">
            <a:avLst>
              <a:gd name="adj1" fmla="val -14321"/>
              <a:gd name="adj2" fmla="val -8205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0" i="0" dirty="0">
                <a:solidFill>
                  <a:schemeClr val="bg1"/>
                </a:solidFill>
                <a:effectLst/>
                <a:latin typeface="system-ui"/>
              </a:rPr>
              <a:t>you will be my witnesses in Jerusalem, and in all </a:t>
            </a:r>
            <a:r>
              <a:rPr lang="en-GB" sz="2400" b="1" i="1" dirty="0">
                <a:solidFill>
                  <a:schemeClr val="bg1"/>
                </a:solidFill>
                <a:effectLst/>
                <a:latin typeface="system-ui"/>
              </a:rPr>
              <a:t>Judea and Samaria</a:t>
            </a:r>
            <a:r>
              <a:rPr lang="en-GB" sz="2400" b="0" i="0" dirty="0">
                <a:solidFill>
                  <a:schemeClr val="bg1"/>
                </a:solidFill>
                <a:effectLst/>
                <a:latin typeface="system-ui"/>
              </a:rPr>
              <a:t>, and to the ends of the earth.”</a:t>
            </a:r>
            <a:endParaRPr lang="en-GB" sz="2400" dirty="0">
              <a:solidFill>
                <a:schemeClr val="bg1"/>
              </a:solidFill>
            </a:endParaRPr>
          </a:p>
        </p:txBody>
      </p:sp>
      <p:pic>
        <p:nvPicPr>
          <p:cNvPr id="3076" name="Picture 4" descr="After Stephen was stoned to death he was buried and mourned by the Christians. Saul, who had supervised the stoning, started going from house to house dragging Christians off to prison. As the persecution grew, Christians were scattered throughout Judea and Samaria. Only the Apostles were left in Jerusalem. – Slide 1">
            <a:extLst>
              <a:ext uri="{FF2B5EF4-FFF2-40B4-BE49-F238E27FC236}">
                <a16:creationId xmlns:a16="http://schemas.microsoft.com/office/drawing/2014/main" id="{ADE18D80-10E3-EA2A-5414-EFAB62FA65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4232" y="2364456"/>
            <a:ext cx="5933574" cy="4450181"/>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with Corners Rounded 5">
            <a:extLst>
              <a:ext uri="{FF2B5EF4-FFF2-40B4-BE49-F238E27FC236}">
                <a16:creationId xmlns:a16="http://schemas.microsoft.com/office/drawing/2014/main" id="{F1136704-CEF0-A87C-D324-C2AA09DA1D7F}"/>
              </a:ext>
            </a:extLst>
          </p:cNvPr>
          <p:cNvSpPr/>
          <p:nvPr/>
        </p:nvSpPr>
        <p:spPr>
          <a:xfrm>
            <a:off x="8488279" y="1630279"/>
            <a:ext cx="3140242" cy="1076826"/>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scattered throughout </a:t>
            </a:r>
            <a:r>
              <a:rPr lang="en-GB" sz="2400" b="1" i="1" dirty="0">
                <a:solidFill>
                  <a:schemeClr val="bg1"/>
                </a:solidFill>
              </a:rPr>
              <a:t>Judea and Samaria</a:t>
            </a:r>
            <a:endParaRPr lang="en-GB" sz="2400" b="1" i="1" dirty="0"/>
          </a:p>
        </p:txBody>
      </p:sp>
    </p:spTree>
    <p:extLst>
      <p:ext uri="{BB962C8B-B14F-4D97-AF65-F5344CB8AC3E}">
        <p14:creationId xmlns:p14="http://schemas.microsoft.com/office/powerpoint/2010/main" val="29959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1000"/>
                                        <p:tgtEl>
                                          <p:spTgt spid="3076"/>
                                        </p:tgtEl>
                                      </p:cBhvr>
                                    </p:animEffect>
                                    <p:anim calcmode="lin" valueType="num">
                                      <p:cBhvr>
                                        <p:cTn id="13" dur="1000" fill="hold"/>
                                        <p:tgtEl>
                                          <p:spTgt spid="3076"/>
                                        </p:tgtEl>
                                        <p:attrNameLst>
                                          <p:attrName>ppt_x</p:attrName>
                                        </p:attrNameLst>
                                      </p:cBhvr>
                                      <p:tavLst>
                                        <p:tav tm="0">
                                          <p:val>
                                            <p:strVal val="#ppt_x"/>
                                          </p:val>
                                        </p:tav>
                                        <p:tav tm="100000">
                                          <p:val>
                                            <p:strVal val="#ppt_x"/>
                                          </p:val>
                                        </p:tav>
                                      </p:tavLst>
                                    </p:anim>
                                    <p:anim calcmode="lin" valueType="num">
                                      <p:cBhvr>
                                        <p:cTn id="14"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FreeBibleimages :: Philip and Simon the sorceror :: Philip is in Samaria  and meets Simon the sorceror (Acts 8:1-25)">
            <a:extLst>
              <a:ext uri="{FF2B5EF4-FFF2-40B4-BE49-F238E27FC236}">
                <a16:creationId xmlns:a16="http://schemas.microsoft.com/office/drawing/2014/main" id="{3B730643-C595-7545-41A7-2AAC1160EC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3333"/>
          <a:stretch/>
        </p:blipFill>
        <p:spPr bwMode="auto">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628E234-3DBA-6783-7F04-C2EA98A60EFD}"/>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kern="1200">
                <a:solidFill>
                  <a:schemeClr val="tx1">
                    <a:lumMod val="85000"/>
                    <a:lumOff val="15000"/>
                  </a:schemeClr>
                </a:solidFill>
                <a:latin typeface="+mj-lt"/>
                <a:ea typeface="+mj-ea"/>
                <a:cs typeface="+mj-cs"/>
              </a:rPr>
              <a:t>Revival in Samaria</a:t>
            </a:r>
          </a:p>
        </p:txBody>
      </p:sp>
      <p:pic>
        <p:nvPicPr>
          <p:cNvPr id="6146" name="Picture 2" descr="Many of the Samaritans believed in Jesus and were baptized. – Slide 5">
            <a:extLst>
              <a:ext uri="{FF2B5EF4-FFF2-40B4-BE49-F238E27FC236}">
                <a16:creationId xmlns:a16="http://schemas.microsoft.com/office/drawing/2014/main" id="{0E1CA585-D13A-5810-551B-E7FADB4DDD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179" r="6127" b="-1"/>
          <a:stretch/>
        </p:blipFill>
        <p:spPr bwMode="auto">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65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B3F6DC-518C-F1DC-7596-AF4FFDF417BF}"/>
              </a:ext>
            </a:extLst>
          </p:cNvPr>
          <p:cNvSpPr txBox="1"/>
          <p:nvPr/>
        </p:nvSpPr>
        <p:spPr>
          <a:xfrm>
            <a:off x="198521" y="836195"/>
            <a:ext cx="11845089" cy="6124754"/>
          </a:xfrm>
          <a:prstGeom prst="rect">
            <a:avLst/>
          </a:prstGeom>
          <a:noFill/>
        </p:spPr>
        <p:txBody>
          <a:bodyPr wrap="square">
            <a:spAutoFit/>
          </a:bodyPr>
          <a:lstStyle/>
          <a:p>
            <a:pPr algn="l"/>
            <a:r>
              <a:rPr lang="en-GB" sz="2800" b="1" i="0" baseline="30000" dirty="0">
                <a:solidFill>
                  <a:schemeClr val="bg1"/>
                </a:solidFill>
                <a:effectLst/>
                <a:latin typeface="system-ui"/>
              </a:rPr>
              <a:t>26 </a:t>
            </a:r>
            <a:r>
              <a:rPr lang="en-GB" sz="2800" b="0" i="0" dirty="0">
                <a:solidFill>
                  <a:schemeClr val="bg1"/>
                </a:solidFill>
                <a:effectLst/>
                <a:latin typeface="system-ui"/>
              </a:rPr>
              <a:t>Now an angel of the Lord said to Philip, “Go south to the road—the desert road—that goes down from Jerusalem to Gaza.” </a:t>
            </a:r>
            <a:r>
              <a:rPr lang="en-GB" sz="2800" b="1" i="0" baseline="30000" dirty="0">
                <a:solidFill>
                  <a:schemeClr val="bg1"/>
                </a:solidFill>
                <a:effectLst/>
                <a:latin typeface="system-ui"/>
              </a:rPr>
              <a:t>27 </a:t>
            </a:r>
            <a:r>
              <a:rPr lang="en-GB" sz="2800" b="0" i="0" dirty="0">
                <a:solidFill>
                  <a:schemeClr val="bg1"/>
                </a:solidFill>
                <a:effectLst/>
                <a:latin typeface="system-ui"/>
              </a:rPr>
              <a:t>So he started out, and on his way he met an Ethiopian eunuch, an important official in charge of all the treasury of the </a:t>
            </a:r>
            <a:r>
              <a:rPr lang="en-GB" sz="2800" b="0" i="0" dirty="0" err="1">
                <a:solidFill>
                  <a:schemeClr val="bg1"/>
                </a:solidFill>
                <a:effectLst/>
                <a:latin typeface="system-ui"/>
              </a:rPr>
              <a:t>Kandake</a:t>
            </a:r>
            <a:r>
              <a:rPr lang="en-GB" sz="2800" b="0" i="0" dirty="0">
                <a:solidFill>
                  <a:schemeClr val="bg1"/>
                </a:solidFill>
                <a:effectLst/>
                <a:latin typeface="system-ui"/>
              </a:rPr>
              <a:t> (which means “queen of the Ethiopians”). This man had gone to Jerusalem to worship, </a:t>
            </a:r>
            <a:r>
              <a:rPr lang="en-GB" sz="2800" b="1" i="0" baseline="30000" dirty="0">
                <a:solidFill>
                  <a:schemeClr val="bg1"/>
                </a:solidFill>
                <a:effectLst/>
                <a:latin typeface="system-ui"/>
              </a:rPr>
              <a:t>28 </a:t>
            </a:r>
            <a:r>
              <a:rPr lang="en-GB" sz="2800" b="0" i="0" dirty="0">
                <a:solidFill>
                  <a:schemeClr val="bg1"/>
                </a:solidFill>
                <a:effectLst/>
                <a:latin typeface="system-ui"/>
              </a:rPr>
              <a:t>and on his way home was sitting in his chariot reading the Book of Isaiah the prophet. </a:t>
            </a:r>
            <a:r>
              <a:rPr lang="en-GB" sz="2800" b="1" i="0" baseline="30000" dirty="0">
                <a:solidFill>
                  <a:schemeClr val="bg1"/>
                </a:solidFill>
                <a:effectLst/>
                <a:latin typeface="system-ui"/>
              </a:rPr>
              <a:t>29 </a:t>
            </a:r>
            <a:r>
              <a:rPr lang="en-GB" sz="2800" b="0" i="0" dirty="0">
                <a:solidFill>
                  <a:schemeClr val="bg1"/>
                </a:solidFill>
                <a:effectLst/>
                <a:latin typeface="system-ui"/>
              </a:rPr>
              <a:t>The Spirit told Philip, “Go to that chariot and stay near it.”</a:t>
            </a:r>
          </a:p>
          <a:p>
            <a:pPr algn="l"/>
            <a:r>
              <a:rPr lang="en-GB" sz="2800" b="1" i="0" baseline="30000" dirty="0">
                <a:solidFill>
                  <a:schemeClr val="bg1"/>
                </a:solidFill>
                <a:effectLst/>
                <a:latin typeface="system-ui"/>
              </a:rPr>
              <a:t>30 </a:t>
            </a:r>
            <a:r>
              <a:rPr lang="en-GB" sz="2800" b="0" i="0" dirty="0">
                <a:solidFill>
                  <a:schemeClr val="bg1"/>
                </a:solidFill>
                <a:effectLst/>
                <a:latin typeface="system-ui"/>
              </a:rPr>
              <a:t>Then Philip ran up to the chariot and heard the man reading Isaiah the prophet. “Do you understand what you are reading?” Philip asked.</a:t>
            </a:r>
          </a:p>
          <a:p>
            <a:pPr algn="l"/>
            <a:r>
              <a:rPr lang="en-GB" sz="2800" b="1" i="0" baseline="30000" dirty="0">
                <a:solidFill>
                  <a:schemeClr val="bg1"/>
                </a:solidFill>
                <a:effectLst/>
                <a:latin typeface="system-ui"/>
              </a:rPr>
              <a:t>31 </a:t>
            </a:r>
            <a:r>
              <a:rPr lang="en-GB" sz="2800" b="0" i="0" dirty="0">
                <a:solidFill>
                  <a:schemeClr val="bg1"/>
                </a:solidFill>
                <a:effectLst/>
                <a:latin typeface="system-ui"/>
              </a:rPr>
              <a:t>“How can I,” he said, “unless someone explains it to me?” So he invited Philip to come up and sit with him.</a:t>
            </a:r>
          </a:p>
          <a:p>
            <a:pPr algn="l"/>
            <a:r>
              <a:rPr lang="en-GB" sz="2800" b="1" i="0" baseline="30000" dirty="0">
                <a:solidFill>
                  <a:schemeClr val="bg1"/>
                </a:solidFill>
                <a:effectLst/>
                <a:latin typeface="system-ui"/>
              </a:rPr>
              <a:t>32 </a:t>
            </a:r>
            <a:r>
              <a:rPr lang="en-GB" sz="2800" b="0" i="0" dirty="0">
                <a:solidFill>
                  <a:schemeClr val="bg1"/>
                </a:solidFill>
                <a:effectLst/>
                <a:latin typeface="system-ui"/>
              </a:rPr>
              <a:t>This is the passage of Scripture the eunuch was reading:</a:t>
            </a:r>
          </a:p>
          <a:p>
            <a:pPr algn="l"/>
            <a:r>
              <a:rPr lang="en-GB" sz="2800" b="0" i="0" dirty="0">
                <a:solidFill>
                  <a:schemeClr val="bg1"/>
                </a:solidFill>
                <a:effectLst/>
                <a:latin typeface="system-ui"/>
              </a:rPr>
              <a:t>“He was led like a sheep to the slaughter, and as a lamb before its shearer is silent, so he did not open his mouth.</a:t>
            </a:r>
          </a:p>
        </p:txBody>
      </p:sp>
      <p:sp>
        <p:nvSpPr>
          <p:cNvPr id="4" name="Title 3">
            <a:extLst>
              <a:ext uri="{FF2B5EF4-FFF2-40B4-BE49-F238E27FC236}">
                <a16:creationId xmlns:a16="http://schemas.microsoft.com/office/drawing/2014/main" id="{218F430E-4DF9-7AC4-7284-7FC9BA20CF2A}"/>
              </a:ext>
            </a:extLst>
          </p:cNvPr>
          <p:cNvSpPr>
            <a:spLocks noGrp="1"/>
          </p:cNvSpPr>
          <p:nvPr>
            <p:ph type="title"/>
          </p:nvPr>
        </p:nvSpPr>
        <p:spPr>
          <a:xfrm>
            <a:off x="838200" y="82377"/>
            <a:ext cx="10515600" cy="916242"/>
          </a:xfrm>
        </p:spPr>
        <p:txBody>
          <a:bodyPr/>
          <a:lstStyle/>
          <a:p>
            <a:pPr algn="ctr"/>
            <a:r>
              <a:rPr lang="en-GB" dirty="0">
                <a:solidFill>
                  <a:schemeClr val="bg1"/>
                </a:solidFill>
              </a:rPr>
              <a:t>Acts 8:26-40</a:t>
            </a:r>
          </a:p>
        </p:txBody>
      </p:sp>
    </p:spTree>
    <p:extLst>
      <p:ext uri="{BB962C8B-B14F-4D97-AF65-F5344CB8AC3E}">
        <p14:creationId xmlns:p14="http://schemas.microsoft.com/office/powerpoint/2010/main" val="69730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B17A6E-71BD-15CB-2711-9EAC50787E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EC5101-AD81-42C9-CF20-6543A19C18FA}"/>
              </a:ext>
            </a:extLst>
          </p:cNvPr>
          <p:cNvSpPr txBox="1"/>
          <p:nvPr/>
        </p:nvSpPr>
        <p:spPr>
          <a:xfrm>
            <a:off x="174456" y="366623"/>
            <a:ext cx="11929311" cy="5693866"/>
          </a:xfrm>
          <a:prstGeom prst="rect">
            <a:avLst/>
          </a:prstGeom>
          <a:noFill/>
        </p:spPr>
        <p:txBody>
          <a:bodyPr wrap="square">
            <a:spAutoFit/>
          </a:bodyPr>
          <a:lstStyle/>
          <a:p>
            <a:pPr algn="l"/>
            <a:r>
              <a:rPr lang="en-GB" sz="2800" b="1" i="0" baseline="30000" dirty="0">
                <a:solidFill>
                  <a:schemeClr val="bg1"/>
                </a:solidFill>
                <a:effectLst/>
                <a:latin typeface="system-ui"/>
              </a:rPr>
              <a:t>33 </a:t>
            </a:r>
            <a:r>
              <a:rPr lang="en-GB" sz="2800" b="0" i="0" dirty="0">
                <a:solidFill>
                  <a:schemeClr val="bg1"/>
                </a:solidFill>
                <a:effectLst/>
                <a:latin typeface="system-ui"/>
              </a:rPr>
              <a:t>In his humiliation he was deprived of justice.</a:t>
            </a:r>
            <a:br>
              <a:rPr lang="en-GB" sz="2800" b="0" i="0" dirty="0">
                <a:solidFill>
                  <a:schemeClr val="bg1"/>
                </a:solidFill>
                <a:effectLst/>
                <a:latin typeface="system-ui"/>
              </a:rPr>
            </a:br>
            <a:r>
              <a:rPr lang="en-GB" sz="2800" b="0" i="0" dirty="0">
                <a:solidFill>
                  <a:schemeClr val="bg1"/>
                </a:solidFill>
                <a:effectLst/>
                <a:latin typeface="Courier New" panose="02070309020205020404" pitchFamily="49" charset="0"/>
              </a:rPr>
              <a:t>    </a:t>
            </a:r>
            <a:r>
              <a:rPr lang="en-GB" sz="2800" b="0" i="0" dirty="0">
                <a:solidFill>
                  <a:schemeClr val="bg1"/>
                </a:solidFill>
                <a:effectLst/>
                <a:latin typeface="system-ui"/>
              </a:rPr>
              <a:t>Who can speak of his descendants?</a:t>
            </a:r>
            <a:br>
              <a:rPr lang="en-GB" sz="2800" b="0" i="0" dirty="0">
                <a:solidFill>
                  <a:schemeClr val="bg1"/>
                </a:solidFill>
                <a:effectLst/>
                <a:latin typeface="system-ui"/>
              </a:rPr>
            </a:br>
            <a:r>
              <a:rPr lang="en-GB" sz="2800" b="0" i="0" dirty="0">
                <a:solidFill>
                  <a:schemeClr val="bg1"/>
                </a:solidFill>
                <a:effectLst/>
                <a:latin typeface="Courier New" panose="02070309020205020404" pitchFamily="49" charset="0"/>
              </a:rPr>
              <a:t>    </a:t>
            </a:r>
            <a:r>
              <a:rPr lang="en-GB" sz="2800" b="0" i="0" dirty="0">
                <a:solidFill>
                  <a:schemeClr val="bg1"/>
                </a:solidFill>
                <a:effectLst/>
                <a:latin typeface="system-ui"/>
              </a:rPr>
              <a:t>For his life was taken from the earth.”</a:t>
            </a:r>
          </a:p>
          <a:p>
            <a:pPr algn="l"/>
            <a:r>
              <a:rPr lang="en-GB" sz="2800" b="1" i="0" baseline="30000" dirty="0">
                <a:solidFill>
                  <a:schemeClr val="bg1"/>
                </a:solidFill>
                <a:effectLst/>
                <a:latin typeface="system-ui"/>
              </a:rPr>
              <a:t>34 </a:t>
            </a:r>
            <a:r>
              <a:rPr lang="en-GB" sz="2800" b="0" i="0" dirty="0">
                <a:solidFill>
                  <a:schemeClr val="bg1"/>
                </a:solidFill>
                <a:effectLst/>
                <a:latin typeface="system-ui"/>
              </a:rPr>
              <a:t>The eunuch asked Philip, “Tell me, please, who is the prophet talking about, himself or someone else?” </a:t>
            </a:r>
            <a:r>
              <a:rPr lang="en-GB" sz="2800" b="1" i="0" baseline="30000" dirty="0">
                <a:solidFill>
                  <a:schemeClr val="bg1"/>
                </a:solidFill>
                <a:effectLst/>
                <a:latin typeface="system-ui"/>
              </a:rPr>
              <a:t>35 </a:t>
            </a:r>
            <a:r>
              <a:rPr lang="en-GB" sz="2800" b="0" i="0" dirty="0">
                <a:solidFill>
                  <a:schemeClr val="bg1"/>
                </a:solidFill>
                <a:effectLst/>
                <a:latin typeface="system-ui"/>
              </a:rPr>
              <a:t>Then Philip began with that very passage of Scripture and told him the good news about Jesus.</a:t>
            </a:r>
          </a:p>
          <a:p>
            <a:pPr algn="l"/>
            <a:r>
              <a:rPr lang="en-GB" sz="2800" b="1" i="0" baseline="30000" dirty="0">
                <a:solidFill>
                  <a:schemeClr val="bg1"/>
                </a:solidFill>
                <a:effectLst/>
                <a:latin typeface="system-ui"/>
              </a:rPr>
              <a:t>36 </a:t>
            </a:r>
            <a:r>
              <a:rPr lang="en-GB" sz="2800" b="0" i="0" dirty="0">
                <a:solidFill>
                  <a:schemeClr val="bg1"/>
                </a:solidFill>
                <a:effectLst/>
                <a:latin typeface="system-ui"/>
              </a:rPr>
              <a:t>As they </a:t>
            </a:r>
            <a:r>
              <a:rPr lang="en-GB" sz="2800" b="0" i="0" dirty="0" err="1">
                <a:solidFill>
                  <a:schemeClr val="bg1"/>
                </a:solidFill>
                <a:effectLst/>
                <a:latin typeface="system-ui"/>
              </a:rPr>
              <a:t>traveled</a:t>
            </a:r>
            <a:r>
              <a:rPr lang="en-GB" sz="2800" b="0" i="0" dirty="0">
                <a:solidFill>
                  <a:schemeClr val="bg1"/>
                </a:solidFill>
                <a:effectLst/>
                <a:latin typeface="system-ui"/>
              </a:rPr>
              <a:t> along the road, they came to some water and the eunuch said, “Look, here is water. What can stand in the way of my being baptized?” </a:t>
            </a:r>
            <a:r>
              <a:rPr lang="en-GB" sz="2800" b="1" i="0" baseline="30000" dirty="0">
                <a:solidFill>
                  <a:schemeClr val="bg1"/>
                </a:solidFill>
                <a:effectLst/>
                <a:latin typeface="system-ui"/>
              </a:rPr>
              <a:t>38 </a:t>
            </a:r>
            <a:r>
              <a:rPr lang="en-GB" sz="2800" b="0" i="0" dirty="0">
                <a:solidFill>
                  <a:schemeClr val="bg1"/>
                </a:solidFill>
                <a:effectLst/>
                <a:latin typeface="system-ui"/>
              </a:rPr>
              <a:t>And he gave orders to stop the chariot. Then both Philip and the eunuch went down into the water and Philip baptized him. </a:t>
            </a:r>
            <a:r>
              <a:rPr lang="en-GB" sz="2800" b="1" i="0" baseline="30000" dirty="0">
                <a:solidFill>
                  <a:schemeClr val="bg1"/>
                </a:solidFill>
                <a:effectLst/>
                <a:latin typeface="system-ui"/>
              </a:rPr>
              <a:t>39 </a:t>
            </a:r>
            <a:r>
              <a:rPr lang="en-GB" sz="2800" b="0" i="0" dirty="0">
                <a:solidFill>
                  <a:schemeClr val="bg1"/>
                </a:solidFill>
                <a:effectLst/>
                <a:latin typeface="system-ui"/>
              </a:rPr>
              <a:t>When they came up out of the water, the Spirit of the Lord suddenly took Philip away, and the eunuch did not see him again, but went on his way rejoicing. </a:t>
            </a:r>
            <a:r>
              <a:rPr lang="en-GB" sz="2800" b="1" i="0" baseline="30000" dirty="0">
                <a:solidFill>
                  <a:schemeClr val="bg1"/>
                </a:solidFill>
                <a:effectLst/>
                <a:latin typeface="system-ui"/>
              </a:rPr>
              <a:t>40 </a:t>
            </a:r>
            <a:r>
              <a:rPr lang="en-GB" sz="2800" b="0" i="0" dirty="0">
                <a:solidFill>
                  <a:schemeClr val="bg1"/>
                </a:solidFill>
                <a:effectLst/>
                <a:latin typeface="system-ui"/>
              </a:rPr>
              <a:t>Philip, however, appeared at </a:t>
            </a:r>
            <a:r>
              <a:rPr lang="en-GB" sz="2800" b="0" i="0" dirty="0" err="1">
                <a:solidFill>
                  <a:schemeClr val="bg1"/>
                </a:solidFill>
                <a:effectLst/>
                <a:latin typeface="system-ui"/>
              </a:rPr>
              <a:t>Azotus</a:t>
            </a:r>
            <a:r>
              <a:rPr lang="en-GB" sz="2800" b="0" i="0" dirty="0">
                <a:solidFill>
                  <a:schemeClr val="bg1"/>
                </a:solidFill>
                <a:effectLst/>
                <a:latin typeface="system-ui"/>
              </a:rPr>
              <a:t> and </a:t>
            </a:r>
            <a:r>
              <a:rPr lang="en-GB" sz="2800" b="0" i="0" dirty="0" err="1">
                <a:solidFill>
                  <a:schemeClr val="bg1"/>
                </a:solidFill>
                <a:effectLst/>
                <a:latin typeface="system-ui"/>
              </a:rPr>
              <a:t>traveled</a:t>
            </a:r>
            <a:r>
              <a:rPr lang="en-GB" sz="2800" b="0" i="0" dirty="0">
                <a:solidFill>
                  <a:schemeClr val="bg1"/>
                </a:solidFill>
                <a:effectLst/>
                <a:latin typeface="system-ui"/>
              </a:rPr>
              <a:t> about, preaching the gospel in all the towns until he reached Caesarea.</a:t>
            </a:r>
          </a:p>
        </p:txBody>
      </p:sp>
    </p:spTree>
    <p:extLst>
      <p:ext uri="{BB962C8B-B14F-4D97-AF65-F5344CB8AC3E}">
        <p14:creationId xmlns:p14="http://schemas.microsoft.com/office/powerpoint/2010/main" val="47345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6. Philip Evangelizes Samaria and Baptizes an Ethiopian (Acts 8) - The  Early Church: Acts 1-12">
            <a:extLst>
              <a:ext uri="{FF2B5EF4-FFF2-40B4-BE49-F238E27FC236}">
                <a16:creationId xmlns:a16="http://schemas.microsoft.com/office/drawing/2014/main" id="{3A997969-F5A4-4092-6F76-99E6BC648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431" y="0"/>
            <a:ext cx="88439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62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he Hidden Treasures of Nubia - AramcoWorld">
            <a:extLst>
              <a:ext uri="{FF2B5EF4-FFF2-40B4-BE49-F238E27FC236}">
                <a16:creationId xmlns:a16="http://schemas.microsoft.com/office/drawing/2014/main" id="{41D20568-B429-5D57-00CC-8AAD5B85C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6385" y="90237"/>
            <a:ext cx="3721768" cy="428976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Acts 8:25-40 Philip and the Ethiopian Eunuch - YouTube">
            <a:extLst>
              <a:ext uri="{FF2B5EF4-FFF2-40B4-BE49-F238E27FC236}">
                <a16:creationId xmlns:a16="http://schemas.microsoft.com/office/drawing/2014/main" id="{B361C659-B9CE-F7B1-B778-FAE86A9FF9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884" y="1197142"/>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F09670F-BB2B-9488-435C-1A57C0DE0119}"/>
              </a:ext>
            </a:extLst>
          </p:cNvPr>
          <p:cNvSpPr txBox="1"/>
          <p:nvPr/>
        </p:nvSpPr>
        <p:spPr>
          <a:xfrm>
            <a:off x="239127" y="182296"/>
            <a:ext cx="6673015" cy="707886"/>
          </a:xfrm>
          <a:prstGeom prst="rect">
            <a:avLst/>
          </a:prstGeom>
          <a:noFill/>
        </p:spPr>
        <p:txBody>
          <a:bodyPr wrap="square">
            <a:spAutoFit/>
          </a:bodyPr>
          <a:lstStyle/>
          <a:p>
            <a:r>
              <a:rPr lang="en-GB" sz="4000" dirty="0"/>
              <a:t>Philip &amp; the Ethiopian Eunuch </a:t>
            </a:r>
          </a:p>
        </p:txBody>
      </p:sp>
      <p:sp>
        <p:nvSpPr>
          <p:cNvPr id="5" name="TextBox 4">
            <a:extLst>
              <a:ext uri="{FF2B5EF4-FFF2-40B4-BE49-F238E27FC236}">
                <a16:creationId xmlns:a16="http://schemas.microsoft.com/office/drawing/2014/main" id="{34987E08-C7D5-14B4-438F-378BA7A50F6B}"/>
              </a:ext>
            </a:extLst>
          </p:cNvPr>
          <p:cNvSpPr txBox="1"/>
          <p:nvPr/>
        </p:nvSpPr>
        <p:spPr>
          <a:xfrm>
            <a:off x="6774042" y="4644190"/>
            <a:ext cx="5417958" cy="1938992"/>
          </a:xfrm>
          <a:prstGeom prst="rect">
            <a:avLst/>
          </a:prstGeom>
          <a:noFill/>
        </p:spPr>
        <p:txBody>
          <a:bodyPr wrap="square">
            <a:spAutoFit/>
          </a:bodyPr>
          <a:lstStyle/>
          <a:p>
            <a:r>
              <a:rPr lang="en-GB" sz="2400" b="0" i="0" dirty="0">
                <a:solidFill>
                  <a:srgbClr val="001320"/>
                </a:solidFill>
                <a:effectLst/>
              </a:rPr>
              <a:t>“He who has been castrated by </a:t>
            </a:r>
            <a:r>
              <a:rPr lang="en-GB" sz="2400" b="0" i="1" dirty="0">
                <a:solidFill>
                  <a:srgbClr val="001320"/>
                </a:solidFill>
                <a:effectLst/>
              </a:rPr>
              <a:t>having his testicles</a:t>
            </a:r>
            <a:r>
              <a:rPr lang="en-GB" sz="2400" b="0" i="0" dirty="0">
                <a:solidFill>
                  <a:srgbClr val="001320"/>
                </a:solidFill>
                <a:effectLst/>
              </a:rPr>
              <a:t> crushed or his male organ cut off shall not enter the congregation of the LORD.</a:t>
            </a:r>
          </a:p>
          <a:p>
            <a:r>
              <a:rPr lang="en-GB" sz="2400" dirty="0">
                <a:solidFill>
                  <a:srgbClr val="001320"/>
                </a:solidFill>
              </a:rPr>
              <a:t>Deu 23:1 (AMP)</a:t>
            </a:r>
            <a:endParaRPr lang="en-GB" sz="2400" dirty="0"/>
          </a:p>
        </p:txBody>
      </p:sp>
    </p:spTree>
    <p:extLst>
      <p:ext uri="{BB962C8B-B14F-4D97-AF65-F5344CB8AC3E}">
        <p14:creationId xmlns:p14="http://schemas.microsoft.com/office/powerpoint/2010/main" val="110630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 was watching that Dominos commercial with Joe Keery and noticed that when  he was running next to the car, the license plate says “MMOM.” It was a  sign!!! : r/StrangerThings">
            <a:extLst>
              <a:ext uri="{FF2B5EF4-FFF2-40B4-BE49-F238E27FC236}">
                <a16:creationId xmlns:a16="http://schemas.microsoft.com/office/drawing/2014/main" id="{BC827920-CCAC-0DE0-99A3-8ED11AFE1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12192000" cy="6854825"/>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with Corners Rounded 1">
            <a:extLst>
              <a:ext uri="{FF2B5EF4-FFF2-40B4-BE49-F238E27FC236}">
                <a16:creationId xmlns:a16="http://schemas.microsoft.com/office/drawing/2014/main" id="{908365DB-7197-2AEC-E820-AFAD7D361D9E}"/>
              </a:ext>
            </a:extLst>
          </p:cNvPr>
          <p:cNvSpPr/>
          <p:nvPr/>
        </p:nvSpPr>
        <p:spPr>
          <a:xfrm>
            <a:off x="9378615" y="992605"/>
            <a:ext cx="2671011" cy="980574"/>
          </a:xfrm>
          <a:prstGeom prst="wedgeRoundRectCallout">
            <a:avLst>
              <a:gd name="adj1" fmla="val -86555"/>
              <a:gd name="adj2" fmla="val 38574"/>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So…</a:t>
            </a:r>
          </a:p>
          <a:p>
            <a:pPr algn="ctr"/>
            <a:r>
              <a:rPr lang="en-GB" sz="2400" dirty="0" err="1">
                <a:solidFill>
                  <a:schemeClr val="tx1"/>
                </a:solidFill>
              </a:rPr>
              <a:t>whatcha</a:t>
            </a:r>
            <a:r>
              <a:rPr lang="en-GB" sz="2400" dirty="0">
                <a:solidFill>
                  <a:schemeClr val="tx1"/>
                </a:solidFill>
              </a:rPr>
              <a:t> reading?</a:t>
            </a:r>
          </a:p>
        </p:txBody>
      </p:sp>
    </p:spTree>
    <p:extLst>
      <p:ext uri="{BB962C8B-B14F-4D97-AF65-F5344CB8AC3E}">
        <p14:creationId xmlns:p14="http://schemas.microsoft.com/office/powerpoint/2010/main" val="1192620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6. Philip Evangelizes Samaria and Baptizes an Ethiopian (Acts 8) - The  Early Church: Acts 1-12">
            <a:extLst>
              <a:ext uri="{FF2B5EF4-FFF2-40B4-BE49-F238E27FC236}">
                <a16:creationId xmlns:a16="http://schemas.microsoft.com/office/drawing/2014/main" id="{DFF0A867-21E2-77FD-7785-37672DB72F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431" y="0"/>
            <a:ext cx="88439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Stick figure stickman icon pictogram vector simple 14526816 Vector Art at  Vecteezy">
            <a:extLst>
              <a:ext uri="{FF2B5EF4-FFF2-40B4-BE49-F238E27FC236}">
                <a16:creationId xmlns:a16="http://schemas.microsoft.com/office/drawing/2014/main" id="{6D9E4EDA-E7F4-8918-F5DE-C6E930F19E9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306" b="94490" l="10000" r="90000">
                        <a14:foregroundMark x1="50000" y1="11735" x2="50408" y2="11735"/>
                        <a14:foregroundMark x1="48776" y1="5714" x2="48776" y2="5714"/>
                        <a14:foregroundMark x1="56939" y1="91531" x2="56939" y2="91531"/>
                        <a14:foregroundMark x1="44898" y1="93367" x2="44490" y2="93265"/>
                        <a14:foregroundMark x1="56327" y1="94286" x2="56327" y2="94286"/>
                        <a14:foregroundMark x1="43469" y1="94490" x2="43469" y2="94490"/>
                      </a14:backgroundRemoval>
                    </a14:imgEffect>
                  </a14:imgLayer>
                </a14:imgProps>
              </a:ext>
              <a:ext uri="{28A0092B-C50C-407E-A947-70E740481C1C}">
                <a14:useLocalDpi xmlns:a14="http://schemas.microsoft.com/office/drawing/2010/main" val="0"/>
              </a:ext>
            </a:extLst>
          </a:blip>
          <a:srcRect/>
          <a:stretch>
            <a:fillRect/>
          </a:stretch>
        </p:blipFill>
        <p:spPr bwMode="auto">
          <a:xfrm>
            <a:off x="7609974" y="2981827"/>
            <a:ext cx="1223210" cy="12232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tick figure stickman icon pictogram vector simple 14526816 Vector Art at  Vecteezy">
            <a:extLst>
              <a:ext uri="{FF2B5EF4-FFF2-40B4-BE49-F238E27FC236}">
                <a16:creationId xmlns:a16="http://schemas.microsoft.com/office/drawing/2014/main" id="{8A8F73A3-6364-F021-665F-80C747145C3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306" b="94490" l="10000" r="90000">
                        <a14:foregroundMark x1="50000" y1="11735" x2="50408" y2="11735"/>
                        <a14:foregroundMark x1="48776" y1="5714" x2="48776" y2="5714"/>
                        <a14:foregroundMark x1="56939" y1="91531" x2="56939" y2="91531"/>
                        <a14:foregroundMark x1="44898" y1="93367" x2="44490" y2="93265"/>
                        <a14:foregroundMark x1="56327" y1="94286" x2="56327" y2="94286"/>
                        <a14:foregroundMark x1="43469" y1="94490" x2="43469" y2="94490"/>
                      </a14:backgroundRemoval>
                    </a14:imgEffect>
                  </a14:imgLayer>
                </a14:imgProps>
              </a:ext>
              <a:ext uri="{28A0092B-C50C-407E-A947-70E740481C1C}">
                <a14:useLocalDpi xmlns:a14="http://schemas.microsoft.com/office/drawing/2010/main" val="0"/>
              </a:ext>
            </a:extLst>
          </a:blip>
          <a:srcRect/>
          <a:stretch>
            <a:fillRect/>
          </a:stretch>
        </p:blipFill>
        <p:spPr bwMode="auto">
          <a:xfrm>
            <a:off x="2767263" y="5424239"/>
            <a:ext cx="1223210" cy="12232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tick figure stickman icon pictogram vector simple 14526816 Vector Art at  Vecteezy">
            <a:extLst>
              <a:ext uri="{FF2B5EF4-FFF2-40B4-BE49-F238E27FC236}">
                <a16:creationId xmlns:a16="http://schemas.microsoft.com/office/drawing/2014/main" id="{138F4014-5D78-99DF-F0A4-282BC13A13D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306" b="94490" l="10000" r="90000">
                        <a14:foregroundMark x1="50000" y1="11735" x2="50408" y2="11735"/>
                        <a14:foregroundMark x1="48776" y1="5714" x2="48776" y2="5714"/>
                        <a14:foregroundMark x1="56939" y1="91531" x2="56939" y2="91531"/>
                        <a14:foregroundMark x1="44898" y1="93367" x2="44490" y2="93265"/>
                        <a14:foregroundMark x1="56327" y1="94286" x2="56327" y2="94286"/>
                        <a14:foregroundMark x1="43469" y1="94490" x2="43469" y2="94490"/>
                      </a14:backgroundRemoval>
                    </a14:imgEffect>
                  </a14:imgLayer>
                </a14:imgProps>
              </a:ext>
              <a:ext uri="{28A0092B-C50C-407E-A947-70E740481C1C}">
                <a14:useLocalDpi xmlns:a14="http://schemas.microsoft.com/office/drawing/2010/main" val="0"/>
              </a:ext>
            </a:extLst>
          </a:blip>
          <a:srcRect/>
          <a:stretch>
            <a:fillRect/>
          </a:stretch>
        </p:blipFill>
        <p:spPr bwMode="auto">
          <a:xfrm>
            <a:off x="3280611" y="3128211"/>
            <a:ext cx="1223210" cy="1223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84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1.04167E-6 -2.59259E-6 L -0.39662 0.35486 " pathEditMode="relative" rAng="0" ptsTypes="AA">
                                      <p:cBhvr>
                                        <p:cTn id="6" dur="2000" fill="hold"/>
                                        <p:tgtEl>
                                          <p:spTgt spid="11266"/>
                                        </p:tgtEl>
                                        <p:attrNameLst>
                                          <p:attrName>ppt_x</p:attrName>
                                          <p:attrName>ppt_y</p:attrName>
                                        </p:attrNameLst>
                                      </p:cBhvr>
                                      <p:rCtr x="-19831" y="17731"/>
                                    </p:animMotion>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26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par>
                          <p:cTn id="14" fill="hold">
                            <p:stCondLst>
                              <p:cond delay="0"/>
                            </p:stCondLst>
                            <p:childTnLst>
                              <p:par>
                                <p:cTn id="15" presetID="56" presetClass="path" presetSubtype="0" accel="50000" decel="50000" fill="hold" nodeType="afterEffect">
                                  <p:stCondLst>
                                    <p:cond delay="0"/>
                                  </p:stCondLst>
                                  <p:childTnLst>
                                    <p:animMotion origin="layout" path="M -3.33333E-6 -2.59259E-6 L 0.28633 -0.27754 " pathEditMode="relative" rAng="0" ptsTypes="AA">
                                      <p:cBhvr>
                                        <p:cTn id="16" dur="2000" fill="hold"/>
                                        <p:tgtEl>
                                          <p:spTgt spid="3"/>
                                        </p:tgtEl>
                                        <p:attrNameLst>
                                          <p:attrName>ppt_x</p:attrName>
                                          <p:attrName>ppt_y</p:attrName>
                                        </p:attrNameLst>
                                      </p:cBhvr>
                                      <p:rCtr x="14310" y="-13889"/>
                                    </p:animMotion>
                                  </p:childTnLst>
                                </p:cTn>
                              </p:par>
                            </p:childTnLst>
                          </p:cTn>
                        </p:par>
                      </p:childTnLst>
                    </p:cTn>
                  </p:par>
                  <p:par>
                    <p:cTn id="17" fill="hold">
                      <p:stCondLst>
                        <p:cond delay="indefinite"/>
                      </p:stCondLst>
                      <p:childTnLst>
                        <p:par>
                          <p:cTn id="18" fill="hold">
                            <p:stCondLst>
                              <p:cond delay="0"/>
                            </p:stCondLst>
                            <p:childTnLst>
                              <p:par>
                                <p:cTn id="19" presetID="14" presetClass="exit" presetSubtype="10" fill="hold" nodeType="clickEffect">
                                  <p:stCondLst>
                                    <p:cond delay="0"/>
                                  </p:stCondLst>
                                  <p:childTnLst>
                                    <p:animEffect transition="out" filter="randombar(horizontal)">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E8BDE638-0A81-A339-7D44-70A80D2C3E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94027D-1E92-03CC-1F8D-78C5E73A7407}"/>
              </a:ext>
            </a:extLst>
          </p:cNvPr>
          <p:cNvSpPr>
            <a:spLocks noGrp="1"/>
          </p:cNvSpPr>
          <p:nvPr>
            <p:ph type="title"/>
          </p:nvPr>
        </p:nvSpPr>
        <p:spPr>
          <a:xfrm>
            <a:off x="838200" y="2004553"/>
            <a:ext cx="10515600" cy="1325563"/>
          </a:xfrm>
        </p:spPr>
        <p:txBody>
          <a:bodyPr>
            <a:noAutofit/>
          </a:bodyPr>
          <a:lstStyle/>
          <a:p>
            <a:pPr algn="ctr"/>
            <a:r>
              <a:rPr lang="en-GB" sz="4800" b="1" dirty="0">
                <a:solidFill>
                  <a:schemeClr val="bg1"/>
                </a:solidFill>
              </a:rPr>
              <a:t>Question</a:t>
            </a:r>
            <a:br>
              <a:rPr lang="en-GB" sz="4800" dirty="0">
                <a:solidFill>
                  <a:schemeClr val="bg1"/>
                </a:solidFill>
              </a:rPr>
            </a:br>
            <a:br>
              <a:rPr lang="en-GB" sz="4800" dirty="0">
                <a:solidFill>
                  <a:schemeClr val="bg1"/>
                </a:solidFill>
              </a:rPr>
            </a:br>
            <a:r>
              <a:rPr lang="en-GB" sz="4800" dirty="0">
                <a:solidFill>
                  <a:schemeClr val="bg1"/>
                </a:solidFill>
              </a:rPr>
              <a:t>Consider the week ahead of you, imagine how you will partner the Holy Spirit?</a:t>
            </a:r>
          </a:p>
        </p:txBody>
      </p:sp>
    </p:spTree>
    <p:extLst>
      <p:ext uri="{BB962C8B-B14F-4D97-AF65-F5344CB8AC3E}">
        <p14:creationId xmlns:p14="http://schemas.microsoft.com/office/powerpoint/2010/main" val="2977086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242" name="Picture 2" descr="Blank Scroll Vector Images (over 29,000)">
            <a:extLst>
              <a:ext uri="{FF2B5EF4-FFF2-40B4-BE49-F238E27FC236}">
                <a16:creationId xmlns:a16="http://schemas.microsoft.com/office/drawing/2014/main" id="{10E23D89-A786-2E19-8F42-AF8992781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34CFFEF-E06B-1380-D174-9E2F65C77BC4}"/>
              </a:ext>
            </a:extLst>
          </p:cNvPr>
          <p:cNvSpPr txBox="1"/>
          <p:nvPr/>
        </p:nvSpPr>
        <p:spPr>
          <a:xfrm>
            <a:off x="561473" y="1527036"/>
            <a:ext cx="11069053" cy="4893647"/>
          </a:xfrm>
          <a:prstGeom prst="rect">
            <a:avLst/>
          </a:prstGeom>
          <a:noFill/>
        </p:spPr>
        <p:txBody>
          <a:bodyPr wrap="square">
            <a:spAutoFit/>
          </a:bodyPr>
          <a:lstStyle/>
          <a:p>
            <a:pPr algn="l"/>
            <a:r>
              <a:rPr lang="en-GB" sz="2400" b="1" i="0" baseline="30000" dirty="0">
                <a:effectLst/>
                <a:latin typeface="system-ui"/>
              </a:rPr>
              <a:t>4 </a:t>
            </a:r>
            <a:r>
              <a:rPr lang="en-GB" sz="2400" b="0" i="0" dirty="0">
                <a:effectLst/>
                <a:latin typeface="system-ui"/>
              </a:rPr>
              <a:t>Surely </a:t>
            </a:r>
            <a:r>
              <a:rPr lang="en-GB" sz="2400" b="0" i="0" u="sng" dirty="0">
                <a:effectLst/>
                <a:latin typeface="system-ui"/>
              </a:rPr>
              <a:t>he took up our pain and bore our suffering</a:t>
            </a:r>
            <a:r>
              <a:rPr lang="en-GB" sz="2400" b="0" i="0" dirty="0">
                <a:effectLst/>
                <a:latin typeface="system-ui"/>
              </a:rPr>
              <a:t>, yet we considered him punished by God, stricken by him, and afflicted.</a:t>
            </a:r>
            <a:br>
              <a:rPr lang="en-GB" sz="2400" b="0" i="0" dirty="0">
                <a:effectLst/>
                <a:latin typeface="system-ui"/>
              </a:rPr>
            </a:br>
            <a:r>
              <a:rPr lang="en-GB" sz="2400" b="1" i="0" baseline="30000" dirty="0">
                <a:effectLst/>
                <a:latin typeface="system-ui"/>
              </a:rPr>
              <a:t>5 </a:t>
            </a:r>
            <a:r>
              <a:rPr lang="en-GB" sz="2400" b="0" i="0" dirty="0">
                <a:effectLst/>
                <a:latin typeface="system-ui"/>
              </a:rPr>
              <a:t>But he was pierced for our transgressions, </a:t>
            </a:r>
            <a:r>
              <a:rPr lang="en-GB" sz="2400" b="0" i="0" u="sng" dirty="0">
                <a:effectLst/>
                <a:latin typeface="system-ui"/>
              </a:rPr>
              <a:t>he was crushed for our iniquities</a:t>
            </a:r>
            <a:r>
              <a:rPr lang="en-GB" sz="2400" b="0" i="0" dirty="0">
                <a:effectLst/>
                <a:latin typeface="system-ui"/>
              </a:rPr>
              <a:t>; the </a:t>
            </a:r>
            <a:r>
              <a:rPr lang="en-GB" sz="2400" b="0" i="0" u="sng" dirty="0">
                <a:effectLst/>
                <a:latin typeface="system-ui"/>
              </a:rPr>
              <a:t>punishment that brought us peace was on him</a:t>
            </a:r>
            <a:r>
              <a:rPr lang="en-GB" sz="2400" b="0" i="0" dirty="0">
                <a:effectLst/>
                <a:latin typeface="system-ui"/>
              </a:rPr>
              <a:t>, and </a:t>
            </a:r>
            <a:r>
              <a:rPr lang="en-GB" sz="2400" b="0" i="0" u="sng" dirty="0">
                <a:effectLst/>
                <a:latin typeface="system-ui"/>
              </a:rPr>
              <a:t>by his wounds we are healed</a:t>
            </a:r>
            <a:r>
              <a:rPr lang="en-GB" sz="2400" b="0" i="0" dirty="0">
                <a:effectLst/>
                <a:latin typeface="system-ui"/>
              </a:rPr>
              <a:t>.</a:t>
            </a:r>
            <a:br>
              <a:rPr lang="en-GB" sz="2400" b="0" i="0" dirty="0">
                <a:effectLst/>
                <a:latin typeface="system-ui"/>
              </a:rPr>
            </a:br>
            <a:r>
              <a:rPr lang="en-GB" sz="2400" b="1" i="0" baseline="30000" dirty="0">
                <a:effectLst/>
                <a:latin typeface="system-ui"/>
              </a:rPr>
              <a:t>6 </a:t>
            </a:r>
            <a:r>
              <a:rPr lang="en-GB" sz="2400" b="0" i="0" dirty="0">
                <a:effectLst/>
                <a:latin typeface="system-ui"/>
              </a:rPr>
              <a:t>We all, like sheep, have gone astray, each of us has turned to our own way; and the </a:t>
            </a:r>
            <a:r>
              <a:rPr lang="en-GB" sz="2400" b="0" i="0" cap="small" dirty="0">
                <a:effectLst/>
                <a:latin typeface="system-ui"/>
              </a:rPr>
              <a:t>Lord</a:t>
            </a:r>
            <a:r>
              <a:rPr lang="en-GB" sz="2400" b="0" i="0" dirty="0">
                <a:effectLst/>
                <a:latin typeface="system-ui"/>
              </a:rPr>
              <a:t> has laid on him the iniquity of us all.</a:t>
            </a:r>
          </a:p>
          <a:p>
            <a:pPr algn="l"/>
            <a:endParaRPr lang="en-GB" sz="2400" dirty="0">
              <a:latin typeface="system-ui"/>
            </a:endParaRPr>
          </a:p>
          <a:p>
            <a:r>
              <a:rPr lang="en-GB" sz="2400" b="1" i="0" baseline="30000" dirty="0">
                <a:effectLst/>
                <a:latin typeface="system-ui"/>
              </a:rPr>
              <a:t>10 </a:t>
            </a:r>
            <a:r>
              <a:rPr lang="en-GB" sz="2400" b="0" i="0" dirty="0">
                <a:effectLst/>
                <a:latin typeface="system-ui"/>
              </a:rPr>
              <a:t>Yet it was the </a:t>
            </a:r>
            <a:r>
              <a:rPr lang="en-GB" sz="2400" b="0" i="0" cap="small" dirty="0">
                <a:effectLst/>
                <a:latin typeface="system-ui"/>
              </a:rPr>
              <a:t>Lord</a:t>
            </a:r>
            <a:r>
              <a:rPr lang="en-GB" sz="2400" b="0" i="0" dirty="0">
                <a:effectLst/>
                <a:latin typeface="system-ui"/>
              </a:rPr>
              <a:t>’s will to crush him and cause him to suffer, and though the </a:t>
            </a:r>
            <a:r>
              <a:rPr lang="en-GB" sz="2400" b="0" i="0" cap="small" dirty="0">
                <a:effectLst/>
                <a:latin typeface="system-ui"/>
              </a:rPr>
              <a:t>Lord</a:t>
            </a:r>
            <a:r>
              <a:rPr lang="en-GB" sz="2400" b="0" i="0" dirty="0">
                <a:effectLst/>
                <a:latin typeface="system-ui"/>
              </a:rPr>
              <a:t> makes his life an </a:t>
            </a:r>
            <a:r>
              <a:rPr lang="en-GB" sz="2400" b="0" i="0" u="sng" dirty="0">
                <a:effectLst/>
                <a:latin typeface="system-ui"/>
              </a:rPr>
              <a:t>offering for sin</a:t>
            </a:r>
            <a:r>
              <a:rPr lang="en-GB" sz="2400" b="0" i="0" dirty="0">
                <a:effectLst/>
                <a:latin typeface="system-ui"/>
              </a:rPr>
              <a:t>, he will see his offspring and prolong his days, and the will of the </a:t>
            </a:r>
            <a:r>
              <a:rPr lang="en-GB" sz="2400" b="0" i="0" cap="small" dirty="0">
                <a:effectLst/>
                <a:latin typeface="system-ui"/>
              </a:rPr>
              <a:t>Lord</a:t>
            </a:r>
            <a:r>
              <a:rPr lang="en-GB" sz="2400" b="0" i="0" dirty="0">
                <a:effectLst/>
                <a:latin typeface="system-ui"/>
              </a:rPr>
              <a:t> will prosper in his hand.</a:t>
            </a:r>
            <a:br>
              <a:rPr lang="en-GB" sz="2400" b="0" i="0" dirty="0">
                <a:effectLst/>
                <a:latin typeface="system-ui"/>
              </a:rPr>
            </a:br>
            <a:r>
              <a:rPr lang="en-GB" sz="2400" b="1" i="0" baseline="30000" dirty="0">
                <a:effectLst/>
                <a:latin typeface="system-ui"/>
              </a:rPr>
              <a:t>11 </a:t>
            </a:r>
            <a:r>
              <a:rPr lang="en-GB" sz="2400" b="0" i="0" dirty="0">
                <a:effectLst/>
                <a:latin typeface="system-ui"/>
              </a:rPr>
              <a:t>After he has suffered, he will see the light of life and be satisfied; by his knowledge my righteous servant will </a:t>
            </a:r>
            <a:r>
              <a:rPr lang="en-GB" sz="2400" b="0" i="0" u="sng" dirty="0">
                <a:effectLst/>
                <a:latin typeface="system-ui"/>
              </a:rPr>
              <a:t>justify many</a:t>
            </a:r>
            <a:r>
              <a:rPr lang="en-GB" sz="2400" b="0" i="0" dirty="0">
                <a:effectLst/>
                <a:latin typeface="system-ui"/>
              </a:rPr>
              <a:t>, and he will bear their iniquities.</a:t>
            </a:r>
          </a:p>
          <a:p>
            <a:pPr algn="l"/>
            <a:endParaRPr lang="en-GB" sz="2400" b="0" i="0" dirty="0">
              <a:effectLst/>
              <a:latin typeface="system-ui"/>
            </a:endParaRPr>
          </a:p>
        </p:txBody>
      </p:sp>
      <p:sp>
        <p:nvSpPr>
          <p:cNvPr id="6" name="Title 5">
            <a:extLst>
              <a:ext uri="{FF2B5EF4-FFF2-40B4-BE49-F238E27FC236}">
                <a16:creationId xmlns:a16="http://schemas.microsoft.com/office/drawing/2014/main" id="{03EF22D1-0AA9-9CA6-3936-FD57883B6501}"/>
              </a:ext>
            </a:extLst>
          </p:cNvPr>
          <p:cNvSpPr>
            <a:spLocks noGrp="1"/>
          </p:cNvSpPr>
          <p:nvPr>
            <p:ph type="title"/>
          </p:nvPr>
        </p:nvSpPr>
        <p:spPr/>
        <p:txBody>
          <a:bodyPr/>
          <a:lstStyle/>
          <a:p>
            <a:pPr algn="ctr"/>
            <a:r>
              <a:rPr lang="en-GB" dirty="0"/>
              <a:t>Isaiah 53</a:t>
            </a:r>
          </a:p>
        </p:txBody>
      </p:sp>
    </p:spTree>
    <p:extLst>
      <p:ext uri="{BB962C8B-B14F-4D97-AF65-F5344CB8AC3E}">
        <p14:creationId xmlns:p14="http://schemas.microsoft.com/office/powerpoint/2010/main" val="3690646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921D4CDC-B0E7-E941-1C85-4987676FE67A}"/>
            </a:ext>
          </a:extLst>
        </p:cNvPr>
        <p:cNvGrpSpPr/>
        <p:nvPr/>
      </p:nvGrpSpPr>
      <p:grpSpPr>
        <a:xfrm>
          <a:off x="0" y="0"/>
          <a:ext cx="0" cy="0"/>
          <a:chOff x="0" y="0"/>
          <a:chExt cx="0" cy="0"/>
        </a:xfrm>
      </p:grpSpPr>
      <p:pic>
        <p:nvPicPr>
          <p:cNvPr id="10242" name="Picture 2" descr="Blank Scroll Vector Images (over 29,000)">
            <a:extLst>
              <a:ext uri="{FF2B5EF4-FFF2-40B4-BE49-F238E27FC236}">
                <a16:creationId xmlns:a16="http://schemas.microsoft.com/office/drawing/2014/main" id="{287BC94A-DE5E-F692-6B9C-3BF5F908D5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47A09E-C3CD-318C-6547-5BC27D7DE7F4}"/>
              </a:ext>
            </a:extLst>
          </p:cNvPr>
          <p:cNvSpPr txBox="1"/>
          <p:nvPr/>
        </p:nvSpPr>
        <p:spPr>
          <a:xfrm>
            <a:off x="561473" y="1527036"/>
            <a:ext cx="11069053" cy="4524315"/>
          </a:xfrm>
          <a:prstGeom prst="rect">
            <a:avLst/>
          </a:prstGeom>
          <a:noFill/>
        </p:spPr>
        <p:txBody>
          <a:bodyPr wrap="square">
            <a:spAutoFit/>
          </a:bodyPr>
          <a:lstStyle/>
          <a:p>
            <a:pPr algn="l"/>
            <a:r>
              <a:rPr lang="en-GB" sz="2400" b="1" i="0" baseline="30000" dirty="0">
                <a:solidFill>
                  <a:srgbClr val="000000"/>
                </a:solidFill>
                <a:effectLst/>
                <a:latin typeface="system-ui"/>
              </a:rPr>
              <a:t>4 </a:t>
            </a:r>
            <a:r>
              <a:rPr lang="en-GB" sz="2400" b="0" i="0" dirty="0">
                <a:solidFill>
                  <a:srgbClr val="000000"/>
                </a:solidFill>
                <a:effectLst/>
                <a:latin typeface="system-ui"/>
              </a:rPr>
              <a:t>For this is what the </a:t>
            </a:r>
            <a:r>
              <a:rPr lang="en-GB" sz="2400" b="0" i="0" cap="small" dirty="0">
                <a:solidFill>
                  <a:srgbClr val="000000"/>
                </a:solidFill>
                <a:effectLst/>
                <a:latin typeface="system-ui"/>
              </a:rPr>
              <a:t>Lord</a:t>
            </a:r>
            <a:r>
              <a:rPr lang="en-GB" sz="2400" b="0" i="0" dirty="0">
                <a:solidFill>
                  <a:srgbClr val="000000"/>
                </a:solidFill>
                <a:effectLst/>
                <a:latin typeface="system-ui"/>
              </a:rPr>
              <a:t> says:</a:t>
            </a:r>
          </a:p>
          <a:p>
            <a:pPr algn="l"/>
            <a:r>
              <a:rPr lang="en-GB" sz="2400" b="0" i="0" dirty="0">
                <a:solidFill>
                  <a:srgbClr val="000000"/>
                </a:solidFill>
                <a:effectLst/>
                <a:latin typeface="system-ui"/>
              </a:rPr>
              <a:t>“To the </a:t>
            </a:r>
            <a:r>
              <a:rPr lang="en-GB" sz="2400" b="0" i="0" u="sng" dirty="0">
                <a:solidFill>
                  <a:srgbClr val="000000"/>
                </a:solidFill>
                <a:effectLst/>
                <a:latin typeface="system-ui"/>
              </a:rPr>
              <a:t>eunuchs</a:t>
            </a:r>
            <a:r>
              <a:rPr lang="en-GB" sz="2400" b="0" i="0" dirty="0">
                <a:solidFill>
                  <a:srgbClr val="000000"/>
                </a:solidFill>
                <a:effectLst/>
                <a:latin typeface="system-ui"/>
              </a:rPr>
              <a:t> who keep my Sabbaths, who choose what pleases me</a:t>
            </a:r>
            <a:br>
              <a:rPr lang="en-GB" sz="2400" b="0" i="0" dirty="0">
                <a:solidFill>
                  <a:srgbClr val="000000"/>
                </a:solidFill>
                <a:effectLst/>
                <a:latin typeface="system-ui"/>
              </a:rPr>
            </a:br>
            <a:r>
              <a:rPr lang="en-GB" sz="2400" b="0" i="0" dirty="0">
                <a:solidFill>
                  <a:srgbClr val="000000"/>
                </a:solidFill>
                <a:effectLst/>
                <a:latin typeface="Courier New" panose="02070309020205020404" pitchFamily="49" charset="0"/>
              </a:rPr>
              <a:t>    </a:t>
            </a:r>
            <a:r>
              <a:rPr lang="en-GB" sz="2400" b="0" i="0" dirty="0">
                <a:solidFill>
                  <a:srgbClr val="000000"/>
                </a:solidFill>
                <a:effectLst/>
                <a:latin typeface="system-ui"/>
              </a:rPr>
              <a:t>and hold fast to my covenant— </a:t>
            </a:r>
            <a:br>
              <a:rPr lang="en-GB" sz="2400" b="0" i="0" dirty="0">
                <a:solidFill>
                  <a:srgbClr val="000000"/>
                </a:solidFill>
                <a:effectLst/>
                <a:latin typeface="system-ui"/>
              </a:rPr>
            </a:br>
            <a:r>
              <a:rPr lang="en-GB" sz="2400" b="1" i="0" baseline="30000" dirty="0">
                <a:solidFill>
                  <a:srgbClr val="000000"/>
                </a:solidFill>
                <a:effectLst/>
                <a:latin typeface="system-ui"/>
              </a:rPr>
              <a:t>5 </a:t>
            </a:r>
            <a:r>
              <a:rPr lang="en-GB" sz="2400" b="0" i="0" dirty="0">
                <a:solidFill>
                  <a:srgbClr val="000000"/>
                </a:solidFill>
                <a:effectLst/>
                <a:latin typeface="system-ui"/>
              </a:rPr>
              <a:t>to them I will give within my temple and its walls a memorial and a name better than sons and daughters; I will give them an everlasting name that will endure forever.</a:t>
            </a:r>
            <a:br>
              <a:rPr lang="en-GB" sz="2400" b="0" i="0" dirty="0">
                <a:solidFill>
                  <a:srgbClr val="000000"/>
                </a:solidFill>
                <a:effectLst/>
                <a:latin typeface="system-ui"/>
              </a:rPr>
            </a:br>
            <a:r>
              <a:rPr lang="en-GB" sz="2400" b="1" i="0" baseline="30000" dirty="0">
                <a:solidFill>
                  <a:srgbClr val="000000"/>
                </a:solidFill>
                <a:effectLst/>
                <a:latin typeface="system-ui"/>
              </a:rPr>
              <a:t>6 </a:t>
            </a:r>
            <a:r>
              <a:rPr lang="en-GB" sz="2400" b="0" i="0" dirty="0">
                <a:solidFill>
                  <a:srgbClr val="000000"/>
                </a:solidFill>
                <a:effectLst/>
                <a:latin typeface="system-ui"/>
              </a:rPr>
              <a:t>And </a:t>
            </a:r>
            <a:r>
              <a:rPr lang="en-GB" sz="2400" b="0" i="0" u="sng" dirty="0">
                <a:solidFill>
                  <a:srgbClr val="000000"/>
                </a:solidFill>
                <a:effectLst/>
                <a:latin typeface="system-ui"/>
              </a:rPr>
              <a:t>foreigners</a:t>
            </a:r>
            <a:r>
              <a:rPr lang="en-GB" sz="2400" b="0" i="0" dirty="0">
                <a:solidFill>
                  <a:srgbClr val="000000"/>
                </a:solidFill>
                <a:effectLst/>
                <a:latin typeface="system-ui"/>
              </a:rPr>
              <a:t> who bind themselves to the </a:t>
            </a:r>
            <a:r>
              <a:rPr lang="en-GB" sz="2400" b="0" i="0" cap="small" dirty="0">
                <a:solidFill>
                  <a:srgbClr val="000000"/>
                </a:solidFill>
                <a:effectLst/>
                <a:latin typeface="system-ui"/>
              </a:rPr>
              <a:t>Lord </a:t>
            </a:r>
            <a:r>
              <a:rPr lang="en-GB" sz="2400" b="0" i="0" dirty="0">
                <a:solidFill>
                  <a:srgbClr val="000000"/>
                </a:solidFill>
                <a:effectLst/>
                <a:latin typeface="system-ui"/>
              </a:rPr>
              <a:t>to minister to him, to love the name of the </a:t>
            </a:r>
            <a:r>
              <a:rPr lang="en-GB" sz="2400" b="0" i="0" cap="small" dirty="0">
                <a:solidFill>
                  <a:srgbClr val="000000"/>
                </a:solidFill>
                <a:effectLst/>
                <a:latin typeface="system-ui"/>
              </a:rPr>
              <a:t>Lord</a:t>
            </a:r>
            <a:r>
              <a:rPr lang="en-GB" sz="2400" b="0" i="0" dirty="0">
                <a:solidFill>
                  <a:srgbClr val="000000"/>
                </a:solidFill>
                <a:effectLst/>
                <a:latin typeface="system-ui"/>
              </a:rPr>
              <a:t>, and to be his servants, all who keep the Sabbath without desecrating it and who hold fast to my covenant—</a:t>
            </a:r>
            <a:br>
              <a:rPr lang="en-GB" sz="2400" b="0" i="0" dirty="0">
                <a:solidFill>
                  <a:srgbClr val="000000"/>
                </a:solidFill>
                <a:effectLst/>
                <a:latin typeface="system-ui"/>
              </a:rPr>
            </a:br>
            <a:r>
              <a:rPr lang="en-GB" sz="2400" b="1" i="0" baseline="30000" dirty="0">
                <a:solidFill>
                  <a:srgbClr val="000000"/>
                </a:solidFill>
                <a:effectLst/>
                <a:latin typeface="system-ui"/>
              </a:rPr>
              <a:t>7 </a:t>
            </a:r>
            <a:r>
              <a:rPr lang="en-GB" sz="2400" b="0" i="0" dirty="0">
                <a:solidFill>
                  <a:srgbClr val="000000"/>
                </a:solidFill>
                <a:effectLst/>
                <a:latin typeface="system-ui"/>
              </a:rPr>
              <a:t>these I will bring to my holy mountain and give them joy in my house of prayer.</a:t>
            </a:r>
            <a:br>
              <a:rPr lang="en-GB" sz="2400" b="0" i="0" dirty="0">
                <a:solidFill>
                  <a:srgbClr val="000000"/>
                </a:solidFill>
                <a:effectLst/>
                <a:latin typeface="system-ui"/>
              </a:rPr>
            </a:br>
            <a:r>
              <a:rPr lang="en-GB" sz="2400" b="0" i="0" dirty="0">
                <a:solidFill>
                  <a:srgbClr val="000000"/>
                </a:solidFill>
                <a:effectLst/>
                <a:latin typeface="system-ui"/>
              </a:rPr>
              <a:t>Their burnt offerings and sacrifices will be accepted on my altar; for my house will be called a house of prayer for all nations.”</a:t>
            </a:r>
          </a:p>
          <a:p>
            <a:pPr algn="l"/>
            <a:endParaRPr lang="en-GB" sz="2400" b="0" i="0" dirty="0">
              <a:effectLst/>
              <a:latin typeface="system-ui"/>
            </a:endParaRPr>
          </a:p>
        </p:txBody>
      </p:sp>
      <p:sp>
        <p:nvSpPr>
          <p:cNvPr id="6" name="Title 5">
            <a:extLst>
              <a:ext uri="{FF2B5EF4-FFF2-40B4-BE49-F238E27FC236}">
                <a16:creationId xmlns:a16="http://schemas.microsoft.com/office/drawing/2014/main" id="{DD6A3720-E125-E9EA-8F87-AFCFC9D00EEE}"/>
              </a:ext>
            </a:extLst>
          </p:cNvPr>
          <p:cNvSpPr>
            <a:spLocks noGrp="1"/>
          </p:cNvSpPr>
          <p:nvPr>
            <p:ph type="title"/>
          </p:nvPr>
        </p:nvSpPr>
        <p:spPr/>
        <p:txBody>
          <a:bodyPr/>
          <a:lstStyle/>
          <a:p>
            <a:pPr algn="ctr"/>
            <a:r>
              <a:rPr lang="en-GB" dirty="0"/>
              <a:t>Isaiah 56</a:t>
            </a:r>
          </a:p>
        </p:txBody>
      </p:sp>
    </p:spTree>
    <p:extLst>
      <p:ext uri="{BB962C8B-B14F-4D97-AF65-F5344CB8AC3E}">
        <p14:creationId xmlns:p14="http://schemas.microsoft.com/office/powerpoint/2010/main" val="25222132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A7B60A-37D8-3909-8A9F-C0D736F9F8AF}"/>
              </a:ext>
            </a:extLst>
          </p:cNvPr>
          <p:cNvSpPr txBox="1"/>
          <p:nvPr/>
        </p:nvSpPr>
        <p:spPr>
          <a:xfrm>
            <a:off x="353427" y="222091"/>
            <a:ext cx="6097002" cy="6555641"/>
          </a:xfrm>
          <a:prstGeom prst="rect">
            <a:avLst/>
          </a:prstGeom>
          <a:noFill/>
        </p:spPr>
        <p:txBody>
          <a:bodyPr wrap="square">
            <a:spAutoFit/>
          </a:bodyPr>
          <a:lstStyle/>
          <a:p>
            <a:pPr algn="l"/>
            <a:r>
              <a:rPr lang="en-GB" sz="2000" b="0" i="0">
                <a:solidFill>
                  <a:srgbClr val="1F1F1F"/>
                </a:solidFill>
                <a:effectLst/>
                <a:latin typeface="Arial" panose="020B0604020202020204" pitchFamily="34" charset="0"/>
              </a:rPr>
              <a:t>I will love You for the cross</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And I will love You for the cost</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Man of sufferings</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Bringer of my peace</a:t>
            </a:r>
          </a:p>
          <a:p>
            <a:pPr algn="l"/>
            <a:endParaRPr lang="en-GB" sz="2000" b="0" i="0">
              <a:solidFill>
                <a:srgbClr val="1F1F1F"/>
              </a:solidFill>
              <a:effectLst/>
              <a:latin typeface="Arial" panose="020B0604020202020204" pitchFamily="34" charset="0"/>
            </a:endParaRPr>
          </a:p>
          <a:p>
            <a:pPr algn="l"/>
            <a:r>
              <a:rPr lang="en-GB" sz="2000" b="0" i="0">
                <a:solidFill>
                  <a:srgbClr val="1F1F1F"/>
                </a:solidFill>
                <a:effectLst/>
                <a:latin typeface="Arial" panose="020B0604020202020204" pitchFamily="34" charset="0"/>
              </a:rPr>
              <a:t>You came into a world of shame</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And paid the price we could not pay</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Death that brought me life</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Blood that brought me home</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Death that brought me life</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Blood that brought me home</a:t>
            </a:r>
          </a:p>
          <a:p>
            <a:pPr algn="l"/>
            <a:endParaRPr lang="en-GB" sz="2000" b="0" i="0">
              <a:solidFill>
                <a:srgbClr val="1F1F1F"/>
              </a:solidFill>
              <a:effectLst/>
              <a:latin typeface="Arial" panose="020B0604020202020204" pitchFamily="34" charset="0"/>
            </a:endParaRPr>
          </a:p>
          <a:p>
            <a:pPr algn="l"/>
            <a:r>
              <a:rPr lang="en-GB" sz="2000" b="0" i="0">
                <a:solidFill>
                  <a:srgbClr val="1F1F1F"/>
                </a:solidFill>
                <a:effectLst/>
                <a:latin typeface="Arial" panose="020B0604020202020204" pitchFamily="34" charset="0"/>
              </a:rPr>
              <a:t>And I love You for the cross</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I'm overwhelmed by the mystery</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I love You for the cost</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That Jesus You would do this for me</a:t>
            </a:r>
          </a:p>
          <a:p>
            <a:pPr algn="l"/>
            <a:endParaRPr lang="en-GB" sz="2000" b="0" i="0">
              <a:solidFill>
                <a:srgbClr val="1F1F1F"/>
              </a:solidFill>
              <a:effectLst/>
              <a:latin typeface="Arial" panose="020B0604020202020204" pitchFamily="34" charset="0"/>
            </a:endParaRPr>
          </a:p>
          <a:p>
            <a:pPr algn="l"/>
            <a:r>
              <a:rPr lang="en-GB" sz="2000" b="0" i="0">
                <a:solidFill>
                  <a:srgbClr val="1F1F1F"/>
                </a:solidFill>
                <a:effectLst/>
                <a:latin typeface="Arial" panose="020B0604020202020204" pitchFamily="34" charset="0"/>
              </a:rPr>
              <a:t>When you were broken, You were beaten</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You were punished, I go free</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You were wounded and rejected</a:t>
            </a:r>
            <a:br>
              <a:rPr lang="en-GB" sz="2000" b="0" i="0">
                <a:solidFill>
                  <a:srgbClr val="1F1F1F"/>
                </a:solidFill>
                <a:effectLst/>
                <a:latin typeface="Arial" panose="020B0604020202020204" pitchFamily="34" charset="0"/>
              </a:rPr>
            </a:br>
            <a:r>
              <a:rPr lang="en-GB" sz="2000" b="0" i="0">
                <a:solidFill>
                  <a:srgbClr val="1F1F1F"/>
                </a:solidFill>
                <a:effectLst/>
                <a:latin typeface="Arial" panose="020B0604020202020204" pitchFamily="34" charset="0"/>
              </a:rPr>
              <a:t>In Your mercy - I am healed</a:t>
            </a:r>
            <a:endParaRPr lang="en-GB" sz="2000" b="0" i="0" dirty="0">
              <a:solidFill>
                <a:srgbClr val="1F1F1F"/>
              </a:solidFill>
              <a:effectLst/>
              <a:latin typeface="Arial" panose="020B0604020202020204" pitchFamily="34" charset="0"/>
            </a:endParaRPr>
          </a:p>
        </p:txBody>
      </p:sp>
      <p:sp>
        <p:nvSpPr>
          <p:cNvPr id="6" name="TextBox 5">
            <a:extLst>
              <a:ext uri="{FF2B5EF4-FFF2-40B4-BE49-F238E27FC236}">
                <a16:creationId xmlns:a16="http://schemas.microsoft.com/office/drawing/2014/main" id="{8C34CC08-59A8-03DD-CC79-050F77F9DDF9}"/>
              </a:ext>
            </a:extLst>
          </p:cNvPr>
          <p:cNvSpPr txBox="1"/>
          <p:nvPr/>
        </p:nvSpPr>
        <p:spPr>
          <a:xfrm>
            <a:off x="6096000" y="68202"/>
            <a:ext cx="6097002" cy="6863417"/>
          </a:xfrm>
          <a:prstGeom prst="rect">
            <a:avLst/>
          </a:prstGeom>
          <a:noFill/>
        </p:spPr>
        <p:txBody>
          <a:bodyPr wrap="square">
            <a:spAutoFit/>
          </a:bodyPr>
          <a:lstStyle/>
          <a:p>
            <a:pPr algn="l"/>
            <a:r>
              <a:rPr lang="en-GB" sz="2000" b="0" i="0" dirty="0">
                <a:solidFill>
                  <a:srgbClr val="1F1F1F"/>
                </a:solidFill>
                <a:effectLst/>
                <a:latin typeface="Arial" panose="020B0604020202020204" pitchFamily="34" charset="0"/>
              </a:rPr>
              <a:t>Jesus Christ the sinners friend</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Does this kindness know no bounds</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With your precious blood You have purchased me</a:t>
            </a:r>
          </a:p>
          <a:p>
            <a:pPr algn="l"/>
            <a:endParaRPr lang="en-GB" sz="2000" b="0" i="0" dirty="0">
              <a:solidFill>
                <a:srgbClr val="1F1F1F"/>
              </a:solidFill>
              <a:effectLst/>
              <a:latin typeface="Arial" panose="020B0604020202020204" pitchFamily="34" charset="0"/>
            </a:endParaRPr>
          </a:p>
          <a:p>
            <a:pPr algn="l"/>
            <a:r>
              <a:rPr lang="en-GB" sz="2000" b="0" i="0" dirty="0">
                <a:solidFill>
                  <a:srgbClr val="1F1F1F"/>
                </a:solidFill>
                <a:effectLst/>
                <a:latin typeface="Arial" panose="020B0604020202020204" pitchFamily="34" charset="0"/>
              </a:rPr>
              <a:t>Oh the mystery of the cross</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You were punished You were crushed</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But that punishment has become my peace</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Yes that punishment has become my peace</a:t>
            </a:r>
          </a:p>
          <a:p>
            <a:pPr algn="l"/>
            <a:endParaRPr lang="en-GB" sz="2000" b="0" i="0" dirty="0">
              <a:solidFill>
                <a:srgbClr val="1F1F1F"/>
              </a:solidFill>
              <a:effectLst/>
              <a:latin typeface="Arial" panose="020B0604020202020204" pitchFamily="34" charset="0"/>
            </a:endParaRPr>
          </a:p>
          <a:p>
            <a:pPr algn="l"/>
            <a:r>
              <a:rPr lang="en-GB" sz="2000" b="0" i="0" dirty="0">
                <a:solidFill>
                  <a:srgbClr val="1F1F1F"/>
                </a:solidFill>
                <a:effectLst/>
                <a:latin typeface="Arial" panose="020B0604020202020204" pitchFamily="34" charset="0"/>
              </a:rPr>
              <a:t>And I love You for the cross</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I'm overwhelmed by the mystery</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I love You for the cost</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That Jesus You would do this for me</a:t>
            </a:r>
          </a:p>
          <a:p>
            <a:pPr algn="l"/>
            <a:endParaRPr lang="en-GB" sz="2000" b="0" i="0" dirty="0">
              <a:solidFill>
                <a:srgbClr val="1F1F1F"/>
              </a:solidFill>
              <a:effectLst/>
              <a:latin typeface="Arial" panose="020B0604020202020204" pitchFamily="34" charset="0"/>
            </a:endParaRPr>
          </a:p>
          <a:p>
            <a:pPr algn="l"/>
            <a:r>
              <a:rPr lang="en-GB" sz="2000" b="0" i="0" dirty="0">
                <a:solidFill>
                  <a:srgbClr val="1F1F1F"/>
                </a:solidFill>
                <a:effectLst/>
                <a:latin typeface="Arial" panose="020B0604020202020204" pitchFamily="34" charset="0"/>
              </a:rPr>
              <a:t>When you were broken, You were beaten</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You were punished, I go free</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You were wounded and rejected</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In Your mercy - I am healed</a:t>
            </a:r>
          </a:p>
          <a:p>
            <a:pPr algn="l"/>
            <a:r>
              <a:rPr lang="en-GB" sz="2000" b="0" i="0" dirty="0">
                <a:solidFill>
                  <a:srgbClr val="1F1F1F"/>
                </a:solidFill>
                <a:effectLst/>
                <a:latin typeface="Arial" panose="020B0604020202020204" pitchFamily="34" charset="0"/>
              </a:rPr>
              <a:t>By Your wounds I am healed</a:t>
            </a:r>
          </a:p>
          <a:p>
            <a:pPr algn="l"/>
            <a:endParaRPr lang="en-GB" sz="2000" b="0" i="0" dirty="0">
              <a:solidFill>
                <a:srgbClr val="1F1F1F"/>
              </a:solidFill>
              <a:effectLst/>
              <a:latin typeface="Arial" panose="020B0604020202020204" pitchFamily="34" charset="0"/>
            </a:endParaRPr>
          </a:p>
          <a:p>
            <a:pPr algn="l"/>
            <a:r>
              <a:rPr lang="en-GB" sz="2000" b="0" i="0" dirty="0">
                <a:solidFill>
                  <a:srgbClr val="1F1F1F"/>
                </a:solidFill>
                <a:effectLst/>
                <a:latin typeface="Arial" panose="020B0604020202020204" pitchFamily="34" charset="0"/>
              </a:rPr>
              <a:t>For the cross, for the cross, for the cross I thank You</a:t>
            </a:r>
            <a:br>
              <a:rPr lang="en-GB" sz="2000" b="0" i="0" dirty="0">
                <a:solidFill>
                  <a:srgbClr val="1F1F1F"/>
                </a:solidFill>
                <a:effectLst/>
                <a:latin typeface="Arial" panose="020B0604020202020204" pitchFamily="34" charset="0"/>
              </a:rPr>
            </a:br>
            <a:r>
              <a:rPr lang="en-GB" sz="2000" b="0" i="0" dirty="0">
                <a:solidFill>
                  <a:srgbClr val="1F1F1F"/>
                </a:solidFill>
                <a:effectLst/>
                <a:latin typeface="Arial" panose="020B0604020202020204" pitchFamily="34" charset="0"/>
              </a:rPr>
              <a:t>Oh Lord, for the cross, for the cross</a:t>
            </a:r>
          </a:p>
        </p:txBody>
      </p:sp>
      <p:pic>
        <p:nvPicPr>
          <p:cNvPr id="7" name="Matt Redman - FOR THE CROSS [ ezmp3.cc ]">
            <a:hlinkClick r:id="" action="ppaction://media"/>
            <a:extLst>
              <a:ext uri="{FF2B5EF4-FFF2-40B4-BE49-F238E27FC236}">
                <a16:creationId xmlns:a16="http://schemas.microsoft.com/office/drawing/2014/main" id="{E5CE2D68-205B-DB13-53D8-7AE31E97FB4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8488" y="3297238"/>
            <a:ext cx="203200" cy="203200"/>
          </a:xfrm>
          <a:prstGeom prst="rect">
            <a:avLst/>
          </a:prstGeom>
        </p:spPr>
      </p:pic>
    </p:spTree>
    <p:extLst>
      <p:ext uri="{BB962C8B-B14F-4D97-AF65-F5344CB8AC3E}">
        <p14:creationId xmlns:p14="http://schemas.microsoft.com/office/powerpoint/2010/main" val="188640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1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11510</TotalTime>
  <Words>2143</Words>
  <Application>Microsoft Macintosh PowerPoint</Application>
  <PresentationFormat>Widescreen</PresentationFormat>
  <Paragraphs>142</Paragraphs>
  <Slides>19</Slides>
  <Notes>17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Aptos Display</vt:lpstr>
      <vt:lpstr>Arial</vt:lpstr>
      <vt:lpstr>Courier New</vt:lpstr>
      <vt:lpstr>Google Sans</vt:lpstr>
      <vt:lpstr>Oswald</vt:lpstr>
      <vt:lpstr>PT Serif</vt:lpstr>
      <vt:lpstr>Roboto</vt:lpstr>
      <vt:lpstr>system-ui</vt:lpstr>
      <vt:lpstr>Office Theme</vt:lpstr>
      <vt:lpstr>Acts Series</vt:lpstr>
      <vt:lpstr>Acts 8:1-4</vt:lpstr>
      <vt:lpstr>A nemesis to reckon with</vt:lpstr>
      <vt:lpstr>Question  What might persecution look like in your world?</vt:lpstr>
      <vt:lpstr>PowerPoint Presentation</vt:lpstr>
      <vt:lpstr>PowerPoint Presentation</vt:lpstr>
      <vt:lpstr>Question  What do you need to  (a) ‘provoke’ persecution (b) withstand persecution?</vt:lpstr>
      <vt:lpstr>PowerPoint Presentation</vt:lpstr>
      <vt:lpstr>Revival in Samaria</vt:lpstr>
      <vt:lpstr>Acts 8:26-40</vt:lpstr>
      <vt:lpstr>PowerPoint Presentation</vt:lpstr>
      <vt:lpstr>PowerPoint Presentation</vt:lpstr>
      <vt:lpstr>PowerPoint Presentation</vt:lpstr>
      <vt:lpstr>PowerPoint Presentation</vt:lpstr>
      <vt:lpstr>PowerPoint Presentation</vt:lpstr>
      <vt:lpstr>Question  Consider the week ahead of you, imagine how you will partner the Holy Spirit?</vt:lpstr>
      <vt:lpstr>Isaiah 53</vt:lpstr>
      <vt:lpstr>Isaiah 56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4</cp:revision>
  <dcterms:created xsi:type="dcterms:W3CDTF">2024-06-11T09:07:50Z</dcterms:created>
  <dcterms:modified xsi:type="dcterms:W3CDTF">2024-10-21T12:05:46Z</dcterms:modified>
</cp:coreProperties>
</file>