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2"/>
  </p:notesMasterIdLst>
  <p:sldIdLst>
    <p:sldId id="356" r:id="rId5"/>
    <p:sldId id="448" r:id="rId6"/>
    <p:sldId id="445" r:id="rId7"/>
    <p:sldId id="429" r:id="rId8"/>
    <p:sldId id="363" r:id="rId9"/>
    <p:sldId id="422" r:id="rId10"/>
    <p:sldId id="424" r:id="rId11"/>
    <p:sldId id="423" r:id="rId12"/>
    <p:sldId id="425" r:id="rId13"/>
    <p:sldId id="426" r:id="rId14"/>
    <p:sldId id="427" r:id="rId15"/>
    <p:sldId id="458" r:id="rId16"/>
    <p:sldId id="456" r:id="rId17"/>
    <p:sldId id="459" r:id="rId18"/>
    <p:sldId id="472" r:id="rId19"/>
    <p:sldId id="460" r:id="rId20"/>
    <p:sldId id="473" r:id="rId21"/>
    <p:sldId id="461" r:id="rId22"/>
    <p:sldId id="369" r:id="rId23"/>
    <p:sldId id="449" r:id="rId24"/>
    <p:sldId id="451" r:id="rId25"/>
    <p:sldId id="452" r:id="rId26"/>
    <p:sldId id="370" r:id="rId27"/>
    <p:sldId id="462" r:id="rId28"/>
    <p:sldId id="463" r:id="rId29"/>
    <p:sldId id="464" r:id="rId30"/>
    <p:sldId id="465" r:id="rId31"/>
    <p:sldId id="468" r:id="rId32"/>
    <p:sldId id="375" r:id="rId33"/>
    <p:sldId id="450" r:id="rId34"/>
    <p:sldId id="453" r:id="rId35"/>
    <p:sldId id="454" r:id="rId36"/>
    <p:sldId id="455" r:id="rId37"/>
    <p:sldId id="421" r:id="rId38"/>
    <p:sldId id="470" r:id="rId39"/>
    <p:sldId id="471" r:id="rId40"/>
    <p:sldId id="398" r:id="rId4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8D532F"/>
    <a:srgbClr val="0000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9F444B-6DA4-4C3B-BC3A-D4B12A6D54BE}" v="250" dt="2024-10-26T16:16:39.41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578" autoAdjust="0"/>
  </p:normalViewPr>
  <p:slideViewPr>
    <p:cSldViewPr snapToGrid="0">
      <p:cViewPr varScale="1">
        <p:scale>
          <a:sx n="54" d="100"/>
          <a:sy n="54" d="100"/>
        </p:scale>
        <p:origin x="1336" y="2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73193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59360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06356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40535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24316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7471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53660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35969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66392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59611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66143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56152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41502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2C23E-B685-8A1D-810B-841F51033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E5760-E0B7-C1C5-5181-7CFAA91EB7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5301A7-481E-98D9-65DA-C8AE0CD3AACC}"/>
              </a:ext>
            </a:extLst>
          </p:cNvPr>
          <p:cNvSpPr>
            <a:spLocks noGrp="1"/>
          </p:cNvSpPr>
          <p:nvPr>
            <p:ph type="body" idx="1"/>
          </p:nvPr>
        </p:nvSpPr>
        <p:spPr/>
        <p:txBody>
          <a:bodyPr/>
          <a:lstStyle/>
          <a:p>
            <a:endParaRPr lang="en-GB" i="1" dirty="0"/>
          </a:p>
        </p:txBody>
      </p:sp>
    </p:spTree>
    <p:extLst>
      <p:ext uri="{BB962C8B-B14F-4D97-AF65-F5344CB8AC3E}">
        <p14:creationId xmlns:p14="http://schemas.microsoft.com/office/powerpoint/2010/main" val="2011413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97304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79206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02981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17217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246250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3836809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8BF58-E069-38AF-E622-D984AC7FC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68F4E-5B3B-144F-E3EA-64F1ED39472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E1BBC9-C569-22C5-97B4-B01A662A292D}"/>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817792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5682284" y="454697"/>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Acts </a:t>
            </a:r>
            <a:r>
              <a:rPr lang="en-GB" sz="19900" i="1" u="sng" dirty="0"/>
              <a:t>10</a:t>
            </a:r>
          </a:p>
        </p:txBody>
      </p:sp>
      <p:pic>
        <p:nvPicPr>
          <p:cNvPr id="6" name="Picture 5">
            <a:extLst>
              <a:ext uri="{FF2B5EF4-FFF2-40B4-BE49-F238E27FC236}">
                <a16:creationId xmlns:a16="http://schemas.microsoft.com/office/drawing/2014/main" id="{CA8E1E34-4EDF-49B0-52DD-65320187F33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4000" contrast="-24000"/>
                    </a14:imgEffect>
                  </a14:imgLayer>
                </a14:imgProps>
              </a:ext>
            </a:extLst>
          </a:blip>
          <a:srcRect l="18202" t="18421" r="18392" b="8129"/>
          <a:stretch/>
        </p:blipFill>
        <p:spPr>
          <a:xfrm>
            <a:off x="8049772" y="4134476"/>
            <a:ext cx="14778245" cy="9629650"/>
          </a:xfrm>
          <a:prstGeom prst="rect">
            <a:avLst/>
          </a:prstGeom>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B8A557FD-2C97-52C4-BFD5-492E8968212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7000" contrast="-14000"/>
                    </a14:imgEffect>
                  </a14:imgLayer>
                </a14:imgProps>
              </a:ext>
            </a:extLst>
          </a:blip>
          <a:srcRect l="1" t="21752" r="19516" b="14735"/>
          <a:stretch/>
        </p:blipFill>
        <p:spPr>
          <a:xfrm>
            <a:off x="-3513221" y="7043610"/>
            <a:ext cx="15213119" cy="6753042"/>
          </a:xfrm>
          <a:prstGeom prst="rect">
            <a:avLst/>
          </a:prstGeom>
        </p:spPr>
      </p:pic>
      <p:pic>
        <p:nvPicPr>
          <p:cNvPr id="6" name="Picture 5" descr="A person with a beard and turban">
            <a:extLst>
              <a:ext uri="{FF2B5EF4-FFF2-40B4-BE49-F238E27FC236}">
                <a16:creationId xmlns:a16="http://schemas.microsoft.com/office/drawing/2014/main" id="{D26BB442-AE25-559C-240A-203B8385B0C7}"/>
              </a:ext>
            </a:extLst>
          </p:cNvPr>
          <p:cNvPicPr>
            <a:picLocks noChangeAspect="1"/>
          </p:cNvPicPr>
          <p:nvPr/>
        </p:nvPicPr>
        <p:blipFill>
          <a:blip r:embed="rId5"/>
          <a:srcRect l="35771" t="15337" b="21115"/>
          <a:stretch/>
        </p:blipFill>
        <p:spPr>
          <a:xfrm>
            <a:off x="11699897" y="0"/>
            <a:ext cx="12684103" cy="7059089"/>
          </a:xfrm>
          <a:prstGeom prst="rect">
            <a:avLst/>
          </a:prstGeom>
        </p:spPr>
      </p:pic>
      <p:sp>
        <p:nvSpPr>
          <p:cNvPr id="7" name="“Now this is eternal life: that they know you, the only true God, and Jesus Christ, whom you have sent.”…">
            <a:extLst>
              <a:ext uri="{FF2B5EF4-FFF2-40B4-BE49-F238E27FC236}">
                <a16:creationId xmlns:a16="http://schemas.microsoft.com/office/drawing/2014/main" id="{026345C3-73E8-85D0-7489-6FCF8707B40E}"/>
              </a:ext>
            </a:extLst>
          </p:cNvPr>
          <p:cNvSpPr txBox="1">
            <a:spLocks/>
          </p:cNvSpPr>
          <p:nvPr/>
        </p:nvSpPr>
        <p:spPr>
          <a:xfrm>
            <a:off x="2932885" y="306047"/>
            <a:ext cx="7010401" cy="4403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400" dirty="0"/>
              <a:t>Peter</a:t>
            </a:r>
            <a:endParaRPr lang="en-GB" sz="17400" u="sng" dirty="0"/>
          </a:p>
        </p:txBody>
      </p:sp>
      <p:sp>
        <p:nvSpPr>
          <p:cNvPr id="8" name="“Now this is eternal life: that they know you, the only true God, and Jesus Christ, whom you have sent.”…">
            <a:extLst>
              <a:ext uri="{FF2B5EF4-FFF2-40B4-BE49-F238E27FC236}">
                <a16:creationId xmlns:a16="http://schemas.microsoft.com/office/drawing/2014/main" id="{B3E31D92-9280-88E6-17A3-7A740EBF0F44}"/>
              </a:ext>
            </a:extLst>
          </p:cNvPr>
          <p:cNvSpPr txBox="1">
            <a:spLocks/>
          </p:cNvSpPr>
          <p:nvPr/>
        </p:nvSpPr>
        <p:spPr>
          <a:xfrm>
            <a:off x="13276958" y="7332769"/>
            <a:ext cx="9529979" cy="4403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400" dirty="0"/>
              <a:t>Cornelius</a:t>
            </a:r>
            <a:endParaRPr lang="en-GB" sz="17400" u="sng" dirty="0"/>
          </a:p>
        </p:txBody>
      </p:sp>
      <p:pic>
        <p:nvPicPr>
          <p:cNvPr id="1026" name="Picture 2">
            <a:extLst>
              <a:ext uri="{FF2B5EF4-FFF2-40B4-BE49-F238E27FC236}">
                <a16:creationId xmlns:a16="http://schemas.microsoft.com/office/drawing/2014/main" id="{730946FD-01F8-53DD-3666-1E0FB956646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759" t="12874"/>
          <a:stretch/>
        </p:blipFill>
        <p:spPr bwMode="auto">
          <a:xfrm>
            <a:off x="11699898" y="7043610"/>
            <a:ext cx="13428620" cy="68494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DF5C015-3FCE-D823-B609-02EF7AE14749}"/>
              </a:ext>
            </a:extLst>
          </p:cNvPr>
          <p:cNvPicPr>
            <a:picLocks noChangeAspect="1"/>
          </p:cNvPicPr>
          <p:nvPr/>
        </p:nvPicPr>
        <p:blipFill>
          <a:blip r:embed="rId7"/>
          <a:srcRect l="18203" t="17807" r="17822" b="9109"/>
          <a:stretch/>
        </p:blipFill>
        <p:spPr>
          <a:xfrm>
            <a:off x="0" y="-459022"/>
            <a:ext cx="11699898" cy="7518111"/>
          </a:xfrm>
          <a:prstGeom prst="rect">
            <a:avLst/>
          </a:prstGeom>
        </p:spPr>
      </p:pic>
    </p:spTree>
    <p:extLst>
      <p:ext uri="{BB962C8B-B14F-4D97-AF65-F5344CB8AC3E}">
        <p14:creationId xmlns:p14="http://schemas.microsoft.com/office/powerpoint/2010/main" val="21294528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tanding on a cliff&#10;&#10;Description automatically generated">
            <a:extLst>
              <a:ext uri="{FF2B5EF4-FFF2-40B4-BE49-F238E27FC236}">
                <a16:creationId xmlns:a16="http://schemas.microsoft.com/office/drawing/2014/main" id="{21E3CF34-88D0-8F9D-10DD-778ED517A93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Lst>
          </a:blip>
          <a:srcRect t="17179" b="26581"/>
          <a:stretch/>
        </p:blipFill>
        <p:spPr>
          <a:xfrm>
            <a:off x="20" y="2564"/>
            <a:ext cx="24383980" cy="13713436"/>
          </a:xfrm>
          <a:prstGeom prst="rect">
            <a:avLst/>
          </a:prstGeom>
        </p:spPr>
      </p:pic>
    </p:spTree>
    <p:extLst>
      <p:ext uri="{BB962C8B-B14F-4D97-AF65-F5344CB8AC3E}">
        <p14:creationId xmlns:p14="http://schemas.microsoft.com/office/powerpoint/2010/main" val="343957683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063342" y="8006163"/>
            <a:ext cx="20257316" cy="7126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11500" b="1" dirty="0">
                <a:solidFill>
                  <a:srgbClr val="002060"/>
                </a:solidFill>
              </a:rPr>
              <a:t>A common hunger</a:t>
            </a:r>
          </a:p>
          <a:p>
            <a:pPr marL="1371600" indent="-1371600" algn="l" hangingPunct="1">
              <a:buAutoNum type="arabicPeriod"/>
            </a:pPr>
            <a:endParaRPr lang="en-GB" sz="11500" b="1" dirty="0">
              <a:solidFill>
                <a:srgbClr val="002060"/>
              </a:solidFill>
            </a:endParaRPr>
          </a:p>
          <a:p>
            <a:pPr marL="1371600" indent="-1371600" algn="l" hangingPunct="1">
              <a:buAutoNum type="arabicPeriod"/>
            </a:pPr>
            <a:r>
              <a:rPr lang="en-GB" sz="11500" b="1" dirty="0">
                <a:solidFill>
                  <a:srgbClr val="002060"/>
                </a:solidFill>
              </a:rPr>
              <a:t>Involving us</a:t>
            </a:r>
          </a:p>
          <a:p>
            <a:pPr marL="1371600" indent="-1371600" algn="l" hangingPunct="1">
              <a:buFontTx/>
              <a:buAutoNum type="arabicPeriod"/>
            </a:pPr>
            <a:endParaRPr lang="en-GB" sz="11500" b="1" dirty="0">
              <a:solidFill>
                <a:srgbClr val="002060"/>
              </a:solidFill>
            </a:endParaRPr>
          </a:p>
          <a:p>
            <a:pPr marL="1371600" indent="-1371600" algn="l" hangingPunct="1">
              <a:buFontTx/>
              <a:buAutoNum type="arabicPeriod"/>
            </a:pPr>
            <a:r>
              <a:rPr lang="en-GB" sz="11500" b="1" dirty="0">
                <a:solidFill>
                  <a:srgbClr val="002060"/>
                </a:solidFill>
              </a:rPr>
              <a:t>The same Holy Spirit</a:t>
            </a:r>
          </a:p>
          <a:p>
            <a:pPr marL="1371600" indent="-1371600" algn="l" hangingPunct="1">
              <a:buFontTx/>
              <a:buAutoNum type="arabicPeriod"/>
            </a:pPr>
            <a:endParaRPr lang="en-GB" sz="11500" b="1" dirty="0">
              <a:solidFill>
                <a:srgbClr val="002060"/>
              </a:solidFill>
            </a:endParaRPr>
          </a:p>
          <a:p>
            <a:pPr marL="1371600" indent="-1371600" algn="l" hangingPunct="1">
              <a:buAutoNum type="arabicPeriod"/>
            </a:pPr>
            <a:endParaRPr lang="en-GB" sz="11500" dirty="0">
              <a:solidFill>
                <a:srgbClr val="002060"/>
              </a:solidFill>
            </a:endParaRPr>
          </a:p>
        </p:txBody>
      </p:sp>
      <p:sp>
        <p:nvSpPr>
          <p:cNvPr id="6" name="TextBox 5">
            <a:extLst>
              <a:ext uri="{FF2B5EF4-FFF2-40B4-BE49-F238E27FC236}">
                <a16:creationId xmlns:a16="http://schemas.microsoft.com/office/drawing/2014/main" id="{EE5CF76E-8F51-7580-2570-B6D07FE57B32}"/>
              </a:ext>
            </a:extLst>
          </p:cNvPr>
          <p:cNvSpPr txBox="1"/>
          <p:nvPr/>
        </p:nvSpPr>
        <p:spPr>
          <a:xfrm>
            <a:off x="1990165" y="923869"/>
            <a:ext cx="23182729" cy="38348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5200" dirty="0">
                <a:solidFill>
                  <a:srgbClr val="002060"/>
                </a:solidFill>
                <a:latin typeface="+mn-lt"/>
                <a:ea typeface="+mn-ea"/>
                <a:cs typeface="+mn-cs"/>
                <a:sym typeface="Helvetica Neue Medium"/>
              </a:rPr>
              <a:t>How does God join us into family?</a:t>
            </a:r>
          </a:p>
        </p:txBody>
      </p:sp>
    </p:spTree>
    <p:extLst>
      <p:ext uri="{BB962C8B-B14F-4D97-AF65-F5344CB8AC3E}">
        <p14:creationId xmlns:p14="http://schemas.microsoft.com/office/powerpoint/2010/main" val="393091636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7" y="-779721"/>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2060"/>
                </a:solidFill>
              </a:rPr>
              <a:t>1. A common hunger</a:t>
            </a:r>
            <a:endParaRPr lang="en-GB" sz="16600" dirty="0">
              <a:solidFill>
                <a:srgbClr val="002060"/>
              </a:solidFill>
            </a:endParaRPr>
          </a:p>
        </p:txBody>
      </p:sp>
      <p:sp>
        <p:nvSpPr>
          <p:cNvPr id="3" name="TextBox 2">
            <a:extLst>
              <a:ext uri="{FF2B5EF4-FFF2-40B4-BE49-F238E27FC236}">
                <a16:creationId xmlns:a16="http://schemas.microsoft.com/office/drawing/2014/main" id="{8AD88D0C-9E49-B579-11F6-2786AB53F4FF}"/>
              </a:ext>
            </a:extLst>
          </p:cNvPr>
          <p:cNvSpPr txBox="1"/>
          <p:nvPr/>
        </p:nvSpPr>
        <p:spPr>
          <a:xfrm>
            <a:off x="1990165" y="1597633"/>
            <a:ext cx="23182729" cy="32193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2700" dirty="0">
                <a:solidFill>
                  <a:srgbClr val="002060"/>
                </a:solidFill>
                <a:latin typeface="+mn-lt"/>
                <a:ea typeface="+mn-ea"/>
                <a:cs typeface="+mn-cs"/>
                <a:sym typeface="Helvetica Neue Medium"/>
              </a:rPr>
              <a:t>God joins us together through...</a:t>
            </a:r>
          </a:p>
        </p:txBody>
      </p:sp>
    </p:spTree>
    <p:extLst>
      <p:ext uri="{BB962C8B-B14F-4D97-AF65-F5344CB8AC3E}">
        <p14:creationId xmlns:p14="http://schemas.microsoft.com/office/powerpoint/2010/main" val="313014108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674219"/>
            <a:ext cx="19502138" cy="10367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800" dirty="0"/>
              <a:t>At Caesarea there was a man named Cornelius, a centurion in what was known as the Italian Regiment. </a:t>
            </a:r>
            <a:r>
              <a:rPr lang="en-GB" sz="8800" b="1" dirty="0"/>
              <a:t>2</a:t>
            </a:r>
            <a:r>
              <a:rPr lang="en-GB" sz="8800" dirty="0"/>
              <a:t> He and all his family were devout and God-fearing; he gave generously to those in need and prayed to God regularly. </a:t>
            </a:r>
            <a:r>
              <a:rPr lang="en-GB" sz="8800" b="1" dirty="0"/>
              <a:t>3</a:t>
            </a:r>
            <a:r>
              <a:rPr lang="en-GB" sz="8800" dirty="0"/>
              <a:t> One day at about three in the afternoon he had a vision. He distinctly saw an angel of God, who came to him and said, “Cornelius!”</a:t>
            </a:r>
          </a:p>
        </p:txBody>
      </p:sp>
    </p:spTree>
    <p:extLst>
      <p:ext uri="{BB962C8B-B14F-4D97-AF65-F5344CB8AC3E}">
        <p14:creationId xmlns:p14="http://schemas.microsoft.com/office/powerpoint/2010/main" val="17565496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443790"/>
            <a:ext cx="19502138" cy="101764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800" b="1" dirty="0"/>
              <a:t>4 </a:t>
            </a:r>
            <a:r>
              <a:rPr lang="en-GB" sz="8800" dirty="0"/>
              <a:t>Cornelius stared at him in fear. “What is it, Lord?” he asked.</a:t>
            </a:r>
          </a:p>
          <a:p>
            <a:pPr algn="l" hangingPunct="1">
              <a:lnSpc>
                <a:spcPct val="90000"/>
              </a:lnSpc>
            </a:pPr>
            <a:endParaRPr lang="en-GB" sz="8800" dirty="0"/>
          </a:p>
          <a:p>
            <a:pPr algn="l" hangingPunct="1">
              <a:lnSpc>
                <a:spcPct val="90000"/>
              </a:lnSpc>
            </a:pPr>
            <a:r>
              <a:rPr lang="en-GB" sz="8800" dirty="0"/>
              <a:t>The angel answered, “Your prayers and gifts to the poor have come up as a memorial offering before God. </a:t>
            </a:r>
            <a:r>
              <a:rPr lang="en-GB" sz="8800" b="1" dirty="0"/>
              <a:t>5</a:t>
            </a:r>
            <a:r>
              <a:rPr lang="en-GB" sz="8800" dirty="0"/>
              <a:t> Now send men to Joppa to bring back a man named Simon who is called Peter. </a:t>
            </a:r>
          </a:p>
        </p:txBody>
      </p:sp>
    </p:spTree>
    <p:extLst>
      <p:ext uri="{BB962C8B-B14F-4D97-AF65-F5344CB8AC3E}">
        <p14:creationId xmlns:p14="http://schemas.microsoft.com/office/powerpoint/2010/main" val="396955905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949116"/>
            <a:ext cx="19502138" cy="937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9600" b="1" dirty="0"/>
              <a:t>6 </a:t>
            </a:r>
            <a:r>
              <a:rPr lang="en-GB" sz="9600" dirty="0"/>
              <a:t>He is staying with Simon the tanner, whose house is by the sea.” </a:t>
            </a:r>
            <a:r>
              <a:rPr lang="en-GB" sz="9600" b="1" dirty="0"/>
              <a:t>7 </a:t>
            </a:r>
            <a:r>
              <a:rPr lang="en-GB" sz="9600" dirty="0"/>
              <a:t>When the angel who spoke to him had gone, Cornelius called two of his servants and a devout soldier who was one of his attendants. </a:t>
            </a:r>
            <a:r>
              <a:rPr lang="en-GB" sz="9600" b="1" dirty="0"/>
              <a:t>8</a:t>
            </a:r>
            <a:r>
              <a:rPr lang="en-GB" sz="9600" dirty="0"/>
              <a:t> He told them everything that had happened and sent them to Joppa.</a:t>
            </a:r>
          </a:p>
        </p:txBody>
      </p:sp>
    </p:spTree>
    <p:extLst>
      <p:ext uri="{BB962C8B-B14F-4D97-AF65-F5344CB8AC3E}">
        <p14:creationId xmlns:p14="http://schemas.microsoft.com/office/powerpoint/2010/main" val="371769484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264853" y="1373844"/>
            <a:ext cx="19854293" cy="109683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10000"/>
              </a:lnSpc>
            </a:pPr>
            <a:r>
              <a:rPr lang="en-GB" sz="8100" b="1" dirty="0"/>
              <a:t>9 </a:t>
            </a:r>
            <a:r>
              <a:rPr lang="en-GB" sz="8100" dirty="0"/>
              <a:t>About noon the following day as they were on their journey and approaching the city, Peter went up on the roof to pray. </a:t>
            </a:r>
            <a:r>
              <a:rPr lang="en-GB" sz="8100" b="1" dirty="0"/>
              <a:t>10</a:t>
            </a:r>
            <a:r>
              <a:rPr lang="en-GB" sz="8100" dirty="0"/>
              <a:t> He became hungry and wanted something to eat, and while the meal was being prepared, he fell into a trance. </a:t>
            </a:r>
            <a:r>
              <a:rPr lang="en-GB" sz="8100" b="1" dirty="0"/>
              <a:t>11</a:t>
            </a:r>
            <a:r>
              <a:rPr lang="en-GB" sz="8100" dirty="0"/>
              <a:t> He saw heaven opened and something like a large sheet being let down to earth by its four corners. </a:t>
            </a:r>
            <a:r>
              <a:rPr lang="en-GB" sz="8100" b="1" dirty="0"/>
              <a:t>12</a:t>
            </a:r>
            <a:r>
              <a:rPr lang="en-GB" sz="8100" dirty="0"/>
              <a:t> It contained all kinds of four-footed animals, as well as reptiles and birds. </a:t>
            </a:r>
            <a:r>
              <a:rPr lang="en-GB" sz="8100" b="1" dirty="0"/>
              <a:t>13</a:t>
            </a:r>
            <a:r>
              <a:rPr lang="en-GB" sz="8100" dirty="0"/>
              <a:t> Then a voice told him, “Get up, Peter. Kill and eat.”</a:t>
            </a:r>
          </a:p>
        </p:txBody>
      </p:sp>
    </p:spTree>
    <p:extLst>
      <p:ext uri="{BB962C8B-B14F-4D97-AF65-F5344CB8AC3E}">
        <p14:creationId xmlns:p14="http://schemas.microsoft.com/office/powerpoint/2010/main" val="415253920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355830" y="1562102"/>
            <a:ext cx="20009224" cy="10591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10000"/>
              </a:lnSpc>
            </a:pPr>
            <a:r>
              <a:rPr lang="en-GB" sz="8000" b="1" dirty="0"/>
              <a:t>14 </a:t>
            </a:r>
            <a:r>
              <a:rPr lang="en-GB" sz="8000" dirty="0"/>
              <a:t>“Surely not, Lord!” Peter replied. “I have never eaten anything impure or unclean.”</a:t>
            </a:r>
          </a:p>
          <a:p>
            <a:pPr algn="l" hangingPunct="1">
              <a:lnSpc>
                <a:spcPct val="110000"/>
              </a:lnSpc>
            </a:pPr>
            <a:endParaRPr lang="en-GB" sz="8000" b="1" dirty="0"/>
          </a:p>
          <a:p>
            <a:pPr algn="l" hangingPunct="1">
              <a:lnSpc>
                <a:spcPct val="110000"/>
              </a:lnSpc>
            </a:pPr>
            <a:r>
              <a:rPr lang="en-GB" sz="8000" b="1" dirty="0"/>
              <a:t>15 </a:t>
            </a:r>
            <a:r>
              <a:rPr lang="en-GB" sz="8000" dirty="0"/>
              <a:t>The voice spoke to him a second time, “Do not call anything impure that God has made clean.”</a:t>
            </a:r>
          </a:p>
          <a:p>
            <a:pPr algn="l" hangingPunct="1">
              <a:lnSpc>
                <a:spcPct val="110000"/>
              </a:lnSpc>
            </a:pPr>
            <a:endParaRPr lang="en-GB" sz="8000" b="1" dirty="0"/>
          </a:p>
          <a:p>
            <a:pPr algn="l" hangingPunct="1">
              <a:lnSpc>
                <a:spcPct val="110000"/>
              </a:lnSpc>
            </a:pPr>
            <a:r>
              <a:rPr lang="en-GB" sz="8000" b="1" dirty="0"/>
              <a:t>16 </a:t>
            </a:r>
            <a:r>
              <a:rPr lang="en-GB" sz="8000" dirty="0"/>
              <a:t>This happened three times, and immediately the sheet was taken back to heaven.</a:t>
            </a:r>
          </a:p>
        </p:txBody>
      </p:sp>
    </p:spTree>
    <p:extLst>
      <p:ext uri="{BB962C8B-B14F-4D97-AF65-F5344CB8AC3E}">
        <p14:creationId xmlns:p14="http://schemas.microsoft.com/office/powerpoint/2010/main" val="175262259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187388" y="1290917"/>
            <a:ext cx="20009224" cy="10591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8000" b="1" dirty="0"/>
              <a:t>19 </a:t>
            </a:r>
            <a:r>
              <a:rPr lang="en-GB" sz="8000" dirty="0"/>
              <a:t>While Peter was still thinking about the vision, the Spirit said to him, “Simon, three men are looking for you. </a:t>
            </a:r>
            <a:r>
              <a:rPr lang="en-GB" sz="8000" b="1" dirty="0"/>
              <a:t>20 </a:t>
            </a:r>
            <a:r>
              <a:rPr lang="en-GB" sz="8000" dirty="0"/>
              <a:t>So get up and go downstairs. Do not hesitate to go with them, for I have sent them...”</a:t>
            </a:r>
          </a:p>
          <a:p>
            <a:pPr algn="l" hangingPunct="1">
              <a:lnSpc>
                <a:spcPct val="120000"/>
              </a:lnSpc>
            </a:pPr>
            <a:endParaRPr lang="en-GB" sz="8000" dirty="0"/>
          </a:p>
          <a:p>
            <a:pPr algn="l" hangingPunct="1">
              <a:lnSpc>
                <a:spcPct val="120000"/>
              </a:lnSpc>
            </a:pPr>
            <a:r>
              <a:rPr lang="en-GB" sz="8000" b="1" dirty="0"/>
              <a:t>23</a:t>
            </a:r>
            <a:r>
              <a:rPr lang="en-GB" sz="8000" dirty="0"/>
              <a:t> Then Peter invited the men into the house to be his guests.</a:t>
            </a:r>
          </a:p>
        </p:txBody>
      </p:sp>
    </p:spTree>
    <p:extLst>
      <p:ext uri="{BB962C8B-B14F-4D97-AF65-F5344CB8AC3E}">
        <p14:creationId xmlns:p14="http://schemas.microsoft.com/office/powerpoint/2010/main" val="67493823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061410" y="502722"/>
            <a:ext cx="20967032" cy="120101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He has made everything beautiful in its time. He has also set eternity in the human heart...</a:t>
            </a:r>
          </a:p>
          <a:p>
            <a:pPr algn="l" hangingPunct="1"/>
            <a:endParaRPr lang="en-GB" sz="10100" dirty="0"/>
          </a:p>
          <a:p>
            <a:pPr algn="r" hangingPunct="1"/>
            <a:r>
              <a:rPr lang="en-GB" sz="12100" dirty="0"/>
              <a:t>- </a:t>
            </a:r>
            <a:r>
              <a:rPr lang="en-GB" sz="12100" u="sng" dirty="0"/>
              <a:t>Ecclesiastes </a:t>
            </a:r>
            <a:r>
              <a:rPr lang="en-GB" sz="12100" b="1" u="sng" dirty="0"/>
              <a:t>3</a:t>
            </a:r>
            <a:r>
              <a:rPr lang="en-GB" sz="12100" u="sng" dirty="0"/>
              <a:t>.11</a:t>
            </a:r>
          </a:p>
        </p:txBody>
      </p:sp>
    </p:spTree>
    <p:extLst>
      <p:ext uri="{BB962C8B-B14F-4D97-AF65-F5344CB8AC3E}">
        <p14:creationId xmlns:p14="http://schemas.microsoft.com/office/powerpoint/2010/main" val="116604678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5AD454C3-462B-6B32-083B-BBFC40E5D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5278" y="1980008"/>
            <a:ext cx="10622907" cy="6713621"/>
          </a:xfrm>
          <a:prstGeom prst="rect">
            <a:avLst/>
          </a:prstGeom>
          <a:noFill/>
          <a:extLst>
            <a:ext uri="{909E8E84-426E-40DD-AFC4-6F175D3DCCD1}">
              <a14:hiddenFill xmlns:a14="http://schemas.microsoft.com/office/drawing/2010/main">
                <a:solidFill>
                  <a:srgbClr val="FFFFFF"/>
                </a:solidFill>
              </a14:hiddenFill>
            </a:ext>
          </a:extLst>
        </p:spPr>
      </p:pic>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1892968" y="-1903594"/>
            <a:ext cx="12183979" cy="113630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0100" dirty="0"/>
              <a:t>“You made us for yourself, and our hearts are restless until they find their rest in you...”</a:t>
            </a:r>
          </a:p>
        </p:txBody>
      </p:sp>
      <p:sp>
        <p:nvSpPr>
          <p:cNvPr id="3" name="“Now this is eternal life: that they know you, the only true God, and Jesus Christ, whom you have sent.”…">
            <a:extLst>
              <a:ext uri="{FF2B5EF4-FFF2-40B4-BE49-F238E27FC236}">
                <a16:creationId xmlns:a16="http://schemas.microsoft.com/office/drawing/2014/main" id="{11DD57A6-CD86-4C91-7481-46F32B4015BE}"/>
              </a:ext>
            </a:extLst>
          </p:cNvPr>
          <p:cNvSpPr txBox="1">
            <a:spLocks/>
          </p:cNvSpPr>
          <p:nvPr/>
        </p:nvSpPr>
        <p:spPr>
          <a:xfrm>
            <a:off x="3811762" y="6304548"/>
            <a:ext cx="18976049" cy="5431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7300"/>
          </a:p>
          <a:p>
            <a:pPr algn="r" hangingPunct="1"/>
            <a:r>
              <a:rPr lang="en-GB" sz="10900" dirty="0"/>
              <a:t>- </a:t>
            </a:r>
            <a:r>
              <a:rPr lang="en-GB" sz="10900" u="sng" dirty="0"/>
              <a:t>Augustine of Hippo</a:t>
            </a:r>
          </a:p>
        </p:txBody>
      </p:sp>
    </p:spTree>
    <p:extLst>
      <p:ext uri="{BB962C8B-B14F-4D97-AF65-F5344CB8AC3E}">
        <p14:creationId xmlns:p14="http://schemas.microsoft.com/office/powerpoint/2010/main" val="325348526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7B9DAD-BA93-6BB3-C2D2-2FDB641E7045}"/>
              </a:ext>
            </a:extLst>
          </p:cNvPr>
          <p:cNvPicPr>
            <a:picLocks noChangeAspect="1"/>
          </p:cNvPicPr>
          <p:nvPr/>
        </p:nvPicPr>
        <p:blipFill>
          <a:blip r:embed="rId2"/>
          <a:srcRect l="16491" t="24737" r="17588" b="9298"/>
          <a:stretch/>
        </p:blipFill>
        <p:spPr>
          <a:xfrm>
            <a:off x="-264696" y="-264695"/>
            <a:ext cx="25137295" cy="14149137"/>
          </a:xfrm>
          <a:prstGeom prst="rect">
            <a:avLst/>
          </a:prstGeom>
        </p:spPr>
      </p:pic>
    </p:spTree>
    <p:extLst>
      <p:ext uri="{BB962C8B-B14F-4D97-AF65-F5344CB8AC3E}">
        <p14:creationId xmlns:p14="http://schemas.microsoft.com/office/powerpoint/2010/main" val="299883077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9080-54C0-93CB-1D47-6E38AF81183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AA767AF-ED02-CEEE-3CA2-BBB6F8B3F04B}"/>
              </a:ext>
            </a:extLst>
          </p:cNvPr>
          <p:cNvSpPr txBox="1">
            <a:spLocks/>
          </p:cNvSpPr>
          <p:nvPr/>
        </p:nvSpPr>
        <p:spPr>
          <a:xfrm>
            <a:off x="1772652" y="0"/>
            <a:ext cx="12400548" cy="113630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0100" dirty="0"/>
              <a:t>“...we have an inconsolable longing. We try to satisfy it with scenic vacations, accomplishments of creativity, stunning cinematic productions, sexual exploits, sports </a:t>
            </a:r>
            <a:r>
              <a:rPr lang="en-GB" sz="10100" dirty="0" err="1"/>
              <a:t>extravagansas</a:t>
            </a:r>
            <a:r>
              <a:rPr lang="en-GB" sz="10100" dirty="0"/>
              <a:t>, drugs, managerial excellence, etc. But the longing remains...”</a:t>
            </a:r>
          </a:p>
        </p:txBody>
      </p:sp>
      <p:sp>
        <p:nvSpPr>
          <p:cNvPr id="3" name="“Now this is eternal life: that they know you, the only true God, and Jesus Christ, whom you have sent.”…">
            <a:extLst>
              <a:ext uri="{FF2B5EF4-FFF2-40B4-BE49-F238E27FC236}">
                <a16:creationId xmlns:a16="http://schemas.microsoft.com/office/drawing/2014/main" id="{7D269A43-E9BD-FB03-0D15-07C4E27F818D}"/>
              </a:ext>
            </a:extLst>
          </p:cNvPr>
          <p:cNvSpPr txBox="1">
            <a:spLocks/>
          </p:cNvSpPr>
          <p:nvPr/>
        </p:nvSpPr>
        <p:spPr>
          <a:xfrm>
            <a:off x="3811762" y="6304548"/>
            <a:ext cx="18976049" cy="5431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7300" dirty="0"/>
          </a:p>
          <a:p>
            <a:pPr algn="r" hangingPunct="1"/>
            <a:r>
              <a:rPr lang="en-GB" sz="10900" dirty="0"/>
              <a:t>- </a:t>
            </a:r>
            <a:r>
              <a:rPr lang="en-GB" sz="10900" u="sng" dirty="0"/>
              <a:t>John Piper</a:t>
            </a:r>
          </a:p>
        </p:txBody>
      </p:sp>
      <p:pic>
        <p:nvPicPr>
          <p:cNvPr id="4" name="Picture 3">
            <a:extLst>
              <a:ext uri="{FF2B5EF4-FFF2-40B4-BE49-F238E27FC236}">
                <a16:creationId xmlns:a16="http://schemas.microsoft.com/office/drawing/2014/main" id="{F93701AA-5739-6530-D0DF-9DAEFD0996DD}"/>
              </a:ext>
            </a:extLst>
          </p:cNvPr>
          <p:cNvPicPr>
            <a:picLocks noChangeAspect="1"/>
          </p:cNvPicPr>
          <p:nvPr/>
        </p:nvPicPr>
        <p:blipFill>
          <a:blip r:embed="rId2"/>
          <a:srcRect l="42601" t="10877" b="11579"/>
          <a:stretch/>
        </p:blipFill>
        <p:spPr>
          <a:xfrm>
            <a:off x="15091980" y="1743194"/>
            <a:ext cx="7695831" cy="7876626"/>
          </a:xfrm>
          <a:prstGeom prst="rect">
            <a:avLst/>
          </a:prstGeom>
        </p:spPr>
      </p:pic>
    </p:spTree>
    <p:extLst>
      <p:ext uri="{BB962C8B-B14F-4D97-AF65-F5344CB8AC3E}">
        <p14:creationId xmlns:p14="http://schemas.microsoft.com/office/powerpoint/2010/main" val="359143445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BB14FB-AB07-4563-B97B-F9FCAE29A362}"/>
              </a:ext>
            </a:extLst>
          </p:cNvPr>
          <p:cNvPicPr>
            <a:picLocks noChangeAspect="1"/>
          </p:cNvPicPr>
          <p:nvPr/>
        </p:nvPicPr>
        <p:blipFill>
          <a:blip r:embed="rId2"/>
          <a:srcRect l="16360" t="24737" r="17851" b="10000"/>
          <a:stretch/>
        </p:blipFill>
        <p:spPr>
          <a:xfrm>
            <a:off x="-168443" y="-168443"/>
            <a:ext cx="25356875" cy="14149137"/>
          </a:xfrm>
          <a:prstGeom prst="rect">
            <a:avLst/>
          </a:prstGeom>
        </p:spPr>
      </p:pic>
      <p:sp>
        <p:nvSpPr>
          <p:cNvPr id="4" name="Rectangle 3">
            <a:extLst>
              <a:ext uri="{FF2B5EF4-FFF2-40B4-BE49-F238E27FC236}">
                <a16:creationId xmlns:a16="http://schemas.microsoft.com/office/drawing/2014/main" id="{8463595E-B13D-0C50-DA8B-8715C8B17EE6}"/>
              </a:ext>
            </a:extLst>
          </p:cNvPr>
          <p:cNvSpPr/>
          <p:nvPr/>
        </p:nvSpPr>
        <p:spPr>
          <a:xfrm>
            <a:off x="-1010656" y="-2261937"/>
            <a:ext cx="26565729" cy="498107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TextBox 1">
            <a:extLst>
              <a:ext uri="{FF2B5EF4-FFF2-40B4-BE49-F238E27FC236}">
                <a16:creationId xmlns:a16="http://schemas.microsoft.com/office/drawing/2014/main" id="{C5FB995A-015A-608F-B2B9-34F858F116F3}"/>
              </a:ext>
            </a:extLst>
          </p:cNvPr>
          <p:cNvSpPr txBox="1"/>
          <p:nvPr/>
        </p:nvSpPr>
        <p:spPr>
          <a:xfrm>
            <a:off x="684117" y="601034"/>
            <a:ext cx="24119305" cy="140756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hangingPunct="1">
              <a:lnSpc>
                <a:spcPct val="80000"/>
              </a:lnSpc>
            </a:pPr>
            <a:r>
              <a:rPr lang="en-GB" sz="10600" dirty="0">
                <a:solidFill>
                  <a:srgbClr val="002060"/>
                </a:solidFill>
                <a:latin typeface="+mn-lt"/>
                <a:ea typeface="+mn-ea"/>
                <a:cs typeface="+mn-cs"/>
              </a:rPr>
              <a:t>1. Misplaced hunger pulls us apart...</a:t>
            </a:r>
          </a:p>
        </p:txBody>
      </p:sp>
    </p:spTree>
    <p:extLst>
      <p:ext uri="{BB962C8B-B14F-4D97-AF65-F5344CB8AC3E}">
        <p14:creationId xmlns:p14="http://schemas.microsoft.com/office/powerpoint/2010/main" val="36812614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66B4-F69F-71F6-9210-6ACEE14FBD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2F7825-7B72-156B-2B61-12A3631B550D}"/>
              </a:ext>
            </a:extLst>
          </p:cNvPr>
          <p:cNvSpPr txBox="1"/>
          <p:nvPr/>
        </p:nvSpPr>
        <p:spPr>
          <a:xfrm>
            <a:off x="1910174" y="1441656"/>
            <a:ext cx="20563651" cy="271253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hangingPunct="1">
              <a:lnSpc>
                <a:spcPct val="80000"/>
              </a:lnSpc>
            </a:pPr>
            <a:r>
              <a:rPr lang="en-GB" sz="10600" dirty="0">
                <a:solidFill>
                  <a:srgbClr val="002060"/>
                </a:solidFill>
                <a:latin typeface="+mn-lt"/>
                <a:ea typeface="+mn-ea"/>
                <a:cs typeface="+mn-cs"/>
              </a:rPr>
              <a:t>2. The hunger he gives draws us together...</a:t>
            </a:r>
          </a:p>
        </p:txBody>
      </p:sp>
      <p:pic>
        <p:nvPicPr>
          <p:cNvPr id="1026" name="Picture 2">
            <a:extLst>
              <a:ext uri="{FF2B5EF4-FFF2-40B4-BE49-F238E27FC236}">
                <a16:creationId xmlns:a16="http://schemas.microsoft.com/office/drawing/2014/main" id="{B0FBC01D-B110-FD8B-8D9C-98BDA0081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0" y="4154193"/>
            <a:ext cx="12522439" cy="12522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04180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061410" y="502722"/>
            <a:ext cx="20967032" cy="120101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6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Is anyone thirsty? Come and drink,</a:t>
            </a:r>
          </a:p>
          <a:p>
            <a:pPr algn="l" hangingPunct="1"/>
            <a:r>
              <a:rPr lang="en-GB" sz="12100" dirty="0"/>
              <a:t>    even if you have no money!</a:t>
            </a:r>
          </a:p>
          <a:p>
            <a:pPr algn="l" hangingPunct="1"/>
            <a:r>
              <a:rPr lang="en-GB" sz="12100" dirty="0"/>
              <a:t>Come, take your choice of wine or milk!</a:t>
            </a:r>
          </a:p>
          <a:p>
            <a:pPr algn="l" hangingPunct="1"/>
            <a:r>
              <a:rPr lang="en-GB" sz="12100" dirty="0"/>
              <a:t>Why spend your money on food that does not give you strength?</a:t>
            </a:r>
          </a:p>
          <a:p>
            <a:pPr algn="l" hangingPunct="1"/>
            <a:r>
              <a:rPr lang="en-GB" sz="12100" dirty="0"/>
              <a:t>    Why work hard for food that does not satisfy?</a:t>
            </a:r>
          </a:p>
          <a:p>
            <a:pPr algn="l" hangingPunct="1"/>
            <a:endParaRPr lang="en-GB" sz="12100" dirty="0"/>
          </a:p>
          <a:p>
            <a:pPr algn="l" hangingPunct="1"/>
            <a:r>
              <a:rPr lang="en-GB" sz="12100" dirty="0"/>
              <a:t>Listen to me, and you will eat what is good.</a:t>
            </a:r>
          </a:p>
          <a:p>
            <a:pPr algn="l" hangingPunct="1"/>
            <a:r>
              <a:rPr lang="en-GB" sz="12100" dirty="0"/>
              <a:t>    You will enjoy the finest food.</a:t>
            </a:r>
          </a:p>
          <a:p>
            <a:pPr algn="l" hangingPunct="1"/>
            <a:r>
              <a:rPr lang="en-GB" sz="12100" dirty="0"/>
              <a:t>Come to me with your ears wide open.</a:t>
            </a:r>
          </a:p>
          <a:p>
            <a:pPr algn="l" hangingPunct="1"/>
            <a:r>
              <a:rPr lang="en-GB" sz="12100" dirty="0"/>
              <a:t>    Listen, and you will find life.</a:t>
            </a:r>
            <a:endParaRPr lang="en-GB" sz="10100" dirty="0"/>
          </a:p>
          <a:p>
            <a:pPr algn="r" hangingPunct="1"/>
            <a:r>
              <a:rPr lang="en-GB" sz="12100" dirty="0"/>
              <a:t>- </a:t>
            </a:r>
            <a:r>
              <a:rPr lang="en-GB" sz="12100" u="sng" dirty="0"/>
              <a:t>Isaiah </a:t>
            </a:r>
            <a:r>
              <a:rPr lang="en-GB" sz="12100" b="1" u="sng" dirty="0"/>
              <a:t>55</a:t>
            </a:r>
            <a:r>
              <a:rPr lang="en-GB" sz="12100" u="sng" dirty="0"/>
              <a:t>.1-3</a:t>
            </a:r>
          </a:p>
        </p:txBody>
      </p:sp>
    </p:spTree>
    <p:extLst>
      <p:ext uri="{BB962C8B-B14F-4D97-AF65-F5344CB8AC3E}">
        <p14:creationId xmlns:p14="http://schemas.microsoft.com/office/powerpoint/2010/main" val="260443538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2037907" y="5029200"/>
            <a:ext cx="20308185" cy="72470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2. Involving us</a:t>
            </a:r>
            <a:endParaRPr lang="en-GB" sz="19900" dirty="0">
              <a:solidFill>
                <a:srgbClr val="002060"/>
              </a:solidFill>
            </a:endParaRPr>
          </a:p>
        </p:txBody>
      </p:sp>
      <p:sp>
        <p:nvSpPr>
          <p:cNvPr id="3" name="TextBox 2">
            <a:extLst>
              <a:ext uri="{FF2B5EF4-FFF2-40B4-BE49-F238E27FC236}">
                <a16:creationId xmlns:a16="http://schemas.microsoft.com/office/drawing/2014/main" id="{7C853D93-1D10-CE15-9BD7-DFA8C588ADE5}"/>
              </a:ext>
            </a:extLst>
          </p:cNvPr>
          <p:cNvSpPr txBox="1"/>
          <p:nvPr/>
        </p:nvSpPr>
        <p:spPr>
          <a:xfrm>
            <a:off x="1990165" y="1597633"/>
            <a:ext cx="23182729" cy="32193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2700" dirty="0">
                <a:solidFill>
                  <a:srgbClr val="002060"/>
                </a:solidFill>
                <a:latin typeface="+mn-lt"/>
                <a:ea typeface="+mn-ea"/>
                <a:cs typeface="+mn-cs"/>
                <a:sym typeface="Helvetica Neue Medium"/>
              </a:rPr>
              <a:t>God joins us together through...</a:t>
            </a:r>
          </a:p>
        </p:txBody>
      </p:sp>
    </p:spTree>
    <p:extLst>
      <p:ext uri="{BB962C8B-B14F-4D97-AF65-F5344CB8AC3E}">
        <p14:creationId xmlns:p14="http://schemas.microsoft.com/office/powerpoint/2010/main" val="67923961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758440"/>
            <a:ext cx="19502138" cy="101991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000" dirty="0"/>
              <a:t>...The next day Peter started out with them, and some of the believers from Joppa went along. </a:t>
            </a:r>
            <a:r>
              <a:rPr lang="en-GB" sz="8000" b="1" dirty="0"/>
              <a:t>24</a:t>
            </a:r>
            <a:r>
              <a:rPr lang="en-GB" sz="8000" dirty="0"/>
              <a:t> The following day he arrived in Caesarea. Cornelius was expecting them and had called together his relatives and close friends. </a:t>
            </a:r>
            <a:r>
              <a:rPr lang="en-GB" sz="8000" b="1" dirty="0"/>
              <a:t>25</a:t>
            </a:r>
            <a:r>
              <a:rPr lang="en-GB" sz="8000" dirty="0"/>
              <a:t> As Peter entered the house, Cornelius met him and fell at his feet in reverence. </a:t>
            </a:r>
            <a:r>
              <a:rPr lang="en-GB" sz="8000" b="1" dirty="0"/>
              <a:t>26 </a:t>
            </a:r>
            <a:r>
              <a:rPr lang="en-GB" sz="8000" dirty="0"/>
              <a:t>But Peter made him get up. “Stand up,” he said, “I am only a man myself.”</a:t>
            </a:r>
          </a:p>
        </p:txBody>
      </p:sp>
    </p:spTree>
    <p:extLst>
      <p:ext uri="{BB962C8B-B14F-4D97-AF65-F5344CB8AC3E}">
        <p14:creationId xmlns:p14="http://schemas.microsoft.com/office/powerpoint/2010/main" val="385773111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758440"/>
            <a:ext cx="19502138" cy="101991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000" b="1" dirty="0"/>
              <a:t>27</a:t>
            </a:r>
            <a:r>
              <a:rPr lang="en-GB" sz="8000" dirty="0"/>
              <a:t> While talking with him, Peter went inside and found a large gathering of people. </a:t>
            </a:r>
            <a:r>
              <a:rPr lang="en-GB" sz="8000" b="1" dirty="0"/>
              <a:t>28</a:t>
            </a:r>
            <a:r>
              <a:rPr lang="en-GB" sz="8000" dirty="0"/>
              <a:t> He said to them: “You are well aware that it is against our law for a Jew to associate with or visit a Gentile. But God has shown me that I should not call anyone impure or unclean. </a:t>
            </a:r>
            <a:r>
              <a:rPr lang="en-GB" sz="8000" b="1" dirty="0"/>
              <a:t>29</a:t>
            </a:r>
            <a:r>
              <a:rPr lang="en-GB" sz="8000" dirty="0"/>
              <a:t> So when I was sent for, I came without raising any objection. May I ask why you sent for me?”</a:t>
            </a:r>
          </a:p>
        </p:txBody>
      </p:sp>
    </p:spTree>
    <p:extLst>
      <p:ext uri="{BB962C8B-B14F-4D97-AF65-F5344CB8AC3E}">
        <p14:creationId xmlns:p14="http://schemas.microsoft.com/office/powerpoint/2010/main" val="179091455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729688" y="987505"/>
            <a:ext cx="19502138" cy="108747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30 </a:t>
            </a:r>
            <a:r>
              <a:rPr lang="en-GB" sz="7200" dirty="0"/>
              <a:t>Cornelius answered: “Three days ago I was in my house praying at this hour, at three in the afternoon. Suddenly a man in shining clothes stood before me </a:t>
            </a:r>
            <a:r>
              <a:rPr lang="en-GB" sz="7200" b="1" dirty="0"/>
              <a:t>31</a:t>
            </a:r>
            <a:r>
              <a:rPr lang="en-GB" sz="7200" dirty="0"/>
              <a:t> and said, ‘Cornelius, God has heard your prayer and remembered your gifts to the poor. </a:t>
            </a:r>
            <a:r>
              <a:rPr lang="en-GB" sz="7200" b="1" dirty="0"/>
              <a:t>32 </a:t>
            </a:r>
            <a:r>
              <a:rPr lang="en-GB" sz="7200" dirty="0"/>
              <a:t>Send to Joppa for Simon who is called Peter ... </a:t>
            </a:r>
            <a:r>
              <a:rPr lang="en-GB" sz="7200" b="1" dirty="0"/>
              <a:t>33</a:t>
            </a:r>
            <a:r>
              <a:rPr lang="en-GB" sz="7200" dirty="0"/>
              <a:t> So I sent for you immediately, and it was good of you to come. Now we are all here in the presence of God to listen to everything the Lord has commanded you to tell us.”</a:t>
            </a:r>
          </a:p>
        </p:txBody>
      </p:sp>
    </p:spTree>
    <p:extLst>
      <p:ext uri="{BB962C8B-B14F-4D97-AF65-F5344CB8AC3E}">
        <p14:creationId xmlns:p14="http://schemas.microsoft.com/office/powerpoint/2010/main" val="379333034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C71A9A9-E2E2-4E69-9B13-ED6EBB608AB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32000" contrast="-18000"/>
                    </a14:imgEffect>
                  </a14:imgLayer>
                </a14:imgProps>
              </a:ext>
            </a:extLst>
          </a:blip>
          <a:srcRect l="18070" t="17018" r="18114" b="7427"/>
          <a:stretch/>
        </p:blipFill>
        <p:spPr>
          <a:xfrm>
            <a:off x="-280737" y="-625643"/>
            <a:ext cx="24664737" cy="16426207"/>
          </a:xfrm>
          <a:prstGeom prst="rect">
            <a:avLst/>
          </a:prstGeom>
        </p:spPr>
      </p:pic>
    </p:spTree>
    <p:extLst>
      <p:ext uri="{BB962C8B-B14F-4D97-AF65-F5344CB8AC3E}">
        <p14:creationId xmlns:p14="http://schemas.microsoft.com/office/powerpoint/2010/main" val="166093165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061410" y="502722"/>
            <a:ext cx="20967032" cy="120101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So Christ himself gave [the gifts] to equip his people for works of service, so that the body of Christ may be built up until we all reach unity in the faith ...</a:t>
            </a:r>
          </a:p>
          <a:p>
            <a:pPr algn="l" hangingPunct="1"/>
            <a:endParaRPr lang="en-GB" sz="12100" dirty="0"/>
          </a:p>
          <a:p>
            <a:pPr algn="r" hangingPunct="1"/>
            <a:r>
              <a:rPr lang="en-GB" sz="12100" dirty="0"/>
              <a:t>- </a:t>
            </a:r>
            <a:r>
              <a:rPr lang="en-GB" sz="12100" u="sng" dirty="0"/>
              <a:t>Ephesians </a:t>
            </a:r>
            <a:r>
              <a:rPr lang="en-GB" sz="12100" b="1" u="sng" dirty="0"/>
              <a:t>4</a:t>
            </a:r>
            <a:r>
              <a:rPr lang="en-GB" sz="12100" u="sng" dirty="0"/>
              <a:t>.11-13</a:t>
            </a:r>
          </a:p>
        </p:txBody>
      </p:sp>
    </p:spTree>
    <p:extLst>
      <p:ext uri="{BB962C8B-B14F-4D97-AF65-F5344CB8AC3E}">
        <p14:creationId xmlns:p14="http://schemas.microsoft.com/office/powerpoint/2010/main" val="97382535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061410" y="767415"/>
            <a:ext cx="20967032" cy="120101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We will grow to become in every respect the mature body of him who is the head, that is, Christ.</a:t>
            </a:r>
          </a:p>
          <a:p>
            <a:pPr algn="l" hangingPunct="1"/>
            <a:endParaRPr lang="en-GB" sz="12100" dirty="0"/>
          </a:p>
          <a:p>
            <a:pPr algn="l" hangingPunct="1"/>
            <a:r>
              <a:rPr lang="en-GB" sz="12100" dirty="0"/>
              <a:t>From him the whole body, joined and held together by every supporting ligament, grows and builds itself up in love, </a:t>
            </a:r>
            <a:r>
              <a:rPr lang="en-GB" sz="12100" b="1" dirty="0"/>
              <a:t>as each part does its work</a:t>
            </a:r>
            <a:r>
              <a:rPr lang="en-GB" sz="12100" dirty="0"/>
              <a:t>.</a:t>
            </a:r>
          </a:p>
          <a:p>
            <a:pPr algn="l" hangingPunct="1"/>
            <a:endParaRPr lang="en-GB" sz="12100" dirty="0"/>
          </a:p>
          <a:p>
            <a:pPr algn="r" hangingPunct="1"/>
            <a:r>
              <a:rPr lang="en-GB" sz="12100" dirty="0"/>
              <a:t>- </a:t>
            </a:r>
            <a:r>
              <a:rPr lang="en-GB" sz="12100" u="sng" dirty="0"/>
              <a:t>Ephesians </a:t>
            </a:r>
            <a:r>
              <a:rPr lang="en-GB" sz="12100" b="1" u="sng" dirty="0"/>
              <a:t>4</a:t>
            </a:r>
            <a:r>
              <a:rPr lang="en-GB" sz="12100" u="sng" dirty="0"/>
              <a:t>.15-16</a:t>
            </a:r>
          </a:p>
        </p:txBody>
      </p:sp>
    </p:spTree>
    <p:extLst>
      <p:ext uri="{BB962C8B-B14F-4D97-AF65-F5344CB8AC3E}">
        <p14:creationId xmlns:p14="http://schemas.microsoft.com/office/powerpoint/2010/main" val="152005597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AAB98E-A3B5-E95C-42C2-D0E4AF8FD893}"/>
              </a:ext>
            </a:extLst>
          </p:cNvPr>
          <p:cNvPicPr>
            <a:picLocks noChangeAspect="1"/>
          </p:cNvPicPr>
          <p:nvPr/>
        </p:nvPicPr>
        <p:blipFill>
          <a:blip r:embed="rId2"/>
          <a:srcRect l="24782" t="17018" r="18508" b="7895"/>
          <a:stretch/>
        </p:blipFill>
        <p:spPr>
          <a:xfrm>
            <a:off x="1435768" y="1479884"/>
            <a:ext cx="10371222" cy="7724274"/>
          </a:xfrm>
          <a:prstGeom prst="rect">
            <a:avLst/>
          </a:prstGeom>
        </p:spPr>
      </p:pic>
      <p:sp>
        <p:nvSpPr>
          <p:cNvPr id="5" name="“Now this is eternal life: that they know you, the only true God, and Jesus Christ, whom you have sent.”…">
            <a:extLst>
              <a:ext uri="{FF2B5EF4-FFF2-40B4-BE49-F238E27FC236}">
                <a16:creationId xmlns:a16="http://schemas.microsoft.com/office/drawing/2014/main" id="{DDC1C24A-652F-AFB5-51F7-CA1C0873F1B3}"/>
              </a:ext>
            </a:extLst>
          </p:cNvPr>
          <p:cNvSpPr txBox="1">
            <a:spLocks/>
          </p:cNvSpPr>
          <p:nvPr/>
        </p:nvSpPr>
        <p:spPr>
          <a:xfrm>
            <a:off x="12986083" y="1176492"/>
            <a:ext cx="9962149" cy="113630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400" dirty="0"/>
              <a:t>“I’m not myself by myself...”</a:t>
            </a:r>
          </a:p>
          <a:p>
            <a:pPr algn="r" hangingPunct="1"/>
            <a:endParaRPr lang="en-GB" sz="10100" dirty="0"/>
          </a:p>
          <a:p>
            <a:pPr algn="r" hangingPunct="1"/>
            <a:endParaRPr lang="en-GB" sz="10100" dirty="0"/>
          </a:p>
          <a:p>
            <a:pPr algn="r" hangingPunct="1"/>
            <a:r>
              <a:rPr lang="en-GB" sz="10100" dirty="0"/>
              <a:t>- Eugene Peterson</a:t>
            </a:r>
          </a:p>
        </p:txBody>
      </p:sp>
    </p:spTree>
    <p:extLst>
      <p:ext uri="{BB962C8B-B14F-4D97-AF65-F5344CB8AC3E}">
        <p14:creationId xmlns:p14="http://schemas.microsoft.com/office/powerpoint/2010/main" val="401769066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654279-75AF-E678-2166-87DA31558CF7}"/>
              </a:ext>
            </a:extLst>
          </p:cNvPr>
          <p:cNvPicPr>
            <a:picLocks noChangeAspect="1"/>
          </p:cNvPicPr>
          <p:nvPr/>
        </p:nvPicPr>
        <p:blipFill>
          <a:blip r:embed="rId2"/>
          <a:srcRect l="733" t="18058" r="69208" b="13329"/>
          <a:stretch/>
        </p:blipFill>
        <p:spPr>
          <a:xfrm>
            <a:off x="1491915" y="1766513"/>
            <a:ext cx="6493657" cy="9302539"/>
          </a:xfrm>
          <a:prstGeom prst="rect">
            <a:avLst/>
          </a:prstGeom>
        </p:spPr>
      </p:pic>
      <p:pic>
        <p:nvPicPr>
          <p:cNvPr id="4100" name="Picture 4">
            <a:extLst>
              <a:ext uri="{FF2B5EF4-FFF2-40B4-BE49-F238E27FC236}">
                <a16:creationId xmlns:a16="http://schemas.microsoft.com/office/drawing/2014/main" id="{41B30D6D-E5DB-1644-A6A1-C2D3481F2B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6426"/>
          <a:stretch/>
        </p:blipFill>
        <p:spPr bwMode="auto">
          <a:xfrm>
            <a:off x="8454072" y="398742"/>
            <a:ext cx="6782552" cy="5668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626D3EE-A67F-251B-3F36-0FFCDE91B01F}"/>
              </a:ext>
            </a:extLst>
          </p:cNvPr>
          <p:cNvPicPr>
            <a:picLocks noChangeAspect="1"/>
          </p:cNvPicPr>
          <p:nvPr/>
        </p:nvPicPr>
        <p:blipFill>
          <a:blip r:embed="rId4"/>
          <a:stretch>
            <a:fillRect/>
          </a:stretch>
        </p:blipFill>
        <p:spPr>
          <a:xfrm>
            <a:off x="8454072" y="6435643"/>
            <a:ext cx="6782552" cy="6782552"/>
          </a:xfrm>
          <a:prstGeom prst="rect">
            <a:avLst/>
          </a:prstGeom>
        </p:spPr>
      </p:pic>
      <p:pic>
        <p:nvPicPr>
          <p:cNvPr id="7" name="Picture 6">
            <a:extLst>
              <a:ext uri="{FF2B5EF4-FFF2-40B4-BE49-F238E27FC236}">
                <a16:creationId xmlns:a16="http://schemas.microsoft.com/office/drawing/2014/main" id="{5859D7B9-8FDD-D529-A92F-F6B7EB7A9E10}"/>
              </a:ext>
            </a:extLst>
          </p:cNvPr>
          <p:cNvPicPr>
            <a:picLocks noChangeAspect="1"/>
          </p:cNvPicPr>
          <p:nvPr/>
        </p:nvPicPr>
        <p:blipFill>
          <a:blip r:embed="rId5"/>
          <a:stretch>
            <a:fillRect/>
          </a:stretch>
        </p:blipFill>
        <p:spPr>
          <a:xfrm>
            <a:off x="15652469" y="1766512"/>
            <a:ext cx="7158594" cy="9302539"/>
          </a:xfrm>
          <a:prstGeom prst="rect">
            <a:avLst/>
          </a:prstGeom>
        </p:spPr>
      </p:pic>
    </p:spTree>
    <p:extLst>
      <p:ext uri="{BB962C8B-B14F-4D97-AF65-F5344CB8AC3E}">
        <p14:creationId xmlns:p14="http://schemas.microsoft.com/office/powerpoint/2010/main" val="3182825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fade">
                                      <p:cBhvr>
                                        <p:cTn id="12" dur="500"/>
                                        <p:tgtEl>
                                          <p:spTgt spid="41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061410" y="502722"/>
            <a:ext cx="20967032" cy="120101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100" dirty="0"/>
              <a:t>“We are all here </a:t>
            </a:r>
            <a:r>
              <a:rPr lang="en-GB" sz="12100" b="1" dirty="0"/>
              <a:t>in the presence of God</a:t>
            </a:r>
            <a:r>
              <a:rPr lang="en-GB" sz="12100" dirty="0"/>
              <a:t> to hear all that you have been </a:t>
            </a:r>
            <a:r>
              <a:rPr lang="en-GB" sz="12100" b="1" dirty="0"/>
              <a:t>commanded by the Lord</a:t>
            </a:r>
            <a:r>
              <a:rPr lang="en-GB" sz="12100" dirty="0"/>
              <a:t>...”</a:t>
            </a:r>
          </a:p>
          <a:p>
            <a:pPr algn="l" hangingPunct="1"/>
            <a:endParaRPr lang="en-GB" sz="12100" dirty="0"/>
          </a:p>
          <a:p>
            <a:pPr algn="r" hangingPunct="1"/>
            <a:r>
              <a:rPr lang="en-GB" sz="12100" dirty="0"/>
              <a:t>- </a:t>
            </a:r>
            <a:r>
              <a:rPr lang="en-GB" sz="12100" u="sng" dirty="0"/>
              <a:t>Cornelius</a:t>
            </a:r>
          </a:p>
        </p:txBody>
      </p:sp>
    </p:spTree>
    <p:extLst>
      <p:ext uri="{BB962C8B-B14F-4D97-AF65-F5344CB8AC3E}">
        <p14:creationId xmlns:p14="http://schemas.microsoft.com/office/powerpoint/2010/main" val="141227915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7CE2D-C005-F2F2-C367-BB1801BDDE6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392ACB4-A08F-C30E-75CF-AEAE42AA5369}"/>
              </a:ext>
            </a:extLst>
          </p:cNvPr>
          <p:cNvSpPr txBox="1">
            <a:spLocks/>
          </p:cNvSpPr>
          <p:nvPr/>
        </p:nvSpPr>
        <p:spPr>
          <a:xfrm>
            <a:off x="2037907" y="5513293"/>
            <a:ext cx="20308185" cy="6699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3. The same Holy Spirit</a:t>
            </a:r>
            <a:endParaRPr lang="en-GB" sz="19900" dirty="0">
              <a:solidFill>
                <a:srgbClr val="002060"/>
              </a:solidFill>
            </a:endParaRPr>
          </a:p>
        </p:txBody>
      </p:sp>
      <p:sp>
        <p:nvSpPr>
          <p:cNvPr id="3" name="TextBox 2">
            <a:extLst>
              <a:ext uri="{FF2B5EF4-FFF2-40B4-BE49-F238E27FC236}">
                <a16:creationId xmlns:a16="http://schemas.microsoft.com/office/drawing/2014/main" id="{6BD017F2-05B8-336B-8D9F-4BC8BBD7C607}"/>
              </a:ext>
            </a:extLst>
          </p:cNvPr>
          <p:cNvSpPr txBox="1"/>
          <p:nvPr/>
        </p:nvSpPr>
        <p:spPr>
          <a:xfrm>
            <a:off x="1990165" y="1597633"/>
            <a:ext cx="23182729" cy="32193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2700" dirty="0">
                <a:solidFill>
                  <a:srgbClr val="002060"/>
                </a:solidFill>
                <a:latin typeface="+mn-lt"/>
                <a:ea typeface="+mn-ea"/>
                <a:cs typeface="+mn-cs"/>
                <a:sym typeface="Helvetica Neue Medium"/>
              </a:rPr>
              <a:t>God joins us together through...</a:t>
            </a:r>
          </a:p>
        </p:txBody>
      </p:sp>
    </p:spTree>
    <p:extLst>
      <p:ext uri="{BB962C8B-B14F-4D97-AF65-F5344CB8AC3E}">
        <p14:creationId xmlns:p14="http://schemas.microsoft.com/office/powerpoint/2010/main" val="308331044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2073091"/>
            <a:ext cx="19502138" cy="95698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000" b="1" dirty="0"/>
              <a:t>34</a:t>
            </a:r>
            <a:r>
              <a:rPr lang="en-GB" sz="8000" dirty="0"/>
              <a:t> Then Peter began to speak: “I now realize how true it is that God does not show favouritism </a:t>
            </a:r>
            <a:r>
              <a:rPr lang="en-GB" sz="8000" b="1" dirty="0"/>
              <a:t>35</a:t>
            </a:r>
            <a:r>
              <a:rPr lang="en-GB" sz="8000" dirty="0"/>
              <a:t> but accepts from every nation the one who fears him and does what is right. </a:t>
            </a:r>
            <a:r>
              <a:rPr lang="en-GB" sz="8000" b="1" dirty="0"/>
              <a:t>36</a:t>
            </a:r>
            <a:r>
              <a:rPr lang="en-GB" sz="8000" dirty="0"/>
              <a:t> You know the message God sent to the people of Israel, announcing the good news of peace through Jesus Christ, who is Lord of all. </a:t>
            </a:r>
            <a:r>
              <a:rPr lang="en-GB" sz="8000" b="1" dirty="0"/>
              <a:t>37</a:t>
            </a:r>
            <a:r>
              <a:rPr lang="en-GB" sz="8000" dirty="0"/>
              <a:t> You know what has happened throughout the province of Judea, beginning in Galilee after the baptism that John preached—</a:t>
            </a:r>
          </a:p>
        </p:txBody>
      </p:sp>
    </p:spTree>
    <p:extLst>
      <p:ext uri="{BB962C8B-B14F-4D97-AF65-F5344CB8AC3E}">
        <p14:creationId xmlns:p14="http://schemas.microsoft.com/office/powerpoint/2010/main" val="263180949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313272"/>
            <a:ext cx="19502138" cy="110894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38 </a:t>
            </a:r>
            <a:r>
              <a:rPr lang="en-GB" sz="7200" dirty="0"/>
              <a:t>how God anointed Jesus of Nazareth with the Holy Spirit and power, and how he went around doing good and healing all who were under the power of the devil, because God was with him.</a:t>
            </a:r>
          </a:p>
          <a:p>
            <a:pPr algn="l" hangingPunct="1">
              <a:lnSpc>
                <a:spcPct val="90000"/>
              </a:lnSpc>
            </a:pPr>
            <a:endParaRPr lang="en-GB" sz="7200" dirty="0"/>
          </a:p>
          <a:p>
            <a:pPr algn="l" hangingPunct="1">
              <a:lnSpc>
                <a:spcPct val="90000"/>
              </a:lnSpc>
            </a:pPr>
            <a:r>
              <a:rPr lang="en-GB" sz="7200" b="1" dirty="0"/>
              <a:t>39</a:t>
            </a:r>
            <a:r>
              <a:rPr lang="en-GB" sz="7200" dirty="0"/>
              <a:t> “We are witnesses of everything he did in the country of the Jews and in Jerusalem. They killed him by hanging him on a cross, </a:t>
            </a:r>
            <a:r>
              <a:rPr lang="en-GB" sz="7200" b="1" dirty="0"/>
              <a:t>40</a:t>
            </a:r>
            <a:r>
              <a:rPr lang="en-GB" sz="7200" dirty="0"/>
              <a:t> but God raised him from the dead on the third day and caused him to be seen. </a:t>
            </a:r>
          </a:p>
        </p:txBody>
      </p:sp>
    </p:spTree>
    <p:extLst>
      <p:ext uri="{BB962C8B-B14F-4D97-AF65-F5344CB8AC3E}">
        <p14:creationId xmlns:p14="http://schemas.microsoft.com/office/powerpoint/2010/main" val="398552581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395665"/>
            <a:ext cx="19502138" cy="104536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42 </a:t>
            </a:r>
            <a:r>
              <a:rPr lang="en-GB" sz="7200" dirty="0"/>
              <a:t>He commanded us to preach to the people and to testify that he is the one whom God appointed as judge of the living and the dead. </a:t>
            </a:r>
            <a:r>
              <a:rPr lang="en-GB" sz="7200" b="1" dirty="0"/>
              <a:t>43</a:t>
            </a:r>
            <a:r>
              <a:rPr lang="en-GB" sz="7200" dirty="0"/>
              <a:t> All the prophets testify about him that everyone who believes in him receives forgiveness of sins through his name.”</a:t>
            </a:r>
          </a:p>
          <a:p>
            <a:pPr algn="l" hangingPunct="1">
              <a:lnSpc>
                <a:spcPct val="90000"/>
              </a:lnSpc>
            </a:pPr>
            <a:endParaRPr lang="en-GB" sz="7200" b="1" dirty="0"/>
          </a:p>
          <a:p>
            <a:pPr algn="l" hangingPunct="1">
              <a:lnSpc>
                <a:spcPct val="90000"/>
              </a:lnSpc>
            </a:pPr>
            <a:r>
              <a:rPr lang="en-GB" sz="7200" b="1" dirty="0"/>
              <a:t>44 </a:t>
            </a:r>
            <a:r>
              <a:rPr lang="en-GB" sz="7200" dirty="0"/>
              <a:t>While Peter was still speaking these words, the Holy Spirit came on all who heard the message. </a:t>
            </a:r>
          </a:p>
        </p:txBody>
      </p:sp>
    </p:spTree>
    <p:extLst>
      <p:ext uri="{BB962C8B-B14F-4D97-AF65-F5344CB8AC3E}">
        <p14:creationId xmlns:p14="http://schemas.microsoft.com/office/powerpoint/2010/main" val="373706465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660358"/>
            <a:ext cx="19502138" cy="95290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7200" b="1" dirty="0"/>
              <a:t>45 </a:t>
            </a:r>
            <a:r>
              <a:rPr lang="en-GB" sz="7200" dirty="0"/>
              <a:t>The circumcised believers who had come with Peter were astonished that the gift of the Holy Spirit had been poured out even on Gentiles. </a:t>
            </a:r>
            <a:r>
              <a:rPr lang="en-GB" sz="7200" b="1" dirty="0"/>
              <a:t>46</a:t>
            </a:r>
            <a:r>
              <a:rPr lang="en-GB" sz="7200" dirty="0"/>
              <a:t> For they heard them speaking in tongues and praising God.</a:t>
            </a:r>
          </a:p>
          <a:p>
            <a:pPr algn="l" hangingPunct="1">
              <a:lnSpc>
                <a:spcPct val="90000"/>
              </a:lnSpc>
            </a:pPr>
            <a:endParaRPr lang="en-GB" sz="7200" dirty="0"/>
          </a:p>
          <a:p>
            <a:pPr algn="l" hangingPunct="1">
              <a:lnSpc>
                <a:spcPct val="90000"/>
              </a:lnSpc>
            </a:pPr>
            <a:r>
              <a:rPr lang="en-GB" sz="7200" dirty="0"/>
              <a:t>Then Peter said, </a:t>
            </a:r>
            <a:r>
              <a:rPr lang="en-GB" sz="7200" b="1" dirty="0"/>
              <a:t>47</a:t>
            </a:r>
            <a:r>
              <a:rPr lang="en-GB" sz="7200" dirty="0"/>
              <a:t> “Surely no one can stand in the way of their being baptized with water. They have received the Holy Spirit just as we have.”</a:t>
            </a:r>
          </a:p>
        </p:txBody>
      </p:sp>
    </p:spTree>
    <p:extLst>
      <p:ext uri="{BB962C8B-B14F-4D97-AF65-F5344CB8AC3E}">
        <p14:creationId xmlns:p14="http://schemas.microsoft.com/office/powerpoint/2010/main" val="394531201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06239" y="713678"/>
            <a:ext cx="20163938" cy="10844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...the Spirit said to him, “Simon ... get up and go downstairs. Do not hesitate to go with them, for I have sent them...</a:t>
            </a:r>
          </a:p>
          <a:p>
            <a:pPr algn="l" hangingPunct="1"/>
            <a:endParaRPr lang="en-GB" sz="16600" dirty="0"/>
          </a:p>
          <a:p>
            <a:pPr algn="r" hangingPunct="1"/>
            <a:r>
              <a:rPr lang="en-GB" sz="16600" dirty="0"/>
              <a:t>- </a:t>
            </a:r>
            <a:r>
              <a:rPr lang="en-GB" sz="16600" u="sng" dirty="0"/>
              <a:t>Acts </a:t>
            </a:r>
            <a:r>
              <a:rPr lang="en-GB" sz="16600" b="1" u="sng" dirty="0"/>
              <a:t>10</a:t>
            </a:r>
            <a:r>
              <a:rPr lang="en-GB" sz="16600" u="sng" dirty="0"/>
              <a:t>.19-20</a:t>
            </a:r>
          </a:p>
        </p:txBody>
      </p:sp>
    </p:spTree>
    <p:extLst>
      <p:ext uri="{BB962C8B-B14F-4D97-AF65-F5344CB8AC3E}">
        <p14:creationId xmlns:p14="http://schemas.microsoft.com/office/powerpoint/2010/main" val="346471027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518655" y="1194941"/>
            <a:ext cx="20163938" cy="10844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...the Spirit you received brought about your adoption to sonship. And by him we cry, “</a:t>
            </a:r>
            <a:r>
              <a:rPr lang="en-GB" sz="8000" i="1" dirty="0"/>
              <a:t>Abba</a:t>
            </a:r>
            <a:r>
              <a:rPr lang="en-GB" sz="8000" dirty="0"/>
              <a:t>, Father.” The Spirit himself testifies with our spirit that we are God’s children.</a:t>
            </a:r>
          </a:p>
          <a:p>
            <a:pPr algn="l" hangingPunct="1"/>
            <a:endParaRPr lang="en-GB" sz="8000" dirty="0"/>
          </a:p>
          <a:p>
            <a:pPr algn="r" hangingPunct="1"/>
            <a:r>
              <a:rPr lang="en-GB" sz="8000" dirty="0"/>
              <a:t>- </a:t>
            </a:r>
            <a:r>
              <a:rPr lang="en-GB" sz="8000" u="sng" dirty="0"/>
              <a:t>Romans </a:t>
            </a:r>
            <a:r>
              <a:rPr lang="en-GB" sz="8000" b="1" u="sng" dirty="0"/>
              <a:t>8</a:t>
            </a:r>
            <a:r>
              <a:rPr lang="en-GB" sz="8000" u="sng" dirty="0"/>
              <a:t>.15-16</a:t>
            </a:r>
            <a:endParaRPr lang="en-GB" sz="8800" u="sng" dirty="0"/>
          </a:p>
        </p:txBody>
      </p:sp>
      <p:sp>
        <p:nvSpPr>
          <p:cNvPr id="3" name="TextBox 2">
            <a:extLst>
              <a:ext uri="{FF2B5EF4-FFF2-40B4-BE49-F238E27FC236}">
                <a16:creationId xmlns:a16="http://schemas.microsoft.com/office/drawing/2014/main" id="{9C0DE6F1-51BE-6771-235B-6A1CC214780C}"/>
              </a:ext>
            </a:extLst>
          </p:cNvPr>
          <p:cNvSpPr txBox="1"/>
          <p:nvPr/>
        </p:nvSpPr>
        <p:spPr>
          <a:xfrm>
            <a:off x="1701407" y="1405125"/>
            <a:ext cx="23182729" cy="16558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2700" dirty="0">
                <a:solidFill>
                  <a:srgbClr val="002060"/>
                </a:solidFill>
                <a:latin typeface="+mn-lt"/>
                <a:ea typeface="+mn-ea"/>
                <a:cs typeface="+mn-cs"/>
                <a:sym typeface="Helvetica Neue Medium"/>
              </a:rPr>
              <a:t>From orphans to family</a:t>
            </a:r>
          </a:p>
        </p:txBody>
      </p:sp>
    </p:spTree>
    <p:extLst>
      <p:ext uri="{BB962C8B-B14F-4D97-AF65-F5344CB8AC3E}">
        <p14:creationId xmlns:p14="http://schemas.microsoft.com/office/powerpoint/2010/main" val="1423963865"/>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D13AC-D9A4-C87C-7F9C-123F8D13C3D9}"/>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2AB538E-3DF1-D961-7567-8FE689BB2D51}"/>
              </a:ext>
            </a:extLst>
          </p:cNvPr>
          <p:cNvSpPr txBox="1">
            <a:spLocks/>
          </p:cNvSpPr>
          <p:nvPr/>
        </p:nvSpPr>
        <p:spPr>
          <a:xfrm>
            <a:off x="1701407" y="803546"/>
            <a:ext cx="21696004" cy="10844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1200"/>
              </a:spcAft>
            </a:pPr>
            <a:r>
              <a:rPr lang="en-GB" sz="6600" dirty="0"/>
              <a:t>And he died for all, that those who live should no longer live for themselves but for him who died for them and was raised again.</a:t>
            </a:r>
          </a:p>
          <a:p>
            <a:pPr algn="l" hangingPunct="1">
              <a:spcAft>
                <a:spcPts val="1200"/>
              </a:spcAft>
            </a:pPr>
            <a:r>
              <a:rPr lang="en-GB" sz="6600" b="1" dirty="0"/>
              <a:t>So from now on we regard no one according to the flesh</a:t>
            </a:r>
            <a:r>
              <a:rPr lang="en-GB" sz="6600" dirty="0"/>
              <a:t> ... if anyone is in Christ, </a:t>
            </a:r>
            <a:r>
              <a:rPr lang="en-GB" sz="6600" b="1" dirty="0"/>
              <a:t>the new creation has come</a:t>
            </a:r>
            <a:r>
              <a:rPr lang="en-GB" sz="6600" dirty="0"/>
              <a:t>: The old has gone, the new is here!</a:t>
            </a:r>
          </a:p>
          <a:p>
            <a:pPr algn="r" hangingPunct="1">
              <a:spcBef>
                <a:spcPts val="1200"/>
              </a:spcBef>
            </a:pPr>
            <a:r>
              <a:rPr lang="en-GB" sz="6600" dirty="0"/>
              <a:t>- </a:t>
            </a:r>
            <a:r>
              <a:rPr lang="en-GB" sz="6600" u="sng" dirty="0"/>
              <a:t>2 Corinthians </a:t>
            </a:r>
            <a:r>
              <a:rPr lang="en-GB" sz="6600" b="1" u="sng" dirty="0"/>
              <a:t>5</a:t>
            </a:r>
            <a:r>
              <a:rPr lang="en-GB" sz="6600" u="sng" dirty="0"/>
              <a:t>.15-17</a:t>
            </a:r>
            <a:endParaRPr lang="en-GB" sz="6000" u="sng" dirty="0"/>
          </a:p>
        </p:txBody>
      </p:sp>
      <p:sp>
        <p:nvSpPr>
          <p:cNvPr id="3" name="TextBox 2">
            <a:extLst>
              <a:ext uri="{FF2B5EF4-FFF2-40B4-BE49-F238E27FC236}">
                <a16:creationId xmlns:a16="http://schemas.microsoft.com/office/drawing/2014/main" id="{A1037A31-D50D-07D5-6D66-8313C6451663}"/>
              </a:ext>
            </a:extLst>
          </p:cNvPr>
          <p:cNvSpPr txBox="1"/>
          <p:nvPr/>
        </p:nvSpPr>
        <p:spPr>
          <a:xfrm>
            <a:off x="1701407" y="1405125"/>
            <a:ext cx="23182729" cy="16558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2700" dirty="0">
                <a:solidFill>
                  <a:srgbClr val="002060"/>
                </a:solidFill>
                <a:latin typeface="+mn-lt"/>
                <a:ea typeface="+mn-ea"/>
                <a:cs typeface="+mn-cs"/>
                <a:sym typeface="Helvetica Neue Medium"/>
              </a:rPr>
              <a:t>From death to life</a:t>
            </a:r>
          </a:p>
        </p:txBody>
      </p:sp>
    </p:spTree>
    <p:extLst>
      <p:ext uri="{BB962C8B-B14F-4D97-AF65-F5344CB8AC3E}">
        <p14:creationId xmlns:p14="http://schemas.microsoft.com/office/powerpoint/2010/main" val="10536657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1805231" y="1732547"/>
            <a:ext cx="20773538" cy="9386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Filled with the Holy Spirit. </a:t>
            </a:r>
          </a:p>
          <a:p>
            <a:pPr marL="1371600" indent="-1371600" algn="l" hangingPunct="1">
              <a:buAutoNum type="arabicPeriod"/>
            </a:pPr>
            <a:endParaRPr lang="en-GB" sz="23900" b="1" i="1" dirty="0"/>
          </a:p>
          <a:p>
            <a:pPr marL="1371600" indent="-1371600" algn="l" hangingPunct="1">
              <a:buAutoNum type="arabicPeriod"/>
            </a:pPr>
            <a:r>
              <a:rPr lang="en-GB" sz="23900" b="1" i="1" dirty="0"/>
              <a:t>Called to step out in love like Peter.</a:t>
            </a:r>
          </a:p>
          <a:p>
            <a:pPr marL="1371600" indent="-1371600" algn="l" hangingPunct="1">
              <a:buAutoNum type="arabicPeriod"/>
            </a:pPr>
            <a:endParaRPr lang="en-GB" sz="23900" b="1" i="1" dirty="0"/>
          </a:p>
          <a:p>
            <a:pPr marL="1371600" indent="-1371600" algn="l" hangingPunct="1">
              <a:buAutoNum type="arabicPeriod"/>
            </a:pPr>
            <a:r>
              <a:rPr lang="en-GB" sz="23900" b="1" i="1" dirty="0"/>
              <a:t>“I want to be hungry”</a:t>
            </a:r>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a25d2c5-1eb5-42c9-8c34-6e3fb42561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FEB7C282C4B4408FC16C118C4C9B6A" ma:contentTypeVersion="18" ma:contentTypeDescription="Create a new document." ma:contentTypeScope="" ma:versionID="a59ae06427ab5538ec11e32ceaf51979">
  <xsd:schema xmlns:xsd="http://www.w3.org/2001/XMLSchema" xmlns:xs="http://www.w3.org/2001/XMLSchema" xmlns:p="http://schemas.microsoft.com/office/2006/metadata/properties" xmlns:ns3="ca25d2c5-1eb5-42c9-8c34-6e3fb4256152" xmlns:ns4="334308d5-cdab-42bb-932f-4f6e6e23af44" targetNamespace="http://schemas.microsoft.com/office/2006/metadata/properties" ma:root="true" ma:fieldsID="9114933ff491c80b4d20dcf4ac94b8a8" ns3:_="" ns4:_="">
    <xsd:import namespace="ca25d2c5-1eb5-42c9-8c34-6e3fb4256152"/>
    <xsd:import namespace="334308d5-cdab-42bb-932f-4f6e6e23af4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5d2c5-1eb5-42c9-8c34-6e3fb4256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4308d5-cdab-42bb-932f-4f6e6e23af4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322C7C-C1BD-402F-B0D9-592C627314B9}">
  <ds:schemaRefs>
    <ds:schemaRef ds:uri="http://purl.org/dc/terms/"/>
    <ds:schemaRef ds:uri="http://purl.org/dc/elements/1.1/"/>
    <ds:schemaRef ds:uri="ca25d2c5-1eb5-42c9-8c34-6e3fb4256152"/>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334308d5-cdab-42bb-932f-4f6e6e23af44"/>
    <ds:schemaRef ds:uri="http://www.w3.org/XML/1998/namespace"/>
  </ds:schemaRefs>
</ds:datastoreItem>
</file>

<file path=customXml/itemProps2.xml><?xml version="1.0" encoding="utf-8"?>
<ds:datastoreItem xmlns:ds="http://schemas.openxmlformats.org/officeDocument/2006/customXml" ds:itemID="{61258AF4-7406-4144-9CDF-D1105C671EB0}">
  <ds:schemaRefs>
    <ds:schemaRef ds:uri="http://schemas.microsoft.com/sharepoint/v3/contenttype/forms"/>
  </ds:schemaRefs>
</ds:datastoreItem>
</file>

<file path=customXml/itemProps3.xml><?xml version="1.0" encoding="utf-8"?>
<ds:datastoreItem xmlns:ds="http://schemas.openxmlformats.org/officeDocument/2006/customXml" ds:itemID="{4FC6144C-6EC1-4E49-9B67-8E950144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5d2c5-1eb5-42c9-8c34-6e3fb4256152"/>
    <ds:schemaRef ds:uri="334308d5-cdab-42bb-932f-4f6e6e23af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8933</TotalTime>
  <Words>1556</Words>
  <Application>Microsoft Macintosh PowerPoint</Application>
  <PresentationFormat>Custom</PresentationFormat>
  <Paragraphs>95</Paragraphs>
  <Slides>37</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Elspeth Paisley</cp:lastModifiedBy>
  <cp:revision>13</cp:revision>
  <dcterms:modified xsi:type="dcterms:W3CDTF">2024-10-28T12:07:19Z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0x0101009EFEB7C282C4B4408FC16C118C4C9B6A</vt:lpwstr>
  </property>
</Properties>
</file>