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311" r:id="rId4"/>
    <p:sldId id="313" r:id="rId5"/>
    <p:sldId id="314" r:id="rId6"/>
    <p:sldId id="315" r:id="rId7"/>
    <p:sldId id="316" r:id="rId8"/>
    <p:sldId id="309" r:id="rId9"/>
    <p:sldId id="318" r:id="rId10"/>
    <p:sldId id="317" r:id="rId11"/>
    <p:sldId id="319" r:id="rId12"/>
    <p:sldId id="320" r:id="rId13"/>
    <p:sldId id="321" r:id="rId14"/>
    <p:sldId id="322" r:id="rId15"/>
    <p:sldId id="323" r:id="rId16"/>
    <p:sldId id="326" r:id="rId17"/>
    <p:sldId id="324" r:id="rId18"/>
    <p:sldId id="32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7160E6-A49E-47AC-81F7-BA7616726DF8}" v="537" dt="2024-11-04T08:56:47.9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79573" autoAdjust="0"/>
  </p:normalViewPr>
  <p:slideViewPr>
    <p:cSldViewPr snapToGrid="0">
      <p:cViewPr varScale="1">
        <p:scale>
          <a:sx n="89" d="100"/>
          <a:sy n="89" d="100"/>
        </p:scale>
        <p:origin x="147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82AA2-3844-4ED9-95A7-D826AD31A1E8}" type="datetimeFigureOut">
              <a:rPr lang="en-GB" smtClean="0"/>
              <a:t>04/11/2024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0F74EB-C317-461E-9014-13893B93CC72}" type="slidenum">
              <a:rPr lang="en-GB" smtClean="0"/>
              <a:t>‹#›</a:t>
            </a:fld>
            <a:endParaRPr lang="en-GB"/>
          </a:p>
        </p:txBody>
      </p:sp>
    </p:spTree>
    <p:extLst>
      <p:ext uri="{BB962C8B-B14F-4D97-AF65-F5344CB8AC3E}">
        <p14:creationId xmlns:p14="http://schemas.microsoft.com/office/powerpoint/2010/main" val="2985387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going to be a bit taxing to follow today so you need to pay plenty of attention </a:t>
            </a:r>
          </a:p>
          <a:p>
            <a:r>
              <a:rPr lang="en-GB" dirty="0"/>
              <a:t>A bit of word study today</a:t>
            </a: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a:t>
            </a:fld>
            <a:endParaRPr lang="en-GB"/>
          </a:p>
        </p:txBody>
      </p:sp>
    </p:spTree>
    <p:extLst>
      <p:ext uri="{BB962C8B-B14F-4D97-AF65-F5344CB8AC3E}">
        <p14:creationId xmlns:p14="http://schemas.microsoft.com/office/powerpoint/2010/main" val="617712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2</a:t>
            </a:fld>
            <a:endParaRPr lang="en-GB"/>
          </a:p>
        </p:txBody>
      </p:sp>
    </p:spTree>
    <p:extLst>
      <p:ext uri="{BB962C8B-B14F-4D97-AF65-F5344CB8AC3E}">
        <p14:creationId xmlns:p14="http://schemas.microsoft.com/office/powerpoint/2010/main" val="3148741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When God moves (pillar/cloud) I must move. Be ready to not stand on tradition if He has left. Don’t go before or behind</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Get on the right side of HIS-STORY </a:t>
            </a:r>
          </a:p>
          <a:p>
            <a:endParaRPr lang="en-GB" dirty="0"/>
          </a:p>
          <a:p>
            <a:r>
              <a:rPr lang="en-GB" b="1" dirty="0"/>
              <a:t>Question</a:t>
            </a:r>
          </a:p>
          <a:p>
            <a:r>
              <a:rPr lang="en-GB" dirty="0"/>
              <a:t>Has God moved on from a position you are sticking to?</a:t>
            </a:r>
          </a:p>
          <a:p>
            <a:r>
              <a:rPr lang="en-GB" dirty="0"/>
              <a:t>Has God stuck to a position you have moved on from?</a:t>
            </a:r>
          </a:p>
        </p:txBody>
      </p:sp>
      <p:sp>
        <p:nvSpPr>
          <p:cNvPr id="4" name="Slide Number Placeholder 3"/>
          <p:cNvSpPr>
            <a:spLocks noGrp="1"/>
          </p:cNvSpPr>
          <p:nvPr>
            <p:ph type="sldNum" sz="quarter" idx="5"/>
          </p:nvPr>
        </p:nvSpPr>
        <p:spPr/>
        <p:txBody>
          <a:bodyPr/>
          <a:lstStyle/>
          <a:p>
            <a:fld id="{5B0F74EB-C317-461E-9014-13893B93CC72}" type="slidenum">
              <a:rPr lang="en-GB" smtClean="0"/>
              <a:t>3</a:t>
            </a:fld>
            <a:endParaRPr lang="en-GB"/>
          </a:p>
        </p:txBody>
      </p:sp>
    </p:spTree>
    <p:extLst>
      <p:ext uri="{BB962C8B-B14F-4D97-AF65-F5344CB8AC3E}">
        <p14:creationId xmlns:p14="http://schemas.microsoft.com/office/powerpoint/2010/main" val="3743148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0B097-CC6B-6A2B-F4FB-6945A408C6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791655-2C82-AC4D-9A56-45403A336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FB12F8-A045-BC16-FB6E-55DB520EDDD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v19 - First time the gospel is brought to the non-bible believing Greeks</a:t>
            </a:r>
          </a:p>
          <a:p>
            <a:endParaRPr lang="en-GB" dirty="0"/>
          </a:p>
        </p:txBody>
      </p:sp>
      <p:sp>
        <p:nvSpPr>
          <p:cNvPr id="4" name="Slide Number Placeholder 3">
            <a:extLst>
              <a:ext uri="{FF2B5EF4-FFF2-40B4-BE49-F238E27FC236}">
                <a16:creationId xmlns:a16="http://schemas.microsoft.com/office/drawing/2014/main" id="{9FA8DC01-8367-BD9E-9743-B18FDFDB6F61}"/>
              </a:ext>
            </a:extLst>
          </p:cNvPr>
          <p:cNvSpPr>
            <a:spLocks noGrp="1"/>
          </p:cNvSpPr>
          <p:nvPr>
            <p:ph type="sldNum" sz="quarter" idx="5"/>
          </p:nvPr>
        </p:nvSpPr>
        <p:spPr/>
        <p:txBody>
          <a:bodyPr/>
          <a:lstStyle/>
          <a:p>
            <a:fld id="{5B0F74EB-C317-461E-9014-13893B93CC72}" type="slidenum">
              <a:rPr lang="en-GB" smtClean="0"/>
              <a:t>4</a:t>
            </a:fld>
            <a:endParaRPr lang="en-GB"/>
          </a:p>
        </p:txBody>
      </p:sp>
    </p:spTree>
    <p:extLst>
      <p:ext uri="{BB962C8B-B14F-4D97-AF65-F5344CB8AC3E}">
        <p14:creationId xmlns:p14="http://schemas.microsoft.com/office/powerpoint/2010/main" val="924034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mn-lt"/>
              </a:rPr>
              <a:t>Acts 4:36 </a:t>
            </a:r>
            <a:r>
              <a:rPr lang="en-GB" b="0" i="0" dirty="0">
                <a:solidFill>
                  <a:srgbClr val="000000"/>
                </a:solidFill>
                <a:effectLst/>
                <a:latin typeface="+mn-lt"/>
              </a:rPr>
              <a:t>Joseph, a Levite from Cyprus, whom the apostles called Barnabas (which means “son of encouragement”), </a:t>
            </a:r>
            <a:r>
              <a:rPr lang="en-GB" b="1" i="0" baseline="30000" dirty="0">
                <a:solidFill>
                  <a:srgbClr val="000000"/>
                </a:solidFill>
                <a:effectLst/>
                <a:latin typeface="+mn-lt"/>
              </a:rPr>
              <a:t>37 </a:t>
            </a:r>
            <a:r>
              <a:rPr lang="en-GB" b="0" i="0" dirty="0">
                <a:solidFill>
                  <a:srgbClr val="000000"/>
                </a:solidFill>
                <a:effectLst/>
                <a:latin typeface="+mn-lt"/>
              </a:rPr>
              <a:t>sold a field he owned and brought the money and put it at the apostles’ feet.</a:t>
            </a:r>
          </a:p>
          <a:p>
            <a:endParaRPr lang="en-GB" b="0" i="0" dirty="0">
              <a:solidFill>
                <a:srgbClr val="000000"/>
              </a:solidFill>
              <a:effectLst/>
              <a:latin typeface="+mn-lt"/>
            </a:endParaRPr>
          </a:p>
          <a:p>
            <a:r>
              <a:rPr lang="en-GB" b="0" i="0" dirty="0">
                <a:solidFill>
                  <a:srgbClr val="000000"/>
                </a:solidFill>
                <a:effectLst/>
                <a:latin typeface="+mn-lt"/>
              </a:rPr>
              <a:t>Lots turning to God </a:t>
            </a:r>
          </a:p>
          <a:p>
            <a:r>
              <a:rPr lang="en-GB" b="0" i="0" dirty="0">
                <a:solidFill>
                  <a:srgbClr val="000000"/>
                </a:solidFill>
                <a:effectLst/>
                <a:latin typeface="+mn-lt"/>
              </a:rPr>
              <a:t>I want to recognise what God is up to and rejoice in this (discern what God is doing in you) </a:t>
            </a:r>
          </a:p>
          <a:p>
            <a:r>
              <a:rPr lang="en-GB" b="0" i="0" dirty="0">
                <a:solidFill>
                  <a:srgbClr val="000000"/>
                </a:solidFill>
                <a:effectLst/>
                <a:latin typeface="+mn-lt"/>
              </a:rPr>
              <a:t>Ps 118:23 </a:t>
            </a:r>
            <a:r>
              <a:rPr lang="en-GB" b="0" i="0" dirty="0">
                <a:solidFill>
                  <a:srgbClr val="001320"/>
                </a:solidFill>
                <a:effectLst/>
                <a:latin typeface="+mn-lt"/>
              </a:rPr>
              <a:t>the LORD has done this, and it is marvellous in our eyes.</a:t>
            </a:r>
            <a:endParaRPr lang="en-GB" b="0" i="0" dirty="0">
              <a:solidFill>
                <a:srgbClr val="000000"/>
              </a:solidFill>
              <a:effectLst/>
              <a:latin typeface="+mn-lt"/>
            </a:endParaRPr>
          </a:p>
          <a:p>
            <a:endParaRPr lang="en-GB" dirty="0">
              <a:latin typeface="+mn-lt"/>
            </a:endParaRPr>
          </a:p>
          <a:p>
            <a:r>
              <a:rPr lang="en-GB" dirty="0">
                <a:latin typeface="+mn-lt"/>
              </a:rPr>
              <a:t>Why send Barnabas, why send an encourager? </a:t>
            </a:r>
          </a:p>
        </p:txBody>
      </p:sp>
      <p:sp>
        <p:nvSpPr>
          <p:cNvPr id="4" name="Slide Number Placeholder 3"/>
          <p:cNvSpPr>
            <a:spLocks noGrp="1"/>
          </p:cNvSpPr>
          <p:nvPr>
            <p:ph type="sldNum" sz="quarter" idx="5"/>
          </p:nvPr>
        </p:nvSpPr>
        <p:spPr/>
        <p:txBody>
          <a:bodyPr/>
          <a:lstStyle/>
          <a:p>
            <a:fld id="{5B0F74EB-C317-461E-9014-13893B93CC72}" type="slidenum">
              <a:rPr lang="en-GB" smtClean="0"/>
              <a:t>5</a:t>
            </a:fld>
            <a:endParaRPr lang="en-GB"/>
          </a:p>
        </p:txBody>
      </p:sp>
    </p:spTree>
    <p:extLst>
      <p:ext uri="{BB962C8B-B14F-4D97-AF65-F5344CB8AC3E}">
        <p14:creationId xmlns:p14="http://schemas.microsoft.com/office/powerpoint/2010/main" val="438316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lots of English words use – Greek richer than English </a:t>
            </a:r>
          </a:p>
          <a:p>
            <a:endParaRPr lang="en-GB" dirty="0"/>
          </a:p>
          <a:p>
            <a:r>
              <a:rPr lang="en-GB" dirty="0"/>
              <a:t>The reality is – this is a really important role and one that is difficult to get right</a:t>
            </a:r>
          </a:p>
        </p:txBody>
      </p:sp>
      <p:sp>
        <p:nvSpPr>
          <p:cNvPr id="4" name="Slide Number Placeholder 3"/>
          <p:cNvSpPr>
            <a:spLocks noGrp="1"/>
          </p:cNvSpPr>
          <p:nvPr>
            <p:ph type="sldNum" sz="quarter" idx="5"/>
          </p:nvPr>
        </p:nvSpPr>
        <p:spPr/>
        <p:txBody>
          <a:bodyPr/>
          <a:lstStyle/>
          <a:p>
            <a:fld id="{5B0F74EB-C317-461E-9014-13893B93CC72}" type="slidenum">
              <a:rPr lang="en-GB" smtClean="0"/>
              <a:t>6</a:t>
            </a:fld>
            <a:endParaRPr lang="en-GB"/>
          </a:p>
        </p:txBody>
      </p:sp>
    </p:spTree>
    <p:extLst>
      <p:ext uri="{BB962C8B-B14F-4D97-AF65-F5344CB8AC3E}">
        <p14:creationId xmlns:p14="http://schemas.microsoft.com/office/powerpoint/2010/main" val="1129570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0000"/>
                </a:solidFill>
                <a:effectLst/>
                <a:latin typeface="system-ui"/>
              </a:rPr>
              <a:t>People tend to lean to one or the other</a:t>
            </a:r>
          </a:p>
          <a:p>
            <a:endParaRPr lang="en-GB" b="0" i="0" dirty="0">
              <a:solidFill>
                <a:srgbClr val="000000"/>
              </a:solidFill>
              <a:effectLst/>
              <a:latin typeface="system-ui"/>
            </a:endParaRPr>
          </a:p>
          <a:p>
            <a:r>
              <a:rPr lang="en-GB" b="0" i="0" dirty="0">
                <a:solidFill>
                  <a:srgbClr val="000000"/>
                </a:solidFill>
                <a:effectLst/>
                <a:latin typeface="system-ui"/>
              </a:rPr>
              <a:t>We know what it’s like to be ‘counselled’ by those with </a:t>
            </a:r>
          </a:p>
          <a:p>
            <a:r>
              <a:rPr lang="en-GB" b="0" i="0" dirty="0">
                <a:solidFill>
                  <a:srgbClr val="000000"/>
                </a:solidFill>
                <a:effectLst/>
                <a:latin typeface="system-ui"/>
              </a:rPr>
              <a:t>(a) mostly sympathy – feel reassured that the hole you are in is terrible, but no way out (hopeless) – emotional intelligence </a:t>
            </a:r>
          </a:p>
          <a:p>
            <a:r>
              <a:rPr lang="en-GB" b="0" i="0" dirty="0">
                <a:solidFill>
                  <a:srgbClr val="000000"/>
                </a:solidFill>
                <a:effectLst/>
                <a:latin typeface="system-ui"/>
              </a:rPr>
              <a:t>(b) Mostly ‘truth’ – feel beaten with sound advice but don’t feel understood </a:t>
            </a:r>
          </a:p>
          <a:p>
            <a:endParaRPr lang="en-GB" b="0" i="0" dirty="0">
              <a:solidFill>
                <a:srgbClr val="000000"/>
              </a:solidFill>
              <a:effectLst/>
              <a:latin typeface="system-ui"/>
            </a:endParaRPr>
          </a:p>
          <a:p>
            <a:r>
              <a:rPr lang="en-GB" b="0" i="0" dirty="0">
                <a:solidFill>
                  <a:srgbClr val="000000"/>
                </a:solidFill>
                <a:effectLst/>
                <a:latin typeface="system-ui"/>
              </a:rPr>
              <a:t>We have also counselled others like this</a:t>
            </a:r>
          </a:p>
          <a:p>
            <a:pPr marL="171450" indent="-171450">
              <a:buFontTx/>
              <a:buChar char="-"/>
            </a:pPr>
            <a:r>
              <a:rPr lang="en-GB" b="0" i="0" dirty="0">
                <a:solidFill>
                  <a:srgbClr val="000000"/>
                </a:solidFill>
                <a:effectLst/>
                <a:latin typeface="system-ui"/>
              </a:rPr>
              <a:t>If I were in your situation, I would feel completely the same </a:t>
            </a:r>
          </a:p>
          <a:p>
            <a:pPr marL="171450" indent="-171450">
              <a:buFontTx/>
              <a:buChar char="-"/>
            </a:pPr>
            <a:r>
              <a:rPr lang="en-GB" b="0" i="0" dirty="0">
                <a:solidFill>
                  <a:srgbClr val="000000"/>
                </a:solidFill>
                <a:effectLst/>
                <a:latin typeface="system-ui"/>
              </a:rPr>
              <a:t>“at least…” (silver lining) </a:t>
            </a:r>
          </a:p>
          <a:p>
            <a:pPr marL="171450" indent="-171450">
              <a:buFontTx/>
              <a:buChar char="-"/>
            </a:pPr>
            <a:r>
              <a:rPr lang="en-GB" b="0" i="0" dirty="0">
                <a:solidFill>
                  <a:srgbClr val="000000"/>
                </a:solidFill>
                <a:effectLst/>
                <a:latin typeface="system-ui"/>
              </a:rPr>
              <a:t>Judgment – it’s really your own fault, finger pointing, oversimplifying  </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Manipulation</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Shaming</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Weaponised disappointment</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It’s about you and your idea of the way forward</a:t>
            </a:r>
          </a:p>
          <a:p>
            <a:pPr marL="171450" indent="-171450">
              <a:buFontTx/>
              <a:buChar char="-"/>
            </a:pPr>
            <a:endParaRPr lang="en-GB" sz="1200" b="0" i="0" dirty="0">
              <a:solidFill>
                <a:srgbClr val="000000"/>
              </a:solidFill>
              <a:effectLst/>
              <a:latin typeface="system-ui"/>
            </a:endParaRPr>
          </a:p>
          <a:p>
            <a:r>
              <a:rPr lang="en-GB" sz="1200" b="0" i="0" dirty="0">
                <a:solidFill>
                  <a:srgbClr val="000000"/>
                </a:solidFill>
                <a:effectLst/>
                <a:latin typeface="system-ui"/>
              </a:rPr>
              <a:t>It’s so easy to get this wrong </a:t>
            </a:r>
          </a:p>
        </p:txBody>
      </p:sp>
      <p:sp>
        <p:nvSpPr>
          <p:cNvPr id="4" name="Slide Number Placeholder 3"/>
          <p:cNvSpPr>
            <a:spLocks noGrp="1"/>
          </p:cNvSpPr>
          <p:nvPr>
            <p:ph type="sldNum" sz="quarter" idx="5"/>
          </p:nvPr>
        </p:nvSpPr>
        <p:spPr/>
        <p:txBody>
          <a:bodyPr/>
          <a:lstStyle/>
          <a:p>
            <a:fld id="{5B0F74EB-C317-461E-9014-13893B93CC72}" type="slidenum">
              <a:rPr lang="en-GB" smtClean="0"/>
              <a:t>7</a:t>
            </a:fld>
            <a:endParaRPr lang="en-GB"/>
          </a:p>
        </p:txBody>
      </p:sp>
    </p:spTree>
    <p:extLst>
      <p:ext uri="{BB962C8B-B14F-4D97-AF65-F5344CB8AC3E}">
        <p14:creationId xmlns:p14="http://schemas.microsoft.com/office/powerpoint/2010/main" val="1215247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3D9C1-1911-B8F4-5D04-6D1B5E6AAA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FB0BB5-23F6-C4F4-86EF-5D8B8175D6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568916-9D3F-A5CA-1FC1-C37979BDF8FD}"/>
              </a:ext>
            </a:extLst>
          </p:cNvPr>
          <p:cNvSpPr>
            <a:spLocks noGrp="1"/>
          </p:cNvSpPr>
          <p:nvPr>
            <p:ph type="body" idx="1"/>
          </p:nvPr>
        </p:nvSpPr>
        <p:spPr/>
        <p:txBody>
          <a:bodyPr/>
          <a:lstStyle/>
          <a:p>
            <a:pPr marL="171450" indent="-171450">
              <a:buFontTx/>
              <a:buChar char="-"/>
            </a:pPr>
            <a:endParaRPr lang="en-GB" dirty="0"/>
          </a:p>
        </p:txBody>
      </p:sp>
      <p:sp>
        <p:nvSpPr>
          <p:cNvPr id="4" name="Slide Number Placeholder 3">
            <a:extLst>
              <a:ext uri="{FF2B5EF4-FFF2-40B4-BE49-F238E27FC236}">
                <a16:creationId xmlns:a16="http://schemas.microsoft.com/office/drawing/2014/main" id="{3B5A1305-EF42-E9F2-3247-2E84D693957C}"/>
              </a:ext>
            </a:extLst>
          </p:cNvPr>
          <p:cNvSpPr>
            <a:spLocks noGrp="1"/>
          </p:cNvSpPr>
          <p:nvPr>
            <p:ph type="sldNum" sz="quarter" idx="5"/>
          </p:nvPr>
        </p:nvSpPr>
        <p:spPr/>
        <p:txBody>
          <a:bodyPr/>
          <a:lstStyle/>
          <a:p>
            <a:fld id="{2054C430-A847-4962-A38B-051B1255D4D9}" type="slidenum">
              <a:rPr lang="en-GB" smtClean="0"/>
              <a:t>8</a:t>
            </a:fld>
            <a:endParaRPr lang="en-GB"/>
          </a:p>
        </p:txBody>
      </p:sp>
    </p:spTree>
    <p:extLst>
      <p:ext uri="{BB962C8B-B14F-4D97-AF65-F5344CB8AC3E}">
        <p14:creationId xmlns:p14="http://schemas.microsoft.com/office/powerpoint/2010/main" val="2631325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FF0000"/>
                </a:solidFill>
              </a:rPr>
              <a:t>So, if I don’t have what it takes within me to be the encourager I want to be, I need to look to </a:t>
            </a:r>
            <a:r>
              <a:rPr lang="en-GB" b="0" i="0" dirty="0" err="1">
                <a:solidFill>
                  <a:srgbClr val="FF0000"/>
                </a:solidFill>
              </a:rPr>
              <a:t>someOne</a:t>
            </a:r>
            <a:r>
              <a:rPr lang="en-GB" b="0" i="0" dirty="0">
                <a:solidFill>
                  <a:srgbClr val="FF0000"/>
                </a:solidFill>
              </a:rPr>
              <a:t> greater than </a:t>
            </a:r>
          </a:p>
          <a:p>
            <a:r>
              <a:rPr lang="en-GB" b="0" i="0" dirty="0">
                <a:solidFill>
                  <a:srgbClr val="FF0000"/>
                </a:solidFill>
              </a:rPr>
              <a:t>Barnabas was full of the Holy Spirit </a:t>
            </a:r>
          </a:p>
          <a:p>
            <a:endParaRPr lang="en-GB" b="0" i="0" dirty="0">
              <a:solidFill>
                <a:srgbClr val="FF0000"/>
              </a:solidFill>
            </a:endParaRPr>
          </a:p>
          <a:p>
            <a:r>
              <a:rPr lang="en-GB" b="0" i="0" dirty="0">
                <a:solidFill>
                  <a:srgbClr val="FF0000"/>
                </a:solidFill>
              </a:rPr>
              <a:t>How is the Holy Spirit described by Jesus? </a:t>
            </a:r>
          </a:p>
          <a:p>
            <a:endParaRPr lang="en-GB" b="0" i="0" dirty="0">
              <a:solidFill>
                <a:srgbClr val="FF0000"/>
              </a:solidFill>
            </a:endParaRPr>
          </a:p>
          <a:p>
            <a:r>
              <a:rPr lang="en-GB" b="0" i="0" dirty="0">
                <a:solidFill>
                  <a:srgbClr val="FF0000"/>
                </a:solidFill>
              </a:rPr>
              <a:t>The HS is the ultimate </a:t>
            </a:r>
            <a:r>
              <a:rPr lang="en-GB" b="0" i="0" dirty="0" err="1">
                <a:solidFill>
                  <a:srgbClr val="FF0000"/>
                </a:solidFill>
              </a:rPr>
              <a:t>parakaleo</a:t>
            </a:r>
            <a:r>
              <a:rPr lang="en-GB" b="0" i="0" dirty="0">
                <a:solidFill>
                  <a:srgbClr val="FF0000"/>
                </a:solidFill>
              </a:rPr>
              <a:t>, the encourager, the advocate </a:t>
            </a:r>
          </a:p>
          <a:p>
            <a:endParaRPr lang="en-GB" b="0" i="0" dirty="0">
              <a:solidFill>
                <a:srgbClr val="FF0000"/>
              </a:solidFill>
            </a:endParaRPr>
          </a:p>
        </p:txBody>
      </p:sp>
      <p:sp>
        <p:nvSpPr>
          <p:cNvPr id="4" name="Slide Number Placeholder 3"/>
          <p:cNvSpPr>
            <a:spLocks noGrp="1"/>
          </p:cNvSpPr>
          <p:nvPr>
            <p:ph type="sldNum" sz="quarter" idx="5"/>
          </p:nvPr>
        </p:nvSpPr>
        <p:spPr/>
        <p:txBody>
          <a:bodyPr/>
          <a:lstStyle/>
          <a:p>
            <a:fld id="{5B0F74EB-C317-461E-9014-13893B93CC72}" type="slidenum">
              <a:rPr lang="en-GB" smtClean="0"/>
              <a:t>9</a:t>
            </a:fld>
            <a:endParaRPr lang="en-GB"/>
          </a:p>
        </p:txBody>
      </p:sp>
    </p:spTree>
    <p:extLst>
      <p:ext uri="{BB962C8B-B14F-4D97-AF65-F5344CB8AC3E}">
        <p14:creationId xmlns:p14="http://schemas.microsoft.com/office/powerpoint/2010/main" val="2491552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Comfort – I need to know someone is with me (forever)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Truth – I need to know something is more real than my present circumstance </a:t>
            </a:r>
          </a:p>
          <a:p>
            <a:endParaRPr lang="en-GB" dirty="0"/>
          </a:p>
          <a:p>
            <a:r>
              <a:rPr lang="en-GB" b="0" i="0" dirty="0">
                <a:solidFill>
                  <a:srgbClr val="000000"/>
                </a:solidFill>
                <a:effectLst/>
                <a:latin typeface="system-ui"/>
              </a:rPr>
              <a:t>But the ministry of encouragement comes alongside </a:t>
            </a:r>
            <a:r>
              <a:rPr lang="en-GB" b="0" i="0" u="sng" dirty="0">
                <a:solidFill>
                  <a:srgbClr val="000000"/>
                </a:solidFill>
                <a:effectLst/>
                <a:latin typeface="system-ui"/>
              </a:rPr>
              <a:t>and</a:t>
            </a:r>
            <a:r>
              <a:rPr lang="en-GB" b="0" i="0" u="none" dirty="0">
                <a:solidFill>
                  <a:srgbClr val="000000"/>
                </a:solidFill>
                <a:effectLst/>
                <a:latin typeface="system-ui"/>
              </a:rPr>
              <a:t> points</a:t>
            </a:r>
            <a:r>
              <a:rPr lang="en-GB" b="0" i="0" dirty="0">
                <a:solidFill>
                  <a:srgbClr val="000000"/>
                </a:solidFill>
                <a:effectLst/>
                <a:latin typeface="system-ui"/>
              </a:rPr>
              <a:t> to hope </a:t>
            </a:r>
          </a:p>
          <a:p>
            <a:r>
              <a:rPr lang="en-GB" b="0" i="0" dirty="0">
                <a:solidFill>
                  <a:srgbClr val="000000"/>
                </a:solidFill>
                <a:effectLst/>
                <a:latin typeface="system-ui"/>
              </a:rPr>
              <a:t>Pointing out aeroplane </a:t>
            </a:r>
          </a:p>
          <a:p>
            <a:endParaRPr lang="en-GB" b="0" i="0" dirty="0">
              <a:solidFill>
                <a:srgbClr val="000000"/>
              </a:solidFill>
              <a:effectLst/>
              <a:latin typeface="system-ui"/>
            </a:endParaRPr>
          </a:p>
          <a:p>
            <a:r>
              <a:rPr lang="en-GB" b="1" i="0" dirty="0">
                <a:solidFill>
                  <a:srgbClr val="000000"/>
                </a:solidFill>
                <a:effectLst/>
                <a:latin typeface="system-ui"/>
              </a:rPr>
              <a:t>encouraged</a:t>
            </a:r>
            <a:r>
              <a:rPr lang="en-GB" b="0" i="0" dirty="0">
                <a:solidFill>
                  <a:srgbClr val="000000"/>
                </a:solidFill>
                <a:effectLst/>
                <a:latin typeface="system-ui"/>
              </a:rPr>
              <a:t> them all to remain </a:t>
            </a:r>
            <a:r>
              <a:rPr lang="en-GB" b="0" i="0" u="sng" dirty="0">
                <a:solidFill>
                  <a:srgbClr val="000000"/>
                </a:solidFill>
                <a:effectLst/>
                <a:latin typeface="system-ui"/>
              </a:rPr>
              <a:t>true</a:t>
            </a:r>
            <a:r>
              <a:rPr lang="en-GB" b="0" i="0" dirty="0">
                <a:solidFill>
                  <a:srgbClr val="000000"/>
                </a:solidFill>
                <a:effectLst/>
                <a:latin typeface="system-ui"/>
              </a:rPr>
              <a:t> to the Lord with all their </a:t>
            </a:r>
            <a:r>
              <a:rPr lang="en-GB" b="0" i="0" u="sng" dirty="0">
                <a:solidFill>
                  <a:srgbClr val="000000"/>
                </a:solidFill>
                <a:effectLst/>
                <a:latin typeface="system-ui"/>
              </a:rPr>
              <a:t>hearts</a:t>
            </a:r>
          </a:p>
          <a:p>
            <a:endParaRPr lang="en-GB" b="0" i="0" u="sng" dirty="0">
              <a:solidFill>
                <a:srgbClr val="000000"/>
              </a:solidFill>
              <a:effectLst/>
              <a:latin typeface="system-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00000"/>
                </a:solidFill>
                <a:effectLst/>
                <a:latin typeface="system-ui"/>
              </a:rPr>
              <a:t>– the renewal is supercharged by encourager - </a:t>
            </a:r>
            <a:r>
              <a:rPr lang="en-GB" sz="1200" dirty="0">
                <a:solidFill>
                  <a:schemeClr val="bg1"/>
                </a:solidFill>
              </a:rPr>
              <a:t>and a great number of people were brought to the Lord.</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Need soil of </a:t>
            </a:r>
            <a:r>
              <a:rPr lang="en-GB" sz="1200" kern="100" dirty="0" err="1">
                <a:effectLst/>
                <a:latin typeface="Aptos" panose="020B0004020202020204" pitchFamily="34" charset="0"/>
                <a:ea typeface="Aptos" panose="020B0004020202020204" pitchFamily="34" charset="0"/>
                <a:cs typeface="Times New Roman" panose="02020603050405020304" pitchFamily="18" charset="0"/>
              </a:rPr>
              <a:t>paraklesis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to grow into who God has made us to be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Not cowardly (not willing to speak truth) </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Not impatient (give advice too quickly)</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Humility</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That person really listened</a:t>
            </a:r>
          </a:p>
          <a:p>
            <a:pPr marL="342900" lvl="0" indent="-342900">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 left feeling lighter and more hopeful (sure of a truth greater than my circumstance)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dirty="0">
              <a:solidFill>
                <a:srgbClr val="000000"/>
              </a:solidFill>
              <a:effectLst/>
              <a:latin typeface="system-ui"/>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10</a:t>
            </a:fld>
            <a:endParaRPr lang="en-GB"/>
          </a:p>
        </p:txBody>
      </p:sp>
    </p:spTree>
    <p:extLst>
      <p:ext uri="{BB962C8B-B14F-4D97-AF65-F5344CB8AC3E}">
        <p14:creationId xmlns:p14="http://schemas.microsoft.com/office/powerpoint/2010/main" val="435438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a:t>
            </a:r>
            <a:r>
              <a:rPr lang="en-GB" baseline="30000" dirty="0"/>
              <a:t>nd</a:t>
            </a:r>
            <a:r>
              <a:rPr lang="en-GB" dirty="0"/>
              <a:t> Advocate is the Holy Spirit</a:t>
            </a:r>
          </a:p>
          <a:p>
            <a:r>
              <a:rPr lang="en-GB" dirty="0"/>
              <a:t>1</a:t>
            </a:r>
            <a:r>
              <a:rPr lang="en-GB" baseline="30000" dirty="0"/>
              <a:t>st</a:t>
            </a:r>
            <a:r>
              <a:rPr lang="en-GB" dirty="0"/>
              <a:t> Advocate is Jesus</a:t>
            </a:r>
          </a:p>
          <a:p>
            <a:endParaRPr lang="en-GB" dirty="0"/>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Jesus = First advocate speaks </a:t>
            </a:r>
            <a:r>
              <a:rPr lang="en-GB" sz="12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to God</a:t>
            </a:r>
            <a:r>
              <a:rPr lang="en-GB" sz="12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for you</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Holy Spirit = Second advocate speak </a:t>
            </a:r>
            <a:r>
              <a:rPr lang="en-GB" sz="12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to you</a:t>
            </a:r>
            <a:r>
              <a:rPr lang="en-GB" sz="12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for you – look at your first advocate</a:t>
            </a: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11</a:t>
            </a:fld>
            <a:endParaRPr lang="en-GB"/>
          </a:p>
        </p:txBody>
      </p:sp>
    </p:spTree>
    <p:extLst>
      <p:ext uri="{BB962C8B-B14F-4D97-AF65-F5344CB8AC3E}">
        <p14:creationId xmlns:p14="http://schemas.microsoft.com/office/powerpoint/2010/main" val="24447766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Cases would have been heard before the throne of the king</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Now it looks more like this – this is where we might see an ‘advocate’ at work </a:t>
            </a:r>
          </a:p>
          <a:p>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Before the throne drama </a:t>
            </a:r>
          </a:p>
          <a:p>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Jesus standing in your place – he is talking to the judgment seat</a:t>
            </a:r>
          </a:p>
          <a:p>
            <a:pPr marL="342900" lvl="0" indent="-342900">
              <a:buFont typeface="Symbol" panose="05050102010706020507" pitchFamily="18" charset="2"/>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My people (those who believe in me) have sin</a:t>
            </a:r>
          </a:p>
          <a:p>
            <a:pPr marL="342900" lvl="0" indent="-342900">
              <a:buFont typeface="Symbol" panose="05050102010706020507" pitchFamily="18" charset="2"/>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Your law says death</a:t>
            </a:r>
          </a:p>
          <a:p>
            <a:pPr marL="342900" lvl="0" indent="-342900">
              <a:buFont typeface="Symbol" panose="05050102010706020507" pitchFamily="18" charset="2"/>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Here is my blood – I have paid their debt</a:t>
            </a:r>
          </a:p>
          <a:p>
            <a:pPr marL="342900" lvl="0" indent="-342900">
              <a:buFont typeface="Symbol" panose="05050102010706020507" pitchFamily="18" charset="2"/>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It would be unjust to demand two payments for one debt </a:t>
            </a:r>
          </a:p>
          <a:p>
            <a:pPr marL="342900" lvl="0" indent="-342900">
              <a:buFont typeface="Symbol" panose="05050102010706020507" pitchFamily="18" charset="2"/>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There your law demands acquittal </a:t>
            </a: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12</a:t>
            </a:fld>
            <a:endParaRPr lang="en-GB"/>
          </a:p>
        </p:txBody>
      </p:sp>
    </p:spTree>
    <p:extLst>
      <p:ext uri="{BB962C8B-B14F-4D97-AF65-F5344CB8AC3E}">
        <p14:creationId xmlns:p14="http://schemas.microsoft.com/office/powerpoint/2010/main" val="1512889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ctr">
              <a:lnSpc>
                <a:spcPts val="1650"/>
              </a:lnSpc>
              <a:spcBef>
                <a:spcPts val="750"/>
              </a:spcBef>
              <a:spcAft>
                <a:spcPts val="1500"/>
              </a:spcAft>
              <a:buFont typeface="Arial" panose="020B0604020202020204" pitchFamily="34" charset="0"/>
              <a:buChar char="•"/>
            </a:pPr>
            <a:r>
              <a:rPr lang="en-GB" b="1" i="0" dirty="0">
                <a:solidFill>
                  <a:srgbClr val="001D35"/>
                </a:solidFill>
                <a:effectLst/>
                <a:latin typeface="Google Sans"/>
              </a:rPr>
              <a:t>Hebrews 7:25</a:t>
            </a:r>
            <a:r>
              <a:rPr lang="en-GB" b="0" i="0" dirty="0">
                <a:solidFill>
                  <a:srgbClr val="001D35"/>
                </a:solidFill>
                <a:effectLst/>
                <a:latin typeface="Google Sans"/>
              </a:rPr>
              <a:t>: "Therefore he is able to save completely those who come to God through him, because he always lives to intercede for them". </a:t>
            </a:r>
          </a:p>
          <a:p>
            <a:pPr algn="l">
              <a:lnSpc>
                <a:spcPts val="1650"/>
              </a:lnSpc>
              <a:spcBef>
                <a:spcPts val="750"/>
              </a:spcBef>
              <a:spcAft>
                <a:spcPts val="600"/>
              </a:spcAft>
              <a:buFont typeface="Arial" panose="020B0604020202020204" pitchFamily="34" charset="0"/>
              <a:buChar char="•"/>
            </a:pPr>
            <a:r>
              <a:rPr lang="en-GB" b="1" i="0" dirty="0">
                <a:solidFill>
                  <a:srgbClr val="001D35"/>
                </a:solidFill>
                <a:effectLst/>
                <a:latin typeface="Google Sans"/>
              </a:rPr>
              <a:t>Romans 8:34</a:t>
            </a:r>
            <a:r>
              <a:rPr lang="en-GB" b="0" i="0" dirty="0">
                <a:solidFill>
                  <a:srgbClr val="001D35"/>
                </a:solidFill>
                <a:effectLst/>
                <a:latin typeface="Google Sans"/>
              </a:rPr>
              <a:t>: "Jesus is at the right hand of God and is also interceding for us".</a:t>
            </a:r>
          </a:p>
          <a:p>
            <a:endParaRPr lang="en-GB" dirty="0"/>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13</a:t>
            </a:fld>
            <a:endParaRPr lang="en-GB"/>
          </a:p>
        </p:txBody>
      </p:sp>
    </p:spTree>
    <p:extLst>
      <p:ext uri="{BB962C8B-B14F-4D97-AF65-F5344CB8AC3E}">
        <p14:creationId xmlns:p14="http://schemas.microsoft.com/office/powerpoint/2010/main" val="1709134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Look to what the first advocate achieved</a:t>
            </a:r>
          </a:p>
          <a:p>
            <a:r>
              <a:rPr lang="en-GB" dirty="0"/>
              <a:t>Look at the cross and the empty tomb… therefore everything is different</a:t>
            </a:r>
          </a:p>
          <a:p>
            <a:endParaRPr lang="en-GB" dirty="0"/>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Look at what He has done for you</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Look at His love</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Look at how righteous you are</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Why are you upset/worried </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Loss of power</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Criticism</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Ground your identity in Him</a:t>
            </a:r>
          </a:p>
          <a:p>
            <a:endParaRPr lang="en-GB" dirty="0"/>
          </a:p>
          <a:p>
            <a:r>
              <a:rPr lang="en-GB" dirty="0"/>
              <a:t>Your circumstance is not the greatest truth </a:t>
            </a:r>
          </a:p>
        </p:txBody>
      </p:sp>
      <p:sp>
        <p:nvSpPr>
          <p:cNvPr id="4" name="Slide Number Placeholder 3"/>
          <p:cNvSpPr>
            <a:spLocks noGrp="1"/>
          </p:cNvSpPr>
          <p:nvPr>
            <p:ph type="sldNum" sz="quarter" idx="5"/>
          </p:nvPr>
        </p:nvSpPr>
        <p:spPr/>
        <p:txBody>
          <a:bodyPr/>
          <a:lstStyle/>
          <a:p>
            <a:fld id="{5B0F74EB-C317-461E-9014-13893B93CC72}" type="slidenum">
              <a:rPr lang="en-GB" smtClean="0"/>
              <a:t>14</a:t>
            </a:fld>
            <a:endParaRPr lang="en-GB"/>
          </a:p>
        </p:txBody>
      </p:sp>
    </p:spTree>
    <p:extLst>
      <p:ext uri="{BB962C8B-B14F-4D97-AF65-F5344CB8AC3E}">
        <p14:creationId xmlns:p14="http://schemas.microsoft.com/office/powerpoint/2010/main" val="12610584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Viewing my circumstance through the reality of the cross/empty tomb</a:t>
            </a:r>
          </a:p>
          <a:p>
            <a:endParaRPr lang="en-GB" b="1" dirty="0"/>
          </a:p>
          <a:p>
            <a:r>
              <a:rPr lang="en-GB" b="1" dirty="0"/>
              <a:t>Fear of desertion/rejection </a:t>
            </a:r>
            <a:r>
              <a:rPr lang="en-GB" dirty="0"/>
              <a:t>(Don’t want to upset the applecart, speak truth to loved ones, show your real self) – He will never leave me nor forsake me (</a:t>
            </a:r>
            <a:r>
              <a:rPr lang="en-GB" dirty="0" err="1"/>
              <a:t>Heb</a:t>
            </a:r>
            <a:r>
              <a:rPr lang="en-GB" dirty="0"/>
              <a:t> 13:5) – desire &amp; ability to put wellbeing of other than myself </a:t>
            </a:r>
          </a:p>
          <a:p>
            <a:r>
              <a:rPr lang="en-GB" b="1" dirty="0"/>
              <a:t>Shame of my past </a:t>
            </a:r>
            <a:r>
              <a:rPr lang="en-GB" dirty="0"/>
              <a:t>(hatred of what you’ve done) – there is no condemnation for those in </a:t>
            </a:r>
            <a:r>
              <a:rPr lang="en-GB" dirty="0" err="1"/>
              <a:t>christ</a:t>
            </a:r>
            <a:r>
              <a:rPr lang="en-GB" dirty="0"/>
              <a:t> </a:t>
            </a:r>
            <a:r>
              <a:rPr lang="en-GB" dirty="0" err="1"/>
              <a:t>jesus</a:t>
            </a:r>
            <a:r>
              <a:rPr lang="en-GB" dirty="0"/>
              <a:t> (rom 8:1)</a:t>
            </a:r>
          </a:p>
          <a:p>
            <a:r>
              <a:rPr lang="en-GB" b="1" dirty="0"/>
              <a:t>Fear of failure </a:t>
            </a:r>
            <a:r>
              <a:rPr lang="en-GB" dirty="0"/>
              <a:t>(criticism/loss of power) – </a:t>
            </a:r>
            <a:r>
              <a:rPr lang="en-GB" b="0" i="0" dirty="0">
                <a:solidFill>
                  <a:srgbClr val="474747"/>
                </a:solidFill>
                <a:effectLst/>
                <a:latin typeface="Arial" panose="020B0604020202020204" pitchFamily="34" charset="0"/>
              </a:rPr>
              <a:t>For </a:t>
            </a:r>
            <a:r>
              <a:rPr lang="en-GB" b="0" i="0" dirty="0">
                <a:solidFill>
                  <a:srgbClr val="52575C"/>
                </a:solidFill>
                <a:effectLst/>
                <a:latin typeface="Arial" panose="020B0604020202020204" pitchFamily="34" charset="0"/>
              </a:rPr>
              <a:t>when I am weak</a:t>
            </a:r>
            <a:r>
              <a:rPr lang="en-GB" b="0" i="0" dirty="0">
                <a:solidFill>
                  <a:srgbClr val="474747"/>
                </a:solidFill>
                <a:effectLst/>
                <a:latin typeface="Arial" panose="020B0604020202020204" pitchFamily="34" charset="0"/>
              </a:rPr>
              <a:t>, then </a:t>
            </a:r>
            <a:r>
              <a:rPr lang="en-GB" b="0" i="0" dirty="0">
                <a:solidFill>
                  <a:srgbClr val="52575C"/>
                </a:solidFill>
                <a:effectLst/>
                <a:latin typeface="Arial" panose="020B0604020202020204" pitchFamily="34" charset="0"/>
              </a:rPr>
              <a:t>I am strong (2 </a:t>
            </a:r>
            <a:r>
              <a:rPr lang="en-GB" b="0" i="0" dirty="0" err="1">
                <a:solidFill>
                  <a:srgbClr val="52575C"/>
                </a:solidFill>
                <a:effectLst/>
                <a:latin typeface="Arial" panose="020B0604020202020204" pitchFamily="34" charset="0"/>
              </a:rPr>
              <a:t>cor</a:t>
            </a:r>
            <a:r>
              <a:rPr lang="en-GB" b="0" i="0" dirty="0">
                <a:solidFill>
                  <a:srgbClr val="52575C"/>
                </a:solidFill>
                <a:effectLst/>
                <a:latin typeface="Arial" panose="020B0604020202020204" pitchFamily="34" charset="0"/>
              </a:rPr>
              <a:t> 12:11), already passed only exam that matters, God takes care of the rest – no longer got to strive and fight for my life</a:t>
            </a:r>
          </a:p>
          <a:p>
            <a:endParaRPr lang="en-GB" b="0" i="0" dirty="0">
              <a:solidFill>
                <a:srgbClr val="52575C"/>
              </a:solidFill>
              <a:effectLst/>
              <a:latin typeface="Arial" panose="020B0604020202020204" pitchFamily="34" charset="0"/>
            </a:endParaRPr>
          </a:p>
          <a:p>
            <a:r>
              <a:rPr lang="en-GB" b="0" i="0" dirty="0">
                <a:solidFill>
                  <a:srgbClr val="52575C"/>
                </a:solidFill>
                <a:effectLst/>
                <a:latin typeface="Arial" panose="020B0604020202020204" pitchFamily="34" charset="0"/>
              </a:rPr>
              <a:t>Who calls me poor</a:t>
            </a:r>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15</a:t>
            </a:fld>
            <a:endParaRPr lang="en-GB"/>
          </a:p>
        </p:txBody>
      </p:sp>
    </p:spTree>
    <p:extLst>
      <p:ext uri="{BB962C8B-B14F-4D97-AF65-F5344CB8AC3E}">
        <p14:creationId xmlns:p14="http://schemas.microsoft.com/office/powerpoint/2010/main" val="30943504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D8B8B-F33F-964B-6129-837F591F8F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E4F2F2-6DD3-67D0-2CAD-FBD8CC2D7D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D9282D-EB7E-7BDE-8A89-09F2CD9D1E35}"/>
              </a:ext>
            </a:extLst>
          </p:cNvPr>
          <p:cNvSpPr>
            <a:spLocks noGrp="1"/>
          </p:cNvSpPr>
          <p:nvPr>
            <p:ph type="body" idx="1"/>
          </p:nvPr>
        </p:nvSpPr>
        <p:spPr/>
        <p:txBody>
          <a:bodyPr/>
          <a:lstStyle/>
          <a:p>
            <a:pPr marL="171450" indent="-171450">
              <a:buFontTx/>
              <a:buChar char="-"/>
            </a:pPr>
            <a:endParaRPr lang="en-GB" dirty="0"/>
          </a:p>
        </p:txBody>
      </p:sp>
      <p:sp>
        <p:nvSpPr>
          <p:cNvPr id="4" name="Slide Number Placeholder 3">
            <a:extLst>
              <a:ext uri="{FF2B5EF4-FFF2-40B4-BE49-F238E27FC236}">
                <a16:creationId xmlns:a16="http://schemas.microsoft.com/office/drawing/2014/main" id="{B423F6AB-87AE-564E-7F27-9C79A4B21D46}"/>
              </a:ext>
            </a:extLst>
          </p:cNvPr>
          <p:cNvSpPr>
            <a:spLocks noGrp="1"/>
          </p:cNvSpPr>
          <p:nvPr>
            <p:ph type="sldNum" sz="quarter" idx="5"/>
          </p:nvPr>
        </p:nvSpPr>
        <p:spPr/>
        <p:txBody>
          <a:bodyPr/>
          <a:lstStyle/>
          <a:p>
            <a:fld id="{2054C430-A847-4962-A38B-051B1255D4D9}" type="slidenum">
              <a:rPr lang="en-GB" smtClean="0"/>
              <a:t>16</a:t>
            </a:fld>
            <a:endParaRPr lang="en-GB"/>
          </a:p>
        </p:txBody>
      </p:sp>
    </p:spTree>
    <p:extLst>
      <p:ext uri="{BB962C8B-B14F-4D97-AF65-F5344CB8AC3E}">
        <p14:creationId xmlns:p14="http://schemas.microsoft.com/office/powerpoint/2010/main" val="1693336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17</a:t>
            </a:fld>
            <a:endParaRPr lang="en-GB"/>
          </a:p>
        </p:txBody>
      </p:sp>
    </p:spTree>
    <p:extLst>
      <p:ext uri="{BB962C8B-B14F-4D97-AF65-F5344CB8AC3E}">
        <p14:creationId xmlns:p14="http://schemas.microsoft.com/office/powerpoint/2010/main" val="14323645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Let’s look back at what the Jesus, our 1</a:t>
            </a:r>
            <a:r>
              <a:rPr lang="en-GB" sz="1200" kern="100" baseline="30000" dirty="0">
                <a:effectLst/>
                <a:latin typeface="Aptos" panose="020B0004020202020204" pitchFamily="34" charset="0"/>
                <a:ea typeface="Aptos" panose="020B0004020202020204" pitchFamily="34" charset="0"/>
                <a:cs typeface="Times New Roman" panose="02020603050405020304" pitchFamily="18" charset="0"/>
              </a:rPr>
              <a:t>st</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advocate has achieved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We will use this song as our response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“God, cause the reality of what Jesus has done affect my life this week” </a:t>
            </a: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18</a:t>
            </a:fld>
            <a:endParaRPr lang="en-GB"/>
          </a:p>
        </p:txBody>
      </p:sp>
    </p:spTree>
    <p:extLst>
      <p:ext uri="{BB962C8B-B14F-4D97-AF65-F5344CB8AC3E}">
        <p14:creationId xmlns:p14="http://schemas.microsoft.com/office/powerpoint/2010/main" val="4100336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7E8DE-339F-586D-F828-49D9DD2A19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33C07EF-AD76-B73D-A9B8-13BE926CC2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F1EEF53-F4D1-9D63-1275-BD8DBE81B93F}"/>
              </a:ext>
            </a:extLst>
          </p:cNvPr>
          <p:cNvSpPr>
            <a:spLocks noGrp="1"/>
          </p:cNvSpPr>
          <p:nvPr>
            <p:ph type="dt" sz="half" idx="10"/>
          </p:nvPr>
        </p:nvSpPr>
        <p:spPr/>
        <p:txBody>
          <a:bodyPr/>
          <a:lstStyle/>
          <a:p>
            <a:fld id="{C24217AD-870B-4BA4-B776-B5582DFB6B2B}" type="datetimeFigureOut">
              <a:rPr lang="en-GB" smtClean="0"/>
              <a:t>04/11/2024</a:t>
            </a:fld>
            <a:endParaRPr lang="en-GB"/>
          </a:p>
        </p:txBody>
      </p:sp>
      <p:sp>
        <p:nvSpPr>
          <p:cNvPr id="5" name="Footer Placeholder 4">
            <a:extLst>
              <a:ext uri="{FF2B5EF4-FFF2-40B4-BE49-F238E27FC236}">
                <a16:creationId xmlns:a16="http://schemas.microsoft.com/office/drawing/2014/main" id="{0DFBECC9-D9C2-A092-D5D2-E5CACF7FBB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DB1FB2-454F-5252-6161-3474E4FCECB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736581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54A36-D28E-764F-8ECA-95C32A81595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335B1C9-9FCE-B382-A62A-D65805E8BD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6990E1-48C1-1BDD-334D-C25F28AC9BA2}"/>
              </a:ext>
            </a:extLst>
          </p:cNvPr>
          <p:cNvSpPr>
            <a:spLocks noGrp="1"/>
          </p:cNvSpPr>
          <p:nvPr>
            <p:ph type="dt" sz="half" idx="10"/>
          </p:nvPr>
        </p:nvSpPr>
        <p:spPr/>
        <p:txBody>
          <a:bodyPr/>
          <a:lstStyle/>
          <a:p>
            <a:fld id="{C24217AD-870B-4BA4-B776-B5582DFB6B2B}" type="datetimeFigureOut">
              <a:rPr lang="en-GB" smtClean="0"/>
              <a:t>04/11/2024</a:t>
            </a:fld>
            <a:endParaRPr lang="en-GB"/>
          </a:p>
        </p:txBody>
      </p:sp>
      <p:sp>
        <p:nvSpPr>
          <p:cNvPr id="5" name="Footer Placeholder 4">
            <a:extLst>
              <a:ext uri="{FF2B5EF4-FFF2-40B4-BE49-F238E27FC236}">
                <a16:creationId xmlns:a16="http://schemas.microsoft.com/office/drawing/2014/main" id="{211E7DB6-C0AD-36D5-7B39-AF8F5E7FB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95AC7A-851F-AF1F-AC59-18E71067A3E9}"/>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336977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BB94C-B145-62B4-9EE6-DFB45383F6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20D6AE-6304-10D1-A7EE-24182E6B9C5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50F053-12AB-80D9-95C9-B973CA22F38C}"/>
              </a:ext>
            </a:extLst>
          </p:cNvPr>
          <p:cNvSpPr>
            <a:spLocks noGrp="1"/>
          </p:cNvSpPr>
          <p:nvPr>
            <p:ph type="dt" sz="half" idx="10"/>
          </p:nvPr>
        </p:nvSpPr>
        <p:spPr/>
        <p:txBody>
          <a:bodyPr/>
          <a:lstStyle/>
          <a:p>
            <a:fld id="{C24217AD-870B-4BA4-B776-B5582DFB6B2B}" type="datetimeFigureOut">
              <a:rPr lang="en-GB" smtClean="0"/>
              <a:t>04/11/2024</a:t>
            </a:fld>
            <a:endParaRPr lang="en-GB"/>
          </a:p>
        </p:txBody>
      </p:sp>
      <p:sp>
        <p:nvSpPr>
          <p:cNvPr id="5" name="Footer Placeholder 4">
            <a:extLst>
              <a:ext uri="{FF2B5EF4-FFF2-40B4-BE49-F238E27FC236}">
                <a16:creationId xmlns:a16="http://schemas.microsoft.com/office/drawing/2014/main" id="{1225CD98-EE24-2345-26E9-74EC0306AF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1614BC-8CE3-286E-6D00-4A2B4BEE4DB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078018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6144B-2259-E22E-FAD0-0536A40DAD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9547AF-9C87-10B3-EA22-66D2F614EA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705579F-0F86-B7FC-3E7B-08B591CBB6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057B56D-C25F-EDB2-800B-9456E47EC65E}"/>
              </a:ext>
            </a:extLst>
          </p:cNvPr>
          <p:cNvSpPr>
            <a:spLocks noGrp="1"/>
          </p:cNvSpPr>
          <p:nvPr>
            <p:ph type="dt" sz="half" idx="10"/>
          </p:nvPr>
        </p:nvSpPr>
        <p:spPr/>
        <p:txBody>
          <a:bodyPr/>
          <a:lstStyle/>
          <a:p>
            <a:fld id="{C24217AD-870B-4BA4-B776-B5582DFB6B2B}" type="datetimeFigureOut">
              <a:rPr lang="en-GB" smtClean="0"/>
              <a:t>04/11/2024</a:t>
            </a:fld>
            <a:endParaRPr lang="en-GB"/>
          </a:p>
        </p:txBody>
      </p:sp>
      <p:sp>
        <p:nvSpPr>
          <p:cNvPr id="6" name="Footer Placeholder 5">
            <a:extLst>
              <a:ext uri="{FF2B5EF4-FFF2-40B4-BE49-F238E27FC236}">
                <a16:creationId xmlns:a16="http://schemas.microsoft.com/office/drawing/2014/main" id="{D718D88D-7E7E-43AF-AF5C-BD3216E334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9A885A-552A-9047-BB90-74326C517261}"/>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374469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6C438-7F23-A831-4553-3A399D0868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2096065-F73C-EE24-7EC3-01E98FF86F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2A948A-D641-44F6-03AA-24E9C7FB97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DAD7E4E-127B-4FE1-CC1E-DA75A97172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90DB6D-895C-3969-40C8-21DDEED540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CE83F6-0692-9279-524B-3C8B35968CE9}"/>
              </a:ext>
            </a:extLst>
          </p:cNvPr>
          <p:cNvSpPr>
            <a:spLocks noGrp="1"/>
          </p:cNvSpPr>
          <p:nvPr>
            <p:ph type="dt" sz="half" idx="10"/>
          </p:nvPr>
        </p:nvSpPr>
        <p:spPr/>
        <p:txBody>
          <a:bodyPr/>
          <a:lstStyle/>
          <a:p>
            <a:fld id="{C24217AD-870B-4BA4-B776-B5582DFB6B2B}" type="datetimeFigureOut">
              <a:rPr lang="en-GB" smtClean="0"/>
              <a:t>04/11/2024</a:t>
            </a:fld>
            <a:endParaRPr lang="en-GB"/>
          </a:p>
        </p:txBody>
      </p:sp>
      <p:sp>
        <p:nvSpPr>
          <p:cNvPr id="8" name="Footer Placeholder 7">
            <a:extLst>
              <a:ext uri="{FF2B5EF4-FFF2-40B4-BE49-F238E27FC236}">
                <a16:creationId xmlns:a16="http://schemas.microsoft.com/office/drawing/2014/main" id="{1B5E46AC-64D7-DBFF-E32B-80BDE01ABD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7452E86-CC4C-27DF-532D-C8D0B21FE5D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208291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EA7C7-4AEA-BC1D-2E2C-A60475CA5B2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9966BEC-E1FF-2B3C-7070-31042934A347}"/>
              </a:ext>
            </a:extLst>
          </p:cNvPr>
          <p:cNvSpPr>
            <a:spLocks noGrp="1"/>
          </p:cNvSpPr>
          <p:nvPr>
            <p:ph type="dt" sz="half" idx="10"/>
          </p:nvPr>
        </p:nvSpPr>
        <p:spPr/>
        <p:txBody>
          <a:bodyPr/>
          <a:lstStyle/>
          <a:p>
            <a:fld id="{C24217AD-870B-4BA4-B776-B5582DFB6B2B}" type="datetimeFigureOut">
              <a:rPr lang="en-GB" smtClean="0"/>
              <a:t>04/11/2024</a:t>
            </a:fld>
            <a:endParaRPr lang="en-GB"/>
          </a:p>
        </p:txBody>
      </p:sp>
      <p:sp>
        <p:nvSpPr>
          <p:cNvPr id="4" name="Footer Placeholder 3">
            <a:extLst>
              <a:ext uri="{FF2B5EF4-FFF2-40B4-BE49-F238E27FC236}">
                <a16:creationId xmlns:a16="http://schemas.microsoft.com/office/drawing/2014/main" id="{C63423C2-8A24-6F0D-7AED-D8B658DA189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EE719B0-2603-7D94-1EF3-CCD47D736464}"/>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383199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40F98C-0CE5-82B7-FA79-EC7E2A73DA97}"/>
              </a:ext>
            </a:extLst>
          </p:cNvPr>
          <p:cNvSpPr>
            <a:spLocks noGrp="1"/>
          </p:cNvSpPr>
          <p:nvPr>
            <p:ph type="dt" sz="half" idx="10"/>
          </p:nvPr>
        </p:nvSpPr>
        <p:spPr/>
        <p:txBody>
          <a:bodyPr/>
          <a:lstStyle/>
          <a:p>
            <a:fld id="{C24217AD-870B-4BA4-B776-B5582DFB6B2B}" type="datetimeFigureOut">
              <a:rPr lang="en-GB" smtClean="0"/>
              <a:t>04/11/2024</a:t>
            </a:fld>
            <a:endParaRPr lang="en-GB"/>
          </a:p>
        </p:txBody>
      </p:sp>
      <p:sp>
        <p:nvSpPr>
          <p:cNvPr id="3" name="Footer Placeholder 2">
            <a:extLst>
              <a:ext uri="{FF2B5EF4-FFF2-40B4-BE49-F238E27FC236}">
                <a16:creationId xmlns:a16="http://schemas.microsoft.com/office/drawing/2014/main" id="{582DDEFA-CAC1-6B4B-CD28-518346C77ED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02B65D0-BEDE-3946-0163-72C5A37E6F0E}"/>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414106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2687-793D-B123-6883-3721BA2FC9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51499F-8F97-01CC-AF7A-0EBDF57A2F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1368114-C9ED-C2CE-524E-49F8BC8C17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683463-1A83-F146-71B1-AA55B04F3CE6}"/>
              </a:ext>
            </a:extLst>
          </p:cNvPr>
          <p:cNvSpPr>
            <a:spLocks noGrp="1"/>
          </p:cNvSpPr>
          <p:nvPr>
            <p:ph type="dt" sz="half" idx="10"/>
          </p:nvPr>
        </p:nvSpPr>
        <p:spPr/>
        <p:txBody>
          <a:bodyPr/>
          <a:lstStyle/>
          <a:p>
            <a:fld id="{C24217AD-870B-4BA4-B776-B5582DFB6B2B}" type="datetimeFigureOut">
              <a:rPr lang="en-GB" smtClean="0"/>
              <a:t>04/11/2024</a:t>
            </a:fld>
            <a:endParaRPr lang="en-GB"/>
          </a:p>
        </p:txBody>
      </p:sp>
      <p:sp>
        <p:nvSpPr>
          <p:cNvPr id="6" name="Footer Placeholder 5">
            <a:extLst>
              <a:ext uri="{FF2B5EF4-FFF2-40B4-BE49-F238E27FC236}">
                <a16:creationId xmlns:a16="http://schemas.microsoft.com/office/drawing/2014/main" id="{C2198269-C4A3-404F-F935-FBD29C7BD0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2BD425-CCDD-5407-6A76-5B7A6704A929}"/>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340820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5160C-1825-111F-4FD2-4032C39D3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0977C60-ED29-0580-6A70-21453CEC98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0A55FB1-32FA-68E4-06E9-EE46398C67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2A767A-5D45-A724-10CB-F81BD0E832AD}"/>
              </a:ext>
            </a:extLst>
          </p:cNvPr>
          <p:cNvSpPr>
            <a:spLocks noGrp="1"/>
          </p:cNvSpPr>
          <p:nvPr>
            <p:ph type="dt" sz="half" idx="10"/>
          </p:nvPr>
        </p:nvSpPr>
        <p:spPr/>
        <p:txBody>
          <a:bodyPr/>
          <a:lstStyle/>
          <a:p>
            <a:fld id="{C24217AD-870B-4BA4-B776-B5582DFB6B2B}" type="datetimeFigureOut">
              <a:rPr lang="en-GB" smtClean="0"/>
              <a:t>04/11/2024</a:t>
            </a:fld>
            <a:endParaRPr lang="en-GB"/>
          </a:p>
        </p:txBody>
      </p:sp>
      <p:sp>
        <p:nvSpPr>
          <p:cNvPr id="6" name="Footer Placeholder 5">
            <a:extLst>
              <a:ext uri="{FF2B5EF4-FFF2-40B4-BE49-F238E27FC236}">
                <a16:creationId xmlns:a16="http://schemas.microsoft.com/office/drawing/2014/main" id="{CB7699B4-0459-51A9-BBF9-63721D3734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3DD951-407F-A209-455A-4AA198BBA144}"/>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78212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0A67D-84D8-DD3A-3F08-4644089D038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C64B52-7DDE-CEF3-1315-35270BBC6F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8188D3-30BE-E3BF-7AD4-994559708C9A}"/>
              </a:ext>
            </a:extLst>
          </p:cNvPr>
          <p:cNvSpPr>
            <a:spLocks noGrp="1"/>
          </p:cNvSpPr>
          <p:nvPr>
            <p:ph type="dt" sz="half" idx="10"/>
          </p:nvPr>
        </p:nvSpPr>
        <p:spPr/>
        <p:txBody>
          <a:bodyPr/>
          <a:lstStyle/>
          <a:p>
            <a:fld id="{C24217AD-870B-4BA4-B776-B5582DFB6B2B}" type="datetimeFigureOut">
              <a:rPr lang="en-GB" smtClean="0"/>
              <a:t>04/11/2024</a:t>
            </a:fld>
            <a:endParaRPr lang="en-GB"/>
          </a:p>
        </p:txBody>
      </p:sp>
      <p:sp>
        <p:nvSpPr>
          <p:cNvPr id="5" name="Footer Placeholder 4">
            <a:extLst>
              <a:ext uri="{FF2B5EF4-FFF2-40B4-BE49-F238E27FC236}">
                <a16:creationId xmlns:a16="http://schemas.microsoft.com/office/drawing/2014/main" id="{DCFFB9DC-850A-8BE5-9578-E76407A699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43F4A7-CF59-214F-37EF-2C4CF14DE6CA}"/>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941608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2EC223-5AB7-45A8-BA6C-2B3484A935D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9E8DDFF-EBE7-3E0F-6CC3-0470E46976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969921-E92B-0915-C61F-65CC29F95793}"/>
              </a:ext>
            </a:extLst>
          </p:cNvPr>
          <p:cNvSpPr>
            <a:spLocks noGrp="1"/>
          </p:cNvSpPr>
          <p:nvPr>
            <p:ph type="dt" sz="half" idx="10"/>
          </p:nvPr>
        </p:nvSpPr>
        <p:spPr/>
        <p:txBody>
          <a:bodyPr/>
          <a:lstStyle/>
          <a:p>
            <a:fld id="{C24217AD-870B-4BA4-B776-B5582DFB6B2B}" type="datetimeFigureOut">
              <a:rPr lang="en-GB" smtClean="0"/>
              <a:t>04/11/2024</a:t>
            </a:fld>
            <a:endParaRPr lang="en-GB"/>
          </a:p>
        </p:txBody>
      </p:sp>
      <p:sp>
        <p:nvSpPr>
          <p:cNvPr id="5" name="Footer Placeholder 4">
            <a:extLst>
              <a:ext uri="{FF2B5EF4-FFF2-40B4-BE49-F238E27FC236}">
                <a16:creationId xmlns:a16="http://schemas.microsoft.com/office/drawing/2014/main" id="{EAA99B49-82A5-C0FC-15A0-45E017B5AA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4CDF89-F849-2A97-92E0-07819A191BD3}"/>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643071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AE8E17-DCD1-0B47-F061-4AD3BEB68B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DAE422-8BA8-78E7-7897-BC61166DB6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2CE63D-B4CC-3EBB-BE27-CA58678124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4217AD-870B-4BA4-B776-B5582DFB6B2B}" type="datetimeFigureOut">
              <a:rPr lang="en-GB" smtClean="0"/>
              <a:t>04/11/2024</a:t>
            </a:fld>
            <a:endParaRPr lang="en-GB"/>
          </a:p>
        </p:txBody>
      </p:sp>
      <p:sp>
        <p:nvSpPr>
          <p:cNvPr id="5" name="Footer Placeholder 4">
            <a:extLst>
              <a:ext uri="{FF2B5EF4-FFF2-40B4-BE49-F238E27FC236}">
                <a16:creationId xmlns:a16="http://schemas.microsoft.com/office/drawing/2014/main" id="{9E7620E6-A773-37CF-01B2-E970DB5388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96D5C1A-7415-2A7D-89A3-7202008AC8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95E24E-B8DA-4C47-83BF-262673CB3F77}" type="slidenum">
              <a:rPr lang="en-GB" smtClean="0"/>
              <a:t>‹#›</a:t>
            </a:fld>
            <a:endParaRPr lang="en-GB"/>
          </a:p>
        </p:txBody>
      </p:sp>
    </p:spTree>
    <p:extLst>
      <p:ext uri="{BB962C8B-B14F-4D97-AF65-F5344CB8AC3E}">
        <p14:creationId xmlns:p14="http://schemas.microsoft.com/office/powerpoint/2010/main" val="34913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2.mp4"/><Relationship Id="rId7" Type="http://schemas.openxmlformats.org/officeDocument/2006/relationships/image" Target="../media/image2.png"/><Relationship Id="rId12" Type="http://schemas.openxmlformats.org/officeDocument/2006/relationships/image" Target="../media/image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3.xml"/><Relationship Id="rId11" Type="http://schemas.openxmlformats.org/officeDocument/2006/relationships/image" Target="../media/image5.png"/><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video" Target="../media/media2.mp4"/><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273" name="Rectangle 112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Family Pointing Sky Photos, Images &amp; Pictures | Shutterstock">
            <a:extLst>
              <a:ext uri="{FF2B5EF4-FFF2-40B4-BE49-F238E27FC236}">
                <a16:creationId xmlns:a16="http://schemas.microsoft.com/office/drawing/2014/main" id="{ABAE84A5-4ECC-D9ED-B293-CB47FD3A53ED}"/>
              </a:ext>
            </a:extLst>
          </p:cNvPr>
          <p:cNvPicPr>
            <a:picLocks noChangeAspect="1"/>
          </p:cNvPicPr>
          <p:nvPr/>
        </p:nvPicPr>
        <p:blipFill rotWithShape="1">
          <a:blip r:embed="rId3">
            <a:extLst>
              <a:ext uri="{28A0092B-C50C-407E-A947-70E740481C1C}">
                <a14:useLocalDpi xmlns:a14="http://schemas.microsoft.com/office/drawing/2010/main" val="0"/>
              </a:ext>
            </a:extLst>
          </a:blip>
          <a:srcRect b="7977"/>
          <a:stretch/>
        </p:blipFill>
        <p:spPr bwMode="auto">
          <a:xfrm>
            <a:off x="935665" y="0"/>
            <a:ext cx="10350412" cy="6838349"/>
          </a:xfrm>
          <a:prstGeom prst="rect">
            <a:avLst/>
          </a:prstGeom>
          <a:noFill/>
          <a:ln>
            <a:noFill/>
          </a:ln>
          <a:extLst>
            <a:ext uri="{53640926-AAD7-44D8-BBD7-CCE9431645EC}">
              <a14:shadowObscured xmlns:a14="http://schemas.microsoft.com/office/drawing/2010/main"/>
            </a:ext>
          </a:extLst>
        </p:spPr>
      </p:pic>
      <p:sp>
        <p:nvSpPr>
          <p:cNvPr id="2" name="Title 1">
            <a:extLst>
              <a:ext uri="{FF2B5EF4-FFF2-40B4-BE49-F238E27FC236}">
                <a16:creationId xmlns:a16="http://schemas.microsoft.com/office/drawing/2014/main" id="{5CA28211-0351-FAA2-45A0-01898101922C}"/>
              </a:ext>
            </a:extLst>
          </p:cNvPr>
          <p:cNvSpPr>
            <a:spLocks noGrp="1"/>
          </p:cNvSpPr>
          <p:nvPr>
            <p:ph type="ctrTitle"/>
          </p:nvPr>
        </p:nvSpPr>
        <p:spPr>
          <a:xfrm>
            <a:off x="-972879" y="19651"/>
            <a:ext cx="8779464" cy="1098395"/>
          </a:xfrm>
        </p:spPr>
        <p:txBody>
          <a:bodyPr>
            <a:normAutofit/>
          </a:bodyPr>
          <a:lstStyle/>
          <a:p>
            <a:r>
              <a:rPr lang="en-GB" dirty="0">
                <a:solidFill>
                  <a:schemeClr val="bg1"/>
                </a:solidFill>
              </a:rPr>
              <a:t>Acts Series</a:t>
            </a:r>
          </a:p>
        </p:txBody>
      </p:sp>
      <p:sp>
        <p:nvSpPr>
          <p:cNvPr id="3" name="Subtitle 2">
            <a:extLst>
              <a:ext uri="{FF2B5EF4-FFF2-40B4-BE49-F238E27FC236}">
                <a16:creationId xmlns:a16="http://schemas.microsoft.com/office/drawing/2014/main" id="{CE76BB4D-7641-5945-052C-1A44FC1080CF}"/>
              </a:ext>
            </a:extLst>
          </p:cNvPr>
          <p:cNvSpPr>
            <a:spLocks noGrp="1"/>
          </p:cNvSpPr>
          <p:nvPr>
            <p:ph type="subTitle" idx="1"/>
          </p:nvPr>
        </p:nvSpPr>
        <p:spPr>
          <a:xfrm>
            <a:off x="-1273063" y="1227197"/>
            <a:ext cx="9144000" cy="1098395"/>
          </a:xfrm>
        </p:spPr>
        <p:txBody>
          <a:bodyPr>
            <a:normAutofit/>
          </a:bodyPr>
          <a:lstStyle/>
          <a:p>
            <a:r>
              <a:rPr lang="en-GB" dirty="0">
                <a:solidFill>
                  <a:schemeClr val="bg1"/>
                </a:solidFill>
              </a:rPr>
              <a:t>Episode 14: </a:t>
            </a:r>
            <a:r>
              <a:rPr lang="en-GB" dirty="0" err="1">
                <a:solidFill>
                  <a:schemeClr val="bg1"/>
                </a:solidFill>
              </a:rPr>
              <a:t>Chpt</a:t>
            </a:r>
            <a:r>
              <a:rPr lang="en-GB" dirty="0">
                <a:solidFill>
                  <a:schemeClr val="bg1"/>
                </a:solidFill>
              </a:rPr>
              <a:t> 11</a:t>
            </a:r>
          </a:p>
          <a:p>
            <a:r>
              <a:rPr lang="en-GB" dirty="0">
                <a:solidFill>
                  <a:schemeClr val="bg1"/>
                </a:solidFill>
              </a:rPr>
              <a:t>3</a:t>
            </a:r>
            <a:r>
              <a:rPr lang="en-GB" baseline="30000" dirty="0">
                <a:solidFill>
                  <a:schemeClr val="bg1"/>
                </a:solidFill>
              </a:rPr>
              <a:t>rd</a:t>
            </a:r>
            <a:r>
              <a:rPr lang="en-GB" dirty="0">
                <a:solidFill>
                  <a:schemeClr val="bg1"/>
                </a:solidFill>
              </a:rPr>
              <a:t> Nov 2024</a:t>
            </a:r>
          </a:p>
        </p:txBody>
      </p:sp>
    </p:spTree>
    <p:extLst>
      <p:ext uri="{BB962C8B-B14F-4D97-AF65-F5344CB8AC3E}">
        <p14:creationId xmlns:p14="http://schemas.microsoft.com/office/powerpoint/2010/main" val="340754396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0" nodeType="withEffect">
                                  <p:stCondLst>
                                    <p:cond delay="200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5560E-EBC3-9BC6-E603-44878F65FC35}"/>
              </a:ext>
            </a:extLst>
          </p:cNvPr>
          <p:cNvSpPr>
            <a:spLocks noGrp="1"/>
          </p:cNvSpPr>
          <p:nvPr>
            <p:ph type="title"/>
          </p:nvPr>
        </p:nvSpPr>
        <p:spPr>
          <a:xfrm>
            <a:off x="838200" y="365125"/>
            <a:ext cx="10515600" cy="773393"/>
          </a:xfrm>
        </p:spPr>
        <p:txBody>
          <a:bodyPr/>
          <a:lstStyle/>
          <a:p>
            <a:pPr algn="ctr"/>
            <a:r>
              <a:rPr lang="en-GB" dirty="0">
                <a:solidFill>
                  <a:schemeClr val="bg1"/>
                </a:solidFill>
              </a:rPr>
              <a:t>Acts 11:1-4, 17-18</a:t>
            </a:r>
          </a:p>
        </p:txBody>
      </p:sp>
      <p:sp>
        <p:nvSpPr>
          <p:cNvPr id="3" name="Content Placeholder 2">
            <a:extLst>
              <a:ext uri="{FF2B5EF4-FFF2-40B4-BE49-F238E27FC236}">
                <a16:creationId xmlns:a16="http://schemas.microsoft.com/office/drawing/2014/main" id="{C0218EEB-6892-00B4-8847-20E3E8E71EFB}"/>
              </a:ext>
            </a:extLst>
          </p:cNvPr>
          <p:cNvSpPr>
            <a:spLocks noGrp="1"/>
          </p:cNvSpPr>
          <p:nvPr>
            <p:ph idx="1"/>
          </p:nvPr>
        </p:nvSpPr>
        <p:spPr>
          <a:xfrm>
            <a:off x="679784" y="1296707"/>
            <a:ext cx="11255542" cy="4351338"/>
          </a:xfrm>
        </p:spPr>
        <p:txBody>
          <a:bodyPr>
            <a:noAutofit/>
          </a:bodyPr>
          <a:lstStyle/>
          <a:p>
            <a:pPr marL="0" indent="0" algn="l">
              <a:buNone/>
            </a:pPr>
            <a:r>
              <a:rPr lang="en-GB" dirty="0">
                <a:solidFill>
                  <a:schemeClr val="bg1"/>
                </a:solidFill>
              </a:rPr>
              <a:t>The apostles and the believers throughout Judea heard that the Gentiles also had received the word of God. So when Peter went up to Jerusalem, the circumcised believers </a:t>
            </a:r>
            <a:r>
              <a:rPr lang="en-GB" u="sng" dirty="0">
                <a:solidFill>
                  <a:schemeClr val="bg1"/>
                </a:solidFill>
              </a:rPr>
              <a:t>criticized</a:t>
            </a:r>
            <a:r>
              <a:rPr lang="en-GB" dirty="0">
                <a:solidFill>
                  <a:schemeClr val="bg1"/>
                </a:solidFill>
              </a:rPr>
              <a:t> him and said, “You went into the house of uncircumcised men and ate with them.”</a:t>
            </a:r>
          </a:p>
          <a:p>
            <a:pPr marL="0" indent="0" algn="l">
              <a:buNone/>
            </a:pPr>
            <a:r>
              <a:rPr lang="en-GB" dirty="0">
                <a:solidFill>
                  <a:schemeClr val="bg1"/>
                </a:solidFill>
              </a:rPr>
              <a:t>Starting from the beginning, Peter told them the whole story:</a:t>
            </a:r>
          </a:p>
          <a:p>
            <a:pPr marL="0" indent="0" algn="ctr">
              <a:buNone/>
            </a:pPr>
            <a:r>
              <a:rPr lang="en-GB" dirty="0">
                <a:solidFill>
                  <a:schemeClr val="bg1"/>
                </a:solidFill>
              </a:rPr>
              <a:t>…</a:t>
            </a:r>
          </a:p>
          <a:p>
            <a:pPr marL="0" indent="0" algn="l">
              <a:buNone/>
            </a:pPr>
            <a:r>
              <a:rPr lang="en-GB" dirty="0">
                <a:solidFill>
                  <a:schemeClr val="bg1"/>
                </a:solidFill>
              </a:rPr>
              <a:t>So if God gave them the same gift he gave us who believed in the Lord Jesus Christ, who was I to think that I could stand in God’s way?”</a:t>
            </a:r>
          </a:p>
          <a:p>
            <a:pPr marL="0" indent="0" algn="l">
              <a:buNone/>
            </a:pPr>
            <a:r>
              <a:rPr lang="en-GB" dirty="0">
                <a:solidFill>
                  <a:schemeClr val="bg1"/>
                </a:solidFill>
              </a:rPr>
              <a:t>When they heard this, they had </a:t>
            </a:r>
            <a:r>
              <a:rPr lang="en-GB" u="sng" dirty="0">
                <a:solidFill>
                  <a:schemeClr val="bg1"/>
                </a:solidFill>
              </a:rPr>
              <a:t>no further objections</a:t>
            </a:r>
            <a:r>
              <a:rPr lang="en-GB" dirty="0">
                <a:solidFill>
                  <a:schemeClr val="bg1"/>
                </a:solidFill>
              </a:rPr>
              <a:t> and praised God, saying, “So then, even to Gentiles God has granted repentance that leads to life.”</a:t>
            </a:r>
          </a:p>
          <a:p>
            <a:pPr marL="0" indent="0">
              <a:buNone/>
            </a:pPr>
            <a:endParaRPr lang="en-GB" dirty="0">
              <a:solidFill>
                <a:schemeClr val="bg1"/>
              </a:solidFill>
            </a:endParaRPr>
          </a:p>
          <a:p>
            <a:pPr marL="0" indent="0" algn="l">
              <a:buNone/>
            </a:pPr>
            <a:endParaRPr lang="en-GB" dirty="0">
              <a:solidFill>
                <a:schemeClr val="bg1"/>
              </a:solidFill>
            </a:endParaRPr>
          </a:p>
        </p:txBody>
      </p:sp>
    </p:spTree>
    <p:extLst>
      <p:ext uri="{BB962C8B-B14F-4D97-AF65-F5344CB8AC3E}">
        <p14:creationId xmlns:p14="http://schemas.microsoft.com/office/powerpoint/2010/main" val="1591988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7323C-E76B-CF8F-40B3-544474C2C02B}"/>
              </a:ext>
            </a:extLst>
          </p:cNvPr>
          <p:cNvSpPr>
            <a:spLocks noGrp="1"/>
          </p:cNvSpPr>
          <p:nvPr>
            <p:ph type="title"/>
          </p:nvPr>
        </p:nvSpPr>
        <p:spPr>
          <a:xfrm>
            <a:off x="838200" y="365125"/>
            <a:ext cx="5318051" cy="1325563"/>
          </a:xfrm>
        </p:spPr>
        <p:txBody>
          <a:bodyPr/>
          <a:lstStyle/>
          <a:p>
            <a:pPr algn="ctr"/>
            <a:r>
              <a:rPr lang="en-GB" dirty="0"/>
              <a:t>Move with the Cloud</a:t>
            </a:r>
          </a:p>
        </p:txBody>
      </p:sp>
      <p:sp>
        <p:nvSpPr>
          <p:cNvPr id="7" name="TextBox 6">
            <a:extLst>
              <a:ext uri="{FF2B5EF4-FFF2-40B4-BE49-F238E27FC236}">
                <a16:creationId xmlns:a16="http://schemas.microsoft.com/office/drawing/2014/main" id="{1C0ED3EB-B220-0FF7-47EC-F92B53E2AB19}"/>
              </a:ext>
            </a:extLst>
          </p:cNvPr>
          <p:cNvSpPr txBox="1"/>
          <p:nvPr/>
        </p:nvSpPr>
        <p:spPr>
          <a:xfrm>
            <a:off x="547577" y="1542007"/>
            <a:ext cx="6618767" cy="2677656"/>
          </a:xfrm>
          <a:prstGeom prst="rect">
            <a:avLst/>
          </a:prstGeom>
          <a:noFill/>
        </p:spPr>
        <p:txBody>
          <a:bodyPr wrap="square">
            <a:spAutoFit/>
          </a:bodyPr>
          <a:lstStyle/>
          <a:p>
            <a:r>
              <a:rPr lang="en-GB" sz="2400" b="0" i="0" dirty="0">
                <a:solidFill>
                  <a:srgbClr val="001320"/>
                </a:solidFill>
                <a:effectLst/>
              </a:rPr>
              <a:t>Whenever the cloud lifted from above the tent, the Israelites set out; wherever the cloud settled, the Israelites encamped. At the </a:t>
            </a:r>
            <a:r>
              <a:rPr lang="en-GB" sz="2400" b="0" i="0" cap="small" dirty="0">
                <a:solidFill>
                  <a:srgbClr val="001320"/>
                </a:solidFill>
                <a:effectLst/>
              </a:rPr>
              <a:t>Lord</a:t>
            </a:r>
            <a:r>
              <a:rPr lang="en-GB" sz="2400" b="0" i="0" dirty="0">
                <a:solidFill>
                  <a:srgbClr val="001320"/>
                </a:solidFill>
                <a:effectLst/>
              </a:rPr>
              <a:t>’s command the Israelites set out, and at his command they encamped. As long as the cloud stayed over the tabernacle, they remained in camp.</a:t>
            </a:r>
          </a:p>
          <a:p>
            <a:pPr algn="ctr"/>
            <a:r>
              <a:rPr lang="en-GB" sz="2400" b="0" i="0" dirty="0">
                <a:solidFill>
                  <a:srgbClr val="001320"/>
                </a:solidFill>
                <a:effectLst/>
              </a:rPr>
              <a:t>- </a:t>
            </a:r>
            <a:r>
              <a:rPr lang="en-GB" sz="2400" dirty="0">
                <a:solidFill>
                  <a:srgbClr val="001320"/>
                </a:solidFill>
              </a:rPr>
              <a:t>Num 9:17-18</a:t>
            </a:r>
            <a:endParaRPr lang="en-GB" sz="2400" dirty="0"/>
          </a:p>
        </p:txBody>
      </p:sp>
      <p:pic>
        <p:nvPicPr>
          <p:cNvPr id="1026" name="Picture 2" descr="Man carrying bags illustration, Backpacking Silhouette, Backpackers  silhouette transparent background PNG clipart | HiClipart">
            <a:extLst>
              <a:ext uri="{FF2B5EF4-FFF2-40B4-BE49-F238E27FC236}">
                <a16:creationId xmlns:a16="http://schemas.microsoft.com/office/drawing/2014/main" id="{8C1A9CEC-54F3-6DEA-C312-99B0ED8F832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16705" y="5377030"/>
            <a:ext cx="1255232" cy="105974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ent Silhouette Vector Images (over 10,000)">
            <a:extLst>
              <a:ext uri="{FF2B5EF4-FFF2-40B4-BE49-F238E27FC236}">
                <a16:creationId xmlns:a16="http://schemas.microsoft.com/office/drawing/2014/main" id="{F2009FD8-F4A3-FE08-DB39-D89FD82D18A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2925" t="20749" r="12323" b="20685"/>
          <a:stretch/>
        </p:blipFill>
        <p:spPr bwMode="auto">
          <a:xfrm>
            <a:off x="4768702" y="5656521"/>
            <a:ext cx="1626782" cy="93992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loud Silhouette PNG And Vector Images Free Download - Pngtree">
            <a:extLst>
              <a:ext uri="{FF2B5EF4-FFF2-40B4-BE49-F238E27FC236}">
                <a16:creationId xmlns:a16="http://schemas.microsoft.com/office/drawing/2014/main" id="{ABC761A7-25C6-FB10-A80E-D9560F49BD38}"/>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4444" r="94167">
                        <a14:foregroundMark x1="4722" y1="54722" x2="4722" y2="54722"/>
                        <a14:foregroundMark x1="94167" y1="54444" x2="94167" y2="54444"/>
                      </a14:backgroundRemoval>
                    </a14:imgEffect>
                  </a14:imgLayer>
                </a14:imgProps>
              </a:ext>
              <a:ext uri="{28A0092B-C50C-407E-A947-70E740481C1C}">
                <a14:useLocalDpi xmlns:a14="http://schemas.microsoft.com/office/drawing/2010/main" val="0"/>
              </a:ext>
            </a:extLst>
          </a:blip>
          <a:srcRect/>
          <a:stretch>
            <a:fillRect/>
          </a:stretch>
        </p:blipFill>
        <p:spPr bwMode="auto">
          <a:xfrm>
            <a:off x="4921110" y="4392654"/>
            <a:ext cx="1046421" cy="10464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Man carrying bags illustration, Backpacking Silhouette, Backpackers  silhouette transparent background PNG clipart | HiClipart">
            <a:extLst>
              <a:ext uri="{FF2B5EF4-FFF2-40B4-BE49-F238E27FC236}">
                <a16:creationId xmlns:a16="http://schemas.microsoft.com/office/drawing/2014/main" id="{1C294ACB-BC7D-8600-4C1E-39027F4729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14939" y="5375266"/>
            <a:ext cx="1255232" cy="1059745"/>
          </a:xfrm>
          <a:prstGeom prst="rect">
            <a:avLst/>
          </a:prstGeom>
          <a:noFill/>
          <a:extLst>
            <a:ext uri="{909E8E84-426E-40DD-AFC4-6F175D3DCCD1}">
              <a14:hiddenFill xmlns:a14="http://schemas.microsoft.com/office/drawing/2010/main">
                <a:solidFill>
                  <a:srgbClr val="FFFFFF"/>
                </a:solidFill>
              </a14:hiddenFill>
            </a:ext>
          </a:extLst>
        </p:spPr>
      </p:pic>
      <p:pic>
        <p:nvPicPr>
          <p:cNvPr id="11" name="Set down 4sec_0">
            <a:hlinkClick r:id="" action="ppaction://media"/>
            <a:extLst>
              <a:ext uri="{FF2B5EF4-FFF2-40B4-BE49-F238E27FC236}">
                <a16:creationId xmlns:a16="http://schemas.microsoft.com/office/drawing/2014/main" id="{7CBA4E9E-D4E9-C7B2-2BBF-95BEE7C124D9}"/>
              </a:ext>
            </a:extLst>
          </p:cNvPr>
          <p:cNvPicPr>
            <a:picLocks noChangeAspect="1"/>
          </p:cNvPicPr>
          <p:nvPr>
            <a:videoFile r:link="rId2"/>
            <p:extLst>
              <p:ext uri="{DAA4B4D4-6D71-4841-9C94-3DE7FCFB9230}">
                <p14:media xmlns:p14="http://schemas.microsoft.com/office/powerpoint/2010/main" r:embed="rId1"/>
              </p:ext>
            </p:extLst>
          </p:nvPr>
        </p:nvPicPr>
        <p:blipFill>
          <a:blip r:embed="rId11"/>
          <a:srcRect l="34244" t="34241" r="34408" b="34854"/>
          <a:stretch/>
        </p:blipFill>
        <p:spPr>
          <a:xfrm>
            <a:off x="7804297" y="2343478"/>
            <a:ext cx="3949994" cy="2190547"/>
          </a:xfrm>
          <a:prstGeom prst="rect">
            <a:avLst/>
          </a:prstGeom>
        </p:spPr>
      </p:pic>
      <p:pic>
        <p:nvPicPr>
          <p:cNvPr id="12" name="Set up 4 secs_0">
            <a:hlinkClick r:id="" action="ppaction://media"/>
            <a:extLst>
              <a:ext uri="{FF2B5EF4-FFF2-40B4-BE49-F238E27FC236}">
                <a16:creationId xmlns:a16="http://schemas.microsoft.com/office/drawing/2014/main" id="{267C8037-7255-535A-DD61-E9081FF2D118}"/>
              </a:ext>
            </a:extLst>
          </p:cNvPr>
          <p:cNvPicPr>
            <a:picLocks noChangeAspect="1"/>
          </p:cNvPicPr>
          <p:nvPr>
            <a:videoFile r:link="rId4"/>
            <p:extLst>
              <p:ext uri="{DAA4B4D4-6D71-4841-9C94-3DE7FCFB9230}">
                <p14:media xmlns:p14="http://schemas.microsoft.com/office/powerpoint/2010/main" r:embed="rId3"/>
              </p:ext>
            </p:extLst>
          </p:nvPr>
        </p:nvPicPr>
        <p:blipFill>
          <a:blip r:embed="rId12"/>
          <a:srcRect l="34064" t="33733" r="34409" b="35289"/>
          <a:stretch/>
        </p:blipFill>
        <p:spPr>
          <a:xfrm>
            <a:off x="7804298" y="140788"/>
            <a:ext cx="3949995" cy="2183188"/>
          </a:xfrm>
          <a:prstGeom prst="rect">
            <a:avLst/>
          </a:prstGeom>
        </p:spPr>
      </p:pic>
      <p:sp>
        <p:nvSpPr>
          <p:cNvPr id="14" name="TextBox 13">
            <a:extLst>
              <a:ext uri="{FF2B5EF4-FFF2-40B4-BE49-F238E27FC236}">
                <a16:creationId xmlns:a16="http://schemas.microsoft.com/office/drawing/2014/main" id="{DCF50EDD-52F5-A46E-EE4B-E4AE69A2D5F0}"/>
              </a:ext>
            </a:extLst>
          </p:cNvPr>
          <p:cNvSpPr txBox="1"/>
          <p:nvPr/>
        </p:nvSpPr>
        <p:spPr>
          <a:xfrm>
            <a:off x="547577" y="5202275"/>
            <a:ext cx="7717908" cy="1200329"/>
          </a:xfrm>
          <a:prstGeom prst="rect">
            <a:avLst/>
          </a:prstGeom>
          <a:noFill/>
        </p:spPr>
        <p:txBody>
          <a:bodyPr wrap="square">
            <a:spAutoFit/>
          </a:bodyPr>
          <a:lstStyle/>
          <a:p>
            <a:r>
              <a:rPr lang="en-GB" sz="2400" b="1" dirty="0"/>
              <a:t>Question</a:t>
            </a:r>
          </a:p>
          <a:p>
            <a:r>
              <a:rPr lang="en-GB" sz="2400" dirty="0"/>
              <a:t>Has God moved on from a position you are sticking to?</a:t>
            </a:r>
          </a:p>
          <a:p>
            <a:r>
              <a:rPr lang="en-GB" sz="2400" dirty="0"/>
              <a:t>Has God stuck to a position you have moved on from?</a:t>
            </a:r>
          </a:p>
        </p:txBody>
      </p:sp>
    </p:spTree>
    <p:extLst>
      <p:ext uri="{BB962C8B-B14F-4D97-AF65-F5344CB8AC3E}">
        <p14:creationId xmlns:p14="http://schemas.microsoft.com/office/powerpoint/2010/main" val="240970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80" fill="hold"/>
                                        <p:tgtEl>
                                          <p:spTgt spid="12"/>
                                        </p:tgtEl>
                                      </p:cBhvr>
                                    </p:cmd>
                                  </p:childTnLst>
                                </p:cTn>
                              </p:par>
                              <p:par>
                                <p:cTn id="7" presetID="1" presetClass="mediacall" presetSubtype="0" fill="hold" nodeType="withEffect">
                                  <p:stCondLst>
                                    <p:cond delay="2000"/>
                                  </p:stCondLst>
                                  <p:childTnLst>
                                    <p:cmd type="call" cmd="playFrom(0.0)">
                                      <p:cBhvr>
                                        <p:cTn id="8" dur="4644" fill="hold"/>
                                        <p:tgtEl>
                                          <p:spTgt spid="11"/>
                                        </p:tgtEl>
                                      </p:cBhvr>
                                    </p:cmd>
                                  </p:childTnLst>
                                </p:cTn>
                              </p:par>
                              <p:par>
                                <p:cTn id="9" presetID="2" presetClass="entr" presetSubtype="8" fill="hold" nodeType="withEffect">
                                  <p:stCondLst>
                                    <p:cond delay="0"/>
                                  </p:stCondLst>
                                  <p:childTnLst>
                                    <p:set>
                                      <p:cBhvr>
                                        <p:cTn id="10" dur="1" fill="hold">
                                          <p:stCondLst>
                                            <p:cond delay="0"/>
                                          </p:stCondLst>
                                        </p:cTn>
                                        <p:tgtEl>
                                          <p:spTgt spid="1034"/>
                                        </p:tgtEl>
                                        <p:attrNameLst>
                                          <p:attrName>style.visibility</p:attrName>
                                        </p:attrNameLst>
                                      </p:cBhvr>
                                      <p:to>
                                        <p:strVal val="visible"/>
                                      </p:to>
                                    </p:set>
                                    <p:anim calcmode="lin" valueType="num">
                                      <p:cBhvr additive="base">
                                        <p:cTn id="11" dur="2500" fill="hold"/>
                                        <p:tgtEl>
                                          <p:spTgt spid="1034"/>
                                        </p:tgtEl>
                                        <p:attrNameLst>
                                          <p:attrName>ppt_x</p:attrName>
                                        </p:attrNameLst>
                                      </p:cBhvr>
                                      <p:tavLst>
                                        <p:tav tm="0">
                                          <p:val>
                                            <p:strVal val="0-#ppt_w/2"/>
                                          </p:val>
                                        </p:tav>
                                        <p:tav tm="100000">
                                          <p:val>
                                            <p:strVal val="#ppt_x"/>
                                          </p:val>
                                        </p:tav>
                                      </p:tavLst>
                                    </p:anim>
                                    <p:anim calcmode="lin" valueType="num">
                                      <p:cBhvr additive="base">
                                        <p:cTn id="12" dur="2500" fill="hold"/>
                                        <p:tgtEl>
                                          <p:spTgt spid="103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1026"/>
                                        </p:tgtEl>
                                        <p:attrNameLst>
                                          <p:attrName>style.visibility</p:attrName>
                                        </p:attrNameLst>
                                      </p:cBhvr>
                                      <p:to>
                                        <p:strVal val="visible"/>
                                      </p:to>
                                    </p:set>
                                    <p:anim calcmode="lin" valueType="num">
                                      <p:cBhvr additive="base">
                                        <p:cTn id="15" dur="2500" fill="hold"/>
                                        <p:tgtEl>
                                          <p:spTgt spid="1026"/>
                                        </p:tgtEl>
                                        <p:attrNameLst>
                                          <p:attrName>ppt_x</p:attrName>
                                        </p:attrNameLst>
                                      </p:cBhvr>
                                      <p:tavLst>
                                        <p:tav tm="0">
                                          <p:val>
                                            <p:strVal val="0-#ppt_w/2"/>
                                          </p:val>
                                        </p:tav>
                                        <p:tav tm="100000">
                                          <p:val>
                                            <p:strVal val="#ppt_x"/>
                                          </p:val>
                                        </p:tav>
                                      </p:tavLst>
                                    </p:anim>
                                    <p:anim calcmode="lin" valueType="num">
                                      <p:cBhvr additive="base">
                                        <p:cTn id="16" dur="2500" fill="hold"/>
                                        <p:tgtEl>
                                          <p:spTgt spid="1026"/>
                                        </p:tgtEl>
                                        <p:attrNameLst>
                                          <p:attrName>ppt_y</p:attrName>
                                        </p:attrNameLst>
                                      </p:cBhvr>
                                      <p:tavLst>
                                        <p:tav tm="0">
                                          <p:val>
                                            <p:strVal val="#ppt_y"/>
                                          </p:val>
                                        </p:tav>
                                        <p:tav tm="100000">
                                          <p:val>
                                            <p:strVal val="#ppt_y"/>
                                          </p:val>
                                        </p:tav>
                                      </p:tavLst>
                                    </p:anim>
                                  </p:childTnLst>
                                </p:cTn>
                              </p:par>
                              <p:par>
                                <p:cTn id="17" presetID="22" presetClass="exit" presetSubtype="4" fill="hold" nodeType="withEffect">
                                  <p:stCondLst>
                                    <p:cond delay="3000"/>
                                  </p:stCondLst>
                                  <p:childTnLst>
                                    <p:animEffect transition="out" filter="wipe(down)">
                                      <p:cBhvr>
                                        <p:cTn id="18" dur="100"/>
                                        <p:tgtEl>
                                          <p:spTgt spid="1026"/>
                                        </p:tgtEl>
                                      </p:cBhvr>
                                    </p:animEffect>
                                    <p:set>
                                      <p:cBhvr>
                                        <p:cTn id="19" dur="1" fill="hold">
                                          <p:stCondLst>
                                            <p:cond delay="99"/>
                                          </p:stCondLst>
                                        </p:cTn>
                                        <p:tgtEl>
                                          <p:spTgt spid="1026"/>
                                        </p:tgtEl>
                                        <p:attrNameLst>
                                          <p:attrName>style.visibility</p:attrName>
                                        </p:attrNameLst>
                                      </p:cBhvr>
                                      <p:to>
                                        <p:strVal val="hidden"/>
                                      </p:to>
                                    </p:set>
                                  </p:childTnLst>
                                </p:cTn>
                              </p:par>
                              <p:par>
                                <p:cTn id="20" presetID="22" presetClass="entr" presetSubtype="4" fill="hold" nodeType="withEffect">
                                  <p:stCondLst>
                                    <p:cond delay="3500"/>
                                  </p:stCondLst>
                                  <p:childTnLst>
                                    <p:set>
                                      <p:cBhvr>
                                        <p:cTn id="21" dur="1" fill="hold">
                                          <p:stCondLst>
                                            <p:cond delay="0"/>
                                          </p:stCondLst>
                                        </p:cTn>
                                        <p:tgtEl>
                                          <p:spTgt spid="1032"/>
                                        </p:tgtEl>
                                        <p:attrNameLst>
                                          <p:attrName>style.visibility</p:attrName>
                                        </p:attrNameLst>
                                      </p:cBhvr>
                                      <p:to>
                                        <p:strVal val="visible"/>
                                      </p:to>
                                    </p:set>
                                    <p:animEffect transition="in" filter="wipe(down)">
                                      <p:cBhvr>
                                        <p:cTn id="22" dur="500"/>
                                        <p:tgtEl>
                                          <p:spTgt spid="1032"/>
                                        </p:tgtEl>
                                      </p:cBhvr>
                                    </p:animEffect>
                                  </p:childTnLst>
                                </p:cTn>
                              </p:par>
                              <p:par>
                                <p:cTn id="23" presetID="22" presetClass="exit" presetSubtype="1" fill="hold" nodeType="withEffect">
                                  <p:stCondLst>
                                    <p:cond delay="4000"/>
                                  </p:stCondLst>
                                  <p:childTnLst>
                                    <p:animEffect transition="out" filter="wipe(up)">
                                      <p:cBhvr>
                                        <p:cTn id="24" dur="500"/>
                                        <p:tgtEl>
                                          <p:spTgt spid="1032"/>
                                        </p:tgtEl>
                                      </p:cBhvr>
                                    </p:animEffect>
                                    <p:set>
                                      <p:cBhvr>
                                        <p:cTn id="25" dur="1" fill="hold">
                                          <p:stCondLst>
                                            <p:cond delay="499"/>
                                          </p:stCondLst>
                                        </p:cTn>
                                        <p:tgtEl>
                                          <p:spTgt spid="1032"/>
                                        </p:tgtEl>
                                        <p:attrNameLst>
                                          <p:attrName>style.visibility</p:attrName>
                                        </p:attrNameLst>
                                      </p:cBhvr>
                                      <p:to>
                                        <p:strVal val="hidden"/>
                                      </p:to>
                                    </p:set>
                                  </p:childTnLst>
                                </p:cTn>
                              </p:par>
                              <p:par>
                                <p:cTn id="26" presetID="22" presetClass="entr" presetSubtype="4" fill="hold" nodeType="withEffect">
                                  <p:stCondLst>
                                    <p:cond delay="450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500"/>
                                        <p:tgtEl>
                                          <p:spTgt spid="8"/>
                                        </p:tgtEl>
                                      </p:cBhvr>
                                    </p:animEffect>
                                  </p:childTnLst>
                                </p:cTn>
                              </p:par>
                              <p:par>
                                <p:cTn id="29" presetID="2" presetClass="exit" presetSubtype="2" fill="hold" nodeType="withEffect">
                                  <p:stCondLst>
                                    <p:cond delay="5000"/>
                                  </p:stCondLst>
                                  <p:childTnLst>
                                    <p:anim calcmode="lin" valueType="num">
                                      <p:cBhvr additive="base">
                                        <p:cTn id="30" dur="2500"/>
                                        <p:tgtEl>
                                          <p:spTgt spid="1034"/>
                                        </p:tgtEl>
                                        <p:attrNameLst>
                                          <p:attrName>ppt_x</p:attrName>
                                        </p:attrNameLst>
                                      </p:cBhvr>
                                      <p:tavLst>
                                        <p:tav tm="0">
                                          <p:val>
                                            <p:strVal val="ppt_x"/>
                                          </p:val>
                                        </p:tav>
                                        <p:tav tm="100000">
                                          <p:val>
                                            <p:strVal val="1+ppt_w/2"/>
                                          </p:val>
                                        </p:tav>
                                      </p:tavLst>
                                    </p:anim>
                                    <p:anim calcmode="lin" valueType="num">
                                      <p:cBhvr additive="base">
                                        <p:cTn id="31" dur="2500"/>
                                        <p:tgtEl>
                                          <p:spTgt spid="1034"/>
                                        </p:tgtEl>
                                        <p:attrNameLst>
                                          <p:attrName>ppt_y</p:attrName>
                                        </p:attrNameLst>
                                      </p:cBhvr>
                                      <p:tavLst>
                                        <p:tav tm="0">
                                          <p:val>
                                            <p:strVal val="ppt_y"/>
                                          </p:val>
                                        </p:tav>
                                        <p:tav tm="100000">
                                          <p:val>
                                            <p:strVal val="ppt_y"/>
                                          </p:val>
                                        </p:tav>
                                      </p:tavLst>
                                    </p:anim>
                                    <p:set>
                                      <p:cBhvr>
                                        <p:cTn id="32" dur="1" fill="hold">
                                          <p:stCondLst>
                                            <p:cond delay="2499"/>
                                          </p:stCondLst>
                                        </p:cTn>
                                        <p:tgtEl>
                                          <p:spTgt spid="1034"/>
                                        </p:tgtEl>
                                        <p:attrNameLst>
                                          <p:attrName>style.visibility</p:attrName>
                                        </p:attrNameLst>
                                      </p:cBhvr>
                                      <p:to>
                                        <p:strVal val="hidden"/>
                                      </p:to>
                                    </p:set>
                                  </p:childTnLst>
                                </p:cTn>
                              </p:par>
                              <p:par>
                                <p:cTn id="33" presetID="2" presetClass="exit" presetSubtype="2" fill="hold" nodeType="withEffect">
                                  <p:stCondLst>
                                    <p:cond delay="5500"/>
                                  </p:stCondLst>
                                  <p:childTnLst>
                                    <p:anim calcmode="lin" valueType="num">
                                      <p:cBhvr additive="base">
                                        <p:cTn id="34" dur="2500"/>
                                        <p:tgtEl>
                                          <p:spTgt spid="8"/>
                                        </p:tgtEl>
                                        <p:attrNameLst>
                                          <p:attrName>ppt_x</p:attrName>
                                        </p:attrNameLst>
                                      </p:cBhvr>
                                      <p:tavLst>
                                        <p:tav tm="0">
                                          <p:val>
                                            <p:strVal val="ppt_x"/>
                                          </p:val>
                                        </p:tav>
                                        <p:tav tm="100000">
                                          <p:val>
                                            <p:strVal val="1+ppt_w/2"/>
                                          </p:val>
                                        </p:tav>
                                      </p:tavLst>
                                    </p:anim>
                                    <p:anim calcmode="lin" valueType="num">
                                      <p:cBhvr additive="base">
                                        <p:cTn id="35" dur="2500"/>
                                        <p:tgtEl>
                                          <p:spTgt spid="8"/>
                                        </p:tgtEl>
                                        <p:attrNameLst>
                                          <p:attrName>ppt_y</p:attrName>
                                        </p:attrNameLst>
                                      </p:cBhvr>
                                      <p:tavLst>
                                        <p:tav tm="0">
                                          <p:val>
                                            <p:strVal val="ppt_y"/>
                                          </p:val>
                                        </p:tav>
                                        <p:tav tm="100000">
                                          <p:val>
                                            <p:strVal val="ppt_y"/>
                                          </p:val>
                                        </p:tav>
                                      </p:tavLst>
                                    </p:anim>
                                    <p:set>
                                      <p:cBhvr>
                                        <p:cTn id="36" dur="1" fill="hold">
                                          <p:stCondLst>
                                            <p:cond delay="2499"/>
                                          </p:stCondLst>
                                        </p:cTn>
                                        <p:tgtEl>
                                          <p:spTgt spid="8"/>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41" fill="hold" display="0">
                  <p:stCondLst>
                    <p:cond delay="indefinite"/>
                  </p:stCondLst>
                </p:cTn>
                <p:tgtEl>
                  <p:spTgt spid="11"/>
                </p:tgtEl>
              </p:cMediaNode>
            </p:video>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2" presetClass="mediacall" presetSubtype="0" fill="hold" nodeType="clickEffect">
                                  <p:stCondLst>
                                    <p:cond delay="0"/>
                                  </p:stCondLst>
                                  <p:childTnLst>
                                    <p:cmd type="call" cmd="togglePause">
                                      <p:cBhvr>
                                        <p:cTn id="46" dur="1" fill="hold"/>
                                        <p:tgtEl>
                                          <p:spTgt spid="11"/>
                                        </p:tgtEl>
                                      </p:cBhvr>
                                    </p:cmd>
                                  </p:childTnLst>
                                </p:cTn>
                              </p:par>
                            </p:childTnLst>
                          </p:cTn>
                        </p:par>
                      </p:childTnLst>
                    </p:cTn>
                  </p:par>
                </p:childTnLst>
              </p:cTn>
              <p:nextCondLst>
                <p:cond evt="onClick" delay="0">
                  <p:tgtEl>
                    <p:spTgt spid="11"/>
                  </p:tgtEl>
                </p:cond>
              </p:nextCondLst>
            </p:seq>
            <p:video>
              <p:cMediaNode vol="80000" mute="1">
                <p:cTn id="47" fill="hold" display="0">
                  <p:stCondLst>
                    <p:cond delay="indefinite"/>
                  </p:stCondLst>
                </p:cTn>
                <p:tgtEl>
                  <p:spTgt spid="12"/>
                </p:tgtEl>
              </p:cMediaNode>
            </p:video>
            <p:seq concurrent="1" nextAc="seek">
              <p:cTn id="48" restart="whenNotActive" fill="hold" evtFilter="cancelBubble" nodeType="interactiveSeq">
                <p:stCondLst>
                  <p:cond evt="onClick" delay="0">
                    <p:tgtEl>
                      <p:spTgt spid="12"/>
                    </p:tgtEl>
                  </p:cond>
                </p:stCondLst>
                <p:endSync evt="end" delay="0">
                  <p:rtn val="all"/>
                </p:endSync>
                <p:childTnLst>
                  <p:par>
                    <p:cTn id="49" fill="hold">
                      <p:stCondLst>
                        <p:cond delay="0"/>
                      </p:stCondLst>
                      <p:childTnLst>
                        <p:par>
                          <p:cTn id="50" fill="hold">
                            <p:stCondLst>
                              <p:cond delay="0"/>
                            </p:stCondLst>
                            <p:childTnLst>
                              <p:par>
                                <p:cTn id="51" presetID="2" presetClass="mediacall" presetSubtype="0" fill="hold" nodeType="clickEffect">
                                  <p:stCondLst>
                                    <p:cond delay="0"/>
                                  </p:stCondLst>
                                  <p:childTnLst>
                                    <p:cmd type="call" cmd="togglePause">
                                      <p:cBhvr>
                                        <p:cTn id="52" dur="1" fill="hold"/>
                                        <p:tgtEl>
                                          <p:spTgt spid="12"/>
                                        </p:tgtEl>
                                      </p:cBhvr>
                                    </p:cmd>
                                  </p:childTnLst>
                                </p:cTn>
                              </p:par>
                            </p:childTnLst>
                          </p:cTn>
                        </p:par>
                      </p:childTnLst>
                    </p:cTn>
                  </p:par>
                </p:childTnLst>
              </p:cTn>
              <p:nextCondLst>
                <p:cond evt="onClick" delay="0">
                  <p:tgtEl>
                    <p:spTgt spid="12"/>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E309575-C8F1-2866-6874-FC8B0FA2F8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4DE0F6-503F-E46A-AC08-1227C6E5602E}"/>
              </a:ext>
            </a:extLst>
          </p:cNvPr>
          <p:cNvSpPr>
            <a:spLocks noGrp="1"/>
          </p:cNvSpPr>
          <p:nvPr>
            <p:ph type="title"/>
          </p:nvPr>
        </p:nvSpPr>
        <p:spPr>
          <a:xfrm>
            <a:off x="838200" y="365125"/>
            <a:ext cx="10515600" cy="773393"/>
          </a:xfrm>
        </p:spPr>
        <p:txBody>
          <a:bodyPr/>
          <a:lstStyle/>
          <a:p>
            <a:pPr algn="ctr"/>
            <a:r>
              <a:rPr lang="en-GB" dirty="0">
                <a:solidFill>
                  <a:schemeClr val="bg1"/>
                </a:solidFill>
              </a:rPr>
              <a:t>Acts 11:19-26</a:t>
            </a:r>
          </a:p>
        </p:txBody>
      </p:sp>
      <p:sp>
        <p:nvSpPr>
          <p:cNvPr id="3" name="Content Placeholder 2">
            <a:extLst>
              <a:ext uri="{FF2B5EF4-FFF2-40B4-BE49-F238E27FC236}">
                <a16:creationId xmlns:a16="http://schemas.microsoft.com/office/drawing/2014/main" id="{A6DF9D67-A24C-F2EF-F1AC-6254C0CBD52A}"/>
              </a:ext>
            </a:extLst>
          </p:cNvPr>
          <p:cNvSpPr>
            <a:spLocks noGrp="1"/>
          </p:cNvSpPr>
          <p:nvPr>
            <p:ph idx="1"/>
          </p:nvPr>
        </p:nvSpPr>
        <p:spPr>
          <a:xfrm>
            <a:off x="679784" y="1296707"/>
            <a:ext cx="11255542" cy="4351338"/>
          </a:xfrm>
        </p:spPr>
        <p:txBody>
          <a:bodyPr>
            <a:noAutofit/>
          </a:bodyPr>
          <a:lstStyle/>
          <a:p>
            <a:pPr marL="0" indent="0" algn="l">
              <a:buNone/>
            </a:pPr>
            <a:r>
              <a:rPr lang="en-GB" sz="2400" dirty="0">
                <a:solidFill>
                  <a:schemeClr val="bg1"/>
                </a:solidFill>
              </a:rPr>
              <a:t>Now those who had been scattered by the persecution that broke out when Stephen was killed </a:t>
            </a:r>
            <a:r>
              <a:rPr lang="en-GB" sz="2400" dirty="0" err="1">
                <a:solidFill>
                  <a:schemeClr val="bg1"/>
                </a:solidFill>
              </a:rPr>
              <a:t>traveled</a:t>
            </a:r>
            <a:r>
              <a:rPr lang="en-GB" sz="2400" dirty="0">
                <a:solidFill>
                  <a:schemeClr val="bg1"/>
                </a:solidFill>
              </a:rPr>
              <a:t> as far as Phoenicia, Cyprus and Antioch, spreading the word only among Jews. Some of them, however, men from Cyprus and Cyrene, went to Antioch and began to speak to Greeks also, telling them the good news about the Lord Jesus. The Lord’s hand was with them, and a great number of people believed and turned to the Lord.</a:t>
            </a:r>
          </a:p>
          <a:p>
            <a:pPr marL="0" indent="0" algn="l">
              <a:buNone/>
            </a:pPr>
            <a:r>
              <a:rPr lang="en-GB" sz="2400" dirty="0">
                <a:solidFill>
                  <a:schemeClr val="bg1"/>
                </a:solidFill>
              </a:rPr>
              <a:t>News of this reached the church in Jerusalem, and they sent Barnabas to Antioch.  When he arrived and saw what the grace of God had done, he was glad and encouraged them all to remain true to the Lord with all their hearts. He was a good man, full of the Holy Spirit and faith, and a great number of people were brought to the Lord.</a:t>
            </a:r>
          </a:p>
          <a:p>
            <a:pPr marL="0" indent="0" algn="l">
              <a:buNone/>
            </a:pPr>
            <a:r>
              <a:rPr lang="en-GB" sz="2400" dirty="0">
                <a:solidFill>
                  <a:schemeClr val="bg1"/>
                </a:solidFill>
              </a:rPr>
              <a:t>Then Barnabas went to Tarsus to look for Saul, and when he found him, he brought him to Antioch. So for a whole year Barnabas and Saul met with the church and taught great numbers of people. The disciples were called Christians first at Antioch.</a:t>
            </a:r>
          </a:p>
          <a:p>
            <a:pPr marL="0" indent="0">
              <a:buNone/>
            </a:pPr>
            <a:endParaRPr lang="en-GB" sz="2400" dirty="0">
              <a:solidFill>
                <a:schemeClr val="bg1"/>
              </a:solidFill>
            </a:endParaRPr>
          </a:p>
          <a:p>
            <a:pPr marL="0" indent="0" algn="l">
              <a:buNone/>
            </a:pPr>
            <a:endParaRPr lang="en-GB" sz="2400" dirty="0">
              <a:solidFill>
                <a:schemeClr val="bg1"/>
              </a:solidFill>
            </a:endParaRPr>
          </a:p>
        </p:txBody>
      </p:sp>
    </p:spTree>
    <p:extLst>
      <p:ext uri="{BB962C8B-B14F-4D97-AF65-F5344CB8AC3E}">
        <p14:creationId xmlns:p14="http://schemas.microsoft.com/office/powerpoint/2010/main" val="1666302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BBB0E-D4B1-641C-D070-4D5EE144ED12}"/>
              </a:ext>
            </a:extLst>
          </p:cNvPr>
          <p:cNvSpPr>
            <a:spLocks noGrp="1"/>
          </p:cNvSpPr>
          <p:nvPr>
            <p:ph type="title"/>
          </p:nvPr>
        </p:nvSpPr>
        <p:spPr/>
        <p:txBody>
          <a:bodyPr/>
          <a:lstStyle/>
          <a:p>
            <a:r>
              <a:rPr lang="en-GB" dirty="0"/>
              <a:t>Barnabas, “son of encouragement”</a:t>
            </a:r>
          </a:p>
        </p:txBody>
      </p:sp>
      <p:sp>
        <p:nvSpPr>
          <p:cNvPr id="3" name="Content Placeholder 2">
            <a:extLst>
              <a:ext uri="{FF2B5EF4-FFF2-40B4-BE49-F238E27FC236}">
                <a16:creationId xmlns:a16="http://schemas.microsoft.com/office/drawing/2014/main" id="{B6DCB73B-5C50-99EC-1474-9A197617D936}"/>
              </a:ext>
            </a:extLst>
          </p:cNvPr>
          <p:cNvSpPr>
            <a:spLocks noGrp="1"/>
          </p:cNvSpPr>
          <p:nvPr>
            <p:ph idx="1"/>
          </p:nvPr>
        </p:nvSpPr>
        <p:spPr>
          <a:xfrm>
            <a:off x="838200" y="1825625"/>
            <a:ext cx="6976730" cy="4351338"/>
          </a:xfrm>
        </p:spPr>
        <p:txBody>
          <a:bodyPr/>
          <a:lstStyle/>
          <a:p>
            <a:pPr marL="0" indent="0">
              <a:buNone/>
            </a:pPr>
            <a:r>
              <a:rPr lang="en-GB" b="0" i="0" dirty="0">
                <a:solidFill>
                  <a:srgbClr val="000000"/>
                </a:solidFill>
                <a:effectLst/>
                <a:latin typeface="system-ui"/>
              </a:rPr>
              <a:t>News of this reached the church in Jerusalem, and they sent Barnabas to Antioch. When he arrived and </a:t>
            </a:r>
            <a:r>
              <a:rPr lang="en-GB" b="1" i="0" dirty="0">
                <a:solidFill>
                  <a:srgbClr val="000000"/>
                </a:solidFill>
                <a:effectLst/>
                <a:latin typeface="system-ui"/>
              </a:rPr>
              <a:t>saw</a:t>
            </a:r>
            <a:r>
              <a:rPr lang="en-GB" b="0" i="0" dirty="0">
                <a:solidFill>
                  <a:srgbClr val="000000"/>
                </a:solidFill>
                <a:effectLst/>
                <a:latin typeface="system-ui"/>
              </a:rPr>
              <a:t> what the grace of God had done, </a:t>
            </a:r>
            <a:r>
              <a:rPr lang="en-GB" i="0" dirty="0">
                <a:solidFill>
                  <a:srgbClr val="000000"/>
                </a:solidFill>
                <a:effectLst/>
                <a:latin typeface="system-ui"/>
              </a:rPr>
              <a:t>he was </a:t>
            </a:r>
            <a:r>
              <a:rPr lang="en-GB" b="1" i="0" dirty="0">
                <a:solidFill>
                  <a:srgbClr val="000000"/>
                </a:solidFill>
                <a:effectLst/>
                <a:latin typeface="system-ui"/>
              </a:rPr>
              <a:t>glad </a:t>
            </a:r>
            <a:r>
              <a:rPr lang="en-GB" b="0" i="0" dirty="0">
                <a:solidFill>
                  <a:srgbClr val="000000"/>
                </a:solidFill>
                <a:effectLst/>
                <a:latin typeface="system-ui"/>
              </a:rPr>
              <a:t>and </a:t>
            </a:r>
            <a:r>
              <a:rPr lang="en-GB" b="1" i="0" dirty="0">
                <a:solidFill>
                  <a:srgbClr val="000000"/>
                </a:solidFill>
                <a:effectLst/>
                <a:latin typeface="system-ui"/>
              </a:rPr>
              <a:t>encouraged</a:t>
            </a:r>
            <a:r>
              <a:rPr lang="en-GB" b="0" i="0" dirty="0">
                <a:solidFill>
                  <a:srgbClr val="000000"/>
                </a:solidFill>
                <a:effectLst/>
                <a:latin typeface="system-ui"/>
              </a:rPr>
              <a:t> them all to remain </a:t>
            </a:r>
            <a:r>
              <a:rPr lang="en-GB" b="0" i="0" u="sng" dirty="0">
                <a:solidFill>
                  <a:srgbClr val="000000"/>
                </a:solidFill>
                <a:effectLst/>
                <a:latin typeface="system-ui"/>
              </a:rPr>
              <a:t>true</a:t>
            </a:r>
            <a:r>
              <a:rPr lang="en-GB" b="0" i="0" dirty="0">
                <a:solidFill>
                  <a:srgbClr val="000000"/>
                </a:solidFill>
                <a:effectLst/>
                <a:latin typeface="system-ui"/>
              </a:rPr>
              <a:t> to the Lord with all their </a:t>
            </a:r>
            <a:r>
              <a:rPr lang="en-GB" b="0" i="0" u="sng" dirty="0">
                <a:solidFill>
                  <a:srgbClr val="000000"/>
                </a:solidFill>
                <a:effectLst/>
                <a:latin typeface="system-ui"/>
              </a:rPr>
              <a:t>hearts</a:t>
            </a:r>
            <a:r>
              <a:rPr lang="en-GB" b="0" i="0" dirty="0">
                <a:solidFill>
                  <a:srgbClr val="000000"/>
                </a:solidFill>
                <a:effectLst/>
                <a:latin typeface="system-ui"/>
              </a:rPr>
              <a:t>.</a:t>
            </a:r>
          </a:p>
          <a:p>
            <a:pPr marL="0" indent="0">
              <a:buNone/>
            </a:pPr>
            <a:r>
              <a:rPr lang="en-GB" dirty="0">
                <a:solidFill>
                  <a:srgbClr val="000000"/>
                </a:solidFill>
                <a:latin typeface="system-ui"/>
              </a:rPr>
              <a:t>(Acts 11:22-23)</a:t>
            </a:r>
          </a:p>
          <a:p>
            <a:pPr>
              <a:buFontTx/>
              <a:buChar char="-"/>
            </a:pPr>
            <a:r>
              <a:rPr lang="en-GB" dirty="0">
                <a:solidFill>
                  <a:srgbClr val="000000"/>
                </a:solidFill>
                <a:latin typeface="system-ui"/>
              </a:rPr>
              <a:t>Renewal, send reinforcements </a:t>
            </a:r>
          </a:p>
          <a:p>
            <a:pPr>
              <a:buFontTx/>
              <a:buChar char="-"/>
            </a:pPr>
            <a:r>
              <a:rPr lang="en-GB" dirty="0">
                <a:solidFill>
                  <a:srgbClr val="000000"/>
                </a:solidFill>
                <a:latin typeface="system-ui"/>
              </a:rPr>
              <a:t>Saw &amp; glad</a:t>
            </a:r>
          </a:p>
          <a:p>
            <a:pPr>
              <a:buFontTx/>
              <a:buChar char="-"/>
            </a:pPr>
            <a:r>
              <a:rPr lang="en-GB" dirty="0">
                <a:solidFill>
                  <a:srgbClr val="000000"/>
                </a:solidFill>
                <a:latin typeface="system-ui"/>
              </a:rPr>
              <a:t>Encourages</a:t>
            </a:r>
          </a:p>
          <a:p>
            <a:pPr>
              <a:buFontTx/>
              <a:buChar char="-"/>
            </a:pPr>
            <a:endParaRPr lang="en-GB" dirty="0"/>
          </a:p>
        </p:txBody>
      </p:sp>
      <p:pic>
        <p:nvPicPr>
          <p:cNvPr id="2050" name="Picture 2" descr="However Barnabas explained that Saul was now a Christian, and how he had preached in Damascus that Jesus is the Son of God.  So the Apostles welcomed Saul who started speaking boldly about Jesus in Jerusalem – Slide 22">
            <a:extLst>
              <a:ext uri="{FF2B5EF4-FFF2-40B4-BE49-F238E27FC236}">
                <a16:creationId xmlns:a16="http://schemas.microsoft.com/office/drawing/2014/main" id="{56995394-7C2A-49C9-1888-D15940E605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015" r="24264" b="7829"/>
          <a:stretch/>
        </p:blipFill>
        <p:spPr bwMode="auto">
          <a:xfrm>
            <a:off x="7910625" y="1690688"/>
            <a:ext cx="3677092" cy="4731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77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46CF8-EA61-8A2F-4697-2A790F5F4FD4}"/>
              </a:ext>
            </a:extLst>
          </p:cNvPr>
          <p:cNvSpPr>
            <a:spLocks noGrp="1"/>
          </p:cNvSpPr>
          <p:nvPr>
            <p:ph type="title"/>
          </p:nvPr>
        </p:nvSpPr>
        <p:spPr/>
        <p:txBody>
          <a:bodyPr/>
          <a:lstStyle/>
          <a:p>
            <a:pPr algn="ctr"/>
            <a:r>
              <a:rPr lang="en-GB" dirty="0"/>
              <a:t>The ministry of Encouragement </a:t>
            </a:r>
          </a:p>
        </p:txBody>
      </p:sp>
      <p:sp>
        <p:nvSpPr>
          <p:cNvPr id="3" name="Content Placeholder 2">
            <a:extLst>
              <a:ext uri="{FF2B5EF4-FFF2-40B4-BE49-F238E27FC236}">
                <a16:creationId xmlns:a16="http://schemas.microsoft.com/office/drawing/2014/main" id="{1E721B19-E35B-1D3A-7BA7-F9C5339B79B6}"/>
              </a:ext>
            </a:extLst>
          </p:cNvPr>
          <p:cNvSpPr>
            <a:spLocks noGrp="1"/>
          </p:cNvSpPr>
          <p:nvPr>
            <p:ph idx="1"/>
          </p:nvPr>
        </p:nvSpPr>
        <p:spPr/>
        <p:txBody>
          <a:bodyPr/>
          <a:lstStyle/>
          <a:p>
            <a:r>
              <a:rPr lang="en-GB" dirty="0"/>
              <a:t>Encourage = </a:t>
            </a:r>
            <a:r>
              <a:rPr lang="en-GB" b="1" i="1" dirty="0" err="1">
                <a:solidFill>
                  <a:srgbClr val="FF0000"/>
                </a:solidFill>
              </a:rPr>
              <a:t>parakaleo</a:t>
            </a:r>
            <a:r>
              <a:rPr lang="en-GB" b="1" dirty="0">
                <a:solidFill>
                  <a:srgbClr val="FF0000"/>
                </a:solidFill>
              </a:rPr>
              <a:t> </a:t>
            </a:r>
            <a:r>
              <a:rPr lang="en-GB" dirty="0"/>
              <a:t>= </a:t>
            </a:r>
            <a:r>
              <a:rPr lang="en-GB" b="0" i="0" dirty="0">
                <a:solidFill>
                  <a:srgbClr val="001320"/>
                </a:solidFill>
                <a:effectLst/>
                <a:latin typeface="Roboto" panose="02000000000000000000" pitchFamily="2" charset="0"/>
              </a:rPr>
              <a:t>"</a:t>
            </a:r>
            <a:r>
              <a:rPr lang="en-GB" b="0" i="1" dirty="0">
                <a:solidFill>
                  <a:srgbClr val="001320"/>
                </a:solidFill>
                <a:effectLst/>
                <a:latin typeface="Roboto" panose="02000000000000000000" pitchFamily="2" charset="0"/>
              </a:rPr>
              <a:t>from</a:t>
            </a:r>
            <a:r>
              <a:rPr lang="en-GB" b="0" i="0" dirty="0">
                <a:solidFill>
                  <a:srgbClr val="001320"/>
                </a:solidFill>
                <a:effectLst/>
                <a:latin typeface="Roboto" panose="02000000000000000000" pitchFamily="2" charset="0"/>
              </a:rPr>
              <a:t> close-beside“ + "to call”</a:t>
            </a:r>
          </a:p>
          <a:p>
            <a:endParaRPr lang="en-GB" b="0" i="0" dirty="0">
              <a:solidFill>
                <a:srgbClr val="001320"/>
              </a:solidFill>
              <a:effectLst/>
              <a:latin typeface="Roboto" panose="02000000000000000000" pitchFamily="2" charset="0"/>
            </a:endParaRPr>
          </a:p>
          <a:p>
            <a:r>
              <a:rPr lang="en-GB" dirty="0"/>
              <a:t>Translated </a:t>
            </a:r>
          </a:p>
          <a:p>
            <a:pPr lvl="1"/>
            <a:r>
              <a:rPr lang="en-GB" dirty="0"/>
              <a:t>Verb: Beseech, implore, beg, appeal, call upon, plead, comfort, exhort</a:t>
            </a:r>
          </a:p>
          <a:p>
            <a:pPr lvl="1"/>
            <a:r>
              <a:rPr lang="en-GB" dirty="0"/>
              <a:t>Noun: Helper, Comforter, Advocate</a:t>
            </a:r>
          </a:p>
          <a:p>
            <a:endParaRPr lang="en-GB" b="0" i="1" dirty="0">
              <a:solidFill>
                <a:srgbClr val="001320"/>
              </a:solidFill>
              <a:effectLst/>
              <a:latin typeface="Roboto" panose="02000000000000000000" pitchFamily="2" charset="0"/>
            </a:endParaRPr>
          </a:p>
          <a:p>
            <a:r>
              <a:rPr lang="en-GB" b="0" i="1" dirty="0">
                <a:solidFill>
                  <a:srgbClr val="001320"/>
                </a:solidFill>
                <a:effectLst/>
                <a:latin typeface="Roboto" panose="02000000000000000000" pitchFamily="2" charset="0"/>
              </a:rPr>
              <a:t>offering up evidence</a:t>
            </a:r>
            <a:r>
              <a:rPr lang="en-GB" b="0" i="0" dirty="0">
                <a:solidFill>
                  <a:srgbClr val="001320"/>
                </a:solidFill>
                <a:effectLst/>
                <a:latin typeface="Roboto" panose="02000000000000000000" pitchFamily="2" charset="0"/>
              </a:rPr>
              <a:t> </a:t>
            </a:r>
            <a:r>
              <a:rPr lang="en-GB" b="0" i="1" dirty="0">
                <a:solidFill>
                  <a:srgbClr val="001320"/>
                </a:solidFill>
                <a:effectLst/>
                <a:latin typeface="Roboto" panose="02000000000000000000" pitchFamily="2" charset="0"/>
              </a:rPr>
              <a:t>that</a:t>
            </a:r>
            <a:r>
              <a:rPr lang="en-GB" b="0" i="0" dirty="0">
                <a:solidFill>
                  <a:srgbClr val="001320"/>
                </a:solidFill>
                <a:effectLst/>
                <a:latin typeface="Roboto" panose="02000000000000000000" pitchFamily="2" charset="0"/>
              </a:rPr>
              <a:t> </a:t>
            </a:r>
            <a:r>
              <a:rPr lang="en-GB" b="0" i="1" dirty="0">
                <a:solidFill>
                  <a:srgbClr val="001320"/>
                </a:solidFill>
                <a:effectLst/>
                <a:latin typeface="Roboto" panose="02000000000000000000" pitchFamily="2" charset="0"/>
              </a:rPr>
              <a:t>stands up in God's court</a:t>
            </a:r>
          </a:p>
          <a:p>
            <a:endParaRPr lang="en-GB" i="1" dirty="0">
              <a:solidFill>
                <a:srgbClr val="001320"/>
              </a:solidFill>
              <a:latin typeface="Roboto" panose="02000000000000000000" pitchFamily="2" charset="0"/>
            </a:endParaRPr>
          </a:p>
        </p:txBody>
      </p:sp>
    </p:spTree>
    <p:extLst>
      <p:ext uri="{BB962C8B-B14F-4D97-AF65-F5344CB8AC3E}">
        <p14:creationId xmlns:p14="http://schemas.microsoft.com/office/powerpoint/2010/main" val="24802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EDF68-49D6-AA08-EFFA-82CF57A06009}"/>
              </a:ext>
            </a:extLst>
          </p:cNvPr>
          <p:cNvSpPr>
            <a:spLocks noGrp="1"/>
          </p:cNvSpPr>
          <p:nvPr>
            <p:ph type="title"/>
          </p:nvPr>
        </p:nvSpPr>
        <p:spPr/>
        <p:txBody>
          <a:bodyPr/>
          <a:lstStyle/>
          <a:p>
            <a:pPr algn="ctr"/>
            <a:r>
              <a:rPr lang="en-GB" dirty="0">
                <a:solidFill>
                  <a:srgbClr val="001320"/>
                </a:solidFill>
                <a:latin typeface="Roboto" panose="02000000000000000000" pitchFamily="2" charset="0"/>
              </a:rPr>
              <a:t>Sympathy </a:t>
            </a:r>
            <a:r>
              <a:rPr lang="en-GB" u="sng" dirty="0">
                <a:solidFill>
                  <a:srgbClr val="001320"/>
                </a:solidFill>
                <a:latin typeface="Roboto" panose="02000000000000000000" pitchFamily="2" charset="0"/>
              </a:rPr>
              <a:t>or</a:t>
            </a:r>
            <a:r>
              <a:rPr lang="en-GB" dirty="0">
                <a:solidFill>
                  <a:srgbClr val="001320"/>
                </a:solidFill>
                <a:latin typeface="Roboto" panose="02000000000000000000" pitchFamily="2" charset="0"/>
              </a:rPr>
              <a:t> Truth</a:t>
            </a:r>
            <a:endParaRPr lang="en-GB" dirty="0"/>
          </a:p>
        </p:txBody>
      </p:sp>
      <p:sp>
        <p:nvSpPr>
          <p:cNvPr id="5" name="Speech Bubble: Rectangle with Corners Rounded 4">
            <a:extLst>
              <a:ext uri="{FF2B5EF4-FFF2-40B4-BE49-F238E27FC236}">
                <a16:creationId xmlns:a16="http://schemas.microsoft.com/office/drawing/2014/main" id="{8E7BA8EB-FE76-E77C-7B11-D59A4B190432}"/>
              </a:ext>
            </a:extLst>
          </p:cNvPr>
          <p:cNvSpPr/>
          <p:nvPr/>
        </p:nvSpPr>
        <p:spPr>
          <a:xfrm>
            <a:off x="1387550" y="1610832"/>
            <a:ext cx="2711303" cy="978195"/>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Oh, poor you!</a:t>
            </a:r>
          </a:p>
        </p:txBody>
      </p:sp>
      <p:sp>
        <p:nvSpPr>
          <p:cNvPr id="6" name="Speech Bubble: Rectangle with Corners Rounded 5">
            <a:extLst>
              <a:ext uri="{FF2B5EF4-FFF2-40B4-BE49-F238E27FC236}">
                <a16:creationId xmlns:a16="http://schemas.microsoft.com/office/drawing/2014/main" id="{0FC54598-F3EF-14A0-E940-69B6E8EE52E5}"/>
              </a:ext>
            </a:extLst>
          </p:cNvPr>
          <p:cNvSpPr/>
          <p:nvPr/>
        </p:nvSpPr>
        <p:spPr>
          <a:xfrm>
            <a:off x="7653671" y="1610832"/>
            <a:ext cx="2711303" cy="978195"/>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This is what you need to know</a:t>
            </a:r>
          </a:p>
        </p:txBody>
      </p:sp>
      <p:grpSp>
        <p:nvGrpSpPr>
          <p:cNvPr id="18" name="Group 17">
            <a:extLst>
              <a:ext uri="{FF2B5EF4-FFF2-40B4-BE49-F238E27FC236}">
                <a16:creationId xmlns:a16="http://schemas.microsoft.com/office/drawing/2014/main" id="{1B0D5E42-0467-06B1-9261-24AA9418B8F4}"/>
              </a:ext>
            </a:extLst>
          </p:cNvPr>
          <p:cNvGrpSpPr/>
          <p:nvPr/>
        </p:nvGrpSpPr>
        <p:grpSpPr>
          <a:xfrm>
            <a:off x="1247557" y="4396563"/>
            <a:ext cx="3478615" cy="2344479"/>
            <a:chOff x="1247557" y="3570767"/>
            <a:chExt cx="3478615" cy="2801679"/>
          </a:xfrm>
        </p:grpSpPr>
        <p:grpSp>
          <p:nvGrpSpPr>
            <p:cNvPr id="14" name="Group 13">
              <a:extLst>
                <a:ext uri="{FF2B5EF4-FFF2-40B4-BE49-F238E27FC236}">
                  <a16:creationId xmlns:a16="http://schemas.microsoft.com/office/drawing/2014/main" id="{03E69305-ABD2-0D27-6131-B8D6D006158A}"/>
                </a:ext>
              </a:extLst>
            </p:cNvPr>
            <p:cNvGrpSpPr/>
            <p:nvPr/>
          </p:nvGrpSpPr>
          <p:grpSpPr>
            <a:xfrm>
              <a:off x="1982974" y="3570767"/>
              <a:ext cx="2007781" cy="2801679"/>
              <a:chOff x="2009555" y="3304953"/>
              <a:chExt cx="2007781" cy="2801679"/>
            </a:xfrm>
          </p:grpSpPr>
          <p:cxnSp>
            <p:nvCxnSpPr>
              <p:cNvPr id="8" name="Straight Connector 7">
                <a:extLst>
                  <a:ext uri="{FF2B5EF4-FFF2-40B4-BE49-F238E27FC236}">
                    <a16:creationId xmlns:a16="http://schemas.microsoft.com/office/drawing/2014/main" id="{8BF8ED57-5394-0DE0-8E3B-5D8E0AE0302F}"/>
                  </a:ext>
                </a:extLst>
              </p:cNvPr>
              <p:cNvCxnSpPr/>
              <p:nvPr/>
            </p:nvCxnSpPr>
            <p:spPr>
              <a:xfrm>
                <a:off x="2009555" y="3304953"/>
                <a:ext cx="0" cy="2801679"/>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307C43EC-069A-1103-FE41-1CCDD59C91FA}"/>
                  </a:ext>
                </a:extLst>
              </p:cNvPr>
              <p:cNvCxnSpPr/>
              <p:nvPr/>
            </p:nvCxnSpPr>
            <p:spPr>
              <a:xfrm>
                <a:off x="4017336" y="3304953"/>
                <a:ext cx="0" cy="2801679"/>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A394A1B0-EA73-812B-04C3-43AA40E72E07}"/>
                  </a:ext>
                </a:extLst>
              </p:cNvPr>
              <p:cNvCxnSpPr>
                <a:cxnSpLocks/>
              </p:cNvCxnSpPr>
              <p:nvPr/>
            </p:nvCxnSpPr>
            <p:spPr>
              <a:xfrm flipH="1">
                <a:off x="2009555" y="6106632"/>
                <a:ext cx="2007781" cy="0"/>
              </a:xfrm>
              <a:prstGeom prst="line">
                <a:avLst/>
              </a:prstGeom>
            </p:spPr>
            <p:style>
              <a:lnRef idx="2">
                <a:schemeClr val="accent1"/>
              </a:lnRef>
              <a:fillRef idx="0">
                <a:schemeClr val="accent1"/>
              </a:fillRef>
              <a:effectRef idx="1">
                <a:schemeClr val="accent1"/>
              </a:effectRef>
              <a:fontRef idx="minor">
                <a:schemeClr val="tx1"/>
              </a:fontRef>
            </p:style>
          </p:cxnSp>
        </p:grpSp>
        <p:cxnSp>
          <p:nvCxnSpPr>
            <p:cNvPr id="16" name="Straight Connector 15">
              <a:extLst>
                <a:ext uri="{FF2B5EF4-FFF2-40B4-BE49-F238E27FC236}">
                  <a16:creationId xmlns:a16="http://schemas.microsoft.com/office/drawing/2014/main" id="{E3E59B09-A509-B67D-695F-9060378D7860}"/>
                </a:ext>
              </a:extLst>
            </p:cNvPr>
            <p:cNvCxnSpPr/>
            <p:nvPr/>
          </p:nvCxnSpPr>
          <p:spPr>
            <a:xfrm>
              <a:off x="3990755" y="3570767"/>
              <a:ext cx="73541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BA1FB0A-1FCF-EDF0-473B-6AC13FB05E1E}"/>
                </a:ext>
              </a:extLst>
            </p:cNvPr>
            <p:cNvCxnSpPr/>
            <p:nvPr/>
          </p:nvCxnSpPr>
          <p:spPr>
            <a:xfrm>
              <a:off x="1247557" y="3577855"/>
              <a:ext cx="735417" cy="0"/>
            </a:xfrm>
            <a:prstGeom prst="line">
              <a:avLst/>
            </a:prstGeom>
          </p:spPr>
          <p:style>
            <a:lnRef idx="2">
              <a:schemeClr val="accent1"/>
            </a:lnRef>
            <a:fillRef idx="0">
              <a:schemeClr val="accent1"/>
            </a:fillRef>
            <a:effectRef idx="1">
              <a:schemeClr val="accent1"/>
            </a:effectRef>
            <a:fontRef idx="minor">
              <a:schemeClr val="tx1"/>
            </a:fontRef>
          </p:style>
        </p:cxnSp>
      </p:grpSp>
      <p:pic>
        <p:nvPicPr>
          <p:cNvPr id="3074" name="Picture 2" descr="3,800+ Sad Stick Figure Stock Photos, Pictures &amp; Royalty-Free Images -  iStock | Stickman">
            <a:extLst>
              <a:ext uri="{FF2B5EF4-FFF2-40B4-BE49-F238E27FC236}">
                <a16:creationId xmlns:a16="http://schemas.microsoft.com/office/drawing/2014/main" id="{7544001F-6E1A-C4B7-BD38-94A52A7CF6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085" t="34136" r="8565" b="20436"/>
          <a:stretch/>
        </p:blipFill>
        <p:spPr bwMode="auto">
          <a:xfrm>
            <a:off x="3002814" y="5754864"/>
            <a:ext cx="903766" cy="89812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3,800+ Sad Stick Figure Stock Photos, Pictures &amp; Royalty-Free Images -  iStock | Stickman">
            <a:extLst>
              <a:ext uri="{FF2B5EF4-FFF2-40B4-BE49-F238E27FC236}">
                <a16:creationId xmlns:a16="http://schemas.microsoft.com/office/drawing/2014/main" id="{0C44B571-5E46-61F5-9D4C-0566CF5C674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248" t="30867" r="66385" b="21194"/>
          <a:stretch/>
        </p:blipFill>
        <p:spPr bwMode="auto">
          <a:xfrm>
            <a:off x="2138033" y="5842703"/>
            <a:ext cx="709722" cy="81028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tick Man Megaphone Royalty-Free Images, Stock Photos &amp; Pictures |  Shutterstock">
            <a:extLst>
              <a:ext uri="{FF2B5EF4-FFF2-40B4-BE49-F238E27FC236}">
                <a16:creationId xmlns:a16="http://schemas.microsoft.com/office/drawing/2014/main" id="{C3ACB9E8-04B0-E682-999D-85FB9AA9AEF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464" t="13186" r="63534" b="22339"/>
          <a:stretch/>
        </p:blipFill>
        <p:spPr bwMode="auto">
          <a:xfrm>
            <a:off x="7341048" y="2892566"/>
            <a:ext cx="877920" cy="142780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tickman Direction Royalty-Free Images, Stock Photos &amp; Pictures |  Shutterstock">
            <a:extLst>
              <a:ext uri="{FF2B5EF4-FFF2-40B4-BE49-F238E27FC236}">
                <a16:creationId xmlns:a16="http://schemas.microsoft.com/office/drawing/2014/main" id="{D7CA2D08-A28A-47F4-9932-2CF1E325708B}"/>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35357" b="77857" l="68475" r="77380">
                        <a14:foregroundMark x1="74821" y1="35714" x2="74821" y2="35714"/>
                        <a14:foregroundMark x1="70420" y1="77857" x2="70420" y2="77857"/>
                      </a14:backgroundRemoval>
                    </a14:imgEffect>
                  </a14:imgLayer>
                </a14:imgProps>
              </a:ext>
              <a:ext uri="{28A0092B-C50C-407E-A947-70E740481C1C}">
                <a14:useLocalDpi xmlns:a14="http://schemas.microsoft.com/office/drawing/2010/main" val="0"/>
              </a:ext>
            </a:extLst>
          </a:blip>
          <a:srcRect l="67534" t="32035" r="21474" b="18505"/>
          <a:stretch/>
        </p:blipFill>
        <p:spPr bwMode="auto">
          <a:xfrm>
            <a:off x="1279981" y="3044966"/>
            <a:ext cx="1057329" cy="136346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Stick Figure Stickman Stick Man People Person Poses Postures Jump Jumping  Hop Hopping Leap Actions Pictogram Download Icons PNG SVG Vector - Etsy UK">
            <a:extLst>
              <a:ext uri="{FF2B5EF4-FFF2-40B4-BE49-F238E27FC236}">
                <a16:creationId xmlns:a16="http://schemas.microsoft.com/office/drawing/2014/main" id="{BFAA7616-8CF5-09D4-95C2-F08F8E888025}"/>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68246" b="91228" l="20702" r="35439">
                        <a14:foregroundMark x1="31053" y1="68772" x2="31579" y2="68421"/>
                        <a14:foregroundMark x1="29825" y1="91228" x2="29825" y2="91228"/>
                      </a14:backgroundRemoval>
                    </a14:imgEffect>
                  </a14:imgLayer>
                </a14:imgProps>
              </a:ext>
              <a:ext uri="{28A0092B-C50C-407E-A947-70E740481C1C}">
                <a14:useLocalDpi xmlns:a14="http://schemas.microsoft.com/office/drawing/2010/main" val="0"/>
              </a:ext>
            </a:extLst>
          </a:blip>
          <a:srcRect l="18960" t="66353" r="62672" b="6230"/>
          <a:stretch/>
        </p:blipFill>
        <p:spPr bwMode="auto">
          <a:xfrm>
            <a:off x="1922863" y="3090455"/>
            <a:ext cx="997244" cy="148855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3,800+ Sad Stick Figure Stock Photos, Pictures &amp; Royalty-Free Images -  iStock | Stickman">
            <a:extLst>
              <a:ext uri="{FF2B5EF4-FFF2-40B4-BE49-F238E27FC236}">
                <a16:creationId xmlns:a16="http://schemas.microsoft.com/office/drawing/2014/main" id="{81739085-BECA-317F-DED1-501C33CD94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085" t="34136" r="8565" b="15983"/>
          <a:stretch/>
        </p:blipFill>
        <p:spPr bwMode="auto">
          <a:xfrm>
            <a:off x="9051408" y="5754753"/>
            <a:ext cx="903766" cy="986179"/>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26">
            <a:extLst>
              <a:ext uri="{FF2B5EF4-FFF2-40B4-BE49-F238E27FC236}">
                <a16:creationId xmlns:a16="http://schemas.microsoft.com/office/drawing/2014/main" id="{5C53E9C4-D802-5CBD-2FE2-CF0B03BB8AD3}"/>
              </a:ext>
            </a:extLst>
          </p:cNvPr>
          <p:cNvGrpSpPr/>
          <p:nvPr/>
        </p:nvGrpSpPr>
        <p:grpSpPr>
          <a:xfrm>
            <a:off x="7211975" y="4308505"/>
            <a:ext cx="3478615" cy="2344479"/>
            <a:chOff x="1247557" y="3570767"/>
            <a:chExt cx="3478615" cy="2801679"/>
          </a:xfrm>
        </p:grpSpPr>
        <p:grpSp>
          <p:nvGrpSpPr>
            <p:cNvPr id="28" name="Group 27">
              <a:extLst>
                <a:ext uri="{FF2B5EF4-FFF2-40B4-BE49-F238E27FC236}">
                  <a16:creationId xmlns:a16="http://schemas.microsoft.com/office/drawing/2014/main" id="{B3E9269A-0AD1-84B0-5428-7B40210E414E}"/>
                </a:ext>
              </a:extLst>
            </p:cNvPr>
            <p:cNvGrpSpPr/>
            <p:nvPr/>
          </p:nvGrpSpPr>
          <p:grpSpPr>
            <a:xfrm>
              <a:off x="1982974" y="3570767"/>
              <a:ext cx="2007781" cy="2801679"/>
              <a:chOff x="2009555" y="3304953"/>
              <a:chExt cx="2007781" cy="2801679"/>
            </a:xfrm>
          </p:grpSpPr>
          <p:cxnSp>
            <p:nvCxnSpPr>
              <p:cNvPr id="31" name="Straight Connector 30">
                <a:extLst>
                  <a:ext uri="{FF2B5EF4-FFF2-40B4-BE49-F238E27FC236}">
                    <a16:creationId xmlns:a16="http://schemas.microsoft.com/office/drawing/2014/main" id="{17F8984D-A0AB-67FF-B2B7-CF001DFB9927}"/>
                  </a:ext>
                </a:extLst>
              </p:cNvPr>
              <p:cNvCxnSpPr/>
              <p:nvPr/>
            </p:nvCxnSpPr>
            <p:spPr>
              <a:xfrm>
                <a:off x="2009555" y="3304953"/>
                <a:ext cx="0" cy="2801679"/>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DD83B78A-4EB8-06BB-E091-C13567015297}"/>
                  </a:ext>
                </a:extLst>
              </p:cNvPr>
              <p:cNvCxnSpPr/>
              <p:nvPr/>
            </p:nvCxnSpPr>
            <p:spPr>
              <a:xfrm>
                <a:off x="4017336" y="3304953"/>
                <a:ext cx="0" cy="2801679"/>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9C759219-B4EE-758A-8D68-08E89C278991}"/>
                  </a:ext>
                </a:extLst>
              </p:cNvPr>
              <p:cNvCxnSpPr>
                <a:cxnSpLocks/>
              </p:cNvCxnSpPr>
              <p:nvPr/>
            </p:nvCxnSpPr>
            <p:spPr>
              <a:xfrm flipH="1">
                <a:off x="2009555" y="6106632"/>
                <a:ext cx="2007781" cy="0"/>
              </a:xfrm>
              <a:prstGeom prst="line">
                <a:avLst/>
              </a:prstGeom>
            </p:spPr>
            <p:style>
              <a:lnRef idx="2">
                <a:schemeClr val="accent1"/>
              </a:lnRef>
              <a:fillRef idx="0">
                <a:schemeClr val="accent1"/>
              </a:fillRef>
              <a:effectRef idx="1">
                <a:schemeClr val="accent1"/>
              </a:effectRef>
              <a:fontRef idx="minor">
                <a:schemeClr val="tx1"/>
              </a:fontRef>
            </p:style>
          </p:cxnSp>
        </p:grpSp>
        <p:cxnSp>
          <p:nvCxnSpPr>
            <p:cNvPr id="29" name="Straight Connector 28">
              <a:extLst>
                <a:ext uri="{FF2B5EF4-FFF2-40B4-BE49-F238E27FC236}">
                  <a16:creationId xmlns:a16="http://schemas.microsoft.com/office/drawing/2014/main" id="{405110CD-1A9E-1F18-1E73-8E824F96E75F}"/>
                </a:ext>
              </a:extLst>
            </p:cNvPr>
            <p:cNvCxnSpPr/>
            <p:nvPr/>
          </p:nvCxnSpPr>
          <p:spPr>
            <a:xfrm>
              <a:off x="3990755" y="3570767"/>
              <a:ext cx="73541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1CA68966-E712-6544-FF4E-3346BB3CAF15}"/>
                </a:ext>
              </a:extLst>
            </p:cNvPr>
            <p:cNvCxnSpPr/>
            <p:nvPr/>
          </p:nvCxnSpPr>
          <p:spPr>
            <a:xfrm>
              <a:off x="1247557" y="3577855"/>
              <a:ext cx="735417" cy="0"/>
            </a:xfrm>
            <a:prstGeom prst="line">
              <a:avLst/>
            </a:prstGeom>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601078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80"/>
                                        </p:tgtEl>
                                        <p:attrNameLst>
                                          <p:attrName>style.visibility</p:attrName>
                                        </p:attrNameLst>
                                      </p:cBhvr>
                                      <p:to>
                                        <p:strVal val="visible"/>
                                      </p:to>
                                    </p:set>
                                    <p:anim calcmode="lin" valueType="num">
                                      <p:cBhvr additive="base">
                                        <p:cTn id="7" dur="500" fill="hold"/>
                                        <p:tgtEl>
                                          <p:spTgt spid="3080"/>
                                        </p:tgtEl>
                                        <p:attrNameLst>
                                          <p:attrName>ppt_x</p:attrName>
                                        </p:attrNameLst>
                                      </p:cBhvr>
                                      <p:tavLst>
                                        <p:tav tm="0">
                                          <p:val>
                                            <p:strVal val="0-#ppt_w/2"/>
                                          </p:val>
                                        </p:tav>
                                        <p:tav tm="100000">
                                          <p:val>
                                            <p:strVal val="#ppt_x"/>
                                          </p:val>
                                        </p:tav>
                                      </p:tavLst>
                                    </p:anim>
                                    <p:anim calcmode="lin" valueType="num">
                                      <p:cBhvr additive="base">
                                        <p:cTn id="8" dur="500" fill="hold"/>
                                        <p:tgtEl>
                                          <p:spTgt spid="3080"/>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3080"/>
                                        </p:tgtEl>
                                      </p:cBhvr>
                                    </p:animEffect>
                                    <p:set>
                                      <p:cBhvr>
                                        <p:cTn id="16" dur="1" fill="hold">
                                          <p:stCondLst>
                                            <p:cond delay="499"/>
                                          </p:stCondLst>
                                        </p:cTn>
                                        <p:tgtEl>
                                          <p:spTgt spid="3080"/>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3082"/>
                                        </p:tgtEl>
                                        <p:attrNameLst>
                                          <p:attrName>style.visibility</p:attrName>
                                        </p:attrNameLst>
                                      </p:cBhvr>
                                      <p:to>
                                        <p:strVal val="visible"/>
                                      </p:to>
                                    </p:set>
                                    <p:animEffect transition="in" filter="fade">
                                      <p:cBhvr>
                                        <p:cTn id="19" dur="500"/>
                                        <p:tgtEl>
                                          <p:spTgt spid="3082"/>
                                        </p:tgtEl>
                                      </p:cBhvr>
                                    </p:animEffect>
                                  </p:childTnLst>
                                </p:cTn>
                              </p:par>
                            </p:childTnLst>
                          </p:cTn>
                        </p:par>
                        <p:par>
                          <p:cTn id="20" fill="hold">
                            <p:stCondLst>
                              <p:cond delay="500"/>
                            </p:stCondLst>
                            <p:childTnLst>
                              <p:par>
                                <p:cTn id="21" presetID="42" presetClass="path" presetSubtype="0" accel="50000" decel="50000" fill="hold" nodeType="afterEffect">
                                  <p:stCondLst>
                                    <p:cond delay="0"/>
                                  </p:stCondLst>
                                  <p:childTnLst>
                                    <p:animMotion origin="layout" path="M 2.29167E-6 2.22222E-6 L 2.29167E-6 0.32014 " pathEditMode="relative" rAng="0" ptsTypes="AA">
                                      <p:cBhvr>
                                        <p:cTn id="22" dur="2000" fill="hold"/>
                                        <p:tgtEl>
                                          <p:spTgt spid="3082"/>
                                        </p:tgtEl>
                                        <p:attrNameLst>
                                          <p:attrName>ppt_x</p:attrName>
                                          <p:attrName>ppt_y</p:attrName>
                                        </p:attrNameLst>
                                      </p:cBhvr>
                                      <p:rCtr x="0" y="15995"/>
                                    </p:animMotion>
                                  </p:childTnLst>
                                </p:cTn>
                              </p:par>
                            </p:childTnLst>
                          </p:cTn>
                        </p:par>
                        <p:par>
                          <p:cTn id="23" fill="hold">
                            <p:stCondLst>
                              <p:cond delay="2500"/>
                            </p:stCondLst>
                            <p:childTnLst>
                              <p:par>
                                <p:cTn id="24" presetID="10" presetClass="exit" presetSubtype="0" fill="hold" nodeType="afterEffect">
                                  <p:stCondLst>
                                    <p:cond delay="0"/>
                                  </p:stCondLst>
                                  <p:childTnLst>
                                    <p:animEffect transition="out" filter="fade">
                                      <p:cBhvr>
                                        <p:cTn id="25" dur="500"/>
                                        <p:tgtEl>
                                          <p:spTgt spid="3082"/>
                                        </p:tgtEl>
                                      </p:cBhvr>
                                    </p:animEffect>
                                    <p:set>
                                      <p:cBhvr>
                                        <p:cTn id="26" dur="1" fill="hold">
                                          <p:stCondLst>
                                            <p:cond delay="499"/>
                                          </p:stCondLst>
                                        </p:cTn>
                                        <p:tgtEl>
                                          <p:spTgt spid="3082"/>
                                        </p:tgtEl>
                                        <p:attrNameLst>
                                          <p:attrName>style.visibility</p:attrName>
                                        </p:attrNameLst>
                                      </p:cBhvr>
                                      <p:to>
                                        <p:strVal val="hidden"/>
                                      </p:to>
                                    </p:set>
                                  </p:childTnLst>
                                </p:cTn>
                              </p:par>
                              <p:par>
                                <p:cTn id="27" presetID="10" presetClass="entr" presetSubtype="0" fill="hold" nodeType="withEffect">
                                  <p:stCondLst>
                                    <p:cond delay="0"/>
                                  </p:stCondLst>
                                  <p:childTnLst>
                                    <p:set>
                                      <p:cBhvr>
                                        <p:cTn id="28" dur="1" fill="hold">
                                          <p:stCondLst>
                                            <p:cond delay="0"/>
                                          </p:stCondLst>
                                        </p:cTn>
                                        <p:tgtEl>
                                          <p:spTgt spid="3076"/>
                                        </p:tgtEl>
                                        <p:attrNameLst>
                                          <p:attrName>style.visibility</p:attrName>
                                        </p:attrNameLst>
                                      </p:cBhvr>
                                      <p:to>
                                        <p:strVal val="visible"/>
                                      </p:to>
                                    </p:set>
                                    <p:animEffect transition="in" filter="fade">
                                      <p:cBhvr>
                                        <p:cTn id="29" dur="500"/>
                                        <p:tgtEl>
                                          <p:spTgt spid="3076"/>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078"/>
                                        </p:tgtEl>
                                        <p:attrNameLst>
                                          <p:attrName>style.visibility</p:attrName>
                                        </p:attrNameLst>
                                      </p:cBhvr>
                                      <p:to>
                                        <p:strVal val="visible"/>
                                      </p:to>
                                    </p:set>
                                  </p:childTnLst>
                                </p:cTn>
                              </p:par>
                              <p:par>
                                <p:cTn id="40" presetID="22" presetClass="entr" presetSubtype="4"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down)">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B3EF6D5E-06D9-578C-AE9E-7E9DD0C235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B4B101-083E-F166-AFF9-99AFB62742C1}"/>
              </a:ext>
            </a:extLst>
          </p:cNvPr>
          <p:cNvSpPr>
            <a:spLocks noGrp="1"/>
          </p:cNvSpPr>
          <p:nvPr>
            <p:ph type="title"/>
          </p:nvPr>
        </p:nvSpPr>
        <p:spPr>
          <a:xfrm>
            <a:off x="795669" y="983828"/>
            <a:ext cx="10515600" cy="1325563"/>
          </a:xfrm>
        </p:spPr>
        <p:txBody>
          <a:bodyPr>
            <a:noAutofit/>
          </a:bodyPr>
          <a:lstStyle/>
          <a:p>
            <a:pPr algn="ctr"/>
            <a:r>
              <a:rPr lang="en-GB" sz="4800" b="1" dirty="0">
                <a:solidFill>
                  <a:schemeClr val="bg1"/>
                </a:solidFill>
              </a:rPr>
              <a:t>Question</a:t>
            </a:r>
            <a:br>
              <a:rPr lang="en-GB" sz="4800" dirty="0">
                <a:solidFill>
                  <a:schemeClr val="bg1"/>
                </a:solidFill>
              </a:rPr>
            </a:br>
            <a:r>
              <a:rPr lang="en-GB" sz="2800" dirty="0">
                <a:solidFill>
                  <a:schemeClr val="bg1"/>
                </a:solidFill>
              </a:rPr>
              <a:t> </a:t>
            </a:r>
            <a:br>
              <a:rPr lang="en-GB" sz="4800" dirty="0">
                <a:solidFill>
                  <a:schemeClr val="bg1"/>
                </a:solidFill>
              </a:rPr>
            </a:br>
            <a:r>
              <a:rPr lang="en-GB" sz="4800" dirty="0">
                <a:solidFill>
                  <a:schemeClr val="bg1"/>
                </a:solidFill>
              </a:rPr>
              <a:t>Where are you on the spectrum?</a:t>
            </a:r>
          </a:p>
        </p:txBody>
      </p:sp>
      <p:pic>
        <p:nvPicPr>
          <p:cNvPr id="3074" name="Picture 2" descr="Dial Infographic Images – Browse 9,823 Stock Photos, Vectors, and Video |  Adobe Stock">
            <a:extLst>
              <a:ext uri="{FF2B5EF4-FFF2-40B4-BE49-F238E27FC236}">
                <a16:creationId xmlns:a16="http://schemas.microsoft.com/office/drawing/2014/main" id="{AC533F03-EF82-0A1F-62EC-4EBB67C1F72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556" b="93889" l="1108" r="98576">
                        <a14:foregroundMark x1="49684" y1="93889" x2="50791" y2="93611"/>
                        <a14:foregroundMark x1="89557" y1="59722" x2="89557" y2="59722"/>
                        <a14:foregroundMark x1="98734" y1="86111" x2="98734" y2="86111"/>
                        <a14:foregroundMark x1="60127" y1="5833" x2="60127" y2="5833"/>
                        <a14:foregroundMark x1="6013" y1="66944" x2="6013" y2="66944"/>
                        <a14:foregroundMark x1="1108" y1="80833" x2="1108" y2="80833"/>
                      </a14:backgroundRemoval>
                    </a14:imgEffect>
                  </a14:imgLayer>
                </a14:imgProps>
              </a:ext>
              <a:ext uri="{28A0092B-C50C-407E-A947-70E740481C1C}">
                <a14:useLocalDpi xmlns:a14="http://schemas.microsoft.com/office/drawing/2010/main" val="0"/>
              </a:ext>
            </a:extLst>
          </a:blip>
          <a:srcRect/>
          <a:stretch>
            <a:fillRect/>
          </a:stretch>
        </p:blipFill>
        <p:spPr bwMode="auto">
          <a:xfrm>
            <a:off x="3086100" y="2701203"/>
            <a:ext cx="6019800" cy="3429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44C4EE8-FABE-AFB8-5DC6-1CCEE4126B5D}"/>
              </a:ext>
            </a:extLst>
          </p:cNvPr>
          <p:cNvSpPr txBox="1"/>
          <p:nvPr/>
        </p:nvSpPr>
        <p:spPr>
          <a:xfrm>
            <a:off x="2133157" y="5615395"/>
            <a:ext cx="2885410" cy="830997"/>
          </a:xfrm>
          <a:prstGeom prst="rect">
            <a:avLst/>
          </a:prstGeom>
          <a:noFill/>
        </p:spPr>
        <p:txBody>
          <a:bodyPr wrap="square">
            <a:spAutoFit/>
          </a:bodyPr>
          <a:lstStyle/>
          <a:p>
            <a:r>
              <a:rPr lang="en-GB" sz="4800" dirty="0">
                <a:solidFill>
                  <a:schemeClr val="bg1"/>
                </a:solidFill>
              </a:rPr>
              <a:t>Sympathy</a:t>
            </a:r>
            <a:endParaRPr lang="en-GB" sz="4800" dirty="0"/>
          </a:p>
        </p:txBody>
      </p:sp>
      <p:sp>
        <p:nvSpPr>
          <p:cNvPr id="5" name="TextBox 4">
            <a:extLst>
              <a:ext uri="{FF2B5EF4-FFF2-40B4-BE49-F238E27FC236}">
                <a16:creationId xmlns:a16="http://schemas.microsoft.com/office/drawing/2014/main" id="{81B81687-01D2-2CC6-1D4F-546C0036EEF7}"/>
              </a:ext>
            </a:extLst>
          </p:cNvPr>
          <p:cNvSpPr txBox="1"/>
          <p:nvPr/>
        </p:nvSpPr>
        <p:spPr>
          <a:xfrm>
            <a:off x="8016506" y="5653804"/>
            <a:ext cx="2885410" cy="830997"/>
          </a:xfrm>
          <a:prstGeom prst="rect">
            <a:avLst/>
          </a:prstGeom>
          <a:noFill/>
        </p:spPr>
        <p:txBody>
          <a:bodyPr wrap="square">
            <a:spAutoFit/>
          </a:bodyPr>
          <a:lstStyle/>
          <a:p>
            <a:r>
              <a:rPr lang="en-GB" sz="4800" dirty="0">
                <a:solidFill>
                  <a:schemeClr val="bg1"/>
                </a:solidFill>
              </a:rPr>
              <a:t>Truth</a:t>
            </a:r>
            <a:endParaRPr lang="en-GB" sz="4800" dirty="0"/>
          </a:p>
        </p:txBody>
      </p:sp>
    </p:spTree>
    <p:extLst>
      <p:ext uri="{BB962C8B-B14F-4D97-AF65-F5344CB8AC3E}">
        <p14:creationId xmlns:p14="http://schemas.microsoft.com/office/powerpoint/2010/main" val="3150358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E7E53-A8B7-BAAA-60D9-DFE393A664F4}"/>
              </a:ext>
            </a:extLst>
          </p:cNvPr>
          <p:cNvSpPr>
            <a:spLocks noGrp="1"/>
          </p:cNvSpPr>
          <p:nvPr>
            <p:ph type="title"/>
          </p:nvPr>
        </p:nvSpPr>
        <p:spPr/>
        <p:txBody>
          <a:bodyPr/>
          <a:lstStyle/>
          <a:p>
            <a:pPr algn="ctr"/>
            <a:r>
              <a:rPr lang="en-GB" dirty="0" err="1"/>
              <a:t>Parakaleo</a:t>
            </a:r>
            <a:endParaRPr lang="en-GB" dirty="0"/>
          </a:p>
        </p:txBody>
      </p:sp>
      <p:sp>
        <p:nvSpPr>
          <p:cNvPr id="5" name="TextBox 4">
            <a:extLst>
              <a:ext uri="{FF2B5EF4-FFF2-40B4-BE49-F238E27FC236}">
                <a16:creationId xmlns:a16="http://schemas.microsoft.com/office/drawing/2014/main" id="{0CD79937-C191-5166-794B-B49F28583653}"/>
              </a:ext>
            </a:extLst>
          </p:cNvPr>
          <p:cNvSpPr txBox="1"/>
          <p:nvPr/>
        </p:nvSpPr>
        <p:spPr>
          <a:xfrm>
            <a:off x="725229" y="1790258"/>
            <a:ext cx="6095114" cy="830997"/>
          </a:xfrm>
          <a:prstGeom prst="rect">
            <a:avLst/>
          </a:prstGeom>
          <a:noFill/>
        </p:spPr>
        <p:txBody>
          <a:bodyPr wrap="square">
            <a:spAutoFit/>
          </a:bodyPr>
          <a:lstStyle/>
          <a:p>
            <a:r>
              <a:rPr lang="en-GB" sz="2400" b="0" i="0" dirty="0">
                <a:solidFill>
                  <a:srgbClr val="000000"/>
                </a:solidFill>
                <a:effectLst/>
                <a:latin typeface="system-ui"/>
              </a:rPr>
              <a:t>He was a good man, full of the </a:t>
            </a:r>
            <a:r>
              <a:rPr lang="en-GB" sz="2400" b="1" i="0" dirty="0">
                <a:solidFill>
                  <a:srgbClr val="FF0000"/>
                </a:solidFill>
                <a:effectLst/>
                <a:latin typeface="system-ui"/>
              </a:rPr>
              <a:t>Holy Spirit</a:t>
            </a:r>
            <a:r>
              <a:rPr lang="en-GB" sz="2400" b="0" i="0" dirty="0">
                <a:solidFill>
                  <a:srgbClr val="000000"/>
                </a:solidFill>
                <a:effectLst/>
                <a:latin typeface="system-ui"/>
              </a:rPr>
              <a:t>…</a:t>
            </a:r>
          </a:p>
          <a:p>
            <a:r>
              <a:rPr lang="en-GB" sz="2400" dirty="0">
                <a:solidFill>
                  <a:srgbClr val="000000"/>
                </a:solidFill>
                <a:latin typeface="system-ui"/>
              </a:rPr>
              <a:t>- Acts 11:24</a:t>
            </a:r>
            <a:endParaRPr lang="en-GB" sz="2400" dirty="0"/>
          </a:p>
        </p:txBody>
      </p:sp>
      <p:sp>
        <p:nvSpPr>
          <p:cNvPr id="7" name="TextBox 6">
            <a:extLst>
              <a:ext uri="{FF2B5EF4-FFF2-40B4-BE49-F238E27FC236}">
                <a16:creationId xmlns:a16="http://schemas.microsoft.com/office/drawing/2014/main" id="{F2FCDBEC-BF1F-7080-CF4F-B96D15047CA7}"/>
              </a:ext>
            </a:extLst>
          </p:cNvPr>
          <p:cNvSpPr txBox="1"/>
          <p:nvPr/>
        </p:nvSpPr>
        <p:spPr>
          <a:xfrm>
            <a:off x="5790757" y="3500666"/>
            <a:ext cx="5357480" cy="2308324"/>
          </a:xfrm>
          <a:prstGeom prst="rect">
            <a:avLst/>
          </a:prstGeom>
          <a:noFill/>
        </p:spPr>
        <p:txBody>
          <a:bodyPr wrap="square">
            <a:spAutoFit/>
          </a:bodyPr>
          <a:lstStyle>
            <a:defPPr>
              <a:defRPr lang="en-US"/>
            </a:defPPr>
            <a:lvl1pPr>
              <a:defRPr sz="2400" b="0" i="0">
                <a:solidFill>
                  <a:srgbClr val="000000"/>
                </a:solidFill>
                <a:effectLst/>
                <a:latin typeface="system-ui"/>
              </a:defRPr>
            </a:lvl1pPr>
          </a:lstStyle>
          <a:p>
            <a:r>
              <a:rPr lang="en-GB" dirty="0"/>
              <a:t>But the </a:t>
            </a:r>
            <a:r>
              <a:rPr lang="en-GB" b="1" dirty="0">
                <a:solidFill>
                  <a:schemeClr val="accent6"/>
                </a:solidFill>
              </a:rPr>
              <a:t>Advocate</a:t>
            </a:r>
            <a:r>
              <a:rPr lang="en-GB" dirty="0"/>
              <a:t>, the </a:t>
            </a:r>
            <a:r>
              <a:rPr lang="en-GB" dirty="0">
                <a:solidFill>
                  <a:srgbClr val="FF0000"/>
                </a:solidFill>
              </a:rPr>
              <a:t>Holy Spirit</a:t>
            </a:r>
            <a:r>
              <a:rPr lang="en-GB" dirty="0"/>
              <a:t>, whom the Father will send in my name, will teach you all things and will remind you of everything I have said to you.</a:t>
            </a:r>
          </a:p>
          <a:p>
            <a:endParaRPr lang="en-GB" dirty="0"/>
          </a:p>
          <a:p>
            <a:r>
              <a:rPr lang="en-GB" dirty="0"/>
              <a:t>John 14:26</a:t>
            </a:r>
          </a:p>
        </p:txBody>
      </p:sp>
      <p:sp>
        <p:nvSpPr>
          <p:cNvPr id="26" name="Freeform: Shape 25">
            <a:extLst>
              <a:ext uri="{FF2B5EF4-FFF2-40B4-BE49-F238E27FC236}">
                <a16:creationId xmlns:a16="http://schemas.microsoft.com/office/drawing/2014/main" id="{8D9DD2A3-AC0E-25D4-B513-C6251F2EC984}"/>
              </a:ext>
            </a:extLst>
          </p:cNvPr>
          <p:cNvSpPr/>
          <p:nvPr/>
        </p:nvSpPr>
        <p:spPr>
          <a:xfrm>
            <a:off x="4823345" y="2232837"/>
            <a:ext cx="5326454" cy="1228061"/>
          </a:xfrm>
          <a:custGeom>
            <a:avLst/>
            <a:gdLst>
              <a:gd name="connsiteX0" fmla="*/ 445088 w 5326454"/>
              <a:gd name="connsiteY0" fmla="*/ 0 h 1228061"/>
              <a:gd name="connsiteX1" fmla="*/ 429139 w 5326454"/>
              <a:gd name="connsiteY1" fmla="*/ 579475 h 1228061"/>
              <a:gd name="connsiteX2" fmla="*/ 4942660 w 5326454"/>
              <a:gd name="connsiteY2" fmla="*/ 590107 h 1228061"/>
              <a:gd name="connsiteX3" fmla="*/ 4777855 w 5326454"/>
              <a:gd name="connsiteY3" fmla="*/ 1228061 h 1228061"/>
            </a:gdLst>
            <a:ahLst/>
            <a:cxnLst>
              <a:cxn ang="0">
                <a:pos x="connsiteX0" y="connsiteY0"/>
              </a:cxn>
              <a:cxn ang="0">
                <a:pos x="connsiteX1" y="connsiteY1"/>
              </a:cxn>
              <a:cxn ang="0">
                <a:pos x="connsiteX2" y="connsiteY2"/>
              </a:cxn>
              <a:cxn ang="0">
                <a:pos x="connsiteX3" y="connsiteY3"/>
              </a:cxn>
            </a:cxnLst>
            <a:rect l="l" t="t" r="r" b="b"/>
            <a:pathLst>
              <a:path w="5326454" h="1228061">
                <a:moveTo>
                  <a:pt x="445088" y="0"/>
                </a:moveTo>
                <a:cubicBezTo>
                  <a:pt x="62316" y="240562"/>
                  <a:pt x="-320456" y="481124"/>
                  <a:pt x="429139" y="579475"/>
                </a:cubicBezTo>
                <a:cubicBezTo>
                  <a:pt x="1178734" y="677826"/>
                  <a:pt x="4217874" y="482009"/>
                  <a:pt x="4942660" y="590107"/>
                </a:cubicBezTo>
                <a:cubicBezTo>
                  <a:pt x="5667446" y="698205"/>
                  <a:pt x="5222650" y="963133"/>
                  <a:pt x="4777855" y="1228061"/>
                </a:cubicBezTo>
              </a:path>
            </a:pathLst>
          </a:custGeom>
          <a:noFill/>
          <a:ln w="38100">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AD69CF1F-5CFE-5815-2B39-9B2001013A0C}"/>
              </a:ext>
            </a:extLst>
          </p:cNvPr>
          <p:cNvSpPr txBox="1"/>
          <p:nvPr/>
        </p:nvSpPr>
        <p:spPr>
          <a:xfrm>
            <a:off x="1213884" y="3775081"/>
            <a:ext cx="1986073" cy="461665"/>
          </a:xfrm>
          <a:prstGeom prst="rect">
            <a:avLst/>
          </a:prstGeom>
          <a:noFill/>
        </p:spPr>
        <p:txBody>
          <a:bodyPr wrap="square">
            <a:spAutoFit/>
          </a:bodyPr>
          <a:lstStyle>
            <a:defPPr>
              <a:defRPr lang="en-US"/>
            </a:defPPr>
            <a:lvl1pPr>
              <a:defRPr sz="2400" b="0" i="0">
                <a:solidFill>
                  <a:srgbClr val="000000"/>
                </a:solidFill>
                <a:effectLst/>
                <a:latin typeface="system-ui"/>
              </a:defRPr>
            </a:lvl1pPr>
          </a:lstStyle>
          <a:p>
            <a:r>
              <a:rPr lang="en-GB" dirty="0" err="1">
                <a:solidFill>
                  <a:schemeClr val="accent6"/>
                </a:solidFill>
              </a:rPr>
              <a:t>paraklétos</a:t>
            </a:r>
            <a:endParaRPr lang="en-GB" dirty="0">
              <a:solidFill>
                <a:schemeClr val="accent6"/>
              </a:solidFill>
            </a:endParaRPr>
          </a:p>
        </p:txBody>
      </p:sp>
      <p:sp>
        <p:nvSpPr>
          <p:cNvPr id="29" name="Freeform: Shape 28">
            <a:extLst>
              <a:ext uri="{FF2B5EF4-FFF2-40B4-BE49-F238E27FC236}">
                <a16:creationId xmlns:a16="http://schemas.microsoft.com/office/drawing/2014/main" id="{43E86A20-89BA-0D6E-71C8-41D7B9894426}"/>
              </a:ext>
            </a:extLst>
          </p:cNvPr>
          <p:cNvSpPr/>
          <p:nvPr/>
        </p:nvSpPr>
        <p:spPr>
          <a:xfrm>
            <a:off x="1292614" y="3128909"/>
            <a:ext cx="6654907" cy="640333"/>
          </a:xfrm>
          <a:custGeom>
            <a:avLst/>
            <a:gdLst>
              <a:gd name="connsiteX0" fmla="*/ 6118279 w 6654907"/>
              <a:gd name="connsiteY0" fmla="*/ 491477 h 640333"/>
              <a:gd name="connsiteX1" fmla="*/ 6112963 w 6654907"/>
              <a:gd name="connsiteY1" fmla="*/ 7696 h 640333"/>
              <a:gd name="connsiteX2" fmla="*/ 498972 w 6654907"/>
              <a:gd name="connsiteY2" fmla="*/ 225663 h 640333"/>
              <a:gd name="connsiteX3" fmla="*/ 275688 w 6654907"/>
              <a:gd name="connsiteY3" fmla="*/ 640333 h 640333"/>
              <a:gd name="connsiteX4" fmla="*/ 275688 w 6654907"/>
              <a:gd name="connsiteY4" fmla="*/ 640333 h 640333"/>
              <a:gd name="connsiteX5" fmla="*/ 275688 w 6654907"/>
              <a:gd name="connsiteY5" fmla="*/ 640333 h 640333"/>
              <a:gd name="connsiteX6" fmla="*/ 275688 w 6654907"/>
              <a:gd name="connsiteY6" fmla="*/ 640333 h 64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4907" h="640333">
                <a:moveTo>
                  <a:pt x="6118279" y="491477"/>
                </a:moveTo>
                <a:cubicBezTo>
                  <a:pt x="6583896" y="271737"/>
                  <a:pt x="7049514" y="51998"/>
                  <a:pt x="6112963" y="7696"/>
                </a:cubicBezTo>
                <a:cubicBezTo>
                  <a:pt x="5176412" y="-36606"/>
                  <a:pt x="1471851" y="120223"/>
                  <a:pt x="498972" y="225663"/>
                </a:cubicBezTo>
                <a:cubicBezTo>
                  <a:pt x="-473907" y="331102"/>
                  <a:pt x="275688" y="640333"/>
                  <a:pt x="275688" y="640333"/>
                </a:cubicBezTo>
                <a:lnTo>
                  <a:pt x="275688" y="640333"/>
                </a:lnTo>
                <a:lnTo>
                  <a:pt x="275688" y="640333"/>
                </a:lnTo>
                <a:lnTo>
                  <a:pt x="275688" y="640333"/>
                </a:lnTo>
              </a:path>
            </a:pathLst>
          </a:custGeom>
          <a:noFill/>
          <a:ln w="38100">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4921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right)">
                                      <p:cBhvr>
                                        <p:cTn id="20" dur="500"/>
                                        <p:tgtEl>
                                          <p:spTgt spid="29"/>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26" grpId="0" animBg="1"/>
      <p:bldP spid="28" grpId="0"/>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amily Pointing Sky Photos, Images &amp; Pictures | Shutterstock">
            <a:extLst>
              <a:ext uri="{FF2B5EF4-FFF2-40B4-BE49-F238E27FC236}">
                <a16:creationId xmlns:a16="http://schemas.microsoft.com/office/drawing/2014/main" id="{791B729E-3F96-12B1-158A-1E3059B799AA}"/>
              </a:ext>
            </a:extLst>
          </p:cNvPr>
          <p:cNvPicPr>
            <a:picLocks noChangeAspect="1"/>
          </p:cNvPicPr>
          <p:nvPr/>
        </p:nvPicPr>
        <p:blipFill rotWithShape="1">
          <a:blip r:embed="rId3">
            <a:extLst>
              <a:ext uri="{28A0092B-C50C-407E-A947-70E740481C1C}">
                <a14:useLocalDpi xmlns:a14="http://schemas.microsoft.com/office/drawing/2010/main" val="0"/>
              </a:ext>
            </a:extLst>
          </a:blip>
          <a:srcRect b="7977"/>
          <a:stretch/>
        </p:blipFill>
        <p:spPr bwMode="auto">
          <a:xfrm>
            <a:off x="2717696" y="1748370"/>
            <a:ext cx="6522691" cy="4309436"/>
          </a:xfrm>
          <a:prstGeom prst="rect">
            <a:avLst/>
          </a:prstGeom>
          <a:noFill/>
          <a:ln>
            <a:noFill/>
          </a:ln>
          <a:extLst>
            <a:ext uri="{53640926-AAD7-44D8-BBD7-CCE9431645EC}">
              <a14:shadowObscured xmlns:a14="http://schemas.microsoft.com/office/drawing/2010/main"/>
            </a:ext>
          </a:extLst>
        </p:spPr>
      </p:pic>
      <p:sp>
        <p:nvSpPr>
          <p:cNvPr id="9" name="TextBox 8">
            <a:extLst>
              <a:ext uri="{FF2B5EF4-FFF2-40B4-BE49-F238E27FC236}">
                <a16:creationId xmlns:a16="http://schemas.microsoft.com/office/drawing/2014/main" id="{ABE106FF-9D7A-AE2F-E0E4-CEB4150B6979}"/>
              </a:ext>
            </a:extLst>
          </p:cNvPr>
          <p:cNvSpPr txBox="1"/>
          <p:nvPr/>
        </p:nvSpPr>
        <p:spPr>
          <a:xfrm>
            <a:off x="9539176" y="1967898"/>
            <a:ext cx="2169040" cy="3046988"/>
          </a:xfrm>
          <a:prstGeom prst="rect">
            <a:avLst/>
          </a:prstGeom>
          <a:noFill/>
        </p:spPr>
        <p:txBody>
          <a:bodyPr wrap="square">
            <a:spAutoFit/>
          </a:bodyPr>
          <a:lstStyle>
            <a:defPPr>
              <a:defRPr lang="en-US"/>
            </a:defPPr>
            <a:lvl1pPr>
              <a:defRPr sz="2400" b="0" i="0">
                <a:solidFill>
                  <a:srgbClr val="001320"/>
                </a:solidFill>
                <a:effectLst/>
                <a:latin typeface="Roboto" panose="02000000000000000000" pitchFamily="2" charset="0"/>
              </a:defRPr>
            </a:lvl1pPr>
          </a:lstStyle>
          <a:p>
            <a:r>
              <a:rPr lang="en-GB" dirty="0"/>
              <a:t>when he, the Spirit of truth, comes, he will guide you into all the </a:t>
            </a:r>
            <a:r>
              <a:rPr lang="en-GB" u="sng" dirty="0"/>
              <a:t>truth</a:t>
            </a:r>
            <a:r>
              <a:rPr lang="en-GB" dirty="0"/>
              <a:t>. </a:t>
            </a:r>
          </a:p>
          <a:p>
            <a:endParaRPr lang="en-GB" dirty="0"/>
          </a:p>
          <a:p>
            <a:r>
              <a:rPr lang="en-GB" dirty="0"/>
              <a:t>John 16:13</a:t>
            </a:r>
          </a:p>
        </p:txBody>
      </p:sp>
      <p:sp>
        <p:nvSpPr>
          <p:cNvPr id="11" name="TextBox 10">
            <a:extLst>
              <a:ext uri="{FF2B5EF4-FFF2-40B4-BE49-F238E27FC236}">
                <a16:creationId xmlns:a16="http://schemas.microsoft.com/office/drawing/2014/main" id="{CF65E064-E3EC-6F0D-B1FA-7EC4D40DE78B}"/>
              </a:ext>
            </a:extLst>
          </p:cNvPr>
          <p:cNvSpPr txBox="1"/>
          <p:nvPr/>
        </p:nvSpPr>
        <p:spPr>
          <a:xfrm>
            <a:off x="161452" y="2010262"/>
            <a:ext cx="2326567" cy="3785652"/>
          </a:xfrm>
          <a:prstGeom prst="rect">
            <a:avLst/>
          </a:prstGeom>
          <a:noFill/>
        </p:spPr>
        <p:txBody>
          <a:bodyPr wrap="square">
            <a:spAutoFit/>
          </a:bodyPr>
          <a:lstStyle/>
          <a:p>
            <a:r>
              <a:rPr lang="en-GB" sz="2400" b="0" i="0" dirty="0">
                <a:solidFill>
                  <a:srgbClr val="001320"/>
                </a:solidFill>
                <a:effectLst/>
                <a:latin typeface="Roboto" panose="02000000000000000000" pitchFamily="2" charset="0"/>
              </a:rPr>
              <a:t>And I will pray the Father, and he shall give you another </a:t>
            </a:r>
            <a:r>
              <a:rPr lang="en-GB" sz="2400" b="0" i="0" u="sng" dirty="0">
                <a:solidFill>
                  <a:srgbClr val="001320"/>
                </a:solidFill>
                <a:effectLst/>
                <a:latin typeface="Roboto" panose="02000000000000000000" pitchFamily="2" charset="0"/>
              </a:rPr>
              <a:t>Comforter</a:t>
            </a:r>
            <a:r>
              <a:rPr lang="en-GB" sz="2400" b="0" i="0" dirty="0">
                <a:solidFill>
                  <a:srgbClr val="001320"/>
                </a:solidFill>
                <a:effectLst/>
                <a:latin typeface="Roboto" panose="02000000000000000000" pitchFamily="2" charset="0"/>
              </a:rPr>
              <a:t>, that he may be with you for ever</a:t>
            </a:r>
          </a:p>
          <a:p>
            <a:endParaRPr lang="en-GB" sz="2400" dirty="0">
              <a:solidFill>
                <a:srgbClr val="001320"/>
              </a:solidFill>
              <a:latin typeface="Roboto" panose="02000000000000000000" pitchFamily="2" charset="0"/>
            </a:endParaRPr>
          </a:p>
          <a:p>
            <a:r>
              <a:rPr lang="en-GB" sz="2400" dirty="0">
                <a:solidFill>
                  <a:srgbClr val="001320"/>
                </a:solidFill>
                <a:latin typeface="Roboto" panose="02000000000000000000" pitchFamily="2" charset="0"/>
              </a:rPr>
              <a:t>John 14:16 (ASV)</a:t>
            </a:r>
            <a:endParaRPr lang="en-GB" sz="2400" dirty="0"/>
          </a:p>
        </p:txBody>
      </p:sp>
      <p:sp>
        <p:nvSpPr>
          <p:cNvPr id="12" name="Title 1">
            <a:extLst>
              <a:ext uri="{FF2B5EF4-FFF2-40B4-BE49-F238E27FC236}">
                <a16:creationId xmlns:a16="http://schemas.microsoft.com/office/drawing/2014/main" id="{7B08EF26-6243-E333-6AD6-5B6FA261EF50}"/>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1320"/>
                </a:solidFill>
                <a:latin typeface="Roboto" panose="02000000000000000000" pitchFamily="2" charset="0"/>
              </a:rPr>
              <a:t>Sympathy </a:t>
            </a:r>
            <a:r>
              <a:rPr lang="en-GB" u="sng" dirty="0">
                <a:solidFill>
                  <a:srgbClr val="001320"/>
                </a:solidFill>
                <a:latin typeface="Roboto" panose="02000000000000000000" pitchFamily="2" charset="0"/>
              </a:rPr>
              <a:t>and</a:t>
            </a:r>
            <a:r>
              <a:rPr lang="en-GB" dirty="0">
                <a:solidFill>
                  <a:srgbClr val="001320"/>
                </a:solidFill>
                <a:latin typeface="Roboto" panose="02000000000000000000" pitchFamily="2" charset="0"/>
              </a:rPr>
              <a:t> Truth</a:t>
            </a:r>
            <a:endParaRPr lang="en-GB" dirty="0"/>
          </a:p>
        </p:txBody>
      </p:sp>
    </p:spTree>
    <p:extLst>
      <p:ext uri="{BB962C8B-B14F-4D97-AF65-F5344CB8AC3E}">
        <p14:creationId xmlns:p14="http://schemas.microsoft.com/office/powerpoint/2010/main" val="271063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8A539-8895-DBFE-AA24-F8EFDA07516F}"/>
              </a:ext>
            </a:extLst>
          </p:cNvPr>
          <p:cNvSpPr>
            <a:spLocks noGrp="1"/>
          </p:cNvSpPr>
          <p:nvPr>
            <p:ph type="title"/>
          </p:nvPr>
        </p:nvSpPr>
        <p:spPr/>
        <p:txBody>
          <a:bodyPr/>
          <a:lstStyle/>
          <a:p>
            <a:pPr algn="ctr"/>
            <a:r>
              <a:rPr lang="en-GB" dirty="0"/>
              <a:t>The First ‘</a:t>
            </a:r>
            <a:r>
              <a:rPr lang="en-GB" dirty="0" err="1"/>
              <a:t>parakaleo</a:t>
            </a:r>
            <a:r>
              <a:rPr lang="en-GB" dirty="0"/>
              <a:t>’</a:t>
            </a:r>
          </a:p>
        </p:txBody>
      </p:sp>
      <p:sp>
        <p:nvSpPr>
          <p:cNvPr id="8" name="TextBox 7">
            <a:extLst>
              <a:ext uri="{FF2B5EF4-FFF2-40B4-BE49-F238E27FC236}">
                <a16:creationId xmlns:a16="http://schemas.microsoft.com/office/drawing/2014/main" id="{50B157E7-6803-B6A0-4325-EAA8177676F5}"/>
              </a:ext>
            </a:extLst>
          </p:cNvPr>
          <p:cNvSpPr txBox="1"/>
          <p:nvPr/>
        </p:nvSpPr>
        <p:spPr>
          <a:xfrm>
            <a:off x="710262" y="2295539"/>
            <a:ext cx="5385738" cy="1569660"/>
          </a:xfrm>
          <a:prstGeom prst="rect">
            <a:avLst/>
          </a:prstGeom>
          <a:noFill/>
        </p:spPr>
        <p:txBody>
          <a:bodyPr wrap="square">
            <a:spAutoFit/>
          </a:bodyPr>
          <a:lstStyle/>
          <a:p>
            <a:r>
              <a:rPr lang="en-GB" sz="2400" kern="100" dirty="0">
                <a:effectLst/>
                <a:latin typeface="Aptos" panose="020B0004020202020204" pitchFamily="34" charset="0"/>
                <a:ea typeface="Aptos" panose="020B0004020202020204" pitchFamily="34" charset="0"/>
                <a:cs typeface="Times New Roman" panose="02020603050405020304" pitchFamily="18" charset="0"/>
              </a:rPr>
              <a:t>John 14:16</a:t>
            </a:r>
          </a:p>
          <a:p>
            <a:r>
              <a:rPr lang="en-GB" sz="2400" kern="100" dirty="0">
                <a:effectLst/>
                <a:latin typeface="Aptos" panose="020B0004020202020204" pitchFamily="34" charset="0"/>
                <a:ea typeface="Aptos" panose="020B0004020202020204" pitchFamily="34" charset="0"/>
                <a:cs typeface="Times New Roman" panose="02020603050405020304" pitchFamily="18" charset="0"/>
              </a:rPr>
              <a:t>And I will ask the Father, and he will give you </a:t>
            </a:r>
            <a:r>
              <a:rPr lang="en-GB" sz="2400" u="sng" kern="100" dirty="0">
                <a:effectLst/>
                <a:latin typeface="Aptos" panose="020B0004020202020204" pitchFamily="34" charset="0"/>
                <a:ea typeface="Aptos" panose="020B0004020202020204" pitchFamily="34" charset="0"/>
                <a:cs typeface="Times New Roman" panose="02020603050405020304" pitchFamily="18" charset="0"/>
              </a:rPr>
              <a:t>another</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a:t>
            </a:r>
            <a:r>
              <a:rPr lang="en-GB" sz="2400" b="1" u="sng" kern="100" dirty="0">
                <a:effectLst/>
                <a:latin typeface="Aptos" panose="020B0004020202020204" pitchFamily="34" charset="0"/>
                <a:ea typeface="Aptos" panose="020B0004020202020204" pitchFamily="34" charset="0"/>
                <a:cs typeface="Times New Roman" panose="02020603050405020304" pitchFamily="18" charset="0"/>
              </a:rPr>
              <a:t>advocate</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to help you and be with you forever— </a:t>
            </a:r>
          </a:p>
        </p:txBody>
      </p:sp>
      <p:sp>
        <p:nvSpPr>
          <p:cNvPr id="4" name="TextBox 3">
            <a:extLst>
              <a:ext uri="{FF2B5EF4-FFF2-40B4-BE49-F238E27FC236}">
                <a16:creationId xmlns:a16="http://schemas.microsoft.com/office/drawing/2014/main" id="{55DA6648-D03A-E99D-3983-8CC5E796C908}"/>
              </a:ext>
            </a:extLst>
          </p:cNvPr>
          <p:cNvSpPr txBox="1"/>
          <p:nvPr/>
        </p:nvSpPr>
        <p:spPr>
          <a:xfrm>
            <a:off x="5386720" y="4211069"/>
            <a:ext cx="6095114" cy="1938992"/>
          </a:xfrm>
          <a:prstGeom prst="rect">
            <a:avLst/>
          </a:prstGeom>
          <a:noFill/>
        </p:spPr>
        <p:txBody>
          <a:bodyPr wrap="square">
            <a:spAutoFit/>
          </a:bodyPr>
          <a:lstStyle/>
          <a:p>
            <a:pPr algn="r"/>
            <a:r>
              <a:rPr lang="en-GB" sz="2400" kern="100" dirty="0">
                <a:effectLst/>
                <a:latin typeface="Aptos" panose="020B0004020202020204" pitchFamily="34" charset="0"/>
                <a:ea typeface="Aptos" panose="020B0004020202020204" pitchFamily="34" charset="0"/>
                <a:cs typeface="Times New Roman" panose="02020603050405020304" pitchFamily="18" charset="0"/>
              </a:rPr>
              <a:t>1 John 2:1</a:t>
            </a:r>
          </a:p>
          <a:p>
            <a:pPr algn="r"/>
            <a:r>
              <a:rPr lang="en-GB" sz="2400" kern="100" dirty="0">
                <a:effectLst/>
                <a:latin typeface="Aptos" panose="020B0004020202020204" pitchFamily="34" charset="0"/>
                <a:ea typeface="Aptos" panose="020B0004020202020204" pitchFamily="34" charset="0"/>
                <a:cs typeface="Times New Roman" panose="02020603050405020304" pitchFamily="18" charset="0"/>
              </a:rPr>
              <a:t>My dear children, I write this to you so that you will not sin. But if anybody does sin, we have an </a:t>
            </a:r>
            <a:r>
              <a:rPr lang="en-GB" sz="2400" b="1" u="sng" kern="100" dirty="0">
                <a:effectLst/>
                <a:latin typeface="Aptos" panose="020B0004020202020204" pitchFamily="34" charset="0"/>
                <a:ea typeface="Aptos" panose="020B0004020202020204" pitchFamily="34" charset="0"/>
                <a:cs typeface="Times New Roman" panose="02020603050405020304" pitchFamily="18" charset="0"/>
              </a:rPr>
              <a:t>advocate</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with the Father—Jesus Christ, the Righteous One.</a:t>
            </a:r>
          </a:p>
        </p:txBody>
      </p:sp>
    </p:spTree>
    <p:extLst>
      <p:ext uri="{BB962C8B-B14F-4D97-AF65-F5344CB8AC3E}">
        <p14:creationId xmlns:p14="http://schemas.microsoft.com/office/powerpoint/2010/main" val="1471078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76482-8EDD-8A14-FE95-A48A48F12576}"/>
              </a:ext>
            </a:extLst>
          </p:cNvPr>
          <p:cNvSpPr>
            <a:spLocks noGrp="1"/>
          </p:cNvSpPr>
          <p:nvPr>
            <p:ph type="title"/>
          </p:nvPr>
        </p:nvSpPr>
        <p:spPr/>
        <p:txBody>
          <a:bodyPr/>
          <a:lstStyle/>
          <a:p>
            <a:endParaRPr lang="en-GB"/>
          </a:p>
        </p:txBody>
      </p:sp>
      <p:pic>
        <p:nvPicPr>
          <p:cNvPr id="1028" name="Picture 4" descr="Enchanting Royal Throne Room for Fantasy Novels">
            <a:extLst>
              <a:ext uri="{FF2B5EF4-FFF2-40B4-BE49-F238E27FC236}">
                <a16:creationId xmlns:a16="http://schemas.microsoft.com/office/drawing/2014/main" id="{6B66EAF6-3D2A-17B5-7E06-2E69D687CC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101" y="469425"/>
            <a:ext cx="6023450" cy="60234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tting a Courtroom into Existing Space: Limiting User Capacity">
            <a:extLst>
              <a:ext uri="{FF2B5EF4-FFF2-40B4-BE49-F238E27FC236}">
                <a16:creationId xmlns:a16="http://schemas.microsoft.com/office/drawing/2014/main" id="{3D04F977-E8DD-7068-74BE-9827F0F486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7259" y="1475613"/>
            <a:ext cx="5779640" cy="4161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6561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BDB5F-D39E-E007-D4A0-F8A9A2BD1345}"/>
              </a:ext>
            </a:extLst>
          </p:cNvPr>
          <p:cNvSpPr>
            <a:spLocks noGrp="1"/>
          </p:cNvSpPr>
          <p:nvPr>
            <p:ph type="title"/>
          </p:nvPr>
        </p:nvSpPr>
        <p:spPr/>
        <p:txBody>
          <a:bodyPr/>
          <a:lstStyle/>
          <a:p>
            <a:pPr algn="ctr"/>
            <a:r>
              <a:rPr lang="en-GB" dirty="0"/>
              <a:t>Before the throne of God</a:t>
            </a:r>
          </a:p>
        </p:txBody>
      </p:sp>
      <p:sp>
        <p:nvSpPr>
          <p:cNvPr id="4" name="TextBox 3">
            <a:extLst>
              <a:ext uri="{FF2B5EF4-FFF2-40B4-BE49-F238E27FC236}">
                <a16:creationId xmlns:a16="http://schemas.microsoft.com/office/drawing/2014/main" id="{FEBDCE71-AD86-34AD-5838-40089ED8E57B}"/>
              </a:ext>
            </a:extLst>
          </p:cNvPr>
          <p:cNvSpPr txBox="1"/>
          <p:nvPr/>
        </p:nvSpPr>
        <p:spPr>
          <a:xfrm>
            <a:off x="1128548" y="2421742"/>
            <a:ext cx="9505507" cy="2862322"/>
          </a:xfrm>
          <a:prstGeom prst="rect">
            <a:avLst/>
          </a:prstGeom>
          <a:noFill/>
        </p:spPr>
        <p:txBody>
          <a:bodyPr wrap="square">
            <a:spAutoFit/>
          </a:bodyPr>
          <a:lstStyle/>
          <a:p>
            <a:pPr algn="ctr"/>
            <a:r>
              <a:rPr lang="en-GB" sz="2400" b="1" i="0" baseline="30000" dirty="0">
                <a:solidFill>
                  <a:srgbClr val="000000"/>
                </a:solidFill>
                <a:effectLst/>
                <a:latin typeface="system-ui"/>
              </a:rPr>
              <a:t>14 </a:t>
            </a:r>
            <a:r>
              <a:rPr lang="en-GB" sz="2400" b="0" i="0" dirty="0">
                <a:solidFill>
                  <a:srgbClr val="000000"/>
                </a:solidFill>
                <a:effectLst/>
                <a:latin typeface="system-ui"/>
              </a:rPr>
              <a:t>Since then we have a great high priest who has passed through the heavens, Jesus, the Son of God, let us hold fast our confession. </a:t>
            </a:r>
            <a:r>
              <a:rPr lang="en-GB" sz="2400" b="1" i="0" baseline="30000" dirty="0">
                <a:solidFill>
                  <a:srgbClr val="000000"/>
                </a:solidFill>
                <a:effectLst/>
                <a:latin typeface="system-ui"/>
              </a:rPr>
              <a:t>15 </a:t>
            </a:r>
            <a:r>
              <a:rPr lang="en-GB" sz="2400" b="0" i="0" dirty="0">
                <a:solidFill>
                  <a:srgbClr val="000000"/>
                </a:solidFill>
                <a:effectLst/>
                <a:latin typeface="system-ui"/>
              </a:rPr>
              <a:t>For we do not have a high priest who is unable to sympathize with our weaknesses, but one who in every respect has been tempted as we are, yet without sin. </a:t>
            </a:r>
            <a:r>
              <a:rPr lang="en-GB" sz="2400" b="1" i="0" baseline="30000" dirty="0">
                <a:solidFill>
                  <a:srgbClr val="000000"/>
                </a:solidFill>
                <a:effectLst/>
                <a:latin typeface="system-ui"/>
              </a:rPr>
              <a:t>16 </a:t>
            </a:r>
            <a:r>
              <a:rPr lang="en-GB" sz="2400" b="0" i="0" dirty="0">
                <a:solidFill>
                  <a:srgbClr val="000000"/>
                </a:solidFill>
                <a:effectLst/>
                <a:latin typeface="system-ui"/>
              </a:rPr>
              <a:t>Let us then with confidence draw near to the throne of grace, that we may receive mercy and find grace to help in time of need.</a:t>
            </a:r>
          </a:p>
          <a:p>
            <a:pPr algn="ctr"/>
            <a:endParaRPr lang="en-GB" sz="1200" b="0" i="0" dirty="0">
              <a:solidFill>
                <a:srgbClr val="000000"/>
              </a:solidFill>
              <a:effectLst/>
              <a:latin typeface="system-ui"/>
            </a:endParaRPr>
          </a:p>
          <a:p>
            <a:pPr algn="ctr"/>
            <a:r>
              <a:rPr lang="en-GB" sz="2400" dirty="0">
                <a:solidFill>
                  <a:srgbClr val="000000"/>
                </a:solidFill>
                <a:latin typeface="system-ui"/>
              </a:rPr>
              <a:t>- </a:t>
            </a:r>
            <a:r>
              <a:rPr lang="en-GB" sz="2400" dirty="0" err="1">
                <a:solidFill>
                  <a:srgbClr val="000000"/>
                </a:solidFill>
                <a:latin typeface="system-ui"/>
              </a:rPr>
              <a:t>Heb</a:t>
            </a:r>
            <a:r>
              <a:rPr lang="en-GB" sz="2400" dirty="0">
                <a:solidFill>
                  <a:srgbClr val="000000"/>
                </a:solidFill>
                <a:latin typeface="system-ui"/>
              </a:rPr>
              <a:t> 4:14-16</a:t>
            </a:r>
            <a:endParaRPr lang="en-GB" sz="2400" dirty="0"/>
          </a:p>
        </p:txBody>
      </p:sp>
    </p:spTree>
    <p:extLst>
      <p:ext uri="{BB962C8B-B14F-4D97-AF65-F5344CB8AC3E}">
        <p14:creationId xmlns:p14="http://schemas.microsoft.com/office/powerpoint/2010/main" val="77165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3028-F7AE-1FF3-7103-A1F0D1FE0C03}"/>
              </a:ext>
            </a:extLst>
          </p:cNvPr>
          <p:cNvSpPr>
            <a:spLocks noGrp="1"/>
          </p:cNvSpPr>
          <p:nvPr>
            <p:ph type="title"/>
          </p:nvPr>
        </p:nvSpPr>
        <p:spPr/>
        <p:txBody>
          <a:bodyPr/>
          <a:lstStyle/>
          <a:p>
            <a:pPr algn="ctr"/>
            <a:r>
              <a:rPr lang="en-GB" dirty="0"/>
              <a:t>The Second ‘</a:t>
            </a:r>
            <a:r>
              <a:rPr lang="en-GB" dirty="0" err="1"/>
              <a:t>parakaleo</a:t>
            </a:r>
            <a:r>
              <a:rPr lang="en-GB" dirty="0"/>
              <a:t>’</a:t>
            </a:r>
          </a:p>
        </p:txBody>
      </p:sp>
      <p:pic>
        <p:nvPicPr>
          <p:cNvPr id="2052" name="Picture 4" descr="Silhouette Pointing Vectors &amp; Illustrations for Free Download | Freepik">
            <a:extLst>
              <a:ext uri="{FF2B5EF4-FFF2-40B4-BE49-F238E27FC236}">
                <a16:creationId xmlns:a16="http://schemas.microsoft.com/office/drawing/2014/main" id="{6845C79D-40BF-C50F-C07D-3284881A3C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44729" y="2377753"/>
            <a:ext cx="3768482" cy="415850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1,471 Empty Tomb Vector Stock Vectors and Vector Art | Shutterstock">
            <a:extLst>
              <a:ext uri="{FF2B5EF4-FFF2-40B4-BE49-F238E27FC236}">
                <a16:creationId xmlns:a16="http://schemas.microsoft.com/office/drawing/2014/main" id="{205B3563-41CF-6C4E-A3CD-57FD20FC251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959" t="17100" r="5627" b="21309"/>
          <a:stretch/>
        </p:blipFill>
        <p:spPr bwMode="auto">
          <a:xfrm>
            <a:off x="6537687" y="1987587"/>
            <a:ext cx="4451540" cy="1642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819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B1363-3978-0205-3C70-F00F8D09CDEF}"/>
              </a:ext>
            </a:extLst>
          </p:cNvPr>
          <p:cNvSpPr>
            <a:spLocks noGrp="1"/>
          </p:cNvSpPr>
          <p:nvPr>
            <p:ph type="title"/>
          </p:nvPr>
        </p:nvSpPr>
        <p:spPr/>
        <p:txBody>
          <a:bodyPr/>
          <a:lstStyle/>
          <a:p>
            <a:pPr algn="ctr"/>
            <a:r>
              <a:rPr lang="en-GB" dirty="0"/>
              <a:t>…therefore…</a:t>
            </a:r>
          </a:p>
        </p:txBody>
      </p:sp>
      <p:pic>
        <p:nvPicPr>
          <p:cNvPr id="3" name="Picture 6" descr="1,471 Empty Tomb Vector Stock Vectors and Vector Art | Shutterstock">
            <a:extLst>
              <a:ext uri="{FF2B5EF4-FFF2-40B4-BE49-F238E27FC236}">
                <a16:creationId xmlns:a16="http://schemas.microsoft.com/office/drawing/2014/main" id="{DE3B5707-21A2-3BBC-959F-406A0BD08B1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959" t="17100" r="5627" b="21309"/>
          <a:stretch/>
        </p:blipFill>
        <p:spPr bwMode="auto">
          <a:xfrm>
            <a:off x="361381" y="295673"/>
            <a:ext cx="4451540" cy="16426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F9FD545B-864A-C707-AC72-25B404299B71}"/>
              </a:ext>
            </a:extLst>
          </p:cNvPr>
          <p:cNvSpPr/>
          <p:nvPr/>
        </p:nvSpPr>
        <p:spPr>
          <a:xfrm>
            <a:off x="398722" y="2716619"/>
            <a:ext cx="3503428" cy="21530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Fear of desertion/rejection</a:t>
            </a:r>
          </a:p>
        </p:txBody>
      </p:sp>
      <p:sp>
        <p:nvSpPr>
          <p:cNvPr id="7" name="Rectangle: Rounded Corners 6">
            <a:extLst>
              <a:ext uri="{FF2B5EF4-FFF2-40B4-BE49-F238E27FC236}">
                <a16:creationId xmlns:a16="http://schemas.microsoft.com/office/drawing/2014/main" id="{B4182B5A-5686-DDCC-A70A-7788F20492C0}"/>
              </a:ext>
            </a:extLst>
          </p:cNvPr>
          <p:cNvSpPr/>
          <p:nvPr/>
        </p:nvSpPr>
        <p:spPr>
          <a:xfrm>
            <a:off x="4400108" y="2716618"/>
            <a:ext cx="3503428" cy="21530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Shame of past</a:t>
            </a:r>
          </a:p>
        </p:txBody>
      </p:sp>
      <p:sp>
        <p:nvSpPr>
          <p:cNvPr id="8" name="Rectangle: Rounded Corners 7">
            <a:extLst>
              <a:ext uri="{FF2B5EF4-FFF2-40B4-BE49-F238E27FC236}">
                <a16:creationId xmlns:a16="http://schemas.microsoft.com/office/drawing/2014/main" id="{71A460D1-5794-094E-E9DF-9EB765E75791}"/>
              </a:ext>
            </a:extLst>
          </p:cNvPr>
          <p:cNvSpPr/>
          <p:nvPr/>
        </p:nvSpPr>
        <p:spPr>
          <a:xfrm>
            <a:off x="8327066" y="2716618"/>
            <a:ext cx="3503428" cy="21530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Fear of Failure</a:t>
            </a:r>
          </a:p>
        </p:txBody>
      </p:sp>
      <p:sp>
        <p:nvSpPr>
          <p:cNvPr id="10" name="TextBox 9">
            <a:extLst>
              <a:ext uri="{FF2B5EF4-FFF2-40B4-BE49-F238E27FC236}">
                <a16:creationId xmlns:a16="http://schemas.microsoft.com/office/drawing/2014/main" id="{1417D736-0BF3-F0BA-5240-A36A6558B7B2}"/>
              </a:ext>
            </a:extLst>
          </p:cNvPr>
          <p:cNvSpPr txBox="1"/>
          <p:nvPr/>
        </p:nvSpPr>
        <p:spPr>
          <a:xfrm>
            <a:off x="1174345" y="5664808"/>
            <a:ext cx="9954954" cy="461665"/>
          </a:xfrm>
          <a:prstGeom prst="rect">
            <a:avLst/>
          </a:prstGeom>
          <a:noFill/>
        </p:spPr>
        <p:txBody>
          <a:bodyPr wrap="square">
            <a:spAutoFit/>
          </a:bodyPr>
          <a:lstStyle/>
          <a:p>
            <a:r>
              <a:rPr lang="en-GB" sz="2400" i="1" kern="100" dirty="0">
                <a:effectLst/>
                <a:latin typeface="Aptos" panose="020B0004020202020204" pitchFamily="34" charset="0"/>
                <a:ea typeface="Aptos" panose="020B0004020202020204" pitchFamily="34" charset="0"/>
                <a:cs typeface="Times New Roman" panose="02020603050405020304" pitchFamily="18" charset="0"/>
              </a:rPr>
              <a:t>“Who calls me poor? I am rich and I will stand before him as bold as a lion”</a:t>
            </a:r>
          </a:p>
        </p:txBody>
      </p:sp>
    </p:spTree>
    <p:extLst>
      <p:ext uri="{BB962C8B-B14F-4D97-AF65-F5344CB8AC3E}">
        <p14:creationId xmlns:p14="http://schemas.microsoft.com/office/powerpoint/2010/main" val="48360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E0B8E8D6-AF6A-BE19-A941-976EC23AF3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5B6FC3-1264-4673-828B-66EEA01E2D66}"/>
              </a:ext>
            </a:extLst>
          </p:cNvPr>
          <p:cNvSpPr>
            <a:spLocks noGrp="1"/>
          </p:cNvSpPr>
          <p:nvPr>
            <p:ph type="title"/>
          </p:nvPr>
        </p:nvSpPr>
        <p:spPr>
          <a:xfrm>
            <a:off x="721242" y="2233153"/>
            <a:ext cx="10515600" cy="1325563"/>
          </a:xfrm>
        </p:spPr>
        <p:txBody>
          <a:bodyPr>
            <a:noAutofit/>
          </a:bodyPr>
          <a:lstStyle/>
          <a:p>
            <a:pPr algn="ctr"/>
            <a:r>
              <a:rPr lang="en-GB" sz="4800" b="1" dirty="0">
                <a:solidFill>
                  <a:schemeClr val="bg1"/>
                </a:solidFill>
              </a:rPr>
              <a:t>Question</a:t>
            </a:r>
            <a:br>
              <a:rPr lang="en-GB" sz="4800" dirty="0">
                <a:solidFill>
                  <a:schemeClr val="bg1"/>
                </a:solidFill>
              </a:rPr>
            </a:br>
            <a:r>
              <a:rPr lang="en-GB" sz="2800" dirty="0">
                <a:solidFill>
                  <a:schemeClr val="bg1"/>
                </a:solidFill>
              </a:rPr>
              <a:t> </a:t>
            </a:r>
            <a:br>
              <a:rPr lang="en-GB" sz="4800" dirty="0">
                <a:solidFill>
                  <a:schemeClr val="bg1"/>
                </a:solidFill>
              </a:rPr>
            </a:br>
            <a:r>
              <a:rPr lang="en-GB" sz="4800" dirty="0">
                <a:solidFill>
                  <a:schemeClr val="bg1"/>
                </a:solidFill>
              </a:rPr>
              <a:t>Think of a situation you recently faced.</a:t>
            </a:r>
            <a:br>
              <a:rPr lang="en-GB" sz="4800" dirty="0">
                <a:solidFill>
                  <a:schemeClr val="bg1"/>
                </a:solidFill>
              </a:rPr>
            </a:br>
            <a:br>
              <a:rPr lang="en-GB" sz="4800" dirty="0">
                <a:solidFill>
                  <a:schemeClr val="bg1"/>
                </a:solidFill>
              </a:rPr>
            </a:br>
            <a:r>
              <a:rPr lang="en-GB" sz="4800" dirty="0">
                <a:solidFill>
                  <a:schemeClr val="bg1"/>
                </a:solidFill>
              </a:rPr>
              <a:t>How could the truth of the cross/empty tomb change your approach?</a:t>
            </a:r>
          </a:p>
        </p:txBody>
      </p:sp>
    </p:spTree>
    <p:extLst>
      <p:ext uri="{BB962C8B-B14F-4D97-AF65-F5344CB8AC3E}">
        <p14:creationId xmlns:p14="http://schemas.microsoft.com/office/powerpoint/2010/main" val="2146872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FAA02-0C40-1A97-404F-847FC4ADAE75}"/>
              </a:ext>
            </a:extLst>
          </p:cNvPr>
          <p:cNvSpPr>
            <a:spLocks noGrp="1"/>
          </p:cNvSpPr>
          <p:nvPr>
            <p:ph type="title"/>
          </p:nvPr>
        </p:nvSpPr>
        <p:spPr/>
        <p:txBody>
          <a:bodyPr/>
          <a:lstStyle/>
          <a:p>
            <a:pPr algn="ctr"/>
            <a:r>
              <a:rPr lang="en-GB" dirty="0"/>
              <a:t>Encouragers need to be encouraged</a:t>
            </a:r>
          </a:p>
        </p:txBody>
      </p:sp>
      <p:pic>
        <p:nvPicPr>
          <p:cNvPr id="4098" name="Picture 2" descr="Hamac Trio Cascade Fountain Medium">
            <a:extLst>
              <a:ext uri="{FF2B5EF4-FFF2-40B4-BE49-F238E27FC236}">
                <a16:creationId xmlns:a16="http://schemas.microsoft.com/office/drawing/2014/main" id="{443C4E57-096A-0BBF-BF0A-9D338C15D7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8863" y="1550852"/>
            <a:ext cx="3831341" cy="51100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FA2DC9A-CF84-2FF9-20E9-F3B0975AD2F3}"/>
              </a:ext>
            </a:extLst>
          </p:cNvPr>
          <p:cNvSpPr txBox="1"/>
          <p:nvPr/>
        </p:nvSpPr>
        <p:spPr>
          <a:xfrm>
            <a:off x="6102579" y="2367689"/>
            <a:ext cx="5251221" cy="2677656"/>
          </a:xfrm>
          <a:prstGeom prst="rect">
            <a:avLst/>
          </a:prstGeom>
          <a:noFill/>
        </p:spPr>
        <p:txBody>
          <a:bodyPr wrap="square">
            <a:spAutoFit/>
          </a:bodyPr>
          <a:lstStyle/>
          <a:p>
            <a:pPr algn="ctr"/>
            <a:r>
              <a:rPr lang="en-GB" sz="2400" kern="100" dirty="0">
                <a:effectLst/>
                <a:latin typeface="Aptos" panose="020B0004020202020204" pitchFamily="34" charset="0"/>
                <a:ea typeface="Aptos" panose="020B0004020202020204" pitchFamily="34" charset="0"/>
                <a:cs typeface="Times New Roman" panose="02020603050405020304" pitchFamily="18" charset="0"/>
              </a:rPr>
              <a:t>…the God of all comfort, who </a:t>
            </a:r>
            <a:r>
              <a:rPr lang="en-GB" sz="2400" b="1" kern="100" dirty="0">
                <a:effectLst/>
                <a:latin typeface="Aptos" panose="020B0004020202020204" pitchFamily="34" charset="0"/>
                <a:ea typeface="Aptos" panose="020B0004020202020204" pitchFamily="34" charset="0"/>
                <a:cs typeface="Times New Roman" panose="02020603050405020304" pitchFamily="18" charset="0"/>
              </a:rPr>
              <a:t>comforts us</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in all our troubles, so that we can </a:t>
            </a:r>
            <a:r>
              <a:rPr lang="en-GB" sz="2400" b="1" kern="100" dirty="0">
                <a:effectLst/>
                <a:latin typeface="Aptos" panose="020B0004020202020204" pitchFamily="34" charset="0"/>
                <a:ea typeface="Aptos" panose="020B0004020202020204" pitchFamily="34" charset="0"/>
                <a:cs typeface="Times New Roman" panose="02020603050405020304" pitchFamily="18" charset="0"/>
              </a:rPr>
              <a:t>comfort those </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in any trouble with the comfort we ourselves receive from God</a:t>
            </a:r>
          </a:p>
          <a:p>
            <a:pPr algn="ct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en-GB" sz="2400" kern="100" dirty="0">
                <a:latin typeface="Aptos" panose="020B0004020202020204" pitchFamily="34" charset="0"/>
                <a:ea typeface="Aptos" panose="020B0004020202020204" pitchFamily="34" charset="0"/>
                <a:cs typeface="Times New Roman" panose="02020603050405020304" pitchFamily="18" charset="0"/>
              </a:rPr>
              <a:t>- 2 Cor 1:3-4</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08757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3E58999-30CB-C1A6-945D-796C98F9B61F}"/>
              </a:ext>
            </a:extLst>
          </p:cNvPr>
          <p:cNvSpPr txBox="1"/>
          <p:nvPr/>
        </p:nvSpPr>
        <p:spPr>
          <a:xfrm>
            <a:off x="6654232" y="3521242"/>
            <a:ext cx="4610997" cy="2585323"/>
          </a:xfrm>
          <a:prstGeom prst="rect">
            <a:avLst/>
          </a:prstGeom>
          <a:noFill/>
        </p:spPr>
        <p:txBody>
          <a:bodyPr wrap="square">
            <a:spAutoFit/>
          </a:bodyPr>
          <a:lstStyle/>
          <a:p>
            <a:pPr algn="l"/>
            <a:r>
              <a:rPr lang="en-GB" b="0" i="0" dirty="0">
                <a:effectLst/>
                <a:latin typeface="Verdana" panose="020B0604030504040204" pitchFamily="34" charset="0"/>
              </a:rPr>
              <a:t>When Satan tempts me to despair,</a:t>
            </a:r>
            <a:br>
              <a:rPr lang="en-GB" b="0" i="0" dirty="0">
                <a:effectLst/>
                <a:latin typeface="Verdana" panose="020B0604030504040204" pitchFamily="34" charset="0"/>
              </a:rPr>
            </a:br>
            <a:r>
              <a:rPr lang="en-GB" b="0" i="0" dirty="0">
                <a:effectLst/>
                <a:latin typeface="Verdana" panose="020B0604030504040204" pitchFamily="34" charset="0"/>
              </a:rPr>
              <a:t>and tells me of the guilt within,</a:t>
            </a:r>
            <a:br>
              <a:rPr lang="en-GB" b="0" i="0" dirty="0">
                <a:effectLst/>
                <a:latin typeface="Verdana" panose="020B0604030504040204" pitchFamily="34" charset="0"/>
              </a:rPr>
            </a:br>
            <a:r>
              <a:rPr lang="en-GB" b="0" i="0" dirty="0">
                <a:effectLst/>
                <a:latin typeface="Verdana" panose="020B0604030504040204" pitchFamily="34" charset="0"/>
              </a:rPr>
              <a:t>upward I look and see Him there</a:t>
            </a:r>
            <a:br>
              <a:rPr lang="en-GB" b="0" i="0" dirty="0">
                <a:effectLst/>
                <a:latin typeface="Verdana" panose="020B0604030504040204" pitchFamily="34" charset="0"/>
              </a:rPr>
            </a:br>
            <a:r>
              <a:rPr lang="en-GB" b="0" i="0" dirty="0">
                <a:effectLst/>
                <a:latin typeface="Verdana" panose="020B0604030504040204" pitchFamily="34" charset="0"/>
              </a:rPr>
              <a:t>who made an end of all my sin.</a:t>
            </a:r>
            <a:br>
              <a:rPr lang="en-GB" b="0" i="0" dirty="0">
                <a:effectLst/>
                <a:latin typeface="Verdana" panose="020B0604030504040204" pitchFamily="34" charset="0"/>
              </a:rPr>
            </a:br>
            <a:r>
              <a:rPr lang="en-GB" b="0" i="0" dirty="0">
                <a:effectLst/>
                <a:latin typeface="Verdana" panose="020B0604030504040204" pitchFamily="34" charset="0"/>
              </a:rPr>
              <a:t>Because the sinless Savior died,</a:t>
            </a:r>
            <a:br>
              <a:rPr lang="en-GB" b="0" i="0" dirty="0">
                <a:effectLst/>
                <a:latin typeface="Verdana" panose="020B0604030504040204" pitchFamily="34" charset="0"/>
              </a:rPr>
            </a:br>
            <a:r>
              <a:rPr lang="en-GB" b="0" i="0" dirty="0">
                <a:effectLst/>
                <a:latin typeface="Verdana" panose="020B0604030504040204" pitchFamily="34" charset="0"/>
              </a:rPr>
              <a:t>my sinful soul is counted free;</a:t>
            </a:r>
            <a:br>
              <a:rPr lang="en-GB" b="0" i="0" dirty="0">
                <a:effectLst/>
                <a:latin typeface="Verdana" panose="020B0604030504040204" pitchFamily="34" charset="0"/>
              </a:rPr>
            </a:br>
            <a:r>
              <a:rPr lang="en-GB" b="0" i="0" dirty="0">
                <a:effectLst/>
                <a:latin typeface="Verdana" panose="020B0604030504040204" pitchFamily="34" charset="0"/>
              </a:rPr>
              <a:t>for God the Just is satisfied</a:t>
            </a:r>
            <a:br>
              <a:rPr lang="en-GB" b="0" i="0" dirty="0">
                <a:effectLst/>
                <a:latin typeface="Verdana" panose="020B0604030504040204" pitchFamily="34" charset="0"/>
              </a:rPr>
            </a:br>
            <a:r>
              <a:rPr lang="en-GB" b="0" i="0" dirty="0">
                <a:effectLst/>
                <a:latin typeface="Verdana" panose="020B0604030504040204" pitchFamily="34" charset="0"/>
              </a:rPr>
              <a:t>to look on Him and pardon me;</a:t>
            </a:r>
            <a:br>
              <a:rPr lang="en-GB" b="0" i="0" dirty="0">
                <a:effectLst/>
                <a:latin typeface="Verdana" panose="020B0604030504040204" pitchFamily="34" charset="0"/>
              </a:rPr>
            </a:br>
            <a:r>
              <a:rPr lang="en-GB" b="0" i="0" dirty="0">
                <a:effectLst/>
                <a:latin typeface="Verdana" panose="020B0604030504040204" pitchFamily="34" charset="0"/>
              </a:rPr>
              <a:t>to look on Him and pardon me.</a:t>
            </a:r>
          </a:p>
        </p:txBody>
      </p:sp>
      <p:sp>
        <p:nvSpPr>
          <p:cNvPr id="5" name="TextBox 4">
            <a:extLst>
              <a:ext uri="{FF2B5EF4-FFF2-40B4-BE49-F238E27FC236}">
                <a16:creationId xmlns:a16="http://schemas.microsoft.com/office/drawing/2014/main" id="{8756FF10-4F57-53FB-0D18-813CB9781804}"/>
              </a:ext>
            </a:extLst>
          </p:cNvPr>
          <p:cNvSpPr txBox="1"/>
          <p:nvPr/>
        </p:nvSpPr>
        <p:spPr>
          <a:xfrm>
            <a:off x="6612532" y="712736"/>
            <a:ext cx="4741268" cy="2585323"/>
          </a:xfrm>
          <a:prstGeom prst="rect">
            <a:avLst/>
          </a:prstGeom>
          <a:noFill/>
        </p:spPr>
        <p:txBody>
          <a:bodyPr wrap="square">
            <a:spAutoFit/>
          </a:bodyPr>
          <a:lstStyle/>
          <a:p>
            <a:pPr algn="l"/>
            <a:r>
              <a:rPr lang="en-GB" i="0" dirty="0">
                <a:effectLst/>
                <a:latin typeface="Verdana" panose="020B0604030504040204" pitchFamily="34" charset="0"/>
              </a:rPr>
              <a:t>Behold Him there, the risen Lamb!</a:t>
            </a:r>
            <a:br>
              <a:rPr lang="en-GB" i="0" dirty="0">
                <a:effectLst/>
                <a:latin typeface="Verdana" panose="020B0604030504040204" pitchFamily="34" charset="0"/>
              </a:rPr>
            </a:br>
            <a:r>
              <a:rPr lang="en-GB" i="0" dirty="0">
                <a:effectLst/>
                <a:latin typeface="Verdana" panose="020B0604030504040204" pitchFamily="34" charset="0"/>
              </a:rPr>
              <a:t>My perfect, spotless Righteousness;</a:t>
            </a:r>
            <a:br>
              <a:rPr lang="en-GB" i="0" dirty="0">
                <a:effectLst/>
                <a:latin typeface="Verdana" panose="020B0604030504040204" pitchFamily="34" charset="0"/>
              </a:rPr>
            </a:br>
            <a:r>
              <a:rPr lang="en-GB" i="0" dirty="0">
                <a:effectLst/>
                <a:latin typeface="Verdana" panose="020B0604030504040204" pitchFamily="34" charset="0"/>
              </a:rPr>
              <a:t>the great unchangeable I AM,</a:t>
            </a:r>
            <a:br>
              <a:rPr lang="en-GB" i="0" dirty="0">
                <a:effectLst/>
                <a:latin typeface="Verdana" panose="020B0604030504040204" pitchFamily="34" charset="0"/>
              </a:rPr>
            </a:br>
            <a:r>
              <a:rPr lang="en-GB" i="0" dirty="0">
                <a:effectLst/>
                <a:latin typeface="Verdana" panose="020B0604030504040204" pitchFamily="34" charset="0"/>
              </a:rPr>
              <a:t>the King of glory and of grace!</a:t>
            </a:r>
            <a:br>
              <a:rPr lang="en-GB" i="0" dirty="0">
                <a:effectLst/>
                <a:latin typeface="Verdana" panose="020B0604030504040204" pitchFamily="34" charset="0"/>
              </a:rPr>
            </a:br>
            <a:r>
              <a:rPr lang="en-GB" i="0" dirty="0">
                <a:effectLst/>
                <a:latin typeface="Verdana" panose="020B0604030504040204" pitchFamily="34" charset="0"/>
              </a:rPr>
              <a:t>One with Himself I cannot die;</a:t>
            </a:r>
            <a:br>
              <a:rPr lang="en-GB" i="0" dirty="0">
                <a:effectLst/>
                <a:latin typeface="Verdana" panose="020B0604030504040204" pitchFamily="34" charset="0"/>
              </a:rPr>
            </a:br>
            <a:r>
              <a:rPr lang="en-GB" i="0" dirty="0">
                <a:effectLst/>
                <a:latin typeface="Verdana" panose="020B0604030504040204" pitchFamily="34" charset="0"/>
              </a:rPr>
              <a:t>my soul is purchased with His blood;</a:t>
            </a:r>
            <a:br>
              <a:rPr lang="en-GB" i="0" dirty="0">
                <a:effectLst/>
                <a:latin typeface="Verdana" panose="020B0604030504040204" pitchFamily="34" charset="0"/>
              </a:rPr>
            </a:br>
            <a:r>
              <a:rPr lang="en-GB" i="0" dirty="0">
                <a:effectLst/>
                <a:latin typeface="Verdana" panose="020B0604030504040204" pitchFamily="34" charset="0"/>
              </a:rPr>
              <a:t>my life is hid with Christ on high,</a:t>
            </a:r>
            <a:br>
              <a:rPr lang="en-GB" i="0" dirty="0">
                <a:effectLst/>
                <a:latin typeface="Verdana" panose="020B0604030504040204" pitchFamily="34" charset="0"/>
              </a:rPr>
            </a:br>
            <a:r>
              <a:rPr lang="en-GB" i="0" dirty="0">
                <a:effectLst/>
                <a:latin typeface="Verdana" panose="020B0604030504040204" pitchFamily="34" charset="0"/>
              </a:rPr>
              <a:t>with Christ my Savior and my God;</a:t>
            </a:r>
            <a:br>
              <a:rPr lang="en-GB" i="0" dirty="0">
                <a:effectLst/>
                <a:latin typeface="Verdana" panose="020B0604030504040204" pitchFamily="34" charset="0"/>
              </a:rPr>
            </a:br>
            <a:r>
              <a:rPr lang="en-GB" i="0" dirty="0">
                <a:effectLst/>
                <a:latin typeface="Verdana" panose="020B0604030504040204" pitchFamily="34" charset="0"/>
              </a:rPr>
              <a:t>with Christ my Savior and my God!</a:t>
            </a:r>
          </a:p>
        </p:txBody>
      </p:sp>
      <p:sp>
        <p:nvSpPr>
          <p:cNvPr id="6" name="TextBox 5">
            <a:extLst>
              <a:ext uri="{FF2B5EF4-FFF2-40B4-BE49-F238E27FC236}">
                <a16:creationId xmlns:a16="http://schemas.microsoft.com/office/drawing/2014/main" id="{210C8C92-DD69-C588-F3A8-DAF7AB6ED9F4}"/>
              </a:ext>
            </a:extLst>
          </p:cNvPr>
          <p:cNvSpPr txBox="1"/>
          <p:nvPr/>
        </p:nvSpPr>
        <p:spPr>
          <a:xfrm>
            <a:off x="743296" y="712736"/>
            <a:ext cx="5148308" cy="2585323"/>
          </a:xfrm>
          <a:prstGeom prst="rect">
            <a:avLst/>
          </a:prstGeom>
          <a:noFill/>
        </p:spPr>
        <p:txBody>
          <a:bodyPr wrap="square">
            <a:spAutoFit/>
          </a:bodyPr>
          <a:lstStyle/>
          <a:p>
            <a:pPr algn="l"/>
            <a:r>
              <a:rPr lang="en-GB" b="0" i="0" dirty="0">
                <a:effectLst/>
                <a:latin typeface="Verdana" panose="020B0604030504040204" pitchFamily="34" charset="0"/>
              </a:rPr>
              <a:t>Before the throne of God above</a:t>
            </a:r>
            <a:br>
              <a:rPr lang="en-GB" b="0" i="0" dirty="0">
                <a:effectLst/>
                <a:latin typeface="Verdana" panose="020B0604030504040204" pitchFamily="34" charset="0"/>
              </a:rPr>
            </a:br>
            <a:r>
              <a:rPr lang="en-GB" b="0" i="0" dirty="0">
                <a:effectLst/>
                <a:latin typeface="Verdana" panose="020B0604030504040204" pitchFamily="34" charset="0"/>
              </a:rPr>
              <a:t>I have a strong and perfect plea,</a:t>
            </a:r>
            <a:br>
              <a:rPr lang="en-GB" b="0" i="0" dirty="0">
                <a:effectLst/>
                <a:latin typeface="Verdana" panose="020B0604030504040204" pitchFamily="34" charset="0"/>
              </a:rPr>
            </a:br>
            <a:r>
              <a:rPr lang="en-GB" b="0" i="0" dirty="0">
                <a:effectLst/>
                <a:latin typeface="Verdana" panose="020B0604030504040204" pitchFamily="34" charset="0"/>
              </a:rPr>
              <a:t>a great High Priest whose name is "Love,"</a:t>
            </a:r>
            <a:br>
              <a:rPr lang="en-GB" b="0" i="0" dirty="0">
                <a:effectLst/>
                <a:latin typeface="Verdana" panose="020B0604030504040204" pitchFamily="34" charset="0"/>
              </a:rPr>
            </a:br>
            <a:r>
              <a:rPr lang="en-GB" b="0" i="0" dirty="0">
                <a:effectLst/>
                <a:latin typeface="Verdana" panose="020B0604030504040204" pitchFamily="34" charset="0"/>
              </a:rPr>
              <a:t>who ever lives and pleads for me.</a:t>
            </a:r>
            <a:br>
              <a:rPr lang="en-GB" b="0" i="0" dirty="0">
                <a:effectLst/>
                <a:latin typeface="Verdana" panose="020B0604030504040204" pitchFamily="34" charset="0"/>
              </a:rPr>
            </a:br>
            <a:r>
              <a:rPr lang="en-GB" b="0" i="0" dirty="0">
                <a:effectLst/>
                <a:latin typeface="Verdana" panose="020B0604030504040204" pitchFamily="34" charset="0"/>
              </a:rPr>
              <a:t>My name is graven on His hands;</a:t>
            </a:r>
            <a:br>
              <a:rPr lang="en-GB" b="0" i="0" dirty="0">
                <a:effectLst/>
                <a:latin typeface="Verdana" panose="020B0604030504040204" pitchFamily="34" charset="0"/>
              </a:rPr>
            </a:br>
            <a:r>
              <a:rPr lang="en-GB" b="0" i="0" dirty="0">
                <a:effectLst/>
                <a:latin typeface="Verdana" panose="020B0604030504040204" pitchFamily="34" charset="0"/>
              </a:rPr>
              <a:t>my name is written on His heart;</a:t>
            </a:r>
            <a:br>
              <a:rPr lang="en-GB" b="0" i="0" dirty="0">
                <a:effectLst/>
                <a:latin typeface="Verdana" panose="020B0604030504040204" pitchFamily="34" charset="0"/>
              </a:rPr>
            </a:br>
            <a:r>
              <a:rPr lang="en-GB" b="0" i="0" dirty="0">
                <a:effectLst/>
                <a:latin typeface="Verdana" panose="020B0604030504040204" pitchFamily="34" charset="0"/>
              </a:rPr>
              <a:t>I know that while in </a:t>
            </a:r>
            <a:r>
              <a:rPr lang="en-GB" b="0" i="0" dirty="0" err="1">
                <a:effectLst/>
                <a:latin typeface="Verdana" panose="020B0604030504040204" pitchFamily="34" charset="0"/>
              </a:rPr>
              <a:t>heav'n</a:t>
            </a:r>
            <a:r>
              <a:rPr lang="en-GB" b="0" i="0" dirty="0">
                <a:effectLst/>
                <a:latin typeface="Verdana" panose="020B0604030504040204" pitchFamily="34" charset="0"/>
              </a:rPr>
              <a:t> He stands,</a:t>
            </a:r>
            <a:br>
              <a:rPr lang="en-GB" b="0" i="0" dirty="0">
                <a:effectLst/>
                <a:latin typeface="Verdana" panose="020B0604030504040204" pitchFamily="34" charset="0"/>
              </a:rPr>
            </a:br>
            <a:r>
              <a:rPr lang="en-GB" b="0" i="0" dirty="0">
                <a:effectLst/>
                <a:latin typeface="Verdana" panose="020B0604030504040204" pitchFamily="34" charset="0"/>
              </a:rPr>
              <a:t>no tongue can bid me thence depart;</a:t>
            </a:r>
            <a:br>
              <a:rPr lang="en-GB" b="0" i="0" dirty="0">
                <a:effectLst/>
                <a:latin typeface="Verdana" panose="020B0604030504040204" pitchFamily="34" charset="0"/>
              </a:rPr>
            </a:br>
            <a:r>
              <a:rPr lang="en-GB" b="0" i="0" dirty="0">
                <a:effectLst/>
                <a:latin typeface="Verdana" panose="020B0604030504040204" pitchFamily="34" charset="0"/>
              </a:rPr>
              <a:t>no tongue can bid me thence depart.</a:t>
            </a:r>
          </a:p>
        </p:txBody>
      </p:sp>
      <p:pic>
        <p:nvPicPr>
          <p:cNvPr id="7" name="Picture 4" descr="Silhouette Pointing Vectors &amp; Illustrations for Free Download | Freepik">
            <a:extLst>
              <a:ext uri="{FF2B5EF4-FFF2-40B4-BE49-F238E27FC236}">
                <a16:creationId xmlns:a16="http://schemas.microsoft.com/office/drawing/2014/main" id="{B3D77729-3C28-9CC3-5016-10484582E1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35934" y="3679232"/>
            <a:ext cx="2503684" cy="27628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1,471 Empty Tomb Vector Stock Vectors and Vector Art | Shutterstock">
            <a:extLst>
              <a:ext uri="{FF2B5EF4-FFF2-40B4-BE49-F238E27FC236}">
                <a16:creationId xmlns:a16="http://schemas.microsoft.com/office/drawing/2014/main" id="{92912B13-9525-0964-91BB-708CE3ED94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959" t="17100" r="5627" b="21309"/>
          <a:stretch/>
        </p:blipFill>
        <p:spPr bwMode="auto">
          <a:xfrm>
            <a:off x="2841101" y="3481776"/>
            <a:ext cx="3254899" cy="1201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69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24941</TotalTime>
  <Words>2155</Words>
  <Application>Microsoft Macintosh PowerPoint</Application>
  <PresentationFormat>Widescreen</PresentationFormat>
  <Paragraphs>190</Paragraphs>
  <Slides>18</Slides>
  <Notes>18</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Aptos</vt:lpstr>
      <vt:lpstr>Aptos Display</vt:lpstr>
      <vt:lpstr>Arial</vt:lpstr>
      <vt:lpstr>Courier New</vt:lpstr>
      <vt:lpstr>Google Sans</vt:lpstr>
      <vt:lpstr>Roboto</vt:lpstr>
      <vt:lpstr>Symbol</vt:lpstr>
      <vt:lpstr>system-ui</vt:lpstr>
      <vt:lpstr>Verdana</vt:lpstr>
      <vt:lpstr>Office Theme</vt:lpstr>
      <vt:lpstr>Acts Series</vt:lpstr>
      <vt:lpstr>Acts 11:1-4, 17-18</vt:lpstr>
      <vt:lpstr>Move with the Cloud</vt:lpstr>
      <vt:lpstr>Acts 11:19-26</vt:lpstr>
      <vt:lpstr>Barnabas, “son of encouragement”</vt:lpstr>
      <vt:lpstr>The ministry of Encouragement </vt:lpstr>
      <vt:lpstr>Sympathy or Truth</vt:lpstr>
      <vt:lpstr>Question   Where are you on the spectrum?</vt:lpstr>
      <vt:lpstr>Parakaleo</vt:lpstr>
      <vt:lpstr>PowerPoint Presentation</vt:lpstr>
      <vt:lpstr>The First ‘parakaleo’</vt:lpstr>
      <vt:lpstr>PowerPoint Presentation</vt:lpstr>
      <vt:lpstr>Before the throne of God</vt:lpstr>
      <vt:lpstr>The Second ‘parakaleo’</vt:lpstr>
      <vt:lpstr>…therefore…</vt:lpstr>
      <vt:lpstr>Question   Think of a situation you recently faced.  How could the truth of the cross/empty tomb change your approach?</vt:lpstr>
      <vt:lpstr>Encouragers need to be encouraged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Elspeth Paisley</cp:lastModifiedBy>
  <cp:revision>5</cp:revision>
  <cp:lastPrinted>2024-11-03T08:11:36Z</cp:lastPrinted>
  <dcterms:created xsi:type="dcterms:W3CDTF">2024-06-11T09:07:50Z</dcterms:created>
  <dcterms:modified xsi:type="dcterms:W3CDTF">2024-11-04T14:49:01Z</dcterms:modified>
</cp:coreProperties>
</file>