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327" r:id="rId4"/>
    <p:sldId id="328" r:id="rId5"/>
    <p:sldId id="329" r:id="rId6"/>
    <p:sldId id="330" r:id="rId7"/>
    <p:sldId id="332" r:id="rId8"/>
    <p:sldId id="333" r:id="rId9"/>
    <p:sldId id="334" r:id="rId10"/>
    <p:sldId id="335" r:id="rId11"/>
    <p:sldId id="331" r:id="rId12"/>
    <p:sldId id="336" r:id="rId13"/>
    <p:sldId id="339" r:id="rId14"/>
    <p:sldId id="338" r:id="rId15"/>
    <p:sldId id="342" r:id="rId16"/>
    <p:sldId id="340" r:id="rId17"/>
    <p:sldId id="260" r:id="rId18"/>
    <p:sldId id="261" r:id="rId19"/>
    <p:sldId id="262" r:id="rId20"/>
    <p:sldId id="258" r:id="rId21"/>
    <p:sldId id="341" r:id="rId22"/>
    <p:sldId id="314"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F67447-3C27-4A34-A6CD-477673C38EA5}" v="761" dt="2025-01-04T06:26:37.3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79601" autoAdjust="0"/>
  </p:normalViewPr>
  <p:slideViewPr>
    <p:cSldViewPr snapToGrid="0">
      <p:cViewPr varScale="1">
        <p:scale>
          <a:sx n="88" d="100"/>
          <a:sy n="88" d="100"/>
        </p:scale>
        <p:origin x="15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682AA2-3844-4ED9-95A7-D826AD31A1E8}" type="datetimeFigureOut">
              <a:rPr lang="en-GB" smtClean="0"/>
              <a:t>08/01/2025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B0F74EB-C317-461E-9014-13893B93CC72}" type="slidenum">
              <a:rPr lang="en-GB" smtClean="0"/>
              <a:t>‹#›</a:t>
            </a:fld>
            <a:endParaRPr lang="en-GB"/>
          </a:p>
        </p:txBody>
      </p:sp>
    </p:spTree>
    <p:extLst>
      <p:ext uri="{BB962C8B-B14F-4D97-AF65-F5344CB8AC3E}">
        <p14:creationId xmlns:p14="http://schemas.microsoft.com/office/powerpoint/2010/main" val="298538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a:t>
            </a:fld>
            <a:endParaRPr lang="en-GB"/>
          </a:p>
        </p:txBody>
      </p:sp>
    </p:spTree>
    <p:extLst>
      <p:ext uri="{BB962C8B-B14F-4D97-AF65-F5344CB8AC3E}">
        <p14:creationId xmlns:p14="http://schemas.microsoft.com/office/powerpoint/2010/main" val="617712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a:t>
            </a:fld>
            <a:endParaRPr lang="en-GB"/>
          </a:p>
        </p:txBody>
      </p:sp>
    </p:spTree>
    <p:extLst>
      <p:ext uri="{BB962C8B-B14F-4D97-AF65-F5344CB8AC3E}">
        <p14:creationId xmlns:p14="http://schemas.microsoft.com/office/powerpoint/2010/main" val="3148741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In Acts 13 (Lydia &amp; Neil) Paul &amp; Barnabas were sent on first mission trip. New idea, dangerous. </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Chpt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14 continues this trip</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Commentators estimate it took them between almost one year and nearly two years. They travelled a minimum of 500 miles by sea and 700 miles by land.</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Iconium is an ancient name for the city of Konya in Turkey, and it literally translates to "City of the Image"</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These towns were in region of Galatia and who Paul had in mind when he wrote Galatians </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a:t>
            </a:fld>
            <a:endParaRPr lang="en-GB"/>
          </a:p>
        </p:txBody>
      </p:sp>
    </p:spTree>
    <p:extLst>
      <p:ext uri="{BB962C8B-B14F-4D97-AF65-F5344CB8AC3E}">
        <p14:creationId xmlns:p14="http://schemas.microsoft.com/office/powerpoint/2010/main" val="3385257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B0F74EB-C317-461E-9014-13893B93CC72}" type="slidenum">
              <a:rPr lang="en-GB" smtClean="0"/>
              <a:t>4</a:t>
            </a:fld>
            <a:endParaRPr lang="en-GB"/>
          </a:p>
        </p:txBody>
      </p:sp>
    </p:spTree>
    <p:extLst>
      <p:ext uri="{BB962C8B-B14F-4D97-AF65-F5344CB8AC3E}">
        <p14:creationId xmlns:p14="http://schemas.microsoft.com/office/powerpoint/2010/main" val="248546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Preached effectively (saw fruit) yet still under threat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Opposition not necessarily result of poor presentation (Jesus was best representative of Himself and He was crucified)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Not just didn’t believe – ‘refused’ to believe – poisoned – no neutral positions to gospel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Messengers of Ultimate king have to flee…???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5</a:t>
            </a:fld>
            <a:endParaRPr lang="en-GB"/>
          </a:p>
        </p:txBody>
      </p:sp>
    </p:spTree>
    <p:extLst>
      <p:ext uri="{BB962C8B-B14F-4D97-AF65-F5344CB8AC3E}">
        <p14:creationId xmlns:p14="http://schemas.microsoft.com/office/powerpoint/2010/main" val="2774953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F1F01-5A99-8A92-8141-2A2EF5174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E8C6C-00AB-58A9-5B98-FB29DE6F9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71C73A-8B5A-3FB1-6E04-C9909896610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B73B71-3F8C-0BBA-C3F1-5211E7772897}"/>
              </a:ext>
            </a:extLst>
          </p:cNvPr>
          <p:cNvSpPr>
            <a:spLocks noGrp="1"/>
          </p:cNvSpPr>
          <p:nvPr>
            <p:ph type="sldNum" sz="quarter" idx="5"/>
          </p:nvPr>
        </p:nvSpPr>
        <p:spPr/>
        <p:txBody>
          <a:bodyPr/>
          <a:lstStyle/>
          <a:p>
            <a:fld id="{5B0F74EB-C317-461E-9014-13893B93CC72}" type="slidenum">
              <a:rPr lang="en-GB" smtClean="0"/>
              <a:t>6</a:t>
            </a:fld>
            <a:endParaRPr lang="en-GB"/>
          </a:p>
        </p:txBody>
      </p:sp>
    </p:spTree>
    <p:extLst>
      <p:ext uri="{BB962C8B-B14F-4D97-AF65-F5344CB8AC3E}">
        <p14:creationId xmlns:p14="http://schemas.microsoft.com/office/powerpoint/2010/main" val="2031046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Paul’s words woke faith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Mirror Acts 3:4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To gaze intently, to look steadfastly, fixed gaze upon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Paul perceived the man had faith – I wonder what Paul saw</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How do you perceive faith? Faith not the absence of facts, it’s the presence of conviction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7</a:t>
            </a:fld>
            <a:endParaRPr lang="en-GB"/>
          </a:p>
        </p:txBody>
      </p:sp>
    </p:spTree>
    <p:extLst>
      <p:ext uri="{BB962C8B-B14F-4D97-AF65-F5344CB8AC3E}">
        <p14:creationId xmlns:p14="http://schemas.microsoft.com/office/powerpoint/2010/main" val="319361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Ping pong ball pops back up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dirty="0"/>
              <a:t>A proposed statement of faith – can’t be so delicate it can’t be exposed to facts or evidence – these should be poured on – not to extinguish but to stress test (not head in sand)</a:t>
            </a:r>
          </a:p>
          <a:p>
            <a:r>
              <a:rPr lang="en-GB" dirty="0"/>
              <a:t>See if it pops back to the surface</a:t>
            </a:r>
          </a:p>
          <a:p>
            <a:endParaRPr lang="en-GB" dirty="0"/>
          </a:p>
          <a:p>
            <a:r>
              <a:rPr lang="en-GB" dirty="0"/>
              <a:t>Rom 4:19-20 </a:t>
            </a:r>
            <a:r>
              <a:rPr lang="en-GB" b="0" i="0" dirty="0">
                <a:solidFill>
                  <a:srgbClr val="000000"/>
                </a:solidFill>
                <a:effectLst/>
                <a:latin typeface="system-ui"/>
              </a:rPr>
              <a:t>Without weakening in his faith, he faced the fact that his body was as good as dead... </a:t>
            </a:r>
            <a:r>
              <a:rPr lang="en-GB" b="1" i="0" baseline="30000" dirty="0">
                <a:solidFill>
                  <a:srgbClr val="000000"/>
                </a:solidFill>
                <a:effectLst/>
                <a:latin typeface="system-ui"/>
              </a:rPr>
              <a:t>20 </a:t>
            </a:r>
            <a:r>
              <a:rPr lang="en-GB" b="0" i="0" dirty="0">
                <a:solidFill>
                  <a:srgbClr val="000000"/>
                </a:solidFill>
                <a:effectLst/>
                <a:latin typeface="system-ui"/>
              </a:rPr>
              <a:t>Yet he did not waver through unbelief regarding the promise of God, but was strengthened in his faith …</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8</a:t>
            </a:fld>
            <a:endParaRPr lang="en-GB"/>
          </a:p>
        </p:txBody>
      </p:sp>
    </p:spTree>
    <p:extLst>
      <p:ext uri="{BB962C8B-B14F-4D97-AF65-F5344CB8AC3E}">
        <p14:creationId xmlns:p14="http://schemas.microsoft.com/office/powerpoint/2010/main" val="1760816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Respect and Nurture faith in others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dirty="0"/>
              <a:t>Look “directly” – what seeds of faith has been planted in others (what is God speaking to them about)</a:t>
            </a:r>
          </a:p>
          <a:p>
            <a:r>
              <a:rPr lang="en-GB" dirty="0"/>
              <a:t>It might sound unconventional – test it, give it a go, get messy </a:t>
            </a:r>
          </a:p>
          <a:p>
            <a:endParaRPr lang="en-GB" dirty="0"/>
          </a:p>
          <a:p>
            <a:r>
              <a:rPr lang="en-GB" dirty="0"/>
              <a:t>- Maybe you are serving in some team – does your colleague have a new idea, a vision, an inspiration – draw it out, give space, interrupt the schedule </a:t>
            </a:r>
          </a:p>
        </p:txBody>
      </p:sp>
      <p:sp>
        <p:nvSpPr>
          <p:cNvPr id="4" name="Slide Number Placeholder 3"/>
          <p:cNvSpPr>
            <a:spLocks noGrp="1"/>
          </p:cNvSpPr>
          <p:nvPr>
            <p:ph type="sldNum" sz="quarter" idx="5"/>
          </p:nvPr>
        </p:nvSpPr>
        <p:spPr/>
        <p:txBody>
          <a:bodyPr/>
          <a:lstStyle/>
          <a:p>
            <a:fld id="{5B0F74EB-C317-461E-9014-13893B93CC72}" type="slidenum">
              <a:rPr lang="en-GB" smtClean="0"/>
              <a:t>9</a:t>
            </a:fld>
            <a:endParaRPr lang="en-GB"/>
          </a:p>
        </p:txBody>
      </p:sp>
    </p:spTree>
    <p:extLst>
      <p:ext uri="{BB962C8B-B14F-4D97-AF65-F5344CB8AC3E}">
        <p14:creationId xmlns:p14="http://schemas.microsoft.com/office/powerpoint/2010/main" val="2291784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Power evangelism – word and deed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10</a:t>
            </a:fld>
            <a:endParaRPr lang="en-GB"/>
          </a:p>
        </p:txBody>
      </p:sp>
    </p:spTree>
    <p:extLst>
      <p:ext uri="{BB962C8B-B14F-4D97-AF65-F5344CB8AC3E}">
        <p14:creationId xmlns:p14="http://schemas.microsoft.com/office/powerpoint/2010/main" val="278844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79FCF-ABB2-CF37-471D-A25330A2A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016A0-E293-7EF0-877B-8F783F4F4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6938B-C5F3-6C21-69E0-8029001401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32F080-E405-B0BF-508A-2A566CEAB3A2}"/>
              </a:ext>
            </a:extLst>
          </p:cNvPr>
          <p:cNvSpPr>
            <a:spLocks noGrp="1"/>
          </p:cNvSpPr>
          <p:nvPr>
            <p:ph type="sldNum" sz="quarter" idx="5"/>
          </p:nvPr>
        </p:nvSpPr>
        <p:spPr/>
        <p:txBody>
          <a:bodyPr/>
          <a:lstStyle/>
          <a:p>
            <a:fld id="{5B0F74EB-C317-461E-9014-13893B93CC72}" type="slidenum">
              <a:rPr lang="en-GB" smtClean="0"/>
              <a:t>11</a:t>
            </a:fld>
            <a:endParaRPr lang="en-GB"/>
          </a:p>
        </p:txBody>
      </p:sp>
    </p:spTree>
    <p:extLst>
      <p:ext uri="{BB962C8B-B14F-4D97-AF65-F5344CB8AC3E}">
        <p14:creationId xmlns:p14="http://schemas.microsoft.com/office/powerpoint/2010/main" val="1067602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First time addressing a predominantly gentile crowd (not started at the synagogue)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In Acts 13, when speaking to Jews in diaspora, Paul talked about failure to live up to God’s law</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Acts 13:38 “Therefore, my friends, I want you to know that through Jesus the forgiveness of sins is proclaimed to you. </a:t>
            </a:r>
            <a:r>
              <a:rPr lang="en-GB" sz="1100" b="1" kern="100" baseline="300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39 </a:t>
            </a: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Through him everyone who believes is set free from every sin, a justification you were not able to obtain under the law of Moses.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But here they don’t believe in God’s law</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How do you present the gospel in a culture that doesn’t believe scripture?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Doesn’t talk about sin and need for forgiveness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12</a:t>
            </a:fld>
            <a:endParaRPr lang="en-GB"/>
          </a:p>
        </p:txBody>
      </p:sp>
    </p:spTree>
    <p:extLst>
      <p:ext uri="{BB962C8B-B14F-4D97-AF65-F5344CB8AC3E}">
        <p14:creationId xmlns:p14="http://schemas.microsoft.com/office/powerpoint/2010/main" val="3443884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You are worshiping idols and you need a new master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 polytheistic society is one that believes in multiple gods – you worship the god that gives you what you need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Not just doing commerce but worshipping it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13</a:t>
            </a:fld>
            <a:endParaRPr lang="en-GB"/>
          </a:p>
        </p:txBody>
      </p:sp>
    </p:spTree>
    <p:extLst>
      <p:ext uri="{BB962C8B-B14F-4D97-AF65-F5344CB8AC3E}">
        <p14:creationId xmlns:p14="http://schemas.microsoft.com/office/powerpoint/2010/main" val="2915299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Making highest allegiance to things which will ultimately leave them </a:t>
            </a:r>
            <a:r>
              <a:rPr lang="en-GB" sz="1000" b="1"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empty </a:t>
            </a: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(deceptive, ineffective, promising fulfilment but falling short)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Worthless/empty – climb up for biscuit tin to discover nothing in it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These things take more than they give.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Now compare to God of all creation – He gives more than He requires – he has been giving you generously even though you haven’t acknowledged Him</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You are controlled by what you live for</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If you live for love you are controlled by the people who you want to love you</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Power, career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False gods will enslave you but the real God will liberate you</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This is what you say to relativists (don’t believe God, law of God, in sin/guilt, need for forgiveness, up to you to decide what is right)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You are living for something (you might not want to admit how important this something is for you)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This thing has mastered you – it’s the reason you always feel like an imposer, angry, disillusioned</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 real God is the only one who can satisfy you (and if you fail Him, forgive you). If being a great parent is your god and you fail, it won’t die for you, it will punish you for the rest of your life</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Christ is the only master who became a servant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14</a:t>
            </a:fld>
            <a:endParaRPr lang="en-GB"/>
          </a:p>
        </p:txBody>
      </p:sp>
    </p:spTree>
    <p:extLst>
      <p:ext uri="{BB962C8B-B14F-4D97-AF65-F5344CB8AC3E}">
        <p14:creationId xmlns:p14="http://schemas.microsoft.com/office/powerpoint/2010/main" val="189188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dirty="0">
                <a:solidFill>
                  <a:srgbClr val="000000"/>
                </a:solidFill>
                <a:effectLst/>
                <a:latin typeface="Calibri" panose="020F0502020204030204" pitchFamily="34" charset="0"/>
              </a:rPr>
              <a:t>Identifying Idols</a:t>
            </a:r>
            <a:endParaRPr lang="en-GB" sz="1200" b="0" dirty="0">
              <a:effectLst/>
            </a:endParaRPr>
          </a:p>
          <a:p>
            <a:pPr rtl="0" fontAlgn="base">
              <a:buFont typeface="+mj-lt"/>
              <a:buAutoNum type="arabicPeriod"/>
            </a:pPr>
            <a:r>
              <a:rPr lang="en-GB" sz="1200" b="0" dirty="0">
                <a:effectLst/>
              </a:rPr>
              <a:t> </a:t>
            </a:r>
            <a:r>
              <a:rPr lang="en-GB" sz="1200" b="0" i="0" u="none" strike="noStrike" dirty="0">
                <a:solidFill>
                  <a:srgbClr val="000000"/>
                </a:solidFill>
                <a:effectLst/>
                <a:latin typeface="Calibri" panose="020F0502020204030204" pitchFamily="34" charset="0"/>
              </a:rPr>
              <a:t>Imagination – where do my effortless thoughts go? What do you habitually think about?</a:t>
            </a:r>
          </a:p>
          <a:p>
            <a:pPr rtl="0" fontAlgn="base">
              <a:buFont typeface="+mj-lt"/>
              <a:buAutoNum type="arabicPeriod"/>
            </a:pPr>
            <a:r>
              <a:rPr lang="en-GB" sz="1200" b="0" i="0" u="none" strike="noStrike" dirty="0">
                <a:solidFill>
                  <a:srgbClr val="000000"/>
                </a:solidFill>
                <a:effectLst/>
                <a:latin typeface="Calibri" panose="020F0502020204030204" pitchFamily="34" charset="0"/>
              </a:rPr>
              <a:t>Money – where does your money effortlessly flow toward heart’s greatest desire</a:t>
            </a:r>
          </a:p>
          <a:p>
            <a:pPr rtl="0" fontAlgn="base">
              <a:buFont typeface="+mj-lt"/>
              <a:buAutoNum type="arabicPeriod"/>
            </a:pPr>
            <a:r>
              <a:rPr lang="en-GB" sz="1200" b="0" i="0" u="none" strike="noStrike" dirty="0">
                <a:solidFill>
                  <a:srgbClr val="000000"/>
                </a:solidFill>
                <a:effectLst/>
                <a:latin typeface="Calibri" panose="020F0502020204030204" pitchFamily="34" charset="0"/>
              </a:rPr>
              <a:t>Disappointment - How respond to unanswered prayer and frustrated hopes. What causes explosion of anger and despair.</a:t>
            </a:r>
          </a:p>
          <a:p>
            <a:pPr rtl="0" fontAlgn="base">
              <a:buFont typeface="+mj-lt"/>
              <a:buAutoNum type="arabicPeriod"/>
            </a:pPr>
            <a:r>
              <a:rPr lang="en-GB" sz="1200" b="0" i="0" u="none" strike="noStrike" dirty="0">
                <a:solidFill>
                  <a:srgbClr val="000000"/>
                </a:solidFill>
                <a:effectLst/>
                <a:latin typeface="Calibri" panose="020F0502020204030204" pitchFamily="34" charset="0"/>
              </a:rPr>
              <a:t>Uncontrollable emotions – Fishermen know to look for fish where the water is roiling, look for your idols at bottom of most painful emotions, especially those that don’t seem to lift or drive you to do what you know to be wrong. I must have at all costs. Same with fear/despair/guilt</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15</a:t>
            </a:fld>
            <a:endParaRPr lang="en-GB"/>
          </a:p>
        </p:txBody>
      </p:sp>
    </p:spTree>
    <p:extLst>
      <p:ext uri="{BB962C8B-B14F-4D97-AF65-F5344CB8AC3E}">
        <p14:creationId xmlns:p14="http://schemas.microsoft.com/office/powerpoint/2010/main" val="2554041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Fulfils longing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Acts 14:11 “The gods have come down to us in human form!”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They were wrong – but also right…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Thought Paul &amp; Barn would fulfilling their fairytale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Why do fairytales grab out imagination?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err="1">
                <a:solidFill>
                  <a:srgbClr val="156082"/>
                </a:solidFill>
                <a:effectLst/>
                <a:latin typeface="Aptos" panose="020B0004020202020204" pitchFamily="34" charset="0"/>
                <a:ea typeface="Aptos" panose="020B0004020202020204" pitchFamily="34" charset="0"/>
                <a:cs typeface="Times New Roman" panose="02020603050405020304" pitchFamily="18" charset="0"/>
              </a:rPr>
              <a:t>Tolkein</a:t>
            </a: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 4 deep longings that realistic fiction can’t satisfy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to escape death (time travel)</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to talk to non-human beings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for healing love (without parting)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for good to triumph over evil</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Our time says not possible – when you die you rot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So why do these stories satisfy us – memory trace – Gen 1-3.</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Even the pagans had ‘good dreams’ – something we can remember </a:t>
            </a:r>
          </a:p>
          <a:p>
            <a:endPar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There was a God who broke through into our world and promised to fulfil all these longings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16</a:t>
            </a:fld>
            <a:endParaRPr lang="en-GB"/>
          </a:p>
        </p:txBody>
      </p:sp>
    </p:spTree>
    <p:extLst>
      <p:ext uri="{BB962C8B-B14F-4D97-AF65-F5344CB8AC3E}">
        <p14:creationId xmlns:p14="http://schemas.microsoft.com/office/powerpoint/2010/main" val="3906325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100" dirty="0">
                <a:effectLst/>
                <a:latin typeface="Calibri" panose="020F0502020204030204" pitchFamily="34" charset="0"/>
                <a:ea typeface="Times New Roman" panose="02020603050405020304" pitchFamily="18" charset="0"/>
              </a:rPr>
              <a:t>When Yuri Gagarin became the first man to journey into outer space, </a:t>
            </a:r>
            <a:endParaRPr lang="en-GB" sz="1100" dirty="0">
              <a:effectLst/>
              <a:latin typeface="Calibri" panose="020F0502020204030204" pitchFamily="34" charset="0"/>
              <a:ea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17</a:t>
            </a:fld>
            <a:endParaRPr lang="en-GB"/>
          </a:p>
        </p:txBody>
      </p:sp>
    </p:spTree>
    <p:extLst>
      <p:ext uri="{BB962C8B-B14F-4D97-AF65-F5344CB8AC3E}">
        <p14:creationId xmlns:p14="http://schemas.microsoft.com/office/powerpoint/2010/main" val="924833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Calibri" panose="020F0502020204030204" pitchFamily="34" charset="0"/>
                <a:ea typeface="Times New Roman" panose="02020603050405020304" pitchFamily="18" charset="0"/>
              </a:rPr>
              <a:t>Khrushchev declared “now we know there is no God because we have been to the heavens and not found him”.</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18</a:t>
            </a:fld>
            <a:endParaRPr lang="en-GB"/>
          </a:p>
        </p:txBody>
      </p:sp>
    </p:spTree>
    <p:extLst>
      <p:ext uri="{BB962C8B-B14F-4D97-AF65-F5344CB8AC3E}">
        <p14:creationId xmlns:p14="http://schemas.microsoft.com/office/powerpoint/2010/main" val="691017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rPr>
              <a:t>CS Lewis remarked – it was like Hamlet trying to find Shakespeare by searching in the attic of his castle. It is a ridiculous idea. The only way the character of the story will become aware of the author is if the author writes Himself into His-story.</a:t>
            </a:r>
            <a:endParaRPr lang="en-GB" sz="1200" dirty="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19</a:t>
            </a:fld>
            <a:endParaRPr lang="en-GB"/>
          </a:p>
        </p:txBody>
      </p:sp>
    </p:spTree>
    <p:extLst>
      <p:ext uri="{BB962C8B-B14F-4D97-AF65-F5344CB8AC3E}">
        <p14:creationId xmlns:p14="http://schemas.microsoft.com/office/powerpoint/2010/main" val="3350864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200" dirty="0">
                <a:effectLst/>
                <a:latin typeface="Calibri" panose="020F0502020204030204" pitchFamily="34" charset="0"/>
                <a:ea typeface="Times New Roman" panose="02020603050405020304" pitchFamily="18" charset="0"/>
              </a:rPr>
              <a:t>Dorothy L Sayers was one of the first women to graduate Oxford, she write crime fiction and was single. She created a sleuth called Lord Peter Wimsey, a brilliant detective but tortured and lonely. A new character arrives in the series, Harriet Vane. Harriet is one of the first women to graduate Oxford, is single and writes detective novels. </a:t>
            </a:r>
            <a:endParaRPr lang="en-GB" sz="1200" dirty="0">
              <a:effectLst/>
              <a:latin typeface="Calibri" panose="020F0502020204030204" pitchFamily="34" charset="0"/>
              <a:ea typeface="Aptos" panose="020B0004020202020204" pitchFamily="34" charset="0"/>
            </a:endParaRPr>
          </a:p>
          <a:p>
            <a:pPr marL="742950" lvl="1" indent="-285750">
              <a:buFont typeface="Courier New" panose="02070309020205020404" pitchFamily="49" charset="0"/>
              <a:buChar char="o"/>
            </a:pPr>
            <a:r>
              <a:rPr lang="en-GB" sz="1200" dirty="0">
                <a:effectLst/>
                <a:latin typeface="Calibri" panose="020F0502020204030204" pitchFamily="34" charset="0"/>
                <a:ea typeface="Times New Roman" panose="02020603050405020304" pitchFamily="18" charset="0"/>
              </a:rPr>
              <a:t>Dorothy L Sayers, saw that her creation (Wimsey) was lost and needed to be rescued so in love for him, she wrote herself into the story. </a:t>
            </a:r>
            <a:endParaRPr lang="en-GB" sz="1200" dirty="0">
              <a:effectLst/>
              <a:latin typeface="Calibri" panose="020F0502020204030204" pitchFamily="34" charset="0"/>
              <a:ea typeface="Aptos" panose="020B0004020202020204" pitchFamily="34" charset="0"/>
            </a:endParaRPr>
          </a:p>
          <a:p>
            <a:pPr marL="742950" lvl="1" indent="-285750">
              <a:buFont typeface="Courier New" panose="02070309020205020404" pitchFamily="49" charset="0"/>
              <a:buChar char="o"/>
            </a:pPr>
            <a:r>
              <a:rPr lang="en-GB" sz="1200" dirty="0">
                <a:effectLst/>
                <a:latin typeface="Calibri" panose="020F0502020204030204" pitchFamily="34" charset="0"/>
                <a:ea typeface="Times New Roman" panose="02020603050405020304" pitchFamily="18" charset="0"/>
              </a:rPr>
              <a:t>God wrote Himself into the story, in the form of Jesus, because he saw the creation he loved was lost and needed rescuing. </a:t>
            </a:r>
          </a:p>
          <a:p>
            <a:pPr marL="742950" lvl="1" indent="-285750">
              <a:buFont typeface="Courier New" panose="02070309020205020404" pitchFamily="49" charset="0"/>
              <a:buChar char="o"/>
            </a:pPr>
            <a:endParaRPr lang="en-GB" sz="1200" dirty="0">
              <a:effectLst/>
              <a:latin typeface="Calibri" panose="020F0502020204030204" pitchFamily="34" charset="0"/>
              <a:ea typeface="Aptos" panose="020B0004020202020204" pitchFamily="34" charset="0"/>
            </a:endParaRPr>
          </a:p>
          <a:p>
            <a:pPr marL="457200" lvl="1" indent="0">
              <a:buFont typeface="Courier New" panose="02070309020205020404" pitchFamily="49" charset="0"/>
              <a:buNone/>
            </a:pPr>
            <a:r>
              <a:rPr lang="en-GB" sz="1200" dirty="0">
                <a:effectLst/>
                <a:latin typeface="Calibri" panose="020F0502020204030204" pitchFamily="34" charset="0"/>
                <a:ea typeface="Aptos" panose="020B0004020202020204" pitchFamily="34" charset="0"/>
              </a:rPr>
              <a:t>God did come down in human form to seek and save the lost (us) </a:t>
            </a:r>
          </a:p>
          <a:p>
            <a:pPr marL="742950" lvl="1" indent="-285750">
              <a:buFont typeface="Courier New" panose="02070309020205020404" pitchFamily="49" charset="0"/>
              <a:buChar char="o"/>
            </a:pPr>
            <a:endParaRPr lang="en-GB" sz="1200" dirty="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20</a:t>
            </a:fld>
            <a:endParaRPr lang="en-GB"/>
          </a:p>
        </p:txBody>
      </p:sp>
    </p:spTree>
    <p:extLst>
      <p:ext uri="{BB962C8B-B14F-4D97-AF65-F5344CB8AC3E}">
        <p14:creationId xmlns:p14="http://schemas.microsoft.com/office/powerpoint/2010/main" val="980391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8D4E1-D48A-2E20-6948-64A9A47B8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D42E4-DB25-6513-05CF-94AA9DFCC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02EE7-9848-26A4-CA1C-AC8A072948A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9C8E9E-47FD-E847-33EE-4223B830C6F7}"/>
              </a:ext>
            </a:extLst>
          </p:cNvPr>
          <p:cNvSpPr>
            <a:spLocks noGrp="1"/>
          </p:cNvSpPr>
          <p:nvPr>
            <p:ph type="sldNum" sz="quarter" idx="5"/>
          </p:nvPr>
        </p:nvSpPr>
        <p:spPr/>
        <p:txBody>
          <a:bodyPr/>
          <a:lstStyle/>
          <a:p>
            <a:fld id="{5B0F74EB-C317-461E-9014-13893B93CC72}" type="slidenum">
              <a:rPr lang="en-GB" smtClean="0"/>
              <a:t>21</a:t>
            </a:fld>
            <a:endParaRPr lang="en-GB"/>
          </a:p>
        </p:txBody>
      </p:sp>
    </p:spTree>
    <p:extLst>
      <p:ext uri="{BB962C8B-B14F-4D97-AF65-F5344CB8AC3E}">
        <p14:creationId xmlns:p14="http://schemas.microsoft.com/office/powerpoint/2010/main" val="2693636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Flees Iconium, stoned in Lystra – not good advert for messenger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Acts 9:16 I will show him how much he must suffer for my name.”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Hardships help us find the King and become like Him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Humility is a relief after hurt ego and trying desperately to save face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 purifying furnace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 way many Christians face hardship is a doorway to non-believers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Christians suffer and die better – not afraid of death and suffering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Cultural anthropologist Richard </a:t>
            </a:r>
            <a:r>
              <a:rPr lang="en-GB" sz="1100" kern="100" dirty="0" err="1">
                <a:solidFill>
                  <a:srgbClr val="156082"/>
                </a:solidFill>
                <a:effectLst/>
                <a:latin typeface="Aptos" panose="020B0004020202020204" pitchFamily="34" charset="0"/>
                <a:ea typeface="Aptos" panose="020B0004020202020204" pitchFamily="34" charset="0"/>
                <a:cs typeface="Times New Roman" panose="02020603050405020304" pitchFamily="18" charset="0"/>
              </a:rPr>
              <a:t>Shweder</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Every culture gives you a story as to what life is about – western culture says its about (freedom to choose) happiness – gives us no resources to face suffering because it doesn’t help us achieve the story of life. Suffering an interruption not meaningful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Whiniest culture in history </a:t>
            </a:r>
          </a:p>
          <a:p>
            <a:endPar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[are you willing to take a new look at your suffering]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latin typeface="+mn-lt"/>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22</a:t>
            </a:fld>
            <a:endParaRPr lang="en-GB"/>
          </a:p>
        </p:txBody>
      </p:sp>
    </p:spTree>
    <p:extLst>
      <p:ext uri="{BB962C8B-B14F-4D97-AF65-F5344CB8AC3E}">
        <p14:creationId xmlns:p14="http://schemas.microsoft.com/office/powerpoint/2010/main" val="438316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E8DE-339F-586D-F828-49D9DD2A1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3C07EF-AD76-B73D-A9B8-13BE926CC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1EEF53-F4D1-9D63-1275-BD8DBE81B93F}"/>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5" name="Footer Placeholder 4">
            <a:extLst>
              <a:ext uri="{FF2B5EF4-FFF2-40B4-BE49-F238E27FC236}">
                <a16:creationId xmlns:a16="http://schemas.microsoft.com/office/drawing/2014/main" id="{0DFBECC9-D9C2-A092-D5D2-E5CACF7FBB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B1FB2-454F-5252-6161-3474E4FCEC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3658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4A36-D28E-764F-8ECA-95C32A8159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35B1C9-9FCE-B382-A62A-D65805E8BD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990E1-48C1-1BDD-334D-C25F28AC9BA2}"/>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5" name="Footer Placeholder 4">
            <a:extLst>
              <a:ext uri="{FF2B5EF4-FFF2-40B4-BE49-F238E27FC236}">
                <a16:creationId xmlns:a16="http://schemas.microsoft.com/office/drawing/2014/main" id="{211E7DB6-C0AD-36D5-7B39-AF8F5E7FB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5AC7A-851F-AF1F-AC59-18E71067A3E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36977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94C-B145-62B4-9EE6-DFB45383F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0D6AE-6304-10D1-A7EE-24182E6B9C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0F053-12AB-80D9-95C9-B973CA22F38C}"/>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5" name="Footer Placeholder 4">
            <a:extLst>
              <a:ext uri="{FF2B5EF4-FFF2-40B4-BE49-F238E27FC236}">
                <a16:creationId xmlns:a16="http://schemas.microsoft.com/office/drawing/2014/main" id="{1225CD98-EE24-2345-26E9-74EC0306A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614BC-8CE3-286E-6D00-4A2B4BEE4D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07801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144B-2259-E22E-FAD0-0536A40DA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9547AF-9C87-10B3-EA22-66D2F614E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05579F-0F86-B7FC-3E7B-08B591CBB6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57B56D-C25F-EDB2-800B-9456E47EC65E}"/>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6" name="Footer Placeholder 5">
            <a:extLst>
              <a:ext uri="{FF2B5EF4-FFF2-40B4-BE49-F238E27FC236}">
                <a16:creationId xmlns:a16="http://schemas.microsoft.com/office/drawing/2014/main" id="{D718D88D-7E7E-43AF-AF5C-BD3216E334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A885A-552A-9047-BB90-74326C517261}"/>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7446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C438-7F23-A831-4553-3A399D0868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096065-F73C-EE24-7EC3-01E98FF8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2A948A-D641-44F6-03AA-24E9C7FB9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AD7E4E-127B-4FE1-CC1E-DA75A9717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DB6D-895C-3969-40C8-21DDEED54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E83F6-0692-9279-524B-3C8B35968CE9}"/>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8" name="Footer Placeholder 7">
            <a:extLst>
              <a:ext uri="{FF2B5EF4-FFF2-40B4-BE49-F238E27FC236}">
                <a16:creationId xmlns:a16="http://schemas.microsoft.com/office/drawing/2014/main" id="{1B5E46AC-64D7-DBFF-E32B-80BDE01ABD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52E86-CC4C-27DF-532D-C8D0B21FE5D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2082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A7C7-4AEA-BC1D-2E2C-A60475CA5B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966BEC-E1FF-2B3C-7070-31042934A347}"/>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4" name="Footer Placeholder 3">
            <a:extLst>
              <a:ext uri="{FF2B5EF4-FFF2-40B4-BE49-F238E27FC236}">
                <a16:creationId xmlns:a16="http://schemas.microsoft.com/office/drawing/2014/main" id="{C63423C2-8A24-6F0D-7AED-D8B658DA18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719B0-2603-7D94-1EF3-CCD47D73646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8319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0F98C-0CE5-82B7-FA79-EC7E2A73DA97}"/>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3" name="Footer Placeholder 2">
            <a:extLst>
              <a:ext uri="{FF2B5EF4-FFF2-40B4-BE49-F238E27FC236}">
                <a16:creationId xmlns:a16="http://schemas.microsoft.com/office/drawing/2014/main" id="{582DDEFA-CAC1-6B4B-CD28-518346C77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2B65D0-BEDE-3946-0163-72C5A37E6F0E}"/>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41410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2687-793D-B123-6883-3721BA2F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51499F-8F97-01CC-AF7A-0EBDF57A2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68114-C9ED-C2CE-524E-49F8BC8C1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83463-1A83-F146-71B1-AA55B04F3CE6}"/>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6" name="Footer Placeholder 5">
            <a:extLst>
              <a:ext uri="{FF2B5EF4-FFF2-40B4-BE49-F238E27FC236}">
                <a16:creationId xmlns:a16="http://schemas.microsoft.com/office/drawing/2014/main" id="{C2198269-C4A3-404F-F935-FBD29C7BD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BD425-CCDD-5407-6A76-5B7A6704A92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4082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60C-1825-111F-4FD2-4032C39D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977C60-ED29-0580-6A70-21453CEC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55FB1-32FA-68E4-06E9-EE46398C6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A767A-5D45-A724-10CB-F81BD0E832AD}"/>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6" name="Footer Placeholder 5">
            <a:extLst>
              <a:ext uri="{FF2B5EF4-FFF2-40B4-BE49-F238E27FC236}">
                <a16:creationId xmlns:a16="http://schemas.microsoft.com/office/drawing/2014/main" id="{CB7699B4-0459-51A9-BBF9-63721D373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DD951-407F-A209-455A-4AA198BBA14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82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A67D-84D8-DD3A-3F08-4644089D0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64B52-7DDE-CEF3-1315-35270BBC6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188D3-30BE-E3BF-7AD4-994559708C9A}"/>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5" name="Footer Placeholder 4">
            <a:extLst>
              <a:ext uri="{FF2B5EF4-FFF2-40B4-BE49-F238E27FC236}">
                <a16:creationId xmlns:a16="http://schemas.microsoft.com/office/drawing/2014/main" id="{DCFFB9DC-850A-8BE5-9578-E76407A69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43F4A7-CF59-214F-37EF-2C4CF14DE6CA}"/>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94160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EC223-5AB7-45A8-BA6C-2B3484A935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E8DDFF-EBE7-3E0F-6CC3-0470E46976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969921-E92B-0915-C61F-65CC29F95793}"/>
              </a:ext>
            </a:extLst>
          </p:cNvPr>
          <p:cNvSpPr>
            <a:spLocks noGrp="1"/>
          </p:cNvSpPr>
          <p:nvPr>
            <p:ph type="dt" sz="half" idx="10"/>
          </p:nvPr>
        </p:nvSpPr>
        <p:spPr/>
        <p:txBody>
          <a:bodyPr/>
          <a:lstStyle/>
          <a:p>
            <a:fld id="{C24217AD-870B-4BA4-B776-B5582DFB6B2B}" type="datetimeFigureOut">
              <a:rPr lang="en-GB" smtClean="0"/>
              <a:t>08/01/2025</a:t>
            </a:fld>
            <a:endParaRPr lang="en-GB"/>
          </a:p>
        </p:txBody>
      </p:sp>
      <p:sp>
        <p:nvSpPr>
          <p:cNvPr id="5" name="Footer Placeholder 4">
            <a:extLst>
              <a:ext uri="{FF2B5EF4-FFF2-40B4-BE49-F238E27FC236}">
                <a16:creationId xmlns:a16="http://schemas.microsoft.com/office/drawing/2014/main" id="{EAA99B49-82A5-C0FC-15A0-45E017B5AA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CDF89-F849-2A97-92E0-07819A191BD3}"/>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64307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E8E17-DCD1-0B47-F061-4AD3BEB68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DAE422-8BA8-78E7-7897-BC61166DB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CE63D-B4CC-3EBB-BE27-CA5867812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4217AD-870B-4BA4-B776-B5582DFB6B2B}" type="datetimeFigureOut">
              <a:rPr lang="en-GB" smtClean="0"/>
              <a:t>08/01/2025</a:t>
            </a:fld>
            <a:endParaRPr lang="en-GB"/>
          </a:p>
        </p:txBody>
      </p:sp>
      <p:sp>
        <p:nvSpPr>
          <p:cNvPr id="5" name="Footer Placeholder 4">
            <a:extLst>
              <a:ext uri="{FF2B5EF4-FFF2-40B4-BE49-F238E27FC236}">
                <a16:creationId xmlns:a16="http://schemas.microsoft.com/office/drawing/2014/main" id="{9E7620E6-A773-37CF-01B2-E970DB538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6D5C1A-7415-2A7D-89A3-7202008AC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95E24E-B8DA-4C47-83BF-262673CB3F77}" type="slidenum">
              <a:rPr lang="en-GB" smtClean="0"/>
              <a:t>‹#›</a:t>
            </a:fld>
            <a:endParaRPr lang="en-GB"/>
          </a:p>
        </p:txBody>
      </p:sp>
    </p:spTree>
    <p:extLst>
      <p:ext uri="{BB962C8B-B14F-4D97-AF65-F5344CB8AC3E}">
        <p14:creationId xmlns:p14="http://schemas.microsoft.com/office/powerpoint/2010/main" val="3491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7.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jpg"/><Relationship Id="rId5" Type="http://schemas.microsoft.com/office/2007/relationships/hdphoto" Target="../media/hdphoto3.wdp"/><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28211-0351-FAA2-45A0-01898101922C}"/>
              </a:ext>
            </a:extLst>
          </p:cNvPr>
          <p:cNvSpPr>
            <a:spLocks noGrp="1"/>
          </p:cNvSpPr>
          <p:nvPr>
            <p:ph type="ctrTitle"/>
          </p:nvPr>
        </p:nvSpPr>
        <p:spPr>
          <a:xfrm>
            <a:off x="5297762" y="640080"/>
            <a:ext cx="6251110" cy="3566160"/>
          </a:xfrm>
        </p:spPr>
        <p:txBody>
          <a:bodyPr anchor="b">
            <a:normAutofit/>
          </a:bodyPr>
          <a:lstStyle/>
          <a:p>
            <a:pPr algn="l"/>
            <a:r>
              <a:rPr lang="en-GB" sz="5400"/>
              <a:t>Acts Series</a:t>
            </a:r>
          </a:p>
        </p:txBody>
      </p:sp>
      <p:sp>
        <p:nvSpPr>
          <p:cNvPr id="3" name="Subtitle 2">
            <a:extLst>
              <a:ext uri="{FF2B5EF4-FFF2-40B4-BE49-F238E27FC236}">
                <a16:creationId xmlns:a16="http://schemas.microsoft.com/office/drawing/2014/main" id="{CE76BB4D-7641-5945-052C-1A44FC1080CF}"/>
              </a:ext>
            </a:extLst>
          </p:cNvPr>
          <p:cNvSpPr>
            <a:spLocks noGrp="1"/>
          </p:cNvSpPr>
          <p:nvPr>
            <p:ph type="subTitle" idx="1"/>
          </p:nvPr>
        </p:nvSpPr>
        <p:spPr>
          <a:xfrm>
            <a:off x="5297760" y="4636008"/>
            <a:ext cx="6251111" cy="1572768"/>
          </a:xfrm>
        </p:spPr>
        <p:txBody>
          <a:bodyPr>
            <a:normAutofit/>
          </a:bodyPr>
          <a:lstStyle/>
          <a:p>
            <a:pPr algn="l"/>
            <a:r>
              <a:rPr lang="en-GB" dirty="0"/>
              <a:t>Episode 17: </a:t>
            </a:r>
            <a:r>
              <a:rPr lang="en-GB" dirty="0" err="1"/>
              <a:t>Chpt</a:t>
            </a:r>
            <a:r>
              <a:rPr lang="en-GB" dirty="0"/>
              <a:t> 14</a:t>
            </a:r>
          </a:p>
          <a:p>
            <a:pPr algn="l"/>
            <a:r>
              <a:rPr lang="en-GB" dirty="0"/>
              <a:t>5</a:t>
            </a:r>
            <a:r>
              <a:rPr lang="en-GB" baseline="30000" dirty="0"/>
              <a:t>th</a:t>
            </a:r>
            <a:r>
              <a:rPr lang="en-GB" dirty="0"/>
              <a:t> Jan 2025</a:t>
            </a:r>
          </a:p>
        </p:txBody>
      </p:sp>
      <p:pic>
        <p:nvPicPr>
          <p:cNvPr id="1026" name="Picture 2" descr="Create Yourself">
            <a:extLst>
              <a:ext uri="{FF2B5EF4-FFF2-40B4-BE49-F238E27FC236}">
                <a16:creationId xmlns:a16="http://schemas.microsoft.com/office/drawing/2014/main" id="{6F0B123B-4241-3444-0C49-C9B5A3313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65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128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54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60E-EBC3-9BC6-E603-44878F65FC35}"/>
              </a:ext>
            </a:extLst>
          </p:cNvPr>
          <p:cNvSpPr>
            <a:spLocks noGrp="1"/>
          </p:cNvSpPr>
          <p:nvPr>
            <p:ph type="title"/>
          </p:nvPr>
        </p:nvSpPr>
        <p:spPr>
          <a:xfrm>
            <a:off x="838200" y="365125"/>
            <a:ext cx="10515600" cy="773393"/>
          </a:xfrm>
        </p:spPr>
        <p:txBody>
          <a:bodyPr/>
          <a:lstStyle/>
          <a:p>
            <a:pPr algn="ctr"/>
            <a:r>
              <a:rPr lang="en-GB" dirty="0">
                <a:solidFill>
                  <a:schemeClr val="bg1"/>
                </a:solidFill>
              </a:rPr>
              <a:t>Acts 14:1-7</a:t>
            </a:r>
          </a:p>
        </p:txBody>
      </p:sp>
      <p:sp>
        <p:nvSpPr>
          <p:cNvPr id="3" name="Content Placeholder 2">
            <a:extLst>
              <a:ext uri="{FF2B5EF4-FFF2-40B4-BE49-F238E27FC236}">
                <a16:creationId xmlns:a16="http://schemas.microsoft.com/office/drawing/2014/main" id="{C0218EEB-6892-00B4-8847-20E3E8E71EFB}"/>
              </a:ext>
            </a:extLst>
          </p:cNvPr>
          <p:cNvSpPr>
            <a:spLocks noGrp="1"/>
          </p:cNvSpPr>
          <p:nvPr>
            <p:ph idx="1"/>
          </p:nvPr>
        </p:nvSpPr>
        <p:spPr>
          <a:xfrm>
            <a:off x="679784" y="1296707"/>
            <a:ext cx="11255542" cy="4351338"/>
          </a:xfrm>
        </p:spPr>
        <p:txBody>
          <a:bodyPr>
            <a:noAutofit/>
          </a:bodyPr>
          <a:lstStyle/>
          <a:p>
            <a:pPr marL="0" indent="0">
              <a:buNone/>
            </a:pPr>
            <a:r>
              <a:rPr lang="en-GB" dirty="0">
                <a:solidFill>
                  <a:schemeClr val="bg1"/>
                </a:solidFill>
              </a:rPr>
              <a:t>At Iconium Paul and Barnabas went as usual into the Jewish synagogue. There they spoke so effectively that a great number of Jews and Greeks believed. But the Jews who refused to believe stirred up the other Gentiles and poisoned their minds against the brothers. So Paul and Barnabas spent considerable time there, speaking boldly for the Lord, who confirmed the message of his grace by enabling them to perform signs and wonders. The people of the city were divided; some sided with the Jews, others with the apostles. There was a plot afoot among both Gentiles and Jews, together with their leaders, to mistreat them and stone them. But they found out about it and fled to the Lycaonian cities of Lystra and </a:t>
            </a:r>
            <a:r>
              <a:rPr lang="en-GB" dirty="0" err="1">
                <a:solidFill>
                  <a:schemeClr val="bg1"/>
                </a:solidFill>
              </a:rPr>
              <a:t>Derbe</a:t>
            </a:r>
            <a:r>
              <a:rPr lang="en-GB" dirty="0">
                <a:solidFill>
                  <a:schemeClr val="bg1"/>
                </a:solidFill>
              </a:rPr>
              <a:t> and to the surrounding country, where they continued to preach the gospel.</a:t>
            </a:r>
          </a:p>
          <a:p>
            <a:pPr marL="0" indent="0" algn="l">
              <a:buNone/>
            </a:pPr>
            <a:endParaRPr lang="en-GB" dirty="0">
              <a:solidFill>
                <a:schemeClr val="bg1"/>
              </a:solidFill>
            </a:endParaRPr>
          </a:p>
        </p:txBody>
      </p:sp>
    </p:spTree>
    <p:extLst>
      <p:ext uri="{BB962C8B-B14F-4D97-AF65-F5344CB8AC3E}">
        <p14:creationId xmlns:p14="http://schemas.microsoft.com/office/powerpoint/2010/main" val="159198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map of the mediterranean sea&#10;&#10;Description automatically generated">
            <a:extLst>
              <a:ext uri="{FF2B5EF4-FFF2-40B4-BE49-F238E27FC236}">
                <a16:creationId xmlns:a16="http://schemas.microsoft.com/office/drawing/2014/main" id="{116858B9-729A-04F3-3C6D-C42699831836}"/>
              </a:ext>
            </a:extLst>
          </p:cNvPr>
          <p:cNvPicPr>
            <a:picLocks noChangeAspect="1"/>
          </p:cNvPicPr>
          <p:nvPr/>
        </p:nvPicPr>
        <p:blipFill>
          <a:blip r:embed="rId3">
            <a:extLst>
              <a:ext uri="{28A0092B-C50C-407E-A947-70E740481C1C}">
                <a14:useLocalDpi xmlns:a14="http://schemas.microsoft.com/office/drawing/2010/main" val="0"/>
              </a:ext>
            </a:extLst>
          </a:blip>
          <a:srcRect t="5773" b="8037"/>
          <a:stretch/>
        </p:blipFill>
        <p:spPr bwMode="auto">
          <a:xfrm>
            <a:off x="20" y="1282"/>
            <a:ext cx="12191980" cy="6856718"/>
          </a:xfrm>
          <a:prstGeom prst="rect">
            <a:avLst/>
          </a:prstGeom>
          <a:noFill/>
        </p:spPr>
      </p:pic>
      <p:sp>
        <p:nvSpPr>
          <p:cNvPr id="5" name="Oval 4">
            <a:extLst>
              <a:ext uri="{FF2B5EF4-FFF2-40B4-BE49-F238E27FC236}">
                <a16:creationId xmlns:a16="http://schemas.microsoft.com/office/drawing/2014/main" id="{5DC1ABCC-95A9-79C6-8726-CD65C91B969C}"/>
              </a:ext>
            </a:extLst>
          </p:cNvPr>
          <p:cNvSpPr/>
          <p:nvPr/>
        </p:nvSpPr>
        <p:spPr>
          <a:xfrm>
            <a:off x="6033976" y="946298"/>
            <a:ext cx="1398181" cy="451883"/>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5031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cts 15:36 - 16:15 - Leavener">
            <a:extLst>
              <a:ext uri="{FF2B5EF4-FFF2-40B4-BE49-F238E27FC236}">
                <a16:creationId xmlns:a16="http://schemas.microsoft.com/office/drawing/2014/main" id="{0C7E0F86-5699-2C50-D419-A8A72DD17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0"/>
            <a:ext cx="9899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FCC4B785-9497-4D55-35E3-84E74FB41D45}"/>
              </a:ext>
            </a:extLst>
          </p:cNvPr>
          <p:cNvSpPr/>
          <p:nvPr/>
        </p:nvSpPr>
        <p:spPr>
          <a:xfrm>
            <a:off x="7852141" y="2349796"/>
            <a:ext cx="1095155" cy="850604"/>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6337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D2AB82-B90A-AB72-1963-817046CC10BA}"/>
              </a:ext>
            </a:extLst>
          </p:cNvPr>
          <p:cNvSpPr txBox="1"/>
          <p:nvPr/>
        </p:nvSpPr>
        <p:spPr>
          <a:xfrm>
            <a:off x="718583" y="1042289"/>
            <a:ext cx="10563447" cy="2308324"/>
          </a:xfrm>
          <a:prstGeom prst="rect">
            <a:avLst/>
          </a:prstGeom>
          <a:noFill/>
        </p:spPr>
        <p:txBody>
          <a:bodyPr wrap="square">
            <a:spAutoFit/>
          </a:bodyPr>
          <a:lstStyle/>
          <a:p>
            <a:r>
              <a:rPr lang="en-GB" sz="2400" dirty="0"/>
              <a:t>There they spoke so </a:t>
            </a:r>
            <a:r>
              <a:rPr lang="en-GB" sz="2400" u="sng" dirty="0"/>
              <a:t>effectively</a:t>
            </a:r>
            <a:r>
              <a:rPr lang="en-GB" sz="2400" dirty="0"/>
              <a:t> that a great number of Jews and Greeks believed. </a:t>
            </a:r>
          </a:p>
          <a:p>
            <a:endParaRPr lang="en-GB" sz="2400" dirty="0"/>
          </a:p>
          <a:p>
            <a:endParaRPr lang="en-GB" sz="2400" dirty="0"/>
          </a:p>
          <a:p>
            <a:pPr algn="r"/>
            <a:r>
              <a:rPr lang="en-GB" sz="2400" dirty="0"/>
              <a:t>There was </a:t>
            </a:r>
            <a:r>
              <a:rPr lang="en-GB" sz="2400" u="sng" dirty="0"/>
              <a:t>a plot afoot</a:t>
            </a:r>
            <a:r>
              <a:rPr lang="en-GB" sz="2400" dirty="0"/>
              <a:t> among both Gentiles and Jews, together with their leaders, to mistreat them and stone them. </a:t>
            </a:r>
          </a:p>
        </p:txBody>
      </p:sp>
      <p:pic>
        <p:nvPicPr>
          <p:cNvPr id="3074" name="Picture 2" descr="430+ Run Away Icon Stock Illustrations, Royalty-Free Vector Graphics &amp; Clip  Art - iStock">
            <a:extLst>
              <a:ext uri="{FF2B5EF4-FFF2-40B4-BE49-F238E27FC236}">
                <a16:creationId xmlns:a16="http://schemas.microsoft.com/office/drawing/2014/main" id="{E335D885-C87F-1FA4-FB79-E8DE61E3B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687" y="4035326"/>
            <a:ext cx="2391883" cy="2391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93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nodeType="clickEffect">
                                  <p:stCondLst>
                                    <p:cond delay="0"/>
                                  </p:stCondLst>
                                  <p:childTnLst>
                                    <p:animMotion origin="layout" path="M -3.54167E-6 -1.48148E-6 L 1.22318 0.00324 " pathEditMode="relative" rAng="0" ptsTypes="AA">
                                      <p:cBhvr>
                                        <p:cTn id="18" dur="2000" fill="hold"/>
                                        <p:tgtEl>
                                          <p:spTgt spid="3074"/>
                                        </p:tgtEl>
                                        <p:attrNameLst>
                                          <p:attrName>ppt_x</p:attrName>
                                          <p:attrName>ppt_y</p:attrName>
                                        </p:attrNameLst>
                                      </p:cBhvr>
                                      <p:rCtr x="61159"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F4C8FA-85A2-3A3F-A416-32DF1D7AF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BAF12-FA49-88FC-A11B-FE4173E941C2}"/>
              </a:ext>
            </a:extLst>
          </p:cNvPr>
          <p:cNvSpPr>
            <a:spLocks noGrp="1"/>
          </p:cNvSpPr>
          <p:nvPr>
            <p:ph type="title"/>
          </p:nvPr>
        </p:nvSpPr>
        <p:spPr>
          <a:xfrm>
            <a:off x="838200" y="365125"/>
            <a:ext cx="10515600" cy="773393"/>
          </a:xfrm>
        </p:spPr>
        <p:txBody>
          <a:bodyPr/>
          <a:lstStyle/>
          <a:p>
            <a:pPr algn="ctr"/>
            <a:r>
              <a:rPr lang="en-GB" dirty="0">
                <a:solidFill>
                  <a:schemeClr val="bg1"/>
                </a:solidFill>
              </a:rPr>
              <a:t>Acts 14:8-9</a:t>
            </a:r>
          </a:p>
        </p:txBody>
      </p:sp>
      <p:sp>
        <p:nvSpPr>
          <p:cNvPr id="3" name="Content Placeholder 2">
            <a:extLst>
              <a:ext uri="{FF2B5EF4-FFF2-40B4-BE49-F238E27FC236}">
                <a16:creationId xmlns:a16="http://schemas.microsoft.com/office/drawing/2014/main" id="{BCBE8346-9681-9E1D-1154-906B6276EE2C}"/>
              </a:ext>
            </a:extLst>
          </p:cNvPr>
          <p:cNvSpPr>
            <a:spLocks noGrp="1"/>
          </p:cNvSpPr>
          <p:nvPr>
            <p:ph idx="1"/>
          </p:nvPr>
        </p:nvSpPr>
        <p:spPr>
          <a:xfrm>
            <a:off x="679784" y="2179673"/>
            <a:ext cx="11255542" cy="3468371"/>
          </a:xfrm>
        </p:spPr>
        <p:txBody>
          <a:bodyPr>
            <a:noAutofit/>
          </a:bodyPr>
          <a:lstStyle/>
          <a:p>
            <a:pPr marL="0" indent="0" algn="l">
              <a:buNone/>
            </a:pPr>
            <a:r>
              <a:rPr lang="en-GB" dirty="0">
                <a:solidFill>
                  <a:schemeClr val="bg1"/>
                </a:solidFill>
              </a:rPr>
              <a:t>In Lystra there sat a man who was lame. He had been that way from birth and had never walked. He listened to Paul as he was speaking. Paul looked directly at him, saw that he had faith to be healed and called out, “Stand up on your feet!” At that, the man jumped up and began to walk.</a:t>
            </a:r>
          </a:p>
          <a:p>
            <a:pPr marL="0" indent="0">
              <a:buNone/>
            </a:pPr>
            <a:endParaRPr lang="en-GB" dirty="0">
              <a:solidFill>
                <a:schemeClr val="bg1"/>
              </a:solidFill>
            </a:endParaRPr>
          </a:p>
        </p:txBody>
      </p:sp>
    </p:spTree>
    <p:extLst>
      <p:ext uri="{BB962C8B-B14F-4D97-AF65-F5344CB8AC3E}">
        <p14:creationId xmlns:p14="http://schemas.microsoft.com/office/powerpoint/2010/main" val="3557584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ECA290-DD80-347A-034E-192EB825EDBD}"/>
              </a:ext>
            </a:extLst>
          </p:cNvPr>
          <p:cNvSpPr txBox="1"/>
          <p:nvPr/>
        </p:nvSpPr>
        <p:spPr>
          <a:xfrm>
            <a:off x="273866" y="1148203"/>
            <a:ext cx="4356585" cy="3694373"/>
          </a:xfrm>
          <a:prstGeom prst="rect">
            <a:avLst/>
          </a:prstGeom>
        </p:spPr>
        <p:txBody>
          <a:bodyPr vert="horz" lIns="91440" tIns="45720" rIns="91440" bIns="45720" rtlCol="0">
            <a:normAutofit/>
          </a:bodyPr>
          <a:lstStyle/>
          <a:p>
            <a:pPr algn="ctr">
              <a:lnSpc>
                <a:spcPct val="90000"/>
              </a:lnSpc>
              <a:spcAft>
                <a:spcPts val="600"/>
              </a:spcAft>
            </a:pPr>
            <a:r>
              <a:rPr lang="en-US" sz="2800" dirty="0"/>
              <a:t>Paul </a:t>
            </a:r>
            <a:r>
              <a:rPr lang="en-US" sz="2800" u="sng" dirty="0"/>
              <a:t>looked directly </a:t>
            </a:r>
            <a:r>
              <a:rPr lang="en-US" sz="2800" dirty="0"/>
              <a:t>at him, saw that he had faith… </a:t>
            </a:r>
          </a:p>
        </p:txBody>
      </p:sp>
      <p:pic>
        <p:nvPicPr>
          <p:cNvPr id="4098" name="Picture 2" descr="While in Lystra Paul and Barnabas saw a man who had been lame from birth. He had been sitting and listening as Paul preached. Paul looked at him and knew he had the faith to be healed. – Slide 2">
            <a:extLst>
              <a:ext uri="{FF2B5EF4-FFF2-40B4-BE49-F238E27FC236}">
                <a16:creationId xmlns:a16="http://schemas.microsoft.com/office/drawing/2014/main" id="{30A29F06-D278-A622-199A-8C813618A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638" r="-1" b="24771"/>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5" descr="Seeing with X-Ray Vision - Fun Kids - the UK's children's radio station">
            <a:extLst>
              <a:ext uri="{FF2B5EF4-FFF2-40B4-BE49-F238E27FC236}">
                <a16:creationId xmlns:a16="http://schemas.microsoft.com/office/drawing/2014/main" id="{08038C79-2BC2-AE9F-B7A3-EBF750F9AC24}"/>
              </a:ext>
            </a:extLst>
          </p:cNvPr>
          <p:cNvPicPr>
            <a:picLocks noChangeAspect="1"/>
          </p:cNvPicPr>
          <p:nvPr/>
        </p:nvPicPr>
        <p:blipFill>
          <a:blip r:embed="rId4">
            <a:extLst>
              <a:ext uri="{28A0092B-C50C-407E-A947-70E740481C1C}">
                <a14:useLocalDpi xmlns:a14="http://schemas.microsoft.com/office/drawing/2010/main" val="0"/>
              </a:ext>
            </a:extLst>
          </a:blip>
          <a:srcRect t="9440" b="16895"/>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p:spPr>
      </p:pic>
    </p:spTree>
    <p:extLst>
      <p:ext uri="{BB962C8B-B14F-4D97-AF65-F5344CB8AC3E}">
        <p14:creationId xmlns:p14="http://schemas.microsoft.com/office/powerpoint/2010/main" val="247291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pour water on ping pong">
            <a:extLst>
              <a:ext uri="{FF2B5EF4-FFF2-40B4-BE49-F238E27FC236}">
                <a16:creationId xmlns:a16="http://schemas.microsoft.com/office/drawing/2014/main" id="{15773822-AE6E-E863-497D-68119A5FC7D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364" b="89927" l="3824" r="90000">
                        <a14:foregroundMark x1="5882" y1="16579" x2="18088" y2="9129"/>
                        <a14:foregroundMark x1="18088" y1="9129" x2="35735" y2="9654"/>
                        <a14:foregroundMark x1="35735" y1="9654" x2="45735" y2="18258"/>
                        <a14:foregroundMark x1="45735" y1="18258" x2="53235" y2="39349"/>
                        <a14:foregroundMark x1="53235" y1="39349" x2="53235" y2="40189"/>
                        <a14:foregroundMark x1="5588" y1="1364" x2="3824" y2="17314"/>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499187"/>
            <a:ext cx="3601779" cy="504979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lass of water isolated on white Royalty Free Vector Image">
            <a:extLst>
              <a:ext uri="{FF2B5EF4-FFF2-40B4-BE49-F238E27FC236}">
                <a16:creationId xmlns:a16="http://schemas.microsoft.com/office/drawing/2014/main" id="{9D8083EE-98E7-A39C-3D31-017CF567953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35800" y1="77222" x2="37600" y2="77037"/>
                        <a14:backgroundMark x1="63500" y1="78148" x2="63500" y2="78148"/>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2557129"/>
            <a:ext cx="4064296" cy="340773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EB58DF38-9377-BC9E-94A0-3C130A6FF87C}"/>
              </a:ext>
            </a:extLst>
          </p:cNvPr>
          <p:cNvSpPr/>
          <p:nvPr/>
        </p:nvSpPr>
        <p:spPr>
          <a:xfrm>
            <a:off x="5982143" y="3078125"/>
            <a:ext cx="547576" cy="5635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580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wipe(up)">
                                      <p:cBhvr>
                                        <p:cTn id="13" dur="500"/>
                                        <p:tgtEl>
                                          <p:spTgt spid="5122"/>
                                        </p:tgtEl>
                                      </p:cBhvr>
                                    </p:animEffect>
                                  </p:childTnLst>
                                </p:cTn>
                              </p:par>
                            </p:childTnLst>
                          </p:cTn>
                        </p:par>
                        <p:par>
                          <p:cTn id="14" fill="hold">
                            <p:stCondLst>
                              <p:cond delay="500"/>
                            </p:stCondLst>
                            <p:childTnLst>
                              <p:par>
                                <p:cTn id="15" presetID="1" presetClass="exit" presetSubtype="0" fill="hold" nodeType="afterEffect">
                                  <p:stCondLst>
                                    <p:cond delay="0"/>
                                  </p:stCondLst>
                                  <p:childTnLst>
                                    <p:set>
                                      <p:cBhvr>
                                        <p:cTn id="16" dur="1" fill="hold">
                                          <p:stCondLst>
                                            <p:cond delay="0"/>
                                          </p:stCondLst>
                                        </p:cTn>
                                        <p:tgtEl>
                                          <p:spTgt spid="5124"/>
                                        </p:tgtEl>
                                        <p:attrNameLst>
                                          <p:attrName>style.visibility</p:attrName>
                                        </p:attrNameLst>
                                      </p:cBhvr>
                                      <p:to>
                                        <p:strVal val="hidden"/>
                                      </p:to>
                                    </p:set>
                                  </p:childTnLst>
                                </p:cTn>
                              </p:par>
                              <p:par>
                                <p:cTn id="17" presetID="42" presetClass="path" presetSubtype="0" accel="50000" decel="50000" fill="hold" grpId="1" nodeType="withEffect">
                                  <p:stCondLst>
                                    <p:cond delay="0"/>
                                  </p:stCondLst>
                                  <p:childTnLst>
                                    <p:animMotion origin="layout" path="M -8.33333E-7 -4.81481E-6 L 0.00065 0.13959 " pathEditMode="relative" rAng="0" ptsTypes="AA">
                                      <p:cBhvr>
                                        <p:cTn id="18" dur="2000" fill="hold"/>
                                        <p:tgtEl>
                                          <p:spTgt spid="4"/>
                                        </p:tgtEl>
                                        <p:attrNameLst>
                                          <p:attrName>ppt_x</p:attrName>
                                          <p:attrName>ppt_y</p:attrName>
                                        </p:attrNameLst>
                                      </p:cBhvr>
                                      <p:rCtr x="26" y="69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57658-E305-00B5-B0AD-1A80BD9F94FE}"/>
            </a:ext>
          </a:extLst>
        </p:cNvPr>
        <p:cNvGrpSpPr/>
        <p:nvPr/>
      </p:nvGrpSpPr>
      <p:grpSpPr>
        <a:xfrm>
          <a:off x="0" y="0"/>
          <a:ext cx="0" cy="0"/>
          <a:chOff x="0" y="0"/>
          <a:chExt cx="0" cy="0"/>
        </a:xfrm>
      </p:grpSpPr>
      <p:pic>
        <p:nvPicPr>
          <p:cNvPr id="5124" name="Picture 4" descr="Glass of water isolated on white Royalty Free Vector Image">
            <a:extLst>
              <a:ext uri="{FF2B5EF4-FFF2-40B4-BE49-F238E27FC236}">
                <a16:creationId xmlns:a16="http://schemas.microsoft.com/office/drawing/2014/main" id="{3642163A-9906-7076-C051-01AC87F9639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backgroundMark x1="35800" y1="77222" x2="37600" y2="77037"/>
                        <a14:backgroundMark x1="63500" y1="78148" x2="63500" y2="78148"/>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2543839"/>
            <a:ext cx="4064296" cy="340773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pour water on ping pong">
            <a:extLst>
              <a:ext uri="{FF2B5EF4-FFF2-40B4-BE49-F238E27FC236}">
                <a16:creationId xmlns:a16="http://schemas.microsoft.com/office/drawing/2014/main" id="{C4A02257-E4DF-FED3-C7A2-6B3569DF65F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364" b="89927" l="3824" r="90000">
                        <a14:foregroundMark x1="5882" y1="16579" x2="18088" y2="9129"/>
                        <a14:foregroundMark x1="18088" y1="9129" x2="35735" y2="9654"/>
                        <a14:foregroundMark x1="35735" y1="9654" x2="45735" y2="18258"/>
                        <a14:foregroundMark x1="45735" y1="18258" x2="53235" y2="39349"/>
                        <a14:foregroundMark x1="53235" y1="39349" x2="53235" y2="40189"/>
                        <a14:foregroundMark x1="5588" y1="1364" x2="3824" y2="17314"/>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499187"/>
            <a:ext cx="3601779" cy="504979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93B9F50A-3B71-F141-05D1-B62FDE069A71}"/>
              </a:ext>
            </a:extLst>
          </p:cNvPr>
          <p:cNvSpPr/>
          <p:nvPr/>
        </p:nvSpPr>
        <p:spPr>
          <a:xfrm>
            <a:off x="5992776" y="4040368"/>
            <a:ext cx="547576" cy="5635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9E45C4D-77BC-61F7-14C6-210EAF5EF77A}"/>
              </a:ext>
            </a:extLst>
          </p:cNvPr>
          <p:cNvSpPr txBox="1"/>
          <p:nvPr/>
        </p:nvSpPr>
        <p:spPr>
          <a:xfrm>
            <a:off x="236133" y="5778158"/>
            <a:ext cx="3262705"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 you want to spot and nurture faith</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Tree>
    <p:extLst>
      <p:ext uri="{BB962C8B-B14F-4D97-AF65-F5344CB8AC3E}">
        <p14:creationId xmlns:p14="http://schemas.microsoft.com/office/powerpoint/2010/main" val="241503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122"/>
                                        </p:tgtEl>
                                        <p:attrNameLst>
                                          <p:attrName>style.visibility</p:attrName>
                                        </p:attrNameLst>
                                      </p:cBhvr>
                                      <p:to>
                                        <p:strVal val="hidden"/>
                                      </p:to>
                                    </p:set>
                                  </p:childTnLst>
                                </p:cTn>
                              </p:par>
                              <p:par>
                                <p:cTn id="7" presetID="64" presetClass="path" presetSubtype="0" accel="50000" decel="50000" fill="hold" grpId="0" nodeType="withEffect">
                                  <p:stCondLst>
                                    <p:cond delay="0"/>
                                  </p:stCondLst>
                                  <p:childTnLst>
                                    <p:animMotion origin="layout" path="M -2.29167E-6 -2.59259E-6 L -0.00195 -0.1324 " pathEditMode="relative" rAng="0" ptsTypes="AA">
                                      <p:cBhvr>
                                        <p:cTn id="8" dur="2000" fill="hold"/>
                                        <p:tgtEl>
                                          <p:spTgt spid="4"/>
                                        </p:tgtEl>
                                        <p:attrNameLst>
                                          <p:attrName>ppt_x</p:attrName>
                                          <p:attrName>ppt_y</p:attrName>
                                        </p:attrNameLst>
                                      </p:cBhvr>
                                      <p:rCtr x="-104" y="-6620"/>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So Paul called to him in a loud voice, ‘Stand up!’ And the man jumped to his feet and started walking. The crowds who saw this started shouting in their local dialect, ‘These men are gods in human form!’ – Slide 3">
            <a:extLst>
              <a:ext uri="{FF2B5EF4-FFF2-40B4-BE49-F238E27FC236}">
                <a16:creationId xmlns:a16="http://schemas.microsoft.com/office/drawing/2014/main" id="{74C4C2CD-9BF5-59E3-524A-BBB68882FAB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55595" y="-2788"/>
            <a:ext cx="9116122" cy="68370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98E435-F78A-3FDD-DD1B-C1B18FDFFCFF}"/>
              </a:ext>
            </a:extLst>
          </p:cNvPr>
          <p:cNvSpPr txBox="1"/>
          <p:nvPr/>
        </p:nvSpPr>
        <p:spPr>
          <a:xfrm>
            <a:off x="6684637" y="5903893"/>
            <a:ext cx="3987080"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 you want be a minister of the Spirit</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Tree>
    <p:extLst>
      <p:ext uri="{BB962C8B-B14F-4D97-AF65-F5344CB8AC3E}">
        <p14:creationId xmlns:p14="http://schemas.microsoft.com/office/powerpoint/2010/main" val="146383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027F12-ABD1-ED1C-3837-CF81D8BC5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9361A-C47C-4A0C-0144-7BFED480C04D}"/>
              </a:ext>
            </a:extLst>
          </p:cNvPr>
          <p:cNvSpPr>
            <a:spLocks noGrp="1"/>
          </p:cNvSpPr>
          <p:nvPr>
            <p:ph type="title"/>
          </p:nvPr>
        </p:nvSpPr>
        <p:spPr>
          <a:xfrm>
            <a:off x="838200" y="152475"/>
            <a:ext cx="10515600" cy="773393"/>
          </a:xfrm>
        </p:spPr>
        <p:txBody>
          <a:bodyPr/>
          <a:lstStyle/>
          <a:p>
            <a:pPr algn="ctr"/>
            <a:r>
              <a:rPr lang="en-GB" dirty="0">
                <a:solidFill>
                  <a:schemeClr val="bg1"/>
                </a:solidFill>
              </a:rPr>
              <a:t>Acts 14:10-18</a:t>
            </a:r>
          </a:p>
        </p:txBody>
      </p:sp>
      <p:sp>
        <p:nvSpPr>
          <p:cNvPr id="3" name="Content Placeholder 2">
            <a:extLst>
              <a:ext uri="{FF2B5EF4-FFF2-40B4-BE49-F238E27FC236}">
                <a16:creationId xmlns:a16="http://schemas.microsoft.com/office/drawing/2014/main" id="{26E97C35-810A-6F03-CD15-1E2A58D83FF4}"/>
              </a:ext>
            </a:extLst>
          </p:cNvPr>
          <p:cNvSpPr>
            <a:spLocks noGrp="1"/>
          </p:cNvSpPr>
          <p:nvPr>
            <p:ph idx="1"/>
          </p:nvPr>
        </p:nvSpPr>
        <p:spPr>
          <a:xfrm>
            <a:off x="679784" y="871405"/>
            <a:ext cx="11255542" cy="4351338"/>
          </a:xfrm>
        </p:spPr>
        <p:txBody>
          <a:bodyPr>
            <a:noAutofit/>
          </a:bodyPr>
          <a:lstStyle/>
          <a:p>
            <a:pPr marL="0" indent="0">
              <a:buNone/>
            </a:pPr>
            <a:r>
              <a:rPr lang="en-GB" sz="2600" dirty="0">
                <a:solidFill>
                  <a:schemeClr val="bg1"/>
                </a:solidFill>
              </a:rPr>
              <a:t>When the crowd saw what Paul had done, they shouted in the Lycaonian language, “The gods have come down to us in human form!” Barnabas they called Zeus, and Paul they called Hermes because he was the chief speaker. The priest of Zeus, whose temple was just outside the city, brought bulls and wreaths to the city gates because he and the crowd wanted to offer sacrifices to them.</a:t>
            </a:r>
          </a:p>
          <a:p>
            <a:pPr marL="0" indent="0" algn="l">
              <a:buNone/>
            </a:pPr>
            <a:r>
              <a:rPr lang="en-GB" sz="2600" dirty="0">
                <a:solidFill>
                  <a:schemeClr val="bg1"/>
                </a:solidFill>
              </a:rPr>
              <a:t>But when the apostles Barnabas and Paul heard of this, they tore their clothes and rushed out into the crowd, shouting:  “Friends, why are you doing this? We too are only human, like you. We are bringing you good news, telling you to turn from these worthless things to the living God, who made the heavens and the earth and the sea and everything in them. In the past, he let all nations go their own way. Yet he has not left himself without testimony: He has shown kindness by giving you rain from heaven and crops in their seasons; he provides you with plenty of food and fills your hearts with joy.” Even with these words, they had difficulty keeping the crowd from sacrificing to them.</a:t>
            </a:r>
          </a:p>
          <a:p>
            <a:pPr marL="0" indent="0">
              <a:buNone/>
            </a:pPr>
            <a:endParaRPr lang="en-GB" sz="2600" dirty="0">
              <a:solidFill>
                <a:schemeClr val="bg1"/>
              </a:solidFill>
            </a:endParaRPr>
          </a:p>
        </p:txBody>
      </p:sp>
    </p:spTree>
    <p:extLst>
      <p:ext uri="{BB962C8B-B14F-4D97-AF65-F5344CB8AC3E}">
        <p14:creationId xmlns:p14="http://schemas.microsoft.com/office/powerpoint/2010/main" val="3915060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Rearview of rows of people watching a movie in a theater">
            <a:extLst>
              <a:ext uri="{FF2B5EF4-FFF2-40B4-BE49-F238E27FC236}">
                <a16:creationId xmlns:a16="http://schemas.microsoft.com/office/drawing/2014/main" id="{3B01B1CF-05F1-0F1F-238A-D8E1E2DC6E64}"/>
              </a:ext>
            </a:extLst>
          </p:cNvPr>
          <p:cNvPicPr>
            <a:picLocks noChangeAspect="1"/>
          </p:cNvPicPr>
          <p:nvPr/>
        </p:nvPicPr>
        <p:blipFill>
          <a:blip r:embed="rId3">
            <a:alphaModFix/>
          </a:blip>
          <a:srcRect t="6163" b="9567"/>
          <a:stretch/>
        </p:blipFill>
        <p:spPr>
          <a:xfrm>
            <a:off x="20" y="10"/>
            <a:ext cx="12191979" cy="6857990"/>
          </a:xfrm>
          <a:prstGeom prst="rect">
            <a:avLst/>
          </a:prstGeom>
        </p:spPr>
      </p:pic>
      <p:sp>
        <p:nvSpPr>
          <p:cNvPr id="8" name="Rectangle 7">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26AFE1-6F3C-8902-5DC9-073D430B757F}"/>
              </a:ext>
            </a:extLst>
          </p:cNvPr>
          <p:cNvSpPr>
            <a:spLocks noGrp="1"/>
          </p:cNvSpPr>
          <p:nvPr>
            <p:ph type="title"/>
          </p:nvPr>
        </p:nvSpPr>
        <p:spPr>
          <a:xfrm>
            <a:off x="761999" y="1137434"/>
            <a:ext cx="10588257" cy="1520987"/>
          </a:xfrm>
        </p:spPr>
        <p:txBody>
          <a:bodyPr vert="horz" lIns="91440" tIns="45720" rIns="91440" bIns="45720" rtlCol="0" anchor="t">
            <a:normAutofit/>
          </a:bodyPr>
          <a:lstStyle/>
          <a:p>
            <a:pPr algn="ctr"/>
            <a:r>
              <a:rPr lang="en-US" sz="4000" dirty="0">
                <a:solidFill>
                  <a:srgbClr val="FFFFFF"/>
                </a:solidFill>
              </a:rPr>
              <a:t>Presenting the gospel to a pagan audience</a:t>
            </a:r>
          </a:p>
        </p:txBody>
      </p:sp>
      <p:sp>
        <p:nvSpPr>
          <p:cNvPr id="10" name="Rectangle 9">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3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4EF4-6A05-CAD7-B0FD-3DD8D2017083}"/>
              </a:ext>
            </a:extLst>
          </p:cNvPr>
          <p:cNvSpPr>
            <a:spLocks noGrp="1"/>
          </p:cNvSpPr>
          <p:nvPr>
            <p:ph type="title"/>
          </p:nvPr>
        </p:nvSpPr>
        <p:spPr/>
        <p:txBody>
          <a:bodyPr>
            <a:normAutofit/>
          </a:bodyPr>
          <a:lstStyle/>
          <a:p>
            <a:pPr algn="ctr"/>
            <a:r>
              <a:rPr lang="en-GB" dirty="0"/>
              <a:t>“You are worshiping idols, and you need a new master” </a:t>
            </a:r>
          </a:p>
        </p:txBody>
      </p:sp>
      <p:graphicFrame>
        <p:nvGraphicFramePr>
          <p:cNvPr id="4" name="Content Placeholder 3">
            <a:extLst>
              <a:ext uri="{FF2B5EF4-FFF2-40B4-BE49-F238E27FC236}">
                <a16:creationId xmlns:a16="http://schemas.microsoft.com/office/drawing/2014/main" id="{ACEA813D-79D3-44D0-113F-F354878A499B}"/>
              </a:ext>
            </a:extLst>
          </p:cNvPr>
          <p:cNvGraphicFramePr>
            <a:graphicFrameLocks noGrp="1"/>
          </p:cNvGraphicFramePr>
          <p:nvPr>
            <p:ph idx="1"/>
            <p:extLst>
              <p:ext uri="{D42A27DB-BD31-4B8C-83A1-F6EECF244321}">
                <p14:modId xmlns:p14="http://schemas.microsoft.com/office/powerpoint/2010/main" val="2125499797"/>
              </p:ext>
            </p:extLst>
          </p:nvPr>
        </p:nvGraphicFramePr>
        <p:xfrm>
          <a:off x="838200" y="1825625"/>
          <a:ext cx="10515600" cy="32004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430178526"/>
                    </a:ext>
                  </a:extLst>
                </a:gridCol>
                <a:gridCol w="5257800">
                  <a:extLst>
                    <a:ext uri="{9D8B030D-6E8A-4147-A177-3AD203B41FA5}">
                      <a16:colId xmlns:a16="http://schemas.microsoft.com/office/drawing/2014/main" val="1914902450"/>
                    </a:ext>
                  </a:extLst>
                </a:gridCol>
              </a:tblGrid>
              <a:tr h="370840">
                <a:tc>
                  <a:txBody>
                    <a:bodyPr/>
                    <a:lstStyle/>
                    <a:p>
                      <a:r>
                        <a:rPr lang="en-GB" sz="2400" dirty="0"/>
                        <a:t>Profession/Situation</a:t>
                      </a:r>
                    </a:p>
                  </a:txBody>
                  <a:tcPr/>
                </a:tc>
                <a:tc>
                  <a:txBody>
                    <a:bodyPr/>
                    <a:lstStyle/>
                    <a:p>
                      <a:r>
                        <a:rPr lang="en-GB" sz="2400" dirty="0"/>
                        <a:t>God </a:t>
                      </a:r>
                    </a:p>
                  </a:txBody>
                  <a:tcPr/>
                </a:tc>
                <a:extLst>
                  <a:ext uri="{0D108BD9-81ED-4DB2-BD59-A6C34878D82A}">
                    <a16:rowId xmlns:a16="http://schemas.microsoft.com/office/drawing/2014/main" val="945312985"/>
                  </a:ext>
                </a:extLst>
              </a:tr>
              <a:tr h="370840">
                <a:tc>
                  <a:txBody>
                    <a:bodyPr/>
                    <a:lstStyle/>
                    <a:p>
                      <a:r>
                        <a:rPr lang="en-GB" sz="2400" dirty="0"/>
                        <a:t>Soldier</a:t>
                      </a:r>
                    </a:p>
                  </a:txBody>
                  <a:tcPr/>
                </a:tc>
                <a:tc>
                  <a:txBody>
                    <a:bodyPr/>
                    <a:lstStyle/>
                    <a:p>
                      <a:r>
                        <a:rPr lang="en-GB" sz="2400" dirty="0"/>
                        <a:t>God of war</a:t>
                      </a:r>
                    </a:p>
                  </a:txBody>
                  <a:tcPr/>
                </a:tc>
                <a:extLst>
                  <a:ext uri="{0D108BD9-81ED-4DB2-BD59-A6C34878D82A}">
                    <a16:rowId xmlns:a16="http://schemas.microsoft.com/office/drawing/2014/main" val="3059678605"/>
                  </a:ext>
                </a:extLst>
              </a:tr>
              <a:tr h="370840">
                <a:tc>
                  <a:txBody>
                    <a:bodyPr/>
                    <a:lstStyle/>
                    <a:p>
                      <a:r>
                        <a:rPr lang="en-GB" sz="2400" dirty="0"/>
                        <a:t>Merchant</a:t>
                      </a:r>
                    </a:p>
                  </a:txBody>
                  <a:tcPr/>
                </a:tc>
                <a:tc>
                  <a:txBody>
                    <a:bodyPr/>
                    <a:lstStyle/>
                    <a:p>
                      <a:r>
                        <a:rPr lang="en-GB" sz="2400" dirty="0"/>
                        <a:t>God of commerce</a:t>
                      </a:r>
                    </a:p>
                  </a:txBody>
                  <a:tcPr/>
                </a:tc>
                <a:extLst>
                  <a:ext uri="{0D108BD9-81ED-4DB2-BD59-A6C34878D82A}">
                    <a16:rowId xmlns:a16="http://schemas.microsoft.com/office/drawing/2014/main" val="2028986251"/>
                  </a:ext>
                </a:extLst>
              </a:tr>
              <a:tr h="370840">
                <a:tc>
                  <a:txBody>
                    <a:bodyPr/>
                    <a:lstStyle/>
                    <a:p>
                      <a:r>
                        <a:rPr lang="en-GB" sz="2400" dirty="0"/>
                        <a:t>Farmer</a:t>
                      </a:r>
                    </a:p>
                  </a:txBody>
                  <a:tcPr/>
                </a:tc>
                <a:tc>
                  <a:txBody>
                    <a:bodyPr/>
                    <a:lstStyle/>
                    <a:p>
                      <a:r>
                        <a:rPr lang="en-GB" sz="2400" dirty="0"/>
                        <a:t>God of agriculture</a:t>
                      </a:r>
                    </a:p>
                  </a:txBody>
                  <a:tcPr/>
                </a:tc>
                <a:extLst>
                  <a:ext uri="{0D108BD9-81ED-4DB2-BD59-A6C34878D82A}">
                    <a16:rowId xmlns:a16="http://schemas.microsoft.com/office/drawing/2014/main" val="486928714"/>
                  </a:ext>
                </a:extLst>
              </a:tr>
              <a:tr h="370840">
                <a:tc>
                  <a:txBody>
                    <a:bodyPr/>
                    <a:lstStyle/>
                    <a:p>
                      <a:r>
                        <a:rPr lang="en-GB" sz="2400" dirty="0"/>
                        <a:t>Artist</a:t>
                      </a:r>
                    </a:p>
                  </a:txBody>
                  <a:tcPr/>
                </a:tc>
                <a:tc>
                  <a:txBody>
                    <a:bodyPr/>
                    <a:lstStyle/>
                    <a:p>
                      <a:r>
                        <a:rPr lang="en-GB" sz="2400" dirty="0"/>
                        <a:t>God of music &amp; art</a:t>
                      </a:r>
                    </a:p>
                  </a:txBody>
                  <a:tcPr/>
                </a:tc>
                <a:extLst>
                  <a:ext uri="{0D108BD9-81ED-4DB2-BD59-A6C34878D82A}">
                    <a16:rowId xmlns:a16="http://schemas.microsoft.com/office/drawing/2014/main" val="17833666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Politician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God of power</a:t>
                      </a:r>
                    </a:p>
                  </a:txBody>
                  <a:tcPr/>
                </a:tc>
                <a:extLst>
                  <a:ext uri="{0D108BD9-81ED-4DB2-BD59-A6C34878D82A}">
                    <a16:rowId xmlns:a16="http://schemas.microsoft.com/office/drawing/2014/main" val="24137123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Lonely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God of romance</a:t>
                      </a:r>
                    </a:p>
                  </a:txBody>
                  <a:tcPr/>
                </a:tc>
                <a:extLst>
                  <a:ext uri="{0D108BD9-81ED-4DB2-BD59-A6C34878D82A}">
                    <a16:rowId xmlns:a16="http://schemas.microsoft.com/office/drawing/2014/main" val="316596344"/>
                  </a:ext>
                </a:extLst>
              </a:tr>
            </a:tbl>
          </a:graphicData>
        </a:graphic>
      </p:graphicFrame>
    </p:spTree>
    <p:extLst>
      <p:ext uri="{BB962C8B-B14F-4D97-AF65-F5344CB8AC3E}">
        <p14:creationId xmlns:p14="http://schemas.microsoft.com/office/powerpoint/2010/main" val="395417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oy Climbing In Kitchen High-Res Stock Photo - Getty Images">
            <a:extLst>
              <a:ext uri="{FF2B5EF4-FFF2-40B4-BE49-F238E27FC236}">
                <a16:creationId xmlns:a16="http://schemas.microsoft.com/office/drawing/2014/main" id="{F7C856D5-9538-02C4-2030-3651D20AA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194" y="0"/>
            <a:ext cx="45735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and in the Empty Cookie Jar – MSsymptoms.me">
            <a:extLst>
              <a:ext uri="{FF2B5EF4-FFF2-40B4-BE49-F238E27FC236}">
                <a16:creationId xmlns:a16="http://schemas.microsoft.com/office/drawing/2014/main" id="{76D18A07-524A-2402-7F87-790AD88B2C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064" y="2976404"/>
            <a:ext cx="3990761" cy="36187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73242D8-46F9-A227-0720-6585D337DA84}"/>
              </a:ext>
            </a:extLst>
          </p:cNvPr>
          <p:cNvSpPr txBox="1"/>
          <p:nvPr/>
        </p:nvSpPr>
        <p:spPr>
          <a:xfrm>
            <a:off x="327219" y="733711"/>
            <a:ext cx="6521259" cy="1384995"/>
          </a:xfrm>
          <a:prstGeom prst="rect">
            <a:avLst/>
          </a:prstGeom>
          <a:noFill/>
        </p:spPr>
        <p:txBody>
          <a:bodyPr wrap="square">
            <a:spAutoFit/>
          </a:bodyPr>
          <a:lstStyle/>
          <a:p>
            <a:r>
              <a:rPr lang="en-GB" sz="2800" dirty="0"/>
              <a:t>We are bringing you good news, telling you to turn from these </a:t>
            </a:r>
            <a:r>
              <a:rPr lang="en-GB" sz="2800" u="sng" dirty="0"/>
              <a:t>worthless</a:t>
            </a:r>
            <a:r>
              <a:rPr lang="en-GB" sz="2800" dirty="0"/>
              <a:t> things to the living God</a:t>
            </a:r>
          </a:p>
        </p:txBody>
      </p:sp>
    </p:spTree>
    <p:extLst>
      <p:ext uri="{BB962C8B-B14F-4D97-AF65-F5344CB8AC3E}">
        <p14:creationId xmlns:p14="http://schemas.microsoft.com/office/powerpoint/2010/main" val="373417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circle(out)">
                                      <p:cBhvr>
                                        <p:cTn id="12"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ips for fishing in shallow water - The Fishing Website">
            <a:extLst>
              <a:ext uri="{FF2B5EF4-FFF2-40B4-BE49-F238E27FC236}">
                <a16:creationId xmlns:a16="http://schemas.microsoft.com/office/drawing/2014/main" id="{4F6BD801-D099-C480-34F4-F2E3BE7BD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0" y="0"/>
            <a:ext cx="6000750" cy="309562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A Stripped marlin swims beneath a massive sardine bait ball in Baja!  Sardines and other bait fish instinctually form bait balls as a defense  mechanism against predators. Unlike a swarm of insects">
            <a:extLst>
              <a:ext uri="{FF2B5EF4-FFF2-40B4-BE49-F238E27FC236}">
                <a16:creationId xmlns:a16="http://schemas.microsoft.com/office/drawing/2014/main" id="{08C2615A-51F3-F17D-2D24-1BE0F90BA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250" y="2864774"/>
            <a:ext cx="6000750" cy="39932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720E47B-05DE-CA32-291C-26B571946168}"/>
              </a:ext>
            </a:extLst>
          </p:cNvPr>
          <p:cNvSpPr txBox="1"/>
          <p:nvPr/>
        </p:nvSpPr>
        <p:spPr>
          <a:xfrm>
            <a:off x="512590" y="1191687"/>
            <a:ext cx="4915330" cy="3970318"/>
          </a:xfrm>
          <a:prstGeom prst="rect">
            <a:avLst/>
          </a:prstGeom>
          <a:noFill/>
        </p:spPr>
        <p:txBody>
          <a:bodyPr wrap="square">
            <a:spAutoFit/>
          </a:bodyPr>
          <a:lstStyle/>
          <a:p>
            <a:pPr rtl="0"/>
            <a:r>
              <a:rPr lang="en-GB" sz="2800" b="1" i="0" u="none" strike="noStrike" dirty="0">
                <a:solidFill>
                  <a:srgbClr val="000000"/>
                </a:solidFill>
                <a:effectLst/>
              </a:rPr>
              <a:t>Identifying Idols</a:t>
            </a:r>
          </a:p>
          <a:p>
            <a:pPr rtl="0"/>
            <a:endParaRPr lang="en-GB" sz="2800" b="0" dirty="0">
              <a:effectLst/>
            </a:endParaRPr>
          </a:p>
          <a:p>
            <a:pPr rtl="0" fontAlgn="base">
              <a:buFont typeface="+mj-lt"/>
              <a:buAutoNum type="arabicPeriod"/>
            </a:pPr>
            <a:r>
              <a:rPr lang="en-GB" sz="2800" b="0" dirty="0">
                <a:effectLst/>
              </a:rPr>
              <a:t> </a:t>
            </a:r>
            <a:r>
              <a:rPr lang="en-GB" sz="2800" b="0" i="0" u="none" strike="noStrike" dirty="0">
                <a:solidFill>
                  <a:srgbClr val="000000"/>
                </a:solidFill>
                <a:effectLst/>
              </a:rPr>
              <a:t>Imagination </a:t>
            </a:r>
          </a:p>
          <a:p>
            <a:pPr rtl="0" fontAlgn="base">
              <a:buFont typeface="+mj-lt"/>
              <a:buAutoNum type="arabicPeriod"/>
            </a:pPr>
            <a:endParaRPr lang="en-GB" sz="2800" b="0" i="0" u="none" strike="noStrike" dirty="0">
              <a:solidFill>
                <a:srgbClr val="000000"/>
              </a:solidFill>
              <a:effectLst/>
            </a:endParaRPr>
          </a:p>
          <a:p>
            <a:pPr rtl="0" fontAlgn="base">
              <a:buFont typeface="+mj-lt"/>
              <a:buAutoNum type="arabicPeriod"/>
            </a:pPr>
            <a:r>
              <a:rPr lang="en-GB" sz="2800" b="0" i="0" u="none" strike="noStrike" dirty="0">
                <a:solidFill>
                  <a:srgbClr val="000000"/>
                </a:solidFill>
                <a:effectLst/>
              </a:rPr>
              <a:t> Money </a:t>
            </a:r>
          </a:p>
          <a:p>
            <a:pPr rtl="0" fontAlgn="base">
              <a:buFont typeface="+mj-lt"/>
              <a:buAutoNum type="arabicPeriod"/>
            </a:pPr>
            <a:endParaRPr lang="en-GB" sz="2800" dirty="0">
              <a:solidFill>
                <a:srgbClr val="000000"/>
              </a:solidFill>
            </a:endParaRPr>
          </a:p>
          <a:p>
            <a:pPr rtl="0" fontAlgn="base">
              <a:buFont typeface="+mj-lt"/>
              <a:buAutoNum type="arabicPeriod"/>
            </a:pPr>
            <a:r>
              <a:rPr lang="en-GB" sz="2800" b="0" i="0" u="none" strike="noStrike" dirty="0">
                <a:solidFill>
                  <a:srgbClr val="000000"/>
                </a:solidFill>
                <a:effectLst/>
              </a:rPr>
              <a:t> Disappointment </a:t>
            </a:r>
          </a:p>
          <a:p>
            <a:pPr rtl="0" fontAlgn="base">
              <a:buFont typeface="+mj-lt"/>
              <a:buAutoNum type="arabicPeriod"/>
            </a:pPr>
            <a:endParaRPr lang="en-GB" sz="2800" b="0" i="0" u="none" strike="noStrike" dirty="0">
              <a:solidFill>
                <a:srgbClr val="000000"/>
              </a:solidFill>
              <a:effectLst/>
            </a:endParaRPr>
          </a:p>
          <a:p>
            <a:pPr rtl="0" fontAlgn="base">
              <a:buFont typeface="+mj-lt"/>
              <a:buAutoNum type="arabicPeriod"/>
            </a:pPr>
            <a:r>
              <a:rPr lang="en-GB" sz="2800" b="0" i="0" u="none" strike="noStrike" dirty="0">
                <a:solidFill>
                  <a:srgbClr val="000000"/>
                </a:solidFill>
                <a:effectLst/>
              </a:rPr>
              <a:t> Uncontrollable emotions </a:t>
            </a:r>
            <a:endParaRPr lang="en-GB" sz="2800" dirty="0"/>
          </a:p>
        </p:txBody>
      </p:sp>
    </p:spTree>
    <p:extLst>
      <p:ext uri="{BB962C8B-B14F-4D97-AF65-F5344CB8AC3E}">
        <p14:creationId xmlns:p14="http://schemas.microsoft.com/office/powerpoint/2010/main" val="88109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9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A568C736-C060-E632-89DB-3C10AC29C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651" y="17795"/>
            <a:ext cx="9116622" cy="6837467"/>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8330AA9A-DE58-3A83-75E0-A3744AC749CE}"/>
              </a:ext>
            </a:extLst>
          </p:cNvPr>
          <p:cNvSpPr/>
          <p:nvPr/>
        </p:nvSpPr>
        <p:spPr>
          <a:xfrm>
            <a:off x="3503428" y="5700260"/>
            <a:ext cx="8139223" cy="887819"/>
          </a:xfrm>
          <a:prstGeom prst="wedgeRoundRectCallout">
            <a:avLst>
              <a:gd name="adj1" fmla="val -58390"/>
              <a:gd name="adj2" fmla="val -12851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a:solidFill>
                  <a:schemeClr val="bg1"/>
                </a:solidFill>
              </a:rPr>
              <a:t>“The gods have come down to us in human form!” </a:t>
            </a:r>
            <a:endParaRPr lang="en-GB" sz="2800" dirty="0"/>
          </a:p>
        </p:txBody>
      </p:sp>
    </p:spTree>
    <p:extLst>
      <p:ext uri="{BB962C8B-B14F-4D97-AF65-F5344CB8AC3E}">
        <p14:creationId xmlns:p14="http://schemas.microsoft.com/office/powerpoint/2010/main" val="3534442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Earth From Space: How Pioneering Photos Changed Our View Of The Planet |  HistoryExtra">
            <a:extLst>
              <a:ext uri="{FF2B5EF4-FFF2-40B4-BE49-F238E27FC236}">
                <a16:creationId xmlns:a16="http://schemas.microsoft.com/office/drawing/2014/main" id="{7CD03589-C48F-1E76-6128-9A68F88C4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8282"/>
            <a:ext cx="10708496" cy="7146282"/>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Astronaut Png Images – Browse 74,172 Stock Photos, Vectors, and Video |  Adobe Stock">
            <a:extLst>
              <a:ext uri="{FF2B5EF4-FFF2-40B4-BE49-F238E27FC236}">
                <a16:creationId xmlns:a16="http://schemas.microsoft.com/office/drawing/2014/main" id="{6A21714A-0594-8E20-822D-1E871FE270C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1667" l="10000" r="90000">
                        <a14:foregroundMark x1="69444" y1="91667" x2="69444" y2="91667"/>
                      </a14:backgroundRemoval>
                    </a14:imgEffect>
                  </a14:imgLayer>
                </a14:imgProps>
              </a:ext>
              <a:ext uri="{28A0092B-C50C-407E-A947-70E740481C1C}">
                <a14:useLocalDpi xmlns:a14="http://schemas.microsoft.com/office/drawing/2010/main" val="0"/>
              </a:ext>
            </a:extLst>
          </a:blip>
          <a:srcRect/>
          <a:stretch>
            <a:fillRect/>
          </a:stretch>
        </p:blipFill>
        <p:spPr bwMode="auto">
          <a:xfrm>
            <a:off x="8529795" y="2495044"/>
            <a:ext cx="2989433" cy="29894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7069" y="2732567"/>
            <a:ext cx="4654931" cy="4125433"/>
          </a:xfrm>
          <a:prstGeom prst="rect">
            <a:avLst/>
          </a:prstGeom>
        </p:spPr>
      </p:pic>
    </p:spTree>
    <p:extLst>
      <p:ext uri="{BB962C8B-B14F-4D97-AF65-F5344CB8AC3E}">
        <p14:creationId xmlns:p14="http://schemas.microsoft.com/office/powerpoint/2010/main" val="225821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0.06693 0.04977 L -0.27032 0.16042 C -0.31342 0.18727 -0.36797 0.1801 -0.41928 0.14514 C -0.47761 0.10533 -0.51862 0.04723 -0.54063 -0.02407 L -0.65 -0.34815 " pathEditMode="relative" rAng="1260000" ptsTypes="AAAAA">
                                      <p:cBhvr>
                                        <p:cTn id="6" dur="4000" fill="hold"/>
                                        <p:tgtEl>
                                          <p:spTgt spid="9218"/>
                                        </p:tgtEl>
                                        <p:attrNameLst>
                                          <p:attrName>ppt_x</p:attrName>
                                          <p:attrName>ppt_y</p:attrName>
                                        </p:attrNameLst>
                                      </p:cBhvr>
                                      <p:rCtr x="-32318" y="-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1744" y="178308"/>
            <a:ext cx="8668512" cy="6501384"/>
          </a:xfrm>
          <a:prstGeom prst="rect">
            <a:avLst/>
          </a:prstGeom>
        </p:spPr>
      </p:pic>
    </p:spTree>
    <p:extLst>
      <p:ext uri="{BB962C8B-B14F-4D97-AF65-F5344CB8AC3E}">
        <p14:creationId xmlns:p14="http://schemas.microsoft.com/office/powerpoint/2010/main" val="133825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b="28767"/>
          <a:stretch/>
        </p:blipFill>
        <p:spPr>
          <a:xfrm>
            <a:off x="685800" y="0"/>
            <a:ext cx="3990423" cy="3795326"/>
          </a:xfrm>
          <a:prstGeom prst="rect">
            <a:avLst/>
          </a:prstGeom>
        </p:spPr>
      </p:pic>
      <p:pic>
        <p:nvPicPr>
          <p:cNvPr id="10242" name="Picture 2" descr="Cross-section of a medieval castle by thedirectorzg on DeviantArt">
            <a:extLst>
              <a:ext uri="{FF2B5EF4-FFF2-40B4-BE49-F238E27FC236}">
                <a16:creationId xmlns:a16="http://schemas.microsoft.com/office/drawing/2014/main" id="{DF6CC620-5ABA-ABFA-DD22-550A7A996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223"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Download Detective, Torch, Searching. Royalty-Free Vector Graphic - Pixabay">
            <a:extLst>
              <a:ext uri="{FF2B5EF4-FFF2-40B4-BE49-F238E27FC236}">
                <a16:creationId xmlns:a16="http://schemas.microsoft.com/office/drawing/2014/main" id="{CB798242-0C2B-720D-ABAC-6466AD1C45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7985" y="5694466"/>
            <a:ext cx="1048238" cy="10047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r="9986" b="23673"/>
          <a:stretch/>
        </p:blipFill>
        <p:spPr>
          <a:xfrm>
            <a:off x="685799" y="3795326"/>
            <a:ext cx="3990423" cy="3045294"/>
          </a:xfrm>
          <a:prstGeom prst="rect">
            <a:avLst/>
          </a:prstGeom>
        </p:spPr>
      </p:pic>
      <p:pic>
        <p:nvPicPr>
          <p:cNvPr id="4" name="Picture 4" descr="Download Detective, Torch, Searching. Royalty-Free Vector Graphic - Pixabay">
            <a:extLst>
              <a:ext uri="{FF2B5EF4-FFF2-40B4-BE49-F238E27FC236}">
                <a16:creationId xmlns:a16="http://schemas.microsoft.com/office/drawing/2014/main" id="{6FA962E3-37E1-664E-277A-3F2B797B7A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563985" y="4276653"/>
            <a:ext cx="526312" cy="4697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ownload Detective, Torch, Searching. Royalty-Free Vector Graphic - Pixabay">
            <a:extLst>
              <a:ext uri="{FF2B5EF4-FFF2-40B4-BE49-F238E27FC236}">
                <a16:creationId xmlns:a16="http://schemas.microsoft.com/office/drawing/2014/main" id="{32B117A3-FB64-F639-B6C5-D74B58A41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910" y="2158409"/>
            <a:ext cx="514698" cy="4933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ownload Detective, Torch, Searching. Royalty-Free Vector Graphic - Pixabay">
            <a:extLst>
              <a:ext uri="{FF2B5EF4-FFF2-40B4-BE49-F238E27FC236}">
                <a16:creationId xmlns:a16="http://schemas.microsoft.com/office/drawing/2014/main" id="{DEB22E57-0567-323E-A5D2-9CBE835F1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9287" y="1582479"/>
            <a:ext cx="514698" cy="4933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Download Detective, Torch, Searching. Royalty-Free Vector Graphic - Pixabay">
            <a:extLst>
              <a:ext uri="{FF2B5EF4-FFF2-40B4-BE49-F238E27FC236}">
                <a16:creationId xmlns:a16="http://schemas.microsoft.com/office/drawing/2014/main" id="{0862896F-028F-348C-43A7-A847BF692A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755218" y="4276653"/>
            <a:ext cx="526312" cy="469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32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79167E-6 -2.22222E-6 L 0.25 -2.22222E-6 " pathEditMode="relative" rAng="0" ptsTypes="AA">
                                      <p:cBhvr>
                                        <p:cTn id="6" dur="2000" fill="hold"/>
                                        <p:tgtEl>
                                          <p:spTgt spid="10244"/>
                                        </p:tgtEl>
                                        <p:attrNameLst>
                                          <p:attrName>ppt_x</p:attrName>
                                          <p:attrName>ppt_y</p:attrName>
                                        </p:attrNameLst>
                                      </p:cBhvr>
                                      <p:rCtr x="12500" y="0"/>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10244"/>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2000"/>
                            </p:stCondLst>
                            <p:childTnLst>
                              <p:par>
                                <p:cTn id="14" presetID="63" presetClass="path" presetSubtype="0" accel="50000" decel="50000" fill="hold" nodeType="afterEffect">
                                  <p:stCondLst>
                                    <p:cond delay="0"/>
                                  </p:stCondLst>
                                  <p:childTnLst>
                                    <p:animMotion origin="layout" path="M 4.16667E-7 -3.7037E-7 L -0.07604 0.00023 " pathEditMode="relative" rAng="0" ptsTypes="AA">
                                      <p:cBhvr>
                                        <p:cTn id="15" dur="2000" fill="hold"/>
                                        <p:tgtEl>
                                          <p:spTgt spid="4"/>
                                        </p:tgtEl>
                                        <p:attrNameLst>
                                          <p:attrName>ppt_x</p:attrName>
                                          <p:attrName>ppt_y</p:attrName>
                                        </p:attrNameLst>
                                      </p:cBhvr>
                                      <p:rCtr x="-3802" y="0"/>
                                    </p:animMotion>
                                  </p:childTnLst>
                                </p:cTn>
                              </p:par>
                            </p:childTnLst>
                          </p:cTn>
                        </p:par>
                        <p:par>
                          <p:cTn id="16" fill="hold">
                            <p:stCondLst>
                              <p:cond delay="4000"/>
                            </p:stCondLst>
                            <p:childTnLst>
                              <p:par>
                                <p:cTn id="17" presetID="1" presetClass="exit" presetSubtype="0" fill="hold" nodeType="after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4000"/>
                            </p:stCondLst>
                            <p:childTnLst>
                              <p:par>
                                <p:cTn id="23" presetID="63" presetClass="path" presetSubtype="0" accel="50000" decel="50000" fill="hold" nodeType="afterEffect">
                                  <p:stCondLst>
                                    <p:cond delay="0"/>
                                  </p:stCondLst>
                                  <p:childTnLst>
                                    <p:animMotion origin="layout" path="M -1.04167E-6 -3.7037E-7 L -0.08034 0.00347 " pathEditMode="relative" rAng="0" ptsTypes="AA">
                                      <p:cBhvr>
                                        <p:cTn id="24" dur="2000" fill="hold"/>
                                        <p:tgtEl>
                                          <p:spTgt spid="7"/>
                                        </p:tgtEl>
                                        <p:attrNameLst>
                                          <p:attrName>ppt_x</p:attrName>
                                          <p:attrName>ppt_y</p:attrName>
                                        </p:attrNameLst>
                                      </p:cBhvr>
                                      <p:rCtr x="-4023" y="162"/>
                                    </p:animMotion>
                                  </p:childTnLst>
                                </p:cTn>
                              </p:par>
                            </p:childTnLst>
                          </p:cTn>
                        </p:par>
                        <p:par>
                          <p:cTn id="25" fill="hold">
                            <p:stCondLst>
                              <p:cond delay="6000"/>
                            </p:stCondLst>
                            <p:childTnLst>
                              <p:par>
                                <p:cTn id="26" presetID="1" presetClass="exit" presetSubtype="0" fill="hold" nodeType="afterEffect">
                                  <p:stCondLst>
                                    <p:cond delay="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p:stCondLst>
                              <p:cond delay="600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par>
                          <p:cTn id="31" fill="hold">
                            <p:stCondLst>
                              <p:cond delay="6000"/>
                            </p:stCondLst>
                            <p:childTnLst>
                              <p:par>
                                <p:cTn id="32" presetID="63" presetClass="path" presetSubtype="0" accel="50000" decel="50000" fill="hold" nodeType="afterEffect">
                                  <p:stCondLst>
                                    <p:cond delay="0"/>
                                  </p:stCondLst>
                                  <p:childTnLst>
                                    <p:animMotion origin="layout" path="M -3.75E-6 -4.44444E-6 L 0.05352 -0.00115 " pathEditMode="relative" rAng="0" ptsTypes="AA">
                                      <p:cBhvr>
                                        <p:cTn id="33" dur="2000" fill="hold"/>
                                        <p:tgtEl>
                                          <p:spTgt spid="5"/>
                                        </p:tgtEl>
                                        <p:attrNameLst>
                                          <p:attrName>ppt_x</p:attrName>
                                          <p:attrName>ppt_y</p:attrName>
                                        </p:attrNameLst>
                                      </p:cBhvr>
                                      <p:rCtr x="2669" y="-69"/>
                                    </p:animMotion>
                                  </p:childTnLst>
                                </p:cTn>
                              </p:par>
                            </p:childTnLst>
                          </p:cTn>
                        </p:par>
                        <p:par>
                          <p:cTn id="34" fill="hold">
                            <p:stCondLst>
                              <p:cond delay="8000"/>
                            </p:stCondLst>
                            <p:childTnLst>
                              <p:par>
                                <p:cTn id="35" presetID="1" presetClass="exit" presetSubtype="0" fill="hold" nodeType="after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par>
                          <p:cTn id="37" fill="hold">
                            <p:stCondLst>
                              <p:cond delay="8000"/>
                            </p:stCondLst>
                            <p:childTnLst>
                              <p:par>
                                <p:cTn id="38" presetID="1"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par>
                          <p:cTn id="40" fill="hold">
                            <p:stCondLst>
                              <p:cond delay="8000"/>
                            </p:stCondLst>
                            <p:childTnLst>
                              <p:par>
                                <p:cTn id="41" presetID="63" presetClass="path" presetSubtype="0" accel="50000" decel="50000" fill="hold" nodeType="afterEffect">
                                  <p:stCondLst>
                                    <p:cond delay="0"/>
                                  </p:stCondLst>
                                  <p:childTnLst>
                                    <p:animMotion origin="layout" path="M -1.25E-6 3.33333E-6 L 0.03724 3.33333E-6 " pathEditMode="relative" rAng="0" ptsTypes="AA">
                                      <p:cBhvr>
                                        <p:cTn id="42" dur="2000" fill="hold"/>
                                        <p:tgtEl>
                                          <p:spTgt spid="6"/>
                                        </p:tgtEl>
                                        <p:attrNameLst>
                                          <p:attrName>ppt_x</p:attrName>
                                          <p:attrName>ppt_y</p:attrName>
                                        </p:attrNameLst>
                                      </p:cBhvr>
                                      <p:rCtr x="186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775" y="0"/>
            <a:ext cx="2838450" cy="2794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721" y="1376001"/>
            <a:ext cx="4173279" cy="312995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999" y="1376000"/>
            <a:ext cx="4173279" cy="312995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6255" y="3931920"/>
            <a:ext cx="3749040" cy="2926080"/>
          </a:xfrm>
          <a:prstGeom prst="rect">
            <a:avLst/>
          </a:prstGeom>
        </p:spPr>
      </p:pic>
      <p:sp>
        <p:nvSpPr>
          <p:cNvPr id="2" name="TextBox 1">
            <a:extLst>
              <a:ext uri="{FF2B5EF4-FFF2-40B4-BE49-F238E27FC236}">
                <a16:creationId xmlns:a16="http://schemas.microsoft.com/office/drawing/2014/main" id="{05E0FBFB-8755-0DA9-9A7D-A0E918096CD5}"/>
              </a:ext>
            </a:extLst>
          </p:cNvPr>
          <p:cNvSpPr txBox="1"/>
          <p:nvPr/>
        </p:nvSpPr>
        <p:spPr>
          <a:xfrm>
            <a:off x="608272" y="4964768"/>
            <a:ext cx="3262705" cy="1384995"/>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Would you like to be captured by the gospel anew</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
        <p:nvSpPr>
          <p:cNvPr id="3" name="TextBox 2">
            <a:extLst>
              <a:ext uri="{FF2B5EF4-FFF2-40B4-BE49-F238E27FC236}">
                <a16:creationId xmlns:a16="http://schemas.microsoft.com/office/drawing/2014/main" id="{3940CE6B-109B-FD2F-794F-B4DC56B6A9A3}"/>
              </a:ext>
            </a:extLst>
          </p:cNvPr>
          <p:cNvSpPr txBox="1"/>
          <p:nvPr/>
        </p:nvSpPr>
        <p:spPr>
          <a:xfrm>
            <a:off x="8362951" y="4989482"/>
            <a:ext cx="3262705"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 you want to be a messenger of God</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Tree>
    <p:extLst>
      <p:ext uri="{BB962C8B-B14F-4D97-AF65-F5344CB8AC3E}">
        <p14:creationId xmlns:p14="http://schemas.microsoft.com/office/powerpoint/2010/main" val="23825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C4A6DAA-A646-9339-56C7-F00AADE4C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B8465-9D08-84D3-412D-7B2729DD0DBA}"/>
              </a:ext>
            </a:extLst>
          </p:cNvPr>
          <p:cNvSpPr>
            <a:spLocks noGrp="1"/>
          </p:cNvSpPr>
          <p:nvPr>
            <p:ph type="title"/>
          </p:nvPr>
        </p:nvSpPr>
        <p:spPr>
          <a:xfrm>
            <a:off x="838200" y="365125"/>
            <a:ext cx="10515600" cy="773393"/>
          </a:xfrm>
        </p:spPr>
        <p:txBody>
          <a:bodyPr/>
          <a:lstStyle/>
          <a:p>
            <a:pPr algn="ctr"/>
            <a:r>
              <a:rPr lang="en-GB" dirty="0">
                <a:solidFill>
                  <a:schemeClr val="bg1"/>
                </a:solidFill>
              </a:rPr>
              <a:t>Acts 14:19-22</a:t>
            </a:r>
          </a:p>
        </p:txBody>
      </p:sp>
      <p:sp>
        <p:nvSpPr>
          <p:cNvPr id="3" name="Content Placeholder 2">
            <a:extLst>
              <a:ext uri="{FF2B5EF4-FFF2-40B4-BE49-F238E27FC236}">
                <a16:creationId xmlns:a16="http://schemas.microsoft.com/office/drawing/2014/main" id="{D68A59F5-CFB2-3B5F-D9DF-C837FB0816FB}"/>
              </a:ext>
            </a:extLst>
          </p:cNvPr>
          <p:cNvSpPr>
            <a:spLocks noGrp="1"/>
          </p:cNvSpPr>
          <p:nvPr>
            <p:ph idx="1"/>
          </p:nvPr>
        </p:nvSpPr>
        <p:spPr>
          <a:xfrm>
            <a:off x="679784" y="1296707"/>
            <a:ext cx="11255542" cy="4351338"/>
          </a:xfrm>
        </p:spPr>
        <p:txBody>
          <a:bodyPr>
            <a:noAutofit/>
          </a:bodyPr>
          <a:lstStyle/>
          <a:p>
            <a:pPr marL="0" indent="0">
              <a:lnSpc>
                <a:spcPct val="107000"/>
              </a:lnSpc>
              <a:spcAft>
                <a:spcPts val="800"/>
              </a:spcAft>
              <a:buNone/>
            </a:pPr>
            <a:r>
              <a:rPr lang="en-GB" dirty="0">
                <a:solidFill>
                  <a:schemeClr val="bg1"/>
                </a:solidFill>
              </a:rPr>
              <a:t>Then some Jews came from Antioch and Iconium and won the crowd over. They stoned Paul and dragged him outside the city, thinking he was dead. But after the disciples had gathered around him, he got up and went back into the city. The next day he and Barnabas left for </a:t>
            </a:r>
            <a:r>
              <a:rPr lang="en-GB" dirty="0" err="1">
                <a:solidFill>
                  <a:schemeClr val="bg1"/>
                </a:solidFill>
              </a:rPr>
              <a:t>Derbe</a:t>
            </a:r>
            <a:r>
              <a:rPr lang="en-GB" dirty="0">
                <a:solidFill>
                  <a:schemeClr val="bg1"/>
                </a:solidFill>
              </a:rPr>
              <a:t>.</a:t>
            </a:r>
          </a:p>
          <a:p>
            <a:pPr marL="0" indent="0">
              <a:lnSpc>
                <a:spcPct val="107000"/>
              </a:lnSpc>
              <a:spcAft>
                <a:spcPts val="800"/>
              </a:spcAft>
              <a:buNone/>
            </a:pPr>
            <a:r>
              <a:rPr lang="en-GB" dirty="0">
                <a:solidFill>
                  <a:schemeClr val="bg1"/>
                </a:solidFill>
              </a:rPr>
              <a:t>They preached the gospel in that city and won a large number of disciples. Then they returned to Lystra, Iconium and Antioch, strengthening the disciples and encouraging them to remain true to the faith. “We must go through many hardships to enter the kingdom of God,” they said. </a:t>
            </a:r>
          </a:p>
          <a:p>
            <a:pPr marL="0" indent="0">
              <a:buNone/>
            </a:pPr>
            <a:endParaRPr lang="en-GB" dirty="0">
              <a:solidFill>
                <a:schemeClr val="bg1"/>
              </a:solidFill>
            </a:endParaRPr>
          </a:p>
        </p:txBody>
      </p:sp>
    </p:spTree>
    <p:extLst>
      <p:ext uri="{BB962C8B-B14F-4D97-AF65-F5344CB8AC3E}">
        <p14:creationId xmlns:p14="http://schemas.microsoft.com/office/powerpoint/2010/main" val="4205625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1BBB0E-D4B1-641C-D070-4D5EE144ED12}"/>
              </a:ext>
            </a:extLst>
          </p:cNvPr>
          <p:cNvSpPr>
            <a:spLocks noGrp="1"/>
          </p:cNvSpPr>
          <p:nvPr>
            <p:ph type="title"/>
          </p:nvPr>
        </p:nvSpPr>
        <p:spPr>
          <a:xfrm>
            <a:off x="640080" y="325369"/>
            <a:ext cx="4368602" cy="1956841"/>
          </a:xfrm>
        </p:spPr>
        <p:txBody>
          <a:bodyPr anchor="b">
            <a:normAutofit/>
          </a:bodyPr>
          <a:lstStyle/>
          <a:p>
            <a:r>
              <a:rPr lang="en-GB" sz="4200" dirty="0"/>
              <a:t>We must go through many hardships </a:t>
            </a:r>
          </a:p>
        </p:txBody>
      </p:sp>
      <p:sp>
        <p:nvSpPr>
          <p:cNvPr id="717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6DCB73B-5C50-99EC-1474-9A197617D936}"/>
              </a:ext>
            </a:extLst>
          </p:cNvPr>
          <p:cNvSpPr>
            <a:spLocks noGrp="1"/>
          </p:cNvSpPr>
          <p:nvPr>
            <p:ph idx="1"/>
          </p:nvPr>
        </p:nvSpPr>
        <p:spPr>
          <a:xfrm>
            <a:off x="640080" y="2872899"/>
            <a:ext cx="4243589" cy="2879315"/>
          </a:xfrm>
        </p:spPr>
        <p:txBody>
          <a:bodyPr>
            <a:normAutofit/>
          </a:bodyPr>
          <a:lstStyle/>
          <a:p>
            <a:r>
              <a:rPr lang="en-GB" b="0" i="0" dirty="0">
                <a:effectLst/>
                <a:latin typeface="system-ui"/>
              </a:rPr>
              <a:t>Hardship used as purifying furnace</a:t>
            </a:r>
          </a:p>
          <a:p>
            <a:r>
              <a:rPr lang="en-GB" dirty="0">
                <a:latin typeface="system-ui"/>
              </a:rPr>
              <a:t>Nothing can separate us from His love</a:t>
            </a:r>
          </a:p>
          <a:p>
            <a:r>
              <a:rPr lang="en-GB" dirty="0">
                <a:latin typeface="system-ui"/>
              </a:rPr>
              <a:t>Testimony to the lost (especially in our culture) </a:t>
            </a:r>
          </a:p>
        </p:txBody>
      </p:sp>
      <p:pic>
        <p:nvPicPr>
          <p:cNvPr id="7170" name="Picture 2" descr="Just then, some of the Jews persecuting them arrived from Antioch and Iconium. They won over the crowd. They stoned Paul and dragged him out of town, thinking he was dead. – Slide 6">
            <a:extLst>
              <a:ext uri="{FF2B5EF4-FFF2-40B4-BE49-F238E27FC236}">
                <a16:creationId xmlns:a16="http://schemas.microsoft.com/office/drawing/2014/main" id="{1E484EC0-8481-88A4-460B-14F59EE05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77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4AD239A-D0AC-2268-4008-A4A46947C7F9}"/>
              </a:ext>
            </a:extLst>
          </p:cNvPr>
          <p:cNvSpPr txBox="1"/>
          <p:nvPr/>
        </p:nvSpPr>
        <p:spPr>
          <a:xfrm>
            <a:off x="219458" y="5722184"/>
            <a:ext cx="4997195"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 you willing to take a new look at your suffering?</a:t>
            </a:r>
            <a:endParaRPr lang="en-GB" sz="2800" dirty="0">
              <a:solidFill>
                <a:schemeClr val="bg1"/>
              </a:solidFill>
            </a:endParaRPr>
          </a:p>
        </p:txBody>
      </p:sp>
    </p:spTree>
    <p:extLst>
      <p:ext uri="{BB962C8B-B14F-4D97-AF65-F5344CB8AC3E}">
        <p14:creationId xmlns:p14="http://schemas.microsoft.com/office/powerpoint/2010/main" val="152077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27349</TotalTime>
  <Words>2212</Words>
  <Application>Microsoft Macintosh PowerPoint</Application>
  <PresentationFormat>Widescreen</PresentationFormat>
  <Paragraphs>172</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Aptos Display</vt:lpstr>
      <vt:lpstr>Arial</vt:lpstr>
      <vt:lpstr>Calibri</vt:lpstr>
      <vt:lpstr>Courier New</vt:lpstr>
      <vt:lpstr>system-ui</vt:lpstr>
      <vt:lpstr>Office Theme</vt:lpstr>
      <vt:lpstr>Acts Series</vt:lpstr>
      <vt:lpstr>Acts 14:1-7</vt:lpstr>
      <vt:lpstr>PowerPoint Presentation</vt:lpstr>
      <vt:lpstr>PowerPoint Presentation</vt:lpstr>
      <vt:lpstr>PowerPoint Presentation</vt:lpstr>
      <vt:lpstr>Acts 14:8-9</vt:lpstr>
      <vt:lpstr>PowerPoint Presentation</vt:lpstr>
      <vt:lpstr>PowerPoint Presentation</vt:lpstr>
      <vt:lpstr>PowerPoint Presentation</vt:lpstr>
      <vt:lpstr>PowerPoint Presentation</vt:lpstr>
      <vt:lpstr>Acts 14:10-18</vt:lpstr>
      <vt:lpstr>Presenting the gospel to a pagan audience</vt:lpstr>
      <vt:lpstr>“You are worshiping idols, and you need a new master”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Acts 14:19-22</vt:lpstr>
      <vt:lpstr>We must go through many hardships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7</cp:revision>
  <cp:lastPrinted>2025-01-03T14:05:55Z</cp:lastPrinted>
  <dcterms:created xsi:type="dcterms:W3CDTF">2024-06-11T09:07:50Z</dcterms:created>
  <dcterms:modified xsi:type="dcterms:W3CDTF">2025-01-08T16:55:58Z</dcterms:modified>
</cp:coreProperties>
</file>