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31" r:id="rId3"/>
    <p:sldId id="343" r:id="rId4"/>
    <p:sldId id="345" r:id="rId5"/>
    <p:sldId id="346" r:id="rId6"/>
    <p:sldId id="259" r:id="rId7"/>
    <p:sldId id="352" r:id="rId8"/>
    <p:sldId id="353" r:id="rId9"/>
    <p:sldId id="354" r:id="rId10"/>
    <p:sldId id="265" r:id="rId11"/>
    <p:sldId id="351" r:id="rId12"/>
    <p:sldId id="356" r:id="rId13"/>
    <p:sldId id="355" r:id="rId14"/>
    <p:sldId id="357" r:id="rId15"/>
    <p:sldId id="358" r:id="rId16"/>
    <p:sldId id="359" r:id="rId17"/>
    <p:sldId id="360" r:id="rId18"/>
    <p:sldId id="361" r:id="rId19"/>
    <p:sldId id="362" r:id="rId20"/>
    <p:sldId id="363" r:id="rId21"/>
    <p:sldId id="364" r:id="rId22"/>
    <p:sldId id="365" r:id="rId23"/>
    <p:sldId id="366" r:id="rId24"/>
    <p:sldId id="257" r:id="rId25"/>
    <p:sldId id="344" r:id="rId26"/>
    <p:sldId id="264" r:id="rId27"/>
    <p:sldId id="263" r:id="rId28"/>
    <p:sldId id="347" r:id="rId29"/>
    <p:sldId id="349" r:id="rId30"/>
    <p:sldId id="330"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E19739-62FA-414B-B845-7B70FC82461E}" v="77" dt="2025-04-07T19:32:17.6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9589" autoAdjust="0"/>
  </p:normalViewPr>
  <p:slideViewPr>
    <p:cSldViewPr snapToGrid="0">
      <p:cViewPr varScale="1">
        <p:scale>
          <a:sx n="100" d="100"/>
          <a:sy n="100" d="100"/>
        </p:scale>
        <p:origin x="158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682AA2-3844-4ED9-95A7-D826AD31A1E8}" type="datetimeFigureOut">
              <a:rPr lang="en-GB" smtClean="0"/>
              <a:t>08/04/2025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9FCF-ABB2-CF37-471D-A25330A2A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016A0-E293-7EF0-877B-8F783F4F4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6938B-C5F3-6C21-69E0-80290014010F}"/>
              </a:ext>
            </a:extLst>
          </p:cNvPr>
          <p:cNvSpPr>
            <a:spLocks noGrp="1"/>
          </p:cNvSpPr>
          <p:nvPr>
            <p:ph type="body" idx="1"/>
          </p:nvPr>
        </p:nvSpPr>
        <p:spPr/>
        <p:txBody>
          <a:bodyPr/>
          <a:lstStyle/>
          <a:p>
            <a:r>
              <a:rPr lang="en-GB" dirty="0"/>
              <a:t>Slave girl – correct but aggravating </a:t>
            </a:r>
          </a:p>
          <a:p>
            <a:r>
              <a:rPr lang="en-GB" dirty="0"/>
              <a:t>Was Paul correct to cast demon out? Know God’s mind and moment – perhaps he would have had more time if he didn’t lose his temper!</a:t>
            </a:r>
          </a:p>
          <a:p>
            <a:r>
              <a:rPr lang="en-GB" dirty="0"/>
              <a:t>Power of God through Paul! </a:t>
            </a:r>
          </a:p>
          <a:p>
            <a:endParaRPr lang="en-GB" dirty="0"/>
          </a:p>
          <a:p>
            <a:r>
              <a:rPr lang="en-GB" dirty="0"/>
              <a:t>Motive – money generation. Presented – concern for peace of city and compliance with Rome – Magistrates not spot (fear makes us pliable) </a:t>
            </a:r>
          </a:p>
          <a:p>
            <a:endParaRPr lang="en-GB" dirty="0"/>
          </a:p>
        </p:txBody>
      </p:sp>
      <p:sp>
        <p:nvSpPr>
          <p:cNvPr id="4" name="Slide Number Placeholder 3">
            <a:extLst>
              <a:ext uri="{FF2B5EF4-FFF2-40B4-BE49-F238E27FC236}">
                <a16:creationId xmlns:a16="http://schemas.microsoft.com/office/drawing/2014/main" id="{DB32F080-E405-B0BF-508A-2A566CEAB3A2}"/>
              </a:ext>
            </a:extLst>
          </p:cNvPr>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106760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1F828-6F99-BA63-7262-B4A149AC7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D7554-FA6F-4AC7-B1F5-CA91D330E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8004E-560E-0A3A-CD46-DA9F60677034}"/>
              </a:ext>
            </a:extLst>
          </p:cNvPr>
          <p:cNvSpPr>
            <a:spLocks noGrp="1"/>
          </p:cNvSpPr>
          <p:nvPr>
            <p:ph type="body" idx="1"/>
          </p:nvPr>
        </p:nvSpPr>
        <p:spPr/>
        <p:txBody>
          <a:bodyPr/>
          <a:lstStyle/>
          <a:p>
            <a:r>
              <a:rPr lang="en-GB" dirty="0"/>
              <a:t>Whip up mob – Madness of Crowds</a:t>
            </a:r>
          </a:p>
          <a:p>
            <a:r>
              <a:rPr lang="en-GB" dirty="0"/>
              <a:t>No trial – authenticity is about speed of reaction (vs angry letter best not sent) – wait for facts to emerge before casting verdict </a:t>
            </a:r>
          </a:p>
          <a:p>
            <a:r>
              <a:rPr lang="en-GB" dirty="0"/>
              <a:t>Jailer particularly cruel – not wash wounds, only asked to guard them carefully but he puts in inner cell &amp; stocks </a:t>
            </a:r>
          </a:p>
        </p:txBody>
      </p:sp>
      <p:sp>
        <p:nvSpPr>
          <p:cNvPr id="4" name="Slide Number Placeholder 3">
            <a:extLst>
              <a:ext uri="{FF2B5EF4-FFF2-40B4-BE49-F238E27FC236}">
                <a16:creationId xmlns:a16="http://schemas.microsoft.com/office/drawing/2014/main" id="{5BF3619D-DD75-486E-1AA3-9CAD15729E10}"/>
              </a:ext>
            </a:extLst>
          </p:cNvPr>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189752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16 </a:t>
            </a:r>
            <a:r>
              <a:rPr lang="en-GB" b="0" i="0" dirty="0">
                <a:solidFill>
                  <a:srgbClr val="000000"/>
                </a:solidFill>
                <a:effectLst/>
                <a:latin typeface="system-ui"/>
              </a:rPr>
              <a:t>Once when we were going to the place of prayer, </a:t>
            </a:r>
            <a:r>
              <a:rPr lang="en-GB" b="1" i="0" u="sng" dirty="0">
                <a:solidFill>
                  <a:srgbClr val="000000"/>
                </a:solidFill>
                <a:effectLst/>
                <a:latin typeface="system-ui"/>
              </a:rPr>
              <a:t>we</a:t>
            </a:r>
            <a:r>
              <a:rPr lang="en-GB" b="0" i="0" dirty="0">
                <a:solidFill>
                  <a:srgbClr val="000000"/>
                </a:solidFill>
                <a:effectLst/>
                <a:latin typeface="system-ui"/>
              </a:rPr>
              <a:t> were met by a female slave who had a spirit by which she predicted the future. She earned a great deal of money for her owners by fortune-telling. </a:t>
            </a:r>
            <a:r>
              <a:rPr lang="en-GB" b="1" i="0" baseline="30000" dirty="0">
                <a:solidFill>
                  <a:srgbClr val="000000"/>
                </a:solidFill>
                <a:effectLst/>
                <a:latin typeface="system-ui"/>
              </a:rPr>
              <a:t>17 </a:t>
            </a:r>
            <a:r>
              <a:rPr lang="en-GB" b="0" i="0" dirty="0">
                <a:solidFill>
                  <a:srgbClr val="000000"/>
                </a:solidFill>
                <a:effectLst/>
                <a:latin typeface="system-ui"/>
              </a:rPr>
              <a:t>She followed Paul and the rest of us, shouting, “These men are servants of the Most High God, who are telling you the way to be saved.” </a:t>
            </a:r>
          </a:p>
          <a:p>
            <a:endParaRPr lang="en-GB"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Luke joins Paul and Co in verse 10-11 = “we”</a:t>
            </a:r>
          </a:p>
          <a:p>
            <a:r>
              <a:rPr lang="en-GB" b="0" i="0" dirty="0">
                <a:solidFill>
                  <a:srgbClr val="000000"/>
                </a:solidFill>
                <a:effectLst/>
                <a:latin typeface="system-ui"/>
              </a:rPr>
              <a:t>Power of team – who are you in team with? </a:t>
            </a:r>
          </a:p>
          <a:p>
            <a:endParaRPr lang="en-GB" b="0" i="0" dirty="0">
              <a:solidFill>
                <a:srgbClr val="000000"/>
              </a:solidFill>
              <a:effectLst/>
              <a:latin typeface="system-ui"/>
            </a:endParaRPr>
          </a:p>
          <a:p>
            <a:r>
              <a:rPr lang="en-GB" b="0" i="0" dirty="0">
                <a:solidFill>
                  <a:srgbClr val="000000"/>
                </a:solidFill>
                <a:effectLst/>
                <a:latin typeface="system-ui"/>
              </a:rPr>
              <a:t>Power In Team</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4</a:t>
            </a:fld>
            <a:endParaRPr lang="en-GB"/>
          </a:p>
        </p:txBody>
      </p:sp>
    </p:spTree>
    <p:extLst>
      <p:ext uri="{BB962C8B-B14F-4D97-AF65-F5344CB8AC3E}">
        <p14:creationId xmlns:p14="http://schemas.microsoft.com/office/powerpoint/2010/main" val="818039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18 </a:t>
            </a:r>
            <a:r>
              <a:rPr lang="en-GB" b="0" i="0" dirty="0">
                <a:solidFill>
                  <a:srgbClr val="000000"/>
                </a:solidFill>
                <a:effectLst/>
                <a:latin typeface="system-ui"/>
              </a:rPr>
              <a:t>She kept this up for many days. Finally Paul became so annoyed that he turned around and said to the spirit, “In the name of Jesus Christ I command you to come out of her!” At that moment the spirit left her.</a:t>
            </a:r>
          </a:p>
          <a:p>
            <a:endParaRPr lang="en-GB" b="0" i="0" dirty="0">
              <a:solidFill>
                <a:srgbClr val="000000"/>
              </a:solidFill>
              <a:effectLst/>
              <a:latin typeface="system-ui"/>
            </a:endParaRPr>
          </a:p>
          <a:p>
            <a:r>
              <a:rPr lang="en-GB" b="0" i="0" dirty="0">
                <a:solidFill>
                  <a:srgbClr val="000000"/>
                </a:solidFill>
                <a:effectLst/>
                <a:latin typeface="system-ui"/>
              </a:rPr>
              <a:t>Power In the Name </a:t>
            </a:r>
            <a:r>
              <a:rPr lang="en-GB" dirty="0"/>
              <a:t>to set free!</a:t>
            </a:r>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5</a:t>
            </a:fld>
            <a:endParaRPr lang="en-GB"/>
          </a:p>
        </p:txBody>
      </p:sp>
    </p:spTree>
    <p:extLst>
      <p:ext uri="{BB962C8B-B14F-4D97-AF65-F5344CB8AC3E}">
        <p14:creationId xmlns:p14="http://schemas.microsoft.com/office/powerpoint/2010/main" val="412460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19 </a:t>
            </a:r>
            <a:r>
              <a:rPr lang="en-GB" b="0" i="0" dirty="0">
                <a:solidFill>
                  <a:srgbClr val="000000"/>
                </a:solidFill>
                <a:effectLst/>
                <a:latin typeface="system-ui"/>
              </a:rPr>
              <a:t>When her owners realized that their hope of making money was gone, they seized Paul and Silas and dragged them into the marketplace to face the authorities. </a:t>
            </a:r>
            <a:r>
              <a:rPr lang="en-GB" b="1" i="0" baseline="30000" dirty="0">
                <a:solidFill>
                  <a:srgbClr val="000000"/>
                </a:solidFill>
                <a:effectLst/>
                <a:latin typeface="system-ui"/>
              </a:rPr>
              <a:t>20 </a:t>
            </a:r>
            <a:r>
              <a:rPr lang="en-GB" b="0" i="0" dirty="0">
                <a:solidFill>
                  <a:srgbClr val="000000"/>
                </a:solidFill>
                <a:effectLst/>
                <a:latin typeface="system-ui"/>
              </a:rPr>
              <a:t>They brought them before the magistrates and said, “These men are Jews, and are throwing our city into an uproar </a:t>
            </a:r>
            <a:r>
              <a:rPr lang="en-GB" b="1" i="0" baseline="30000" dirty="0">
                <a:solidFill>
                  <a:srgbClr val="000000"/>
                </a:solidFill>
                <a:effectLst/>
                <a:latin typeface="system-ui"/>
              </a:rPr>
              <a:t>21 </a:t>
            </a:r>
            <a:r>
              <a:rPr lang="en-GB" b="0" i="0" dirty="0">
                <a:solidFill>
                  <a:srgbClr val="000000"/>
                </a:solidFill>
                <a:effectLst/>
                <a:latin typeface="system-ui"/>
              </a:rPr>
              <a:t>by advocating customs unlawful for us Romans to accept or practice.”</a:t>
            </a:r>
          </a:p>
          <a:p>
            <a:pPr algn="l"/>
            <a:r>
              <a:rPr lang="en-GB" b="1" i="0" baseline="30000" dirty="0">
                <a:solidFill>
                  <a:srgbClr val="000000"/>
                </a:solidFill>
                <a:effectLst/>
                <a:latin typeface="system-ui"/>
              </a:rPr>
              <a:t>22 </a:t>
            </a:r>
            <a:r>
              <a:rPr lang="en-GB" b="0" i="0" dirty="0">
                <a:solidFill>
                  <a:srgbClr val="000000"/>
                </a:solidFill>
                <a:effectLst/>
                <a:latin typeface="system-ui"/>
              </a:rPr>
              <a:t>The crowd joined in the attack against Paul and Silas, and the magistrates ordered them to be stripped and beaten with rods. </a:t>
            </a:r>
          </a:p>
          <a:p>
            <a:endParaRPr lang="en-GB" dirty="0"/>
          </a:p>
          <a:p>
            <a:r>
              <a:rPr lang="en-GB" dirty="0"/>
              <a:t>The Madness of Crowds</a:t>
            </a:r>
          </a:p>
        </p:txBody>
      </p:sp>
      <p:sp>
        <p:nvSpPr>
          <p:cNvPr id="4" name="Slide Number Placeholder 3"/>
          <p:cNvSpPr>
            <a:spLocks noGrp="1"/>
          </p:cNvSpPr>
          <p:nvPr>
            <p:ph type="sldNum" sz="quarter" idx="5"/>
          </p:nvPr>
        </p:nvSpPr>
        <p:spPr/>
        <p:txBody>
          <a:bodyPr/>
          <a:lstStyle/>
          <a:p>
            <a:fld id="{2615268E-F5D0-4426-BFB5-6B966FF51C74}" type="slidenum">
              <a:rPr lang="en-GB" smtClean="0"/>
              <a:t>6</a:t>
            </a:fld>
            <a:endParaRPr lang="en-GB"/>
          </a:p>
        </p:txBody>
      </p:sp>
    </p:spTree>
    <p:extLst>
      <p:ext uri="{BB962C8B-B14F-4D97-AF65-F5344CB8AC3E}">
        <p14:creationId xmlns:p14="http://schemas.microsoft.com/office/powerpoint/2010/main" val="3830869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The Madness of Crowds – Douglas Murray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In 1933 James Thurber published ‘The Day the Dam Broke’, recalling his memories of 12 March 1913 when the whole of his town in Ohio went for a run. Thurber recalled how the rumour began that the dam had broken. Around noon ‘Suddenly somebody began to run. It may be that he had simply remembered, all of a moment, an engagement to meet his wife, for which he was now frightfully late.’ Soon somebody else began to run, ‘perhaps a newsboy in high spirits. Another man, a portly gentleman of affairs, broke into a trot’: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Aptos" panose="020B0004020202020204" pitchFamily="34" charset="0"/>
                <a:ea typeface="Times New Roman" panose="02020603050405020304" pitchFamily="18" charset="0"/>
                <a:cs typeface="Aptos" panose="020B0004020202020204" pitchFamily="34" charset="0"/>
              </a:rPr>
              <a:t>Inside of ten minutes, everybody on High Street, from the Union Depot to the Courthouse, was running. A loud mumble gradually crystallized into the dread word ‘dam’. ‘The dam has broke!’ The fear was put into words by a little old lady in an electric, or by a traffic cop, or by a small boy: nobody knows who, nor does it now really matter. Two thousand people were abruptly in full flight. ‘Go east!’ was the cry that arose – east away from the river, east to safety. ‘Go east! Go east! Go east!’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As the whole town stampedes to the east nobody stops to consider that the dam is so far away from their town that it could not cause a trickle of water to flow across the High Street. Nor does anybody notice the absence of water. The faster residents, who have put miles of distance between themselves and the town, eventually return home, as does everybody else. As Thurber says: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Aptos" panose="020B0004020202020204" pitchFamily="34" charset="0"/>
                <a:ea typeface="Times New Roman" panose="02020603050405020304" pitchFamily="18" charset="0"/>
                <a:cs typeface="Aptos" panose="020B0004020202020204" pitchFamily="34" charset="0"/>
              </a:rPr>
              <a:t>The next day the city went about its business as if nothing had happened, but there was no joking. It was two years or more before you dared treat the breaking of the dam lightly. And even now, twenty years after, there are a few persons . . . who will shut up like a clam if you mention the Afternoon of the Great Run.1</a:t>
            </a:r>
            <a:endParaRPr lang="en-GB" sz="1200" i="1"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7</a:t>
            </a:fld>
            <a:endParaRPr lang="en-GB"/>
          </a:p>
        </p:txBody>
      </p:sp>
    </p:spTree>
    <p:extLst>
      <p:ext uri="{BB962C8B-B14F-4D97-AF65-F5344CB8AC3E}">
        <p14:creationId xmlns:p14="http://schemas.microsoft.com/office/powerpoint/2010/main" val="71822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you susceptible to the crowd?</a:t>
            </a:r>
          </a:p>
          <a:p>
            <a:endParaRPr lang="en-GB" dirty="0"/>
          </a:p>
          <a:p>
            <a:r>
              <a:rPr lang="en-GB" dirty="0"/>
              <a:t>Fear can make us malleable – covid compliance / magistrate </a:t>
            </a:r>
          </a:p>
          <a:p>
            <a:r>
              <a:rPr lang="en-GB" dirty="0"/>
              <a:t>What others might think of us – try to keep under the radar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 research facts for yourself - Silence is violence – immediate reaction is most authentic</a:t>
            </a:r>
          </a:p>
          <a:p>
            <a:r>
              <a:rPr lang="en-GB" dirty="0"/>
              <a:t>Not bothering to come to own decision </a:t>
            </a:r>
          </a:p>
          <a:p>
            <a:endParaRPr lang="en-GB" dirty="0"/>
          </a:p>
          <a:p>
            <a:r>
              <a:rPr lang="en-GB" dirty="0"/>
              <a:t>None of these things are based on a desire to please God.  </a:t>
            </a:r>
          </a:p>
        </p:txBody>
      </p:sp>
      <p:sp>
        <p:nvSpPr>
          <p:cNvPr id="4" name="Slide Number Placeholder 3"/>
          <p:cNvSpPr>
            <a:spLocks noGrp="1"/>
          </p:cNvSpPr>
          <p:nvPr>
            <p:ph type="sldNum" sz="quarter" idx="5"/>
          </p:nvPr>
        </p:nvSpPr>
        <p:spPr/>
        <p:txBody>
          <a:bodyPr/>
          <a:lstStyle/>
          <a:p>
            <a:fld id="{5B0F74EB-C317-461E-9014-13893B93CC72}" type="slidenum">
              <a:rPr lang="en-GB" smtClean="0"/>
              <a:t>8</a:t>
            </a:fld>
            <a:endParaRPr lang="en-GB"/>
          </a:p>
        </p:txBody>
      </p:sp>
    </p:spTree>
    <p:extLst>
      <p:ext uri="{BB962C8B-B14F-4D97-AF65-F5344CB8AC3E}">
        <p14:creationId xmlns:p14="http://schemas.microsoft.com/office/powerpoint/2010/main" val="8491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Discernment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Motive – money generation. Presented – concern for peace of city and compliance with Rome – Magistrates not spot (fear makes us pliable) </a:t>
            </a:r>
          </a:p>
          <a:p>
            <a:endParaRPr lang="en-GB" dirty="0"/>
          </a:p>
          <a:p>
            <a:r>
              <a:rPr lang="en-GB" dirty="0" err="1"/>
              <a:t>Heb</a:t>
            </a:r>
            <a:r>
              <a:rPr lang="en-GB" dirty="0"/>
              <a:t> 4:12 </a:t>
            </a:r>
            <a:r>
              <a:rPr lang="en-GB" b="0" i="0" dirty="0">
                <a:solidFill>
                  <a:srgbClr val="000000"/>
                </a:solidFill>
                <a:effectLst/>
                <a:latin typeface="system-ui"/>
              </a:rPr>
              <a:t>For the word of God is alive and active. Sharper than any double-edged sword, it penetrates even to dividing soul and spirit, joints and marrow; it judges the thoughts and attitudes of the heart.</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823238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24 </a:t>
            </a:r>
            <a:r>
              <a:rPr lang="en-GB" b="0" i="0" dirty="0">
                <a:solidFill>
                  <a:srgbClr val="000000"/>
                </a:solidFill>
                <a:effectLst/>
                <a:latin typeface="system-ui"/>
              </a:rPr>
              <a:t>When he received these orders, he put them in the inner cell and fastened their feet in the stocks. </a:t>
            </a:r>
          </a:p>
          <a:p>
            <a:r>
              <a:rPr lang="en-GB" b="1" i="0" baseline="30000" dirty="0">
                <a:solidFill>
                  <a:srgbClr val="000000"/>
                </a:solidFill>
                <a:effectLst/>
                <a:latin typeface="system-ui"/>
              </a:rPr>
              <a:t>25 </a:t>
            </a:r>
            <a:r>
              <a:rPr lang="en-GB" b="0" i="0" dirty="0">
                <a:solidFill>
                  <a:srgbClr val="000000"/>
                </a:solidFill>
                <a:effectLst/>
                <a:latin typeface="system-ui"/>
              </a:rPr>
              <a:t>About midnight Paul and Silas were praying and singing hymns to God, and the other prisoners were listening to them.</a:t>
            </a:r>
          </a:p>
          <a:p>
            <a:endParaRPr lang="en-GB" b="0" i="0" dirty="0">
              <a:solidFill>
                <a:srgbClr val="000000"/>
              </a:solidFill>
              <a:effectLst/>
              <a:latin typeface="system-ui"/>
            </a:endParaRPr>
          </a:p>
          <a:p>
            <a:r>
              <a:rPr lang="en-GB" dirty="0"/>
              <a:t>Praying &amp; singing – what has happened that this would be the response to the injustice they have faced from humans and the result of God’s orders</a:t>
            </a:r>
          </a:p>
          <a:p>
            <a:r>
              <a:rPr lang="en-GB" dirty="0"/>
              <a:t>Body in chains but spirit free</a:t>
            </a:r>
          </a:p>
          <a:p>
            <a:r>
              <a:rPr lang="en-GB" dirty="0"/>
              <a:t>Others listening when singing in stocks</a:t>
            </a:r>
          </a:p>
          <a:p>
            <a:endParaRPr lang="en-GB" b="0" i="0" dirty="0">
              <a:solidFill>
                <a:srgbClr val="000000"/>
              </a:solidFill>
              <a:effectLst/>
              <a:latin typeface="system-ui"/>
            </a:endParaRPr>
          </a:p>
          <a:p>
            <a:pPr>
              <a:buNone/>
            </a:pPr>
            <a:r>
              <a:rPr lang="en-GB" sz="1800" dirty="0">
                <a:effectLst/>
                <a:latin typeface="Aptos" panose="020B0004020202020204" pitchFamily="34" charset="0"/>
                <a:ea typeface="Times New Roman" panose="02020603050405020304" pitchFamily="18" charset="0"/>
                <a:cs typeface="Aptos" panose="020B0004020202020204" pitchFamily="34" charset="0"/>
              </a:rPr>
              <a:t>Happiness = (temporary) emotional high derived from apparent positive circumstances</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effectLst/>
                <a:latin typeface="Aptos" panose="020B0004020202020204" pitchFamily="34" charset="0"/>
                <a:ea typeface="Times New Roman" panose="02020603050405020304" pitchFamily="18"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effectLst/>
                <a:latin typeface="Aptos" panose="020B0004020202020204" pitchFamily="34" charset="0"/>
                <a:ea typeface="Times New Roman" panose="02020603050405020304" pitchFamily="18" charset="0"/>
                <a:cs typeface="Aptos" panose="020B0004020202020204" pitchFamily="34" charset="0"/>
              </a:rPr>
              <a:t>Joy = sustained confidence due to belief in a positive reality even if currently obscured by negative circumstances </a:t>
            </a:r>
          </a:p>
          <a:p>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effectLst/>
                <a:latin typeface="Aptos" panose="020B0004020202020204" pitchFamily="34" charset="0"/>
                <a:ea typeface="Aptos" panose="020B0004020202020204" pitchFamily="34" charset="0"/>
                <a:cs typeface="Aptos" panose="020B0004020202020204" pitchFamily="34" charset="0"/>
              </a:rPr>
              <a:t>TK – Joy = </a:t>
            </a:r>
            <a:r>
              <a:rPr lang="en-GB" sz="1800" dirty="0">
                <a:effectLst/>
                <a:latin typeface="Aptos" panose="020B0004020202020204" pitchFamily="34" charset="0"/>
                <a:ea typeface="Times New Roman" panose="02020603050405020304" pitchFamily="18" charset="0"/>
                <a:cs typeface="Aptos" panose="020B0004020202020204" pitchFamily="34" charset="0"/>
              </a:rPr>
              <a:t>Not absence of trouble But the presence of god</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sz="1800" dirty="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ptos" panose="020B0004020202020204" pitchFamily="34" charset="0"/>
                <a:ea typeface="Times New Roman" panose="02020603050405020304" pitchFamily="18" charset="0"/>
                <a:cs typeface="Aptos" panose="020B0004020202020204" pitchFamily="34" charset="0"/>
              </a:rPr>
              <a:t>Not merely consolation/ looking on bright side - we can know a reality which puts our present suffering in perspective </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b="0" i="0" dirty="0">
              <a:solidFill>
                <a:srgbClr val="000000"/>
              </a:solidFill>
              <a:effectLst/>
              <a:latin typeface="system-ui"/>
            </a:endParaRPr>
          </a:p>
        </p:txBody>
      </p:sp>
      <p:sp>
        <p:nvSpPr>
          <p:cNvPr id="4" name="Slide Number Placeholder 3"/>
          <p:cNvSpPr>
            <a:spLocks noGrp="1"/>
          </p:cNvSpPr>
          <p:nvPr>
            <p:ph type="sldNum" sz="quarter" idx="5"/>
          </p:nvPr>
        </p:nvSpPr>
        <p:spPr/>
        <p:txBody>
          <a:bodyPr/>
          <a:lstStyle/>
          <a:p>
            <a:fld id="{2615268E-F5D0-4426-BFB5-6B966FF51C74}" type="slidenum">
              <a:rPr lang="en-GB" smtClean="0"/>
              <a:t>10</a:t>
            </a:fld>
            <a:endParaRPr lang="en-GB"/>
          </a:p>
        </p:txBody>
      </p:sp>
    </p:spTree>
    <p:extLst>
      <p:ext uri="{BB962C8B-B14F-4D97-AF65-F5344CB8AC3E}">
        <p14:creationId xmlns:p14="http://schemas.microsoft.com/office/powerpoint/2010/main" val="1116529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Ab Lincoln – behind the clouds the sun is still shining </a:t>
            </a:r>
          </a:p>
        </p:txBody>
      </p:sp>
      <p:sp>
        <p:nvSpPr>
          <p:cNvPr id="4" name="Slide Number Placeholder 3"/>
          <p:cNvSpPr>
            <a:spLocks noGrp="1"/>
          </p:cNvSpPr>
          <p:nvPr>
            <p:ph type="sldNum" sz="quarter" idx="5"/>
          </p:nvPr>
        </p:nvSpPr>
        <p:spPr/>
        <p:txBody>
          <a:bodyPr/>
          <a:lstStyle/>
          <a:p>
            <a:fld id="{5B0F74EB-C317-461E-9014-13893B93CC72}" type="slidenum">
              <a:rPr lang="en-GB" smtClean="0"/>
              <a:t>11</a:t>
            </a:fld>
            <a:endParaRPr lang="en-GB"/>
          </a:p>
        </p:txBody>
      </p:sp>
    </p:spTree>
    <p:extLst>
      <p:ext uri="{BB962C8B-B14F-4D97-AF65-F5344CB8AC3E}">
        <p14:creationId xmlns:p14="http://schemas.microsoft.com/office/powerpoint/2010/main" val="1921559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Have to choose to manually focus</a:t>
            </a:r>
          </a:p>
          <a:p>
            <a:pPr algn="l">
              <a:buNone/>
            </a:pPr>
            <a:r>
              <a:rPr lang="en-GB" b="0" i="0" dirty="0">
                <a:solidFill>
                  <a:srgbClr val="000000"/>
                </a:solidFill>
                <a:effectLst/>
                <a:latin typeface="system-ui"/>
              </a:rPr>
              <a:t>Psalm 42:5</a:t>
            </a:r>
          </a:p>
          <a:p>
            <a:pPr algn="l">
              <a:buNone/>
            </a:pPr>
            <a:r>
              <a:rPr lang="en-GB" b="0" i="0" dirty="0">
                <a:solidFill>
                  <a:srgbClr val="000000"/>
                </a:solidFill>
                <a:effectLst/>
                <a:latin typeface="system-ui"/>
              </a:rPr>
              <a:t>New International Version</a:t>
            </a:r>
          </a:p>
          <a:p>
            <a:pPr algn="l">
              <a:spcBef>
                <a:spcPts val="3750"/>
              </a:spcBef>
            </a:pPr>
            <a:r>
              <a:rPr lang="en-GB" b="1" i="0" baseline="30000" dirty="0">
                <a:solidFill>
                  <a:srgbClr val="000000"/>
                </a:solidFill>
                <a:effectLst/>
                <a:latin typeface="system-ui"/>
              </a:rPr>
              <a:t>5 </a:t>
            </a:r>
            <a:r>
              <a:rPr lang="en-GB" b="0" i="0" dirty="0">
                <a:solidFill>
                  <a:srgbClr val="000000"/>
                </a:solidFill>
                <a:effectLst/>
                <a:latin typeface="system-ui"/>
              </a:rPr>
              <a:t>Why, my soul, are you downcast?</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Why so disturbed within me?</a:t>
            </a:r>
            <a:br>
              <a:rPr lang="en-GB" b="0" i="0" dirty="0">
                <a:solidFill>
                  <a:srgbClr val="000000"/>
                </a:solidFill>
                <a:effectLst/>
                <a:latin typeface="system-ui"/>
              </a:rPr>
            </a:br>
            <a:r>
              <a:rPr lang="en-GB" b="0" i="0" dirty="0">
                <a:solidFill>
                  <a:srgbClr val="000000"/>
                </a:solidFill>
                <a:effectLst/>
                <a:latin typeface="system-ui"/>
              </a:rPr>
              <a:t>Put your hope in God,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for I will yet praise him,</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my Savior and my God.</a:t>
            </a:r>
          </a:p>
          <a:p>
            <a:endParaRPr lang="en-GB" dirty="0"/>
          </a:p>
          <a:p>
            <a:r>
              <a:rPr lang="en-GB" dirty="0"/>
              <a:t>Something in foreground occupied focus but he chose to adjust focus to remember greater truth </a:t>
            </a:r>
          </a:p>
        </p:txBody>
      </p:sp>
      <p:sp>
        <p:nvSpPr>
          <p:cNvPr id="4" name="Slide Number Placeholder 3"/>
          <p:cNvSpPr>
            <a:spLocks noGrp="1"/>
          </p:cNvSpPr>
          <p:nvPr>
            <p:ph type="sldNum" sz="quarter" idx="5"/>
          </p:nvPr>
        </p:nvSpPr>
        <p:spPr/>
        <p:txBody>
          <a:bodyPr/>
          <a:lstStyle/>
          <a:p>
            <a:fld id="{5B0F74EB-C317-461E-9014-13893B93CC72}" type="slidenum">
              <a:rPr lang="en-GB" smtClean="0"/>
              <a:t>12</a:t>
            </a:fld>
            <a:endParaRPr lang="en-GB"/>
          </a:p>
        </p:txBody>
      </p:sp>
    </p:spTree>
    <p:extLst>
      <p:ext uri="{BB962C8B-B14F-4D97-AF65-F5344CB8AC3E}">
        <p14:creationId xmlns:p14="http://schemas.microsoft.com/office/powerpoint/2010/main" val="2561666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cross</a:t>
            </a:r>
          </a:p>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Joy set before Him</a:t>
            </a:r>
          </a:p>
          <a:p>
            <a:pPr>
              <a:lnSpc>
                <a:spcPct val="107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present suffering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glory that will be revealed in us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b="0" i="0" dirty="0">
                <a:solidFill>
                  <a:srgbClr val="1F1F1F"/>
                </a:solidFill>
                <a:effectLst/>
                <a:latin typeface="Arial" panose="020B0604020202020204" pitchFamily="34" charset="0"/>
              </a:rPr>
              <a:t>When sorrows like sea billows roll</a:t>
            </a:r>
          </a:p>
          <a:p>
            <a:endParaRPr lang="en-GB" b="0" i="0" dirty="0">
              <a:solidFill>
                <a:srgbClr val="1F1F1F"/>
              </a:solidFill>
              <a:effectLst/>
              <a:latin typeface="Arial" panose="020B0604020202020204" pitchFamily="34" charset="0"/>
            </a:endParaRPr>
          </a:p>
          <a:p>
            <a:r>
              <a:rPr lang="en-GB" b="0" i="0" dirty="0">
                <a:solidFill>
                  <a:srgbClr val="1F1F1F"/>
                </a:solidFill>
                <a:effectLst/>
                <a:latin typeface="Arial" panose="020B0604020202020204" pitchFamily="34" charset="0"/>
              </a:rPr>
              <a:t>My sin, oh, the bliss of this glorious thought!</a:t>
            </a:r>
            <a:br>
              <a:rPr lang="en-GB" dirty="0"/>
            </a:br>
            <a:r>
              <a:rPr lang="en-GB" b="0" i="0" dirty="0">
                <a:solidFill>
                  <a:srgbClr val="1F1F1F"/>
                </a:solidFill>
                <a:effectLst/>
                <a:latin typeface="Arial" panose="020B0604020202020204" pitchFamily="34" charset="0"/>
              </a:rPr>
              <a:t>My sin, not in part but the whole</a:t>
            </a:r>
            <a:br>
              <a:rPr lang="en-GB" dirty="0"/>
            </a:br>
            <a:r>
              <a:rPr lang="en-GB" b="0" i="0" dirty="0">
                <a:solidFill>
                  <a:srgbClr val="1F1F1F"/>
                </a:solidFill>
                <a:effectLst/>
                <a:latin typeface="Arial" panose="020B0604020202020204" pitchFamily="34" charset="0"/>
              </a:rPr>
              <a:t>Is nailed to the cross, and I bear it no more</a:t>
            </a:r>
            <a:br>
              <a:rPr lang="en-GB" dirty="0"/>
            </a:br>
            <a:r>
              <a:rPr lang="en-GB" b="0" i="0" dirty="0">
                <a:solidFill>
                  <a:srgbClr val="1F1F1F"/>
                </a:solidFill>
                <a:effectLst/>
                <a:latin typeface="Arial" panose="020B0604020202020204" pitchFamily="34" charset="0"/>
              </a:rPr>
              <a:t>Praise the Lord, praise the Lord, o my soul!</a:t>
            </a:r>
            <a:endParaRPr lang="en-GB" dirty="0"/>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14</a:t>
            </a:fld>
            <a:endParaRPr lang="en-GB"/>
          </a:p>
        </p:txBody>
      </p:sp>
    </p:spTree>
    <p:extLst>
      <p:ext uri="{BB962C8B-B14F-4D97-AF65-F5344CB8AC3E}">
        <p14:creationId xmlns:p14="http://schemas.microsoft.com/office/powerpoint/2010/main" val="807985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C95EE-52A2-DC75-BD3E-FDCA7EB09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9B54A-60E0-2F84-E80C-F6290CC8E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FE0642-A715-6649-BC9B-86704A36F563}"/>
              </a:ext>
            </a:extLst>
          </p:cNvPr>
          <p:cNvSpPr>
            <a:spLocks noGrp="1"/>
          </p:cNvSpPr>
          <p:nvPr>
            <p:ph type="body" idx="1"/>
          </p:nvPr>
        </p:nvSpPr>
        <p:spPr/>
        <p:txBody>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cross</a:t>
            </a:r>
          </a:p>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Joy set before Him</a:t>
            </a:r>
          </a:p>
          <a:p>
            <a:pPr>
              <a:lnSpc>
                <a:spcPct val="107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present suffering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glory that will be revealed in us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b="0" i="0" dirty="0">
                <a:solidFill>
                  <a:srgbClr val="1F1F1F"/>
                </a:solidFill>
                <a:effectLst/>
                <a:latin typeface="Arial" panose="020B0604020202020204" pitchFamily="34" charset="0"/>
              </a:rPr>
              <a:t>When sorrows like sea billows roll</a:t>
            </a:r>
          </a:p>
          <a:p>
            <a:endParaRPr lang="en-GB" b="0" i="0" dirty="0">
              <a:solidFill>
                <a:srgbClr val="1F1F1F"/>
              </a:solidFill>
              <a:effectLst/>
              <a:latin typeface="Arial" panose="020B0604020202020204" pitchFamily="34" charset="0"/>
            </a:endParaRPr>
          </a:p>
          <a:p>
            <a:r>
              <a:rPr lang="en-GB" b="0" i="0" dirty="0">
                <a:solidFill>
                  <a:srgbClr val="1F1F1F"/>
                </a:solidFill>
                <a:effectLst/>
                <a:latin typeface="Arial" panose="020B0604020202020204" pitchFamily="34" charset="0"/>
              </a:rPr>
              <a:t>My sin, oh, the bliss of this glorious thought!</a:t>
            </a:r>
            <a:br>
              <a:rPr lang="en-GB" dirty="0"/>
            </a:br>
            <a:r>
              <a:rPr lang="en-GB" b="0" i="0" dirty="0">
                <a:solidFill>
                  <a:srgbClr val="1F1F1F"/>
                </a:solidFill>
                <a:effectLst/>
                <a:latin typeface="Arial" panose="020B0604020202020204" pitchFamily="34" charset="0"/>
              </a:rPr>
              <a:t>My sin, not in part but the whole</a:t>
            </a:r>
            <a:br>
              <a:rPr lang="en-GB" dirty="0"/>
            </a:br>
            <a:r>
              <a:rPr lang="en-GB" b="0" i="0" dirty="0">
                <a:solidFill>
                  <a:srgbClr val="1F1F1F"/>
                </a:solidFill>
                <a:effectLst/>
                <a:latin typeface="Arial" panose="020B0604020202020204" pitchFamily="34" charset="0"/>
              </a:rPr>
              <a:t>Is nailed to the cross, and I bear it no more</a:t>
            </a:r>
            <a:br>
              <a:rPr lang="en-GB" dirty="0"/>
            </a:br>
            <a:r>
              <a:rPr lang="en-GB" b="0" i="0" dirty="0">
                <a:solidFill>
                  <a:srgbClr val="1F1F1F"/>
                </a:solidFill>
                <a:effectLst/>
                <a:latin typeface="Arial" panose="020B0604020202020204" pitchFamily="34" charset="0"/>
              </a:rPr>
              <a:t>Praise the Lord, praise the Lord, o my soul!</a:t>
            </a:r>
            <a:endParaRPr lang="en-GB" dirty="0"/>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a:extLst>
              <a:ext uri="{FF2B5EF4-FFF2-40B4-BE49-F238E27FC236}">
                <a16:creationId xmlns:a16="http://schemas.microsoft.com/office/drawing/2014/main" id="{BC8E3A89-2208-0EA2-D1A7-7A307EF6CE6B}"/>
              </a:ext>
            </a:extLst>
          </p:cNvPr>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302867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73FDB-B71E-89FD-7C31-AE3F51341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87AFC-65AC-FFE9-75DB-D620EDA71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5981C-9867-F26B-60FD-9171FDF28CB6}"/>
              </a:ext>
            </a:extLst>
          </p:cNvPr>
          <p:cNvSpPr>
            <a:spLocks noGrp="1"/>
          </p:cNvSpPr>
          <p:nvPr>
            <p:ph type="body" idx="1"/>
          </p:nvPr>
        </p:nvSpPr>
        <p:spPr/>
        <p:txBody>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present suffering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glory that will be revealed in us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b="0" i="0" dirty="0">
                <a:solidFill>
                  <a:srgbClr val="1F1F1F"/>
                </a:solidFill>
                <a:effectLst/>
                <a:latin typeface="Arial" panose="020B0604020202020204" pitchFamily="34" charset="0"/>
              </a:rPr>
              <a:t>When sorrows like sea billows roll</a:t>
            </a:r>
          </a:p>
          <a:p>
            <a:endParaRPr lang="en-GB" b="0" i="0" dirty="0">
              <a:solidFill>
                <a:srgbClr val="1F1F1F"/>
              </a:solidFill>
              <a:effectLst/>
              <a:latin typeface="Arial" panose="020B0604020202020204" pitchFamily="34" charset="0"/>
            </a:endParaRPr>
          </a:p>
          <a:p>
            <a:r>
              <a:rPr lang="en-GB" b="0" i="0" dirty="0">
                <a:solidFill>
                  <a:srgbClr val="1F1F1F"/>
                </a:solidFill>
                <a:effectLst/>
                <a:latin typeface="Arial" panose="020B0604020202020204" pitchFamily="34" charset="0"/>
              </a:rPr>
              <a:t>My sin, oh, the bliss of this glorious thought!</a:t>
            </a:r>
            <a:br>
              <a:rPr lang="en-GB" dirty="0"/>
            </a:br>
            <a:r>
              <a:rPr lang="en-GB" b="0" i="0" dirty="0">
                <a:solidFill>
                  <a:srgbClr val="1F1F1F"/>
                </a:solidFill>
                <a:effectLst/>
                <a:latin typeface="Arial" panose="020B0604020202020204" pitchFamily="34" charset="0"/>
              </a:rPr>
              <a:t>My sin, not in part but the whole</a:t>
            </a:r>
            <a:br>
              <a:rPr lang="en-GB" dirty="0"/>
            </a:br>
            <a:r>
              <a:rPr lang="en-GB" b="0" i="0" dirty="0">
                <a:solidFill>
                  <a:srgbClr val="1F1F1F"/>
                </a:solidFill>
                <a:effectLst/>
                <a:latin typeface="Arial" panose="020B0604020202020204" pitchFamily="34" charset="0"/>
              </a:rPr>
              <a:t>Is nailed to the cross, and I bear it no more</a:t>
            </a:r>
            <a:br>
              <a:rPr lang="en-GB" dirty="0"/>
            </a:br>
            <a:r>
              <a:rPr lang="en-GB" b="0" i="0" dirty="0">
                <a:solidFill>
                  <a:srgbClr val="1F1F1F"/>
                </a:solidFill>
                <a:effectLst/>
                <a:latin typeface="Arial" panose="020B0604020202020204" pitchFamily="34" charset="0"/>
              </a:rPr>
              <a:t>Praise the Lord, praise the Lord, o my soul!</a:t>
            </a:r>
            <a:endParaRPr lang="en-GB" dirty="0"/>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a:extLst>
              <a:ext uri="{FF2B5EF4-FFF2-40B4-BE49-F238E27FC236}">
                <a16:creationId xmlns:a16="http://schemas.microsoft.com/office/drawing/2014/main" id="{224AA4D7-4D67-BA9D-CD8E-11038E32DD15}"/>
              </a:ext>
            </a:extLst>
          </p:cNvPr>
          <p:cNvSpPr>
            <a:spLocks noGrp="1"/>
          </p:cNvSpPr>
          <p:nvPr>
            <p:ph type="sldNum" sz="quarter" idx="5"/>
          </p:nvPr>
        </p:nvSpPr>
        <p:spPr/>
        <p:txBody>
          <a:bodyPr/>
          <a:lstStyle/>
          <a:p>
            <a:fld id="{5B0F74EB-C317-461E-9014-13893B93CC72}" type="slidenum">
              <a:rPr lang="en-GB" smtClean="0"/>
              <a:t>16</a:t>
            </a:fld>
            <a:endParaRPr lang="en-GB"/>
          </a:p>
        </p:txBody>
      </p:sp>
    </p:spTree>
    <p:extLst>
      <p:ext uri="{BB962C8B-B14F-4D97-AF65-F5344CB8AC3E}">
        <p14:creationId xmlns:p14="http://schemas.microsoft.com/office/powerpoint/2010/main" val="2474241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FB8E-1425-454D-E835-4B5549D4E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041E5-BE13-21E5-B980-6B8FFFCA0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8D147-A547-B831-17BF-9246D9F4F72B}"/>
              </a:ext>
            </a:extLst>
          </p:cNvPr>
          <p:cNvSpPr>
            <a:spLocks noGrp="1"/>
          </p:cNvSpPr>
          <p:nvPr>
            <p:ph type="body" idx="1"/>
          </p:nvPr>
        </p:nvSpPr>
        <p:spPr/>
        <p:txBody>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present suffering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glory that will be revealed in us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b="0" i="0" dirty="0">
                <a:solidFill>
                  <a:srgbClr val="1F1F1F"/>
                </a:solidFill>
                <a:effectLst/>
                <a:latin typeface="Arial" panose="020B0604020202020204" pitchFamily="34" charset="0"/>
              </a:rPr>
              <a:t>When sorrows like sea billows roll</a:t>
            </a:r>
          </a:p>
          <a:p>
            <a:endParaRPr lang="en-GB" b="0" i="0" dirty="0">
              <a:solidFill>
                <a:srgbClr val="1F1F1F"/>
              </a:solidFill>
              <a:effectLst/>
              <a:latin typeface="Arial" panose="020B0604020202020204" pitchFamily="34" charset="0"/>
            </a:endParaRPr>
          </a:p>
          <a:p>
            <a:r>
              <a:rPr lang="en-GB" b="0" i="0" dirty="0">
                <a:solidFill>
                  <a:srgbClr val="1F1F1F"/>
                </a:solidFill>
                <a:effectLst/>
                <a:latin typeface="Arial" panose="020B0604020202020204" pitchFamily="34" charset="0"/>
              </a:rPr>
              <a:t>My sin, oh, the bliss of this glorious thought!</a:t>
            </a:r>
            <a:br>
              <a:rPr lang="en-GB" dirty="0"/>
            </a:br>
            <a:r>
              <a:rPr lang="en-GB" b="0" i="0" dirty="0">
                <a:solidFill>
                  <a:srgbClr val="1F1F1F"/>
                </a:solidFill>
                <a:effectLst/>
                <a:latin typeface="Arial" panose="020B0604020202020204" pitchFamily="34" charset="0"/>
              </a:rPr>
              <a:t>My sin, not in part but the whole</a:t>
            </a:r>
            <a:br>
              <a:rPr lang="en-GB" dirty="0"/>
            </a:br>
            <a:r>
              <a:rPr lang="en-GB" b="0" i="0" dirty="0">
                <a:solidFill>
                  <a:srgbClr val="1F1F1F"/>
                </a:solidFill>
                <a:effectLst/>
                <a:latin typeface="Arial" panose="020B0604020202020204" pitchFamily="34" charset="0"/>
              </a:rPr>
              <a:t>Is nailed to the cross, and I bear it no more</a:t>
            </a:r>
            <a:br>
              <a:rPr lang="en-GB" dirty="0"/>
            </a:br>
            <a:r>
              <a:rPr lang="en-GB" b="0" i="0" dirty="0">
                <a:solidFill>
                  <a:srgbClr val="1F1F1F"/>
                </a:solidFill>
                <a:effectLst/>
                <a:latin typeface="Arial" panose="020B0604020202020204" pitchFamily="34" charset="0"/>
              </a:rPr>
              <a:t>Praise the Lord, praise the Lord, o my soul!</a:t>
            </a:r>
            <a:endParaRPr lang="en-GB" dirty="0"/>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a:extLst>
              <a:ext uri="{FF2B5EF4-FFF2-40B4-BE49-F238E27FC236}">
                <a16:creationId xmlns:a16="http://schemas.microsoft.com/office/drawing/2014/main" id="{F8AF1BEE-0189-8590-92EE-DE919E5539C9}"/>
              </a:ext>
            </a:extLst>
          </p:cNvPr>
          <p:cNvSpPr>
            <a:spLocks noGrp="1"/>
          </p:cNvSpPr>
          <p:nvPr>
            <p:ph type="sldNum" sz="quarter" idx="5"/>
          </p:nvPr>
        </p:nvSpPr>
        <p:spPr/>
        <p:txBody>
          <a:bodyPr/>
          <a:lstStyle/>
          <a:p>
            <a:fld id="{5B0F74EB-C317-461E-9014-13893B93CC72}" type="slidenum">
              <a:rPr lang="en-GB" smtClean="0"/>
              <a:t>17</a:t>
            </a:fld>
            <a:endParaRPr lang="en-GB"/>
          </a:p>
        </p:txBody>
      </p:sp>
    </p:spTree>
    <p:extLst>
      <p:ext uri="{BB962C8B-B14F-4D97-AF65-F5344CB8AC3E}">
        <p14:creationId xmlns:p14="http://schemas.microsoft.com/office/powerpoint/2010/main" val="4114634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4A54-5FB8-9580-83AA-3726BB09F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7968B-E9D3-D1DB-70DA-EC0E874EB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6AA1B-A77D-F257-E7AE-B76CED10AB8B}"/>
              </a:ext>
            </a:extLst>
          </p:cNvPr>
          <p:cNvSpPr>
            <a:spLocks noGrp="1"/>
          </p:cNvSpPr>
          <p:nvPr>
            <p:ph type="body" idx="1"/>
          </p:nvPr>
        </p:nvSpPr>
        <p:spPr/>
        <p:txBody>
          <a:bodyPr/>
          <a:lstStyle/>
          <a:p>
            <a:endParaRPr lang="en-GB" b="0" i="0" dirty="0">
              <a:solidFill>
                <a:srgbClr val="1F1F1F"/>
              </a:solidFill>
              <a:effectLst/>
              <a:latin typeface="Arial" panose="020B0604020202020204" pitchFamily="34" charset="0"/>
            </a:endParaRPr>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a:extLst>
              <a:ext uri="{FF2B5EF4-FFF2-40B4-BE49-F238E27FC236}">
                <a16:creationId xmlns:a16="http://schemas.microsoft.com/office/drawing/2014/main" id="{42C274AB-1E91-0468-129C-21A0EA35A8A4}"/>
              </a:ext>
            </a:extLst>
          </p:cNvPr>
          <p:cNvSpPr>
            <a:spLocks noGrp="1"/>
          </p:cNvSpPr>
          <p:nvPr>
            <p:ph type="sldNum" sz="quarter" idx="5"/>
          </p:nvPr>
        </p:nvSpPr>
        <p:spPr/>
        <p:txBody>
          <a:bodyPr/>
          <a:lstStyle/>
          <a:p>
            <a:fld id="{5B0F74EB-C317-461E-9014-13893B93CC72}" type="slidenum">
              <a:rPr lang="en-GB" smtClean="0"/>
              <a:t>18</a:t>
            </a:fld>
            <a:endParaRPr lang="en-GB"/>
          </a:p>
        </p:txBody>
      </p:sp>
    </p:spTree>
    <p:extLst>
      <p:ext uri="{BB962C8B-B14F-4D97-AF65-F5344CB8AC3E}">
        <p14:creationId xmlns:p14="http://schemas.microsoft.com/office/powerpoint/2010/main" val="364355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79AA5-43E5-7EF4-4E17-BF9EACBCD9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B00B3-6E22-4774-E626-F8AE7635F9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056C9-06A0-9E53-152C-F3AF9F7AE026}"/>
              </a:ext>
            </a:extLst>
          </p:cNvPr>
          <p:cNvSpPr>
            <a:spLocks noGrp="1"/>
          </p:cNvSpPr>
          <p:nvPr>
            <p:ph type="body" idx="1"/>
          </p:nvPr>
        </p:nvSpPr>
        <p:spPr/>
        <p:txBody>
          <a:bodyPr/>
          <a:lstStyle/>
          <a:p>
            <a:endParaRPr lang="en-GB" b="0" i="0" dirty="0">
              <a:solidFill>
                <a:srgbClr val="1F1F1F"/>
              </a:solidFill>
              <a:effectLst/>
              <a:latin typeface="Arial" panose="020B0604020202020204" pitchFamily="34" charset="0"/>
            </a:endParaRPr>
          </a:p>
          <a:p>
            <a:endParaRPr lang="en-GB" dirty="0"/>
          </a:p>
          <a:p>
            <a:r>
              <a:rPr lang="en-GB" dirty="0"/>
              <a:t>Health troubles</a:t>
            </a:r>
          </a:p>
          <a:p>
            <a:r>
              <a:rPr lang="en-GB" dirty="0"/>
              <a:t>Difficult job</a:t>
            </a:r>
          </a:p>
          <a:p>
            <a:r>
              <a:rPr lang="en-GB" dirty="0"/>
              <a:t>Economic hardships</a:t>
            </a:r>
          </a:p>
          <a:p>
            <a:r>
              <a:rPr lang="en-GB" dirty="0"/>
              <a:t>Broken relationships</a:t>
            </a:r>
          </a:p>
          <a:p>
            <a:endParaRPr lang="en-GB" dirty="0"/>
          </a:p>
          <a:p>
            <a:r>
              <a:rPr lang="en-GB" dirty="0"/>
              <a:t>Jesus has reconciled me to God</a:t>
            </a:r>
          </a:p>
          <a:p>
            <a:r>
              <a:rPr lang="en-GB" dirty="0"/>
              <a:t>I’m Saved</a:t>
            </a:r>
          </a:p>
          <a:p>
            <a:r>
              <a:rPr lang="en-GB" dirty="0"/>
              <a:t>I’m loved by Him</a:t>
            </a:r>
          </a:p>
          <a:p>
            <a:r>
              <a:rPr lang="en-GB" dirty="0"/>
              <a:t>He will wipe away every tear</a:t>
            </a:r>
          </a:p>
          <a:p>
            <a:r>
              <a:rPr lang="en-GB" dirty="0"/>
              <a:t>We will see Him face to face</a:t>
            </a:r>
          </a:p>
          <a:p>
            <a:endParaRPr lang="en-GB" dirty="0"/>
          </a:p>
        </p:txBody>
      </p:sp>
      <p:sp>
        <p:nvSpPr>
          <p:cNvPr id="4" name="Slide Number Placeholder 3">
            <a:extLst>
              <a:ext uri="{FF2B5EF4-FFF2-40B4-BE49-F238E27FC236}">
                <a16:creationId xmlns:a16="http://schemas.microsoft.com/office/drawing/2014/main" id="{6736EBBE-02E8-DE0E-B9CD-3EDCFD610016}"/>
              </a:ext>
            </a:extLst>
          </p:cNvPr>
          <p:cNvSpPr>
            <a:spLocks noGrp="1"/>
          </p:cNvSpPr>
          <p:nvPr>
            <p:ph type="sldNum" sz="quarter" idx="5"/>
          </p:nvPr>
        </p:nvSpPr>
        <p:spPr/>
        <p:txBody>
          <a:bodyPr/>
          <a:lstStyle/>
          <a:p>
            <a:fld id="{5B0F74EB-C317-461E-9014-13893B93CC72}" type="slidenum">
              <a:rPr lang="en-GB" smtClean="0"/>
              <a:t>19</a:t>
            </a:fld>
            <a:endParaRPr lang="en-GB"/>
          </a:p>
        </p:txBody>
      </p:sp>
    </p:spTree>
    <p:extLst>
      <p:ext uri="{BB962C8B-B14F-4D97-AF65-F5344CB8AC3E}">
        <p14:creationId xmlns:p14="http://schemas.microsoft.com/office/powerpoint/2010/main" val="1141594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16706-1ADB-BCDA-DEB5-7DD92786E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27607-E9A3-EB77-EADF-43836461A8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8405B-3925-D828-AC3F-436CC59FAA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C8E977-6E29-D69F-4E8B-34FF864B1AE8}"/>
              </a:ext>
            </a:extLst>
          </p:cNvPr>
          <p:cNvSpPr>
            <a:spLocks noGrp="1"/>
          </p:cNvSpPr>
          <p:nvPr>
            <p:ph type="sldNum" sz="quarter" idx="5"/>
          </p:nvPr>
        </p:nvSpPr>
        <p:spPr/>
        <p:txBody>
          <a:bodyPr/>
          <a:lstStyle/>
          <a:p>
            <a:fld id="{5B0F74EB-C317-461E-9014-13893B93CC72}" type="slidenum">
              <a:rPr lang="en-GB" smtClean="0"/>
              <a:t>20</a:t>
            </a:fld>
            <a:endParaRPr lang="en-GB"/>
          </a:p>
        </p:txBody>
      </p:sp>
    </p:spTree>
    <p:extLst>
      <p:ext uri="{BB962C8B-B14F-4D97-AF65-F5344CB8AC3E}">
        <p14:creationId xmlns:p14="http://schemas.microsoft.com/office/powerpoint/2010/main" val="2050049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12E90-1AC4-ED4D-C48B-9B3EF5784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5A2A9-484B-8D9E-E962-794737EEC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875DC-A8B2-E850-47AB-D452F77561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593742-266A-73F9-B618-80707CD92FDA}"/>
              </a:ext>
            </a:extLst>
          </p:cNvPr>
          <p:cNvSpPr>
            <a:spLocks noGrp="1"/>
          </p:cNvSpPr>
          <p:nvPr>
            <p:ph type="sldNum" sz="quarter" idx="5"/>
          </p:nvPr>
        </p:nvSpPr>
        <p:spPr/>
        <p:txBody>
          <a:bodyPr/>
          <a:lstStyle/>
          <a:p>
            <a:fld id="{5B0F74EB-C317-461E-9014-13893B93CC72}" type="slidenum">
              <a:rPr lang="en-GB" smtClean="0"/>
              <a:t>21</a:t>
            </a:fld>
            <a:endParaRPr lang="en-GB"/>
          </a:p>
        </p:txBody>
      </p:sp>
    </p:spTree>
    <p:extLst>
      <p:ext uri="{BB962C8B-B14F-4D97-AF65-F5344CB8AC3E}">
        <p14:creationId xmlns:p14="http://schemas.microsoft.com/office/powerpoint/2010/main" val="1434507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1320"/>
                </a:solidFill>
                <a:effectLst/>
                <a:latin typeface="Roboto" panose="02000000000000000000" pitchFamily="2" charset="0"/>
              </a:rPr>
              <a:t>For you died, and your life is now hidden with Christ in God.</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23</a:t>
            </a:fld>
            <a:endParaRPr lang="en-GB"/>
          </a:p>
        </p:txBody>
      </p:sp>
    </p:spTree>
    <p:extLst>
      <p:ext uri="{BB962C8B-B14F-4D97-AF65-F5344CB8AC3E}">
        <p14:creationId xmlns:p14="http://schemas.microsoft.com/office/powerpoint/2010/main" val="3813126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24</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28A3-80E8-6318-F303-EFDF14AAF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3FA22-DBBD-A3F0-CF55-650EFEB1E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8DFB9A-D2E2-0036-C3AD-94913A3D00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BE7D563-154C-F01F-F688-58A77CE8898E}"/>
              </a:ext>
            </a:extLst>
          </p:cNvPr>
          <p:cNvSpPr>
            <a:spLocks noGrp="1"/>
          </p:cNvSpPr>
          <p:nvPr>
            <p:ph type="sldNum" sz="quarter" idx="5"/>
          </p:nvPr>
        </p:nvSpPr>
        <p:spPr/>
        <p:txBody>
          <a:bodyPr/>
          <a:lstStyle/>
          <a:p>
            <a:fld id="{5B0F74EB-C317-461E-9014-13893B93CC72}" type="slidenum">
              <a:rPr lang="en-GB" smtClean="0"/>
              <a:t>25</a:t>
            </a:fld>
            <a:endParaRPr lang="en-GB"/>
          </a:p>
        </p:txBody>
      </p:sp>
    </p:spTree>
    <p:extLst>
      <p:ext uri="{BB962C8B-B14F-4D97-AF65-F5344CB8AC3E}">
        <p14:creationId xmlns:p14="http://schemas.microsoft.com/office/powerpoint/2010/main" val="4035959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26 </a:t>
            </a:r>
            <a:r>
              <a:rPr lang="en-GB" b="0" i="0" dirty="0">
                <a:solidFill>
                  <a:srgbClr val="000000"/>
                </a:solidFill>
                <a:effectLst/>
                <a:latin typeface="system-ui"/>
              </a:rPr>
              <a:t>Suddenly there was such a violent earthquake that the foundations of the prison were shaken. At once all the prison doors flew open, and everyone’s chains came loose. </a:t>
            </a:r>
          </a:p>
          <a:p>
            <a:endParaRPr lang="en-GB" b="0" i="0" dirty="0">
              <a:solidFill>
                <a:srgbClr val="000000"/>
              </a:solidFill>
              <a:effectLst/>
              <a:latin typeface="system-ui"/>
            </a:endParaRPr>
          </a:p>
          <a:p>
            <a:r>
              <a:rPr lang="en-GB" dirty="0"/>
              <a:t>Earthquake – God wanted to get involved</a:t>
            </a:r>
          </a:p>
          <a:p>
            <a:r>
              <a:rPr lang="en-GB" dirty="0"/>
              <a:t>Punishment for failing in guarding – execution so suicide avoids public shame </a:t>
            </a:r>
          </a:p>
          <a:p>
            <a:r>
              <a:rPr lang="en-GB" dirty="0"/>
              <a:t>Paul concerned for his well-being when jailer had been cruel </a:t>
            </a:r>
          </a:p>
          <a:p>
            <a:r>
              <a:rPr lang="en-GB" dirty="0"/>
              <a:t>Paul command spirits and prisons – why would they obey Paul? Heard him singing? </a:t>
            </a:r>
          </a:p>
          <a:p>
            <a:r>
              <a:rPr lang="en-GB" sz="1800" b="0" i="0" u="none" strike="noStrike" dirty="0">
                <a:solidFill>
                  <a:srgbClr val="000000"/>
                </a:solidFill>
                <a:effectLst/>
                <a:latin typeface="Roboto" panose="02000000000000000000" pitchFamily="2" charset="0"/>
              </a:rPr>
              <a:t>What must we do to be saved? A vulnerable, open hearted position - it’s not the language of negotiation. - </a:t>
            </a:r>
            <a:r>
              <a:rPr lang="en-GB" sz="1800" dirty="0">
                <a:effectLst/>
                <a:latin typeface="Calibri" panose="020F0502020204030204" pitchFamily="34" charset="0"/>
                <a:ea typeface="Aptos" panose="020B0004020202020204" pitchFamily="34" charset="0"/>
              </a:rPr>
              <a:t>do nothing other than rely on what he has done</a:t>
            </a:r>
            <a:endParaRPr lang="en-GB" dirty="0"/>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26</a:t>
            </a:fld>
            <a:endParaRPr lang="en-GB"/>
          </a:p>
        </p:txBody>
      </p:sp>
    </p:spTree>
    <p:extLst>
      <p:ext uri="{BB962C8B-B14F-4D97-AF65-F5344CB8AC3E}">
        <p14:creationId xmlns:p14="http://schemas.microsoft.com/office/powerpoint/2010/main" val="716933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27 </a:t>
            </a:r>
            <a:r>
              <a:rPr lang="en-GB" b="0" i="0" dirty="0">
                <a:solidFill>
                  <a:srgbClr val="000000"/>
                </a:solidFill>
                <a:effectLst/>
                <a:latin typeface="system-ui"/>
              </a:rPr>
              <a:t>The jailer woke up, and when he saw the prison doors open, he drew his sword and was about to kill himself because he thought the prisoners had escaped. </a:t>
            </a:r>
            <a:r>
              <a:rPr lang="en-GB" b="1" i="0" baseline="30000" dirty="0">
                <a:solidFill>
                  <a:srgbClr val="000000"/>
                </a:solidFill>
                <a:effectLst/>
                <a:latin typeface="system-ui"/>
              </a:rPr>
              <a:t>28 </a:t>
            </a:r>
            <a:r>
              <a:rPr lang="en-GB" b="0" i="0" dirty="0">
                <a:solidFill>
                  <a:srgbClr val="000000"/>
                </a:solidFill>
                <a:effectLst/>
                <a:latin typeface="system-ui"/>
              </a:rPr>
              <a:t>But Paul shouted, “Don’t harm yourself! We are all here!”</a:t>
            </a:r>
          </a:p>
          <a:p>
            <a:pPr algn="l"/>
            <a:r>
              <a:rPr lang="en-GB" b="1" i="0" baseline="30000" dirty="0">
                <a:solidFill>
                  <a:srgbClr val="000000"/>
                </a:solidFill>
                <a:effectLst/>
                <a:latin typeface="system-ui"/>
              </a:rPr>
              <a:t>29 </a:t>
            </a:r>
            <a:r>
              <a:rPr lang="en-GB" b="0" i="0" dirty="0">
                <a:solidFill>
                  <a:srgbClr val="000000"/>
                </a:solidFill>
                <a:effectLst/>
                <a:latin typeface="system-ui"/>
              </a:rPr>
              <a:t>The jailer called for lights, rushed in and fell trembling before Paul and Silas. </a:t>
            </a:r>
            <a:r>
              <a:rPr lang="en-GB" b="1" i="0" baseline="30000" dirty="0">
                <a:solidFill>
                  <a:srgbClr val="000000"/>
                </a:solidFill>
                <a:effectLst/>
                <a:latin typeface="system-ui"/>
              </a:rPr>
              <a:t>30 </a:t>
            </a:r>
            <a:r>
              <a:rPr lang="en-GB" b="0" i="0" dirty="0">
                <a:solidFill>
                  <a:srgbClr val="000000"/>
                </a:solidFill>
                <a:effectLst/>
                <a:latin typeface="system-ui"/>
              </a:rPr>
              <a:t>He then brought them out and asked, </a:t>
            </a:r>
            <a:r>
              <a:rPr lang="en-GB" b="0" i="0" u="sng" dirty="0">
                <a:solidFill>
                  <a:srgbClr val="000000"/>
                </a:solidFill>
                <a:effectLst/>
                <a:latin typeface="system-ui"/>
              </a:rPr>
              <a:t>“Sirs, what must I do to be saved?”</a:t>
            </a:r>
          </a:p>
          <a:p>
            <a:pPr algn="l"/>
            <a:r>
              <a:rPr lang="en-GB" b="1" i="0" baseline="30000" dirty="0">
                <a:solidFill>
                  <a:srgbClr val="000000"/>
                </a:solidFill>
                <a:effectLst/>
                <a:latin typeface="system-ui"/>
              </a:rPr>
              <a:t>31 </a:t>
            </a:r>
            <a:r>
              <a:rPr lang="en-GB" b="0" i="0" dirty="0">
                <a:solidFill>
                  <a:srgbClr val="000000"/>
                </a:solidFill>
                <a:effectLst/>
                <a:latin typeface="system-ui"/>
              </a:rPr>
              <a:t>They replied, “Believe in the Lord Jesus, and you will be saved—you and your household.” </a:t>
            </a:r>
          </a:p>
          <a:p>
            <a:endParaRPr lang="en-GB" dirty="0"/>
          </a:p>
          <a:p>
            <a:r>
              <a:rPr lang="en-GB" dirty="0"/>
              <a:t>What must you do? Do nothing. And this is the hardest thing to do</a:t>
            </a:r>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27</a:t>
            </a:fld>
            <a:endParaRPr lang="en-GB"/>
          </a:p>
        </p:txBody>
      </p:sp>
    </p:spTree>
    <p:extLst>
      <p:ext uri="{BB962C8B-B14F-4D97-AF65-F5344CB8AC3E}">
        <p14:creationId xmlns:p14="http://schemas.microsoft.com/office/powerpoint/2010/main" val="390158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32 </a:t>
            </a:r>
            <a:r>
              <a:rPr lang="en-GB" b="0" i="0" dirty="0">
                <a:solidFill>
                  <a:srgbClr val="000000"/>
                </a:solidFill>
                <a:effectLst/>
                <a:latin typeface="system-ui"/>
              </a:rPr>
              <a:t>Then they spoke the word of the Lord to him and to all the others in his house. </a:t>
            </a:r>
            <a:r>
              <a:rPr lang="en-GB" b="1" i="0" baseline="30000" dirty="0">
                <a:solidFill>
                  <a:srgbClr val="000000"/>
                </a:solidFill>
                <a:effectLst/>
                <a:latin typeface="system-ui"/>
              </a:rPr>
              <a:t>33 </a:t>
            </a:r>
            <a:r>
              <a:rPr lang="en-GB" b="0" i="0" dirty="0">
                <a:solidFill>
                  <a:srgbClr val="000000"/>
                </a:solidFill>
                <a:effectLst/>
                <a:latin typeface="system-ui"/>
              </a:rPr>
              <a:t>At that hour of the night the jailer took them and washed their wounds;</a:t>
            </a:r>
          </a:p>
          <a:p>
            <a:endParaRPr lang="en-GB" b="0" i="0" dirty="0">
              <a:solidFill>
                <a:srgbClr val="000000"/>
              </a:solidFill>
              <a:effectLst/>
              <a:latin typeface="system-ui"/>
            </a:endParaRPr>
          </a:p>
          <a:p>
            <a:r>
              <a:rPr lang="en-GB" dirty="0"/>
              <a:t>Whole family units coming to him</a:t>
            </a:r>
          </a:p>
          <a:p>
            <a:r>
              <a:rPr lang="en-GB" dirty="0"/>
              <a:t>Children lead families </a:t>
            </a:r>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28</a:t>
            </a:fld>
            <a:endParaRPr lang="en-GB"/>
          </a:p>
        </p:txBody>
      </p:sp>
    </p:spTree>
    <p:extLst>
      <p:ext uri="{BB962C8B-B14F-4D97-AF65-F5344CB8AC3E}">
        <p14:creationId xmlns:p14="http://schemas.microsoft.com/office/powerpoint/2010/main" val="1878540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Didn’t play his roman citizen card – chose to suffer along with the people (like Jesus did)</a:t>
            </a:r>
          </a:p>
          <a:p>
            <a:r>
              <a:rPr lang="en-GB" dirty="0"/>
              <a:t>Now he plays the card – to protect the church he has planted – you mistreated me but don’t you dare mistreat them </a:t>
            </a:r>
          </a:p>
          <a:p>
            <a:r>
              <a:rPr lang="en-GB" dirty="0"/>
              <a:t>God has create a space of protection for us </a:t>
            </a:r>
          </a:p>
          <a:p>
            <a:endParaRPr lang="en-GB" dirty="0"/>
          </a:p>
          <a:p>
            <a:r>
              <a:rPr lang="en-GB" dirty="0"/>
              <a:t>First church meeting in Phillipi – Lydia, slave girl, the jailer </a:t>
            </a:r>
          </a:p>
        </p:txBody>
      </p:sp>
      <p:sp>
        <p:nvSpPr>
          <p:cNvPr id="4" name="Slide Number Placeholder 3"/>
          <p:cNvSpPr>
            <a:spLocks noGrp="1"/>
          </p:cNvSpPr>
          <p:nvPr>
            <p:ph type="sldNum" sz="quarter" idx="5"/>
          </p:nvPr>
        </p:nvSpPr>
        <p:spPr/>
        <p:txBody>
          <a:bodyPr/>
          <a:lstStyle/>
          <a:p>
            <a:fld id="{5B0F74EB-C317-461E-9014-13893B93CC72}" type="slidenum">
              <a:rPr lang="en-GB" smtClean="0"/>
              <a:t>29</a:t>
            </a:fld>
            <a:endParaRPr lang="en-GB"/>
          </a:p>
        </p:txBody>
      </p:sp>
    </p:spTree>
    <p:extLst>
      <p:ext uri="{BB962C8B-B14F-4D97-AF65-F5344CB8AC3E}">
        <p14:creationId xmlns:p14="http://schemas.microsoft.com/office/powerpoint/2010/main" val="1876419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1F01-5A99-8A92-8141-2A2EF5174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E8C6C-00AB-58A9-5B98-FB29DE6F9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1C73A-8B5A-3FB1-6E04-C990989661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Magistrate emotional reaction biting butt – wish they had done the research – they were the ones you violated the law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Doesn’t use his rights to protect self – chooses to identify (Phil 2) - </a:t>
            </a:r>
            <a:r>
              <a:rPr lang="en-GB" sz="1200" dirty="0">
                <a:effectLst/>
                <a:latin typeface="Calibri" panose="020F0502020204030204" pitchFamily="34" charset="0"/>
                <a:ea typeface="Aptos" panose="020B0004020202020204" pitchFamily="34" charset="0"/>
              </a:rPr>
              <a:t>Like Jesus renounced his status to suffer for us to afford us the status we couldn’t have afforded ourselves</a:t>
            </a:r>
          </a:p>
          <a:p>
            <a:endParaRPr lang="en-GB" dirty="0"/>
          </a:p>
          <a:p>
            <a:r>
              <a:rPr lang="en-GB" dirty="0"/>
              <a:t>Paul uses Roman citizenship &amp; shift in power balance to protect the church </a:t>
            </a:r>
          </a:p>
          <a:p>
            <a:endParaRPr lang="en-GB" dirty="0"/>
          </a:p>
          <a:p>
            <a:r>
              <a:rPr lang="en-GB" dirty="0"/>
              <a:t>Met with the church – Lydia (who wanted to give her resources e.g. home to be used by kingdom), salve girl, jailer – when would they have interacted before – now they are “brothers and sisters”</a:t>
            </a:r>
          </a:p>
        </p:txBody>
      </p:sp>
      <p:sp>
        <p:nvSpPr>
          <p:cNvPr id="4" name="Slide Number Placeholder 3">
            <a:extLst>
              <a:ext uri="{FF2B5EF4-FFF2-40B4-BE49-F238E27FC236}">
                <a16:creationId xmlns:a16="http://schemas.microsoft.com/office/drawing/2014/main" id="{1EB73B71-3F8C-0BBA-C3F1-5211E7772897}"/>
              </a:ext>
            </a:extLst>
          </p:cNvPr>
          <p:cNvSpPr>
            <a:spLocks noGrp="1"/>
          </p:cNvSpPr>
          <p:nvPr>
            <p:ph type="sldNum" sz="quarter" idx="5"/>
          </p:nvPr>
        </p:nvSpPr>
        <p:spPr/>
        <p:txBody>
          <a:bodyPr/>
          <a:lstStyle/>
          <a:p>
            <a:fld id="{5B0F74EB-C317-461E-9014-13893B93CC72}" type="slidenum">
              <a:rPr lang="en-GB" smtClean="0"/>
              <a:t>30</a:t>
            </a:fld>
            <a:endParaRPr lang="en-GB"/>
          </a:p>
        </p:txBody>
      </p:sp>
    </p:spTree>
    <p:extLst>
      <p:ext uri="{BB962C8B-B14F-4D97-AF65-F5344CB8AC3E}">
        <p14:creationId xmlns:p14="http://schemas.microsoft.com/office/powerpoint/2010/main" val="2031046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08/04/2025</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microsoft.com/office/2007/relationships/hdphoto" Target="../media/hdphoto8.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www.anrdoezrs.net/click-4406225-10691612?url=http://affiliates.allposters.com/link/redirect.asp?item=2664828&amp;cjsku=2664828"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93" name="Rectangle 11292">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ow does autofocus work? - Naked Science Scrapbook - YouTube">
            <a:extLst>
              <a:ext uri="{FF2B5EF4-FFF2-40B4-BE49-F238E27FC236}">
                <a16:creationId xmlns:a16="http://schemas.microsoft.com/office/drawing/2014/main" id="{F3138ECF-4C71-4CC4-44C2-B5EBE6BEACD8}"/>
              </a:ext>
            </a:extLst>
          </p:cNvPr>
          <p:cNvPicPr>
            <a:picLocks noChangeAspect="1"/>
          </p:cNvPicPr>
          <p:nvPr/>
        </p:nvPicPr>
        <p:blipFill>
          <a:blip r:embed="rId3" cstate="print">
            <a:extLst>
              <a:ext uri="{28A0092B-C50C-407E-A947-70E740481C1C}">
                <a14:useLocalDpi xmlns:a14="http://schemas.microsoft.com/office/drawing/2010/main" val="0"/>
              </a:ext>
            </a:extLst>
          </a:blip>
          <a:srcRect l="1"/>
          <a:stretch/>
        </p:blipFill>
        <p:spPr bwMode="auto">
          <a:xfrm>
            <a:off x="20" y="-22"/>
            <a:ext cx="12191977" cy="6858022"/>
          </a:xfrm>
          <a:prstGeom prst="rect">
            <a:avLst/>
          </a:prstGeom>
          <a:noFill/>
        </p:spPr>
      </p:pic>
      <p:sp>
        <p:nvSpPr>
          <p:cNvPr id="11294" name="Rectangle 1129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643466" y="643467"/>
            <a:ext cx="5452529" cy="3569242"/>
          </a:xfrm>
        </p:spPr>
        <p:txBody>
          <a:bodyPr anchor="t">
            <a:normAutofit/>
          </a:bodyPr>
          <a:lstStyle/>
          <a:p>
            <a:pPr algn="l"/>
            <a:r>
              <a:rPr lang="en-GB" sz="5200">
                <a:solidFill>
                  <a:srgbClr val="FFFFFF"/>
                </a:solidFill>
              </a:rPr>
              <a:t>Acts Series</a:t>
            </a: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643466" y="4551037"/>
            <a:ext cx="5449479" cy="1578054"/>
          </a:xfrm>
        </p:spPr>
        <p:txBody>
          <a:bodyPr anchor="b">
            <a:normAutofit/>
          </a:bodyPr>
          <a:lstStyle/>
          <a:p>
            <a:pPr algn="l"/>
            <a:r>
              <a:rPr lang="en-GB" sz="2800" dirty="0">
                <a:solidFill>
                  <a:srgbClr val="FFFFFF"/>
                </a:solidFill>
              </a:rPr>
              <a:t>Episode 20: </a:t>
            </a:r>
            <a:r>
              <a:rPr lang="en-GB" sz="2800" dirty="0" err="1">
                <a:solidFill>
                  <a:srgbClr val="FFFFFF"/>
                </a:solidFill>
              </a:rPr>
              <a:t>Chpt</a:t>
            </a:r>
            <a:r>
              <a:rPr lang="en-GB" sz="2800" dirty="0">
                <a:solidFill>
                  <a:srgbClr val="FFFFFF"/>
                </a:solidFill>
              </a:rPr>
              <a:t> 16</a:t>
            </a:r>
          </a:p>
          <a:p>
            <a:pPr algn="l"/>
            <a:r>
              <a:rPr lang="en-GB" sz="2800">
                <a:solidFill>
                  <a:srgbClr val="FFFFFF"/>
                </a:solidFill>
              </a:rPr>
              <a:t>23</a:t>
            </a:r>
            <a:r>
              <a:rPr lang="en-GB" sz="2800" baseline="30000">
                <a:solidFill>
                  <a:srgbClr val="FFFFFF"/>
                </a:solidFill>
              </a:rPr>
              <a:t>rd</a:t>
            </a:r>
            <a:r>
              <a:rPr lang="en-GB" sz="2800">
                <a:solidFill>
                  <a:srgbClr val="FFFFFF"/>
                </a:solidFill>
              </a:rPr>
              <a:t> Feb </a:t>
            </a:r>
            <a:r>
              <a:rPr lang="en-GB" sz="2800" dirty="0">
                <a:solidFill>
                  <a:srgbClr val="FFFFFF"/>
                </a:solidFill>
              </a:rPr>
              <a:t>2025</a:t>
            </a:r>
          </a:p>
        </p:txBody>
      </p:sp>
      <p:sp>
        <p:nvSpPr>
          <p:cNvPr id="11295" name="Rectangle 11294">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54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027F12-ABD1-ED1C-3837-CF81D8BC5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9361A-C47C-4A0C-0144-7BFED480C04D}"/>
              </a:ext>
            </a:extLst>
          </p:cNvPr>
          <p:cNvSpPr>
            <a:spLocks noGrp="1"/>
          </p:cNvSpPr>
          <p:nvPr>
            <p:ph type="title"/>
          </p:nvPr>
        </p:nvSpPr>
        <p:spPr>
          <a:xfrm>
            <a:off x="838200" y="152475"/>
            <a:ext cx="10515600" cy="773393"/>
          </a:xfrm>
        </p:spPr>
        <p:txBody>
          <a:bodyPr/>
          <a:lstStyle/>
          <a:p>
            <a:pPr algn="ctr"/>
            <a:r>
              <a:rPr lang="en-GB" dirty="0">
                <a:solidFill>
                  <a:schemeClr val="bg1"/>
                </a:solidFill>
              </a:rPr>
              <a:t>Acts 16:16-24</a:t>
            </a:r>
          </a:p>
        </p:txBody>
      </p:sp>
      <p:sp>
        <p:nvSpPr>
          <p:cNvPr id="3" name="Content Placeholder 2">
            <a:extLst>
              <a:ext uri="{FF2B5EF4-FFF2-40B4-BE49-F238E27FC236}">
                <a16:creationId xmlns:a16="http://schemas.microsoft.com/office/drawing/2014/main" id="{26E97C35-810A-6F03-CD15-1E2A58D83FF4}"/>
              </a:ext>
            </a:extLst>
          </p:cNvPr>
          <p:cNvSpPr>
            <a:spLocks noGrp="1"/>
          </p:cNvSpPr>
          <p:nvPr>
            <p:ph idx="1"/>
          </p:nvPr>
        </p:nvSpPr>
        <p:spPr>
          <a:xfrm>
            <a:off x="525612" y="1153168"/>
            <a:ext cx="11255542" cy="4351338"/>
          </a:xfrm>
        </p:spPr>
        <p:txBody>
          <a:bodyPr>
            <a:noAutofit/>
          </a:bodyPr>
          <a:lstStyle/>
          <a:p>
            <a:pPr marL="0" indent="0" algn="l">
              <a:buNone/>
            </a:pPr>
            <a:r>
              <a:rPr lang="en-GB" dirty="0">
                <a:solidFill>
                  <a:schemeClr val="bg1"/>
                </a:solidFill>
              </a:rPr>
              <a:t>Once when we were going to the place of prayer, we were met by a female slave who had a spirit by which she predicted the future. She earned a great deal of money for her owners by fortune-telling. She followed Paul and the rest of us, shouting, “These men are servants of the Most High God, who are telling you the way to be saved.” She kept this up for many days. Finally Paul became so annoyed that he turned around and said to the spirit, “In the name of Jesus Christ I command you to come out of her!” At that moment the spirit left her.</a:t>
            </a:r>
          </a:p>
          <a:p>
            <a:pPr marL="0" indent="0" algn="l">
              <a:buNone/>
            </a:pPr>
            <a:r>
              <a:rPr lang="en-GB" dirty="0">
                <a:solidFill>
                  <a:schemeClr val="bg1"/>
                </a:solidFill>
              </a:rPr>
              <a:t>When her owners realized that their hope of making money was gone, they seized Paul and Silas and dragged them into the marketplace to face the authorities. They brought them before the magistrates and said, “These men are Jews, and are throwing our city into an uproar by advocating customs unlawful for us Romans to accept or practice.”</a:t>
            </a:r>
          </a:p>
          <a:p>
            <a:pPr marL="0" indent="0">
              <a:buNone/>
            </a:pPr>
            <a:endParaRPr lang="en-GB" dirty="0">
              <a:solidFill>
                <a:schemeClr val="bg1"/>
              </a:solidFill>
            </a:endParaRPr>
          </a:p>
        </p:txBody>
      </p:sp>
    </p:spTree>
    <p:extLst>
      <p:ext uri="{BB962C8B-B14F-4D97-AF65-F5344CB8AC3E}">
        <p14:creationId xmlns:p14="http://schemas.microsoft.com/office/powerpoint/2010/main" val="3915060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F903FD-FA15-068A-ABD4-30946C4F9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DB4DD-851C-7D12-4FE9-7AFFAD769F98}"/>
              </a:ext>
            </a:extLst>
          </p:cNvPr>
          <p:cNvSpPr>
            <a:spLocks noGrp="1"/>
          </p:cNvSpPr>
          <p:nvPr>
            <p:ph type="title"/>
          </p:nvPr>
        </p:nvSpPr>
        <p:spPr>
          <a:xfrm>
            <a:off x="838200" y="152475"/>
            <a:ext cx="10515600" cy="773393"/>
          </a:xfrm>
        </p:spPr>
        <p:txBody>
          <a:bodyPr/>
          <a:lstStyle/>
          <a:p>
            <a:pPr algn="ctr"/>
            <a:r>
              <a:rPr lang="en-GB" dirty="0">
                <a:solidFill>
                  <a:schemeClr val="bg1"/>
                </a:solidFill>
              </a:rPr>
              <a:t>Acts 16:16-24</a:t>
            </a:r>
          </a:p>
        </p:txBody>
      </p:sp>
      <p:sp>
        <p:nvSpPr>
          <p:cNvPr id="3" name="Content Placeholder 2">
            <a:extLst>
              <a:ext uri="{FF2B5EF4-FFF2-40B4-BE49-F238E27FC236}">
                <a16:creationId xmlns:a16="http://schemas.microsoft.com/office/drawing/2014/main" id="{64EB6942-4B0B-C6F5-60D3-5AB74607B0B0}"/>
              </a:ext>
            </a:extLst>
          </p:cNvPr>
          <p:cNvSpPr>
            <a:spLocks noGrp="1"/>
          </p:cNvSpPr>
          <p:nvPr>
            <p:ph idx="1"/>
          </p:nvPr>
        </p:nvSpPr>
        <p:spPr>
          <a:xfrm>
            <a:off x="562825" y="1567837"/>
            <a:ext cx="11255542" cy="4351338"/>
          </a:xfrm>
        </p:spPr>
        <p:txBody>
          <a:bodyPr>
            <a:noAutofit/>
          </a:bodyPr>
          <a:lstStyle/>
          <a:p>
            <a:pPr marL="0" indent="0" algn="l">
              <a:buNone/>
            </a:pPr>
            <a:r>
              <a:rPr lang="en-GB" dirty="0">
                <a:solidFill>
                  <a:schemeClr val="bg1"/>
                </a:solidFill>
              </a:rPr>
              <a:t>The crowd joined in the attack against Paul and Silas, and the magistrates ordered them to be stripped and beaten with rods. After they had been severely flogged, they were thrown into prison, and the jailer was commanded to guard them carefully. When he received these orders, he put them in the inner cell and fastened their feet in the stocks.</a:t>
            </a:r>
          </a:p>
          <a:p>
            <a:pPr marL="0" indent="0">
              <a:buNone/>
            </a:pPr>
            <a:endParaRPr lang="en-GB" dirty="0">
              <a:solidFill>
                <a:schemeClr val="bg1"/>
              </a:solidFill>
            </a:endParaRPr>
          </a:p>
        </p:txBody>
      </p:sp>
    </p:spTree>
    <p:extLst>
      <p:ext uri="{BB962C8B-B14F-4D97-AF65-F5344CB8AC3E}">
        <p14:creationId xmlns:p14="http://schemas.microsoft.com/office/powerpoint/2010/main" val="856426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9B93E59D-89BC-4EAF-A58E-5E15A2EBABBE}"/>
              </a:ext>
            </a:extLst>
          </p:cNvPr>
          <p:cNvPicPr>
            <a:picLocks noChangeAspect="1"/>
          </p:cNvPicPr>
          <p:nvPr/>
        </p:nvPicPr>
        <p:blipFill>
          <a:blip r:embed="rId3">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7BA0181-2319-D8E7-1CC6-6AD78A52AA33}"/>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1. Power In Team</a:t>
            </a:r>
            <a:endParaRPr lang="en-US" sz="3600" dirty="0">
              <a:solidFill>
                <a:schemeClr val="tx1">
                  <a:lumMod val="85000"/>
                  <a:lumOff val="15000"/>
                </a:schemeClr>
              </a:solidFill>
              <a:latin typeface="+mj-lt"/>
              <a:ea typeface="+mj-ea"/>
              <a:cs typeface="+mj-cs"/>
            </a:endParaRP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6246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dancing&#10;&#10;Description automatically generated with medium confidence">
            <a:extLst>
              <a:ext uri="{FF2B5EF4-FFF2-40B4-BE49-F238E27FC236}">
                <a16:creationId xmlns:a16="http://schemas.microsoft.com/office/drawing/2014/main" id="{E44A4D58-62BE-450F-A1D9-438047400E49}"/>
              </a:ext>
            </a:extLst>
          </p:cNvPr>
          <p:cNvPicPr>
            <a:picLocks noChangeAspect="1"/>
          </p:cNvPicPr>
          <p:nvPr/>
        </p:nvPicPr>
        <p:blipFill>
          <a:blip r:embed="rId3">
            <a:extLst>
              <a:ext uri="{28A0092B-C50C-407E-A947-70E740481C1C}">
                <a14:useLocalDpi xmlns:a14="http://schemas.microsoft.com/office/drawing/2010/main" val="0"/>
              </a:ext>
            </a:extLst>
          </a:blip>
          <a:srcRect t="2837" b="2216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F88E6CF-E04F-4196-76ED-98671E087C15}"/>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2. Power In the Name</a:t>
            </a:r>
            <a:endParaRPr lang="en-US" sz="3600" dirty="0">
              <a:solidFill>
                <a:schemeClr val="tx1">
                  <a:lumMod val="85000"/>
                  <a:lumOff val="15000"/>
                </a:schemeClr>
              </a:solidFill>
              <a:latin typeface="+mj-lt"/>
              <a:ea typeface="+mj-ea"/>
              <a:cs typeface="+mj-cs"/>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94237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2C82CABE-CE50-4A51-97E9-0FF42CFB64EA}"/>
              </a:ext>
            </a:extLst>
          </p:cNvPr>
          <p:cNvPicPr>
            <a:picLocks noChangeAspect="1"/>
          </p:cNvPicPr>
          <p:nvPr/>
        </p:nvPicPr>
        <p:blipFill>
          <a:blip r:embed="rId3">
            <a:extLst>
              <a:ext uri="{28A0092B-C50C-407E-A947-70E740481C1C}">
                <a14:useLocalDpi xmlns:a14="http://schemas.microsoft.com/office/drawing/2010/main" val="0"/>
              </a:ext>
            </a:extLst>
          </a:blip>
          <a:srcRect t="14754" b="10246"/>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757B55-EE28-92C9-BB7B-ADADC59ED354}"/>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a:solidFill>
                  <a:schemeClr val="tx1">
                    <a:lumMod val="85000"/>
                    <a:lumOff val="15000"/>
                  </a:schemeClr>
                </a:solidFill>
                <a:latin typeface="+mj-lt"/>
                <a:ea typeface="+mj-ea"/>
                <a:cs typeface="+mj-cs"/>
              </a:rPr>
              <a:t>3. The Madness of Crowds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6090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C08A04-FE66-A08C-D293-A43EEFCC585C}"/>
              </a:ext>
            </a:extLst>
          </p:cNvPr>
          <p:cNvSpPr txBox="1"/>
          <p:nvPr/>
        </p:nvSpPr>
        <p:spPr>
          <a:xfrm>
            <a:off x="3048443" y="602143"/>
            <a:ext cx="609511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effectLst/>
                <a:latin typeface="Aptos" panose="020B0004020202020204" pitchFamily="34" charset="0"/>
                <a:ea typeface="Times New Roman" panose="02020603050405020304" pitchFamily="18" charset="0"/>
                <a:cs typeface="Aptos" panose="020B0004020202020204" pitchFamily="34" charset="0"/>
              </a:rPr>
              <a:t>The Madness of Crowds</a:t>
            </a:r>
          </a:p>
        </p:txBody>
      </p:sp>
      <p:pic>
        <p:nvPicPr>
          <p:cNvPr id="4" name="Trigger Happy TV .. Mad Chase">
            <a:hlinkClick r:id="" action="ppaction://media"/>
            <a:extLst>
              <a:ext uri="{FF2B5EF4-FFF2-40B4-BE49-F238E27FC236}">
                <a16:creationId xmlns:a16="http://schemas.microsoft.com/office/drawing/2014/main" id="{B4E67DFC-C185-CE32-D428-59788AE0E0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8828" y="1807009"/>
            <a:ext cx="4565613" cy="3424210"/>
          </a:xfrm>
          <a:prstGeom prst="rect">
            <a:avLst/>
          </a:prstGeom>
        </p:spPr>
      </p:pic>
      <p:sp>
        <p:nvSpPr>
          <p:cNvPr id="6" name="TextBox 5">
            <a:extLst>
              <a:ext uri="{FF2B5EF4-FFF2-40B4-BE49-F238E27FC236}">
                <a16:creationId xmlns:a16="http://schemas.microsoft.com/office/drawing/2014/main" id="{E480F312-FAD8-529C-FAAF-BC7C8581732C}"/>
              </a:ext>
            </a:extLst>
          </p:cNvPr>
          <p:cNvSpPr txBox="1"/>
          <p:nvPr/>
        </p:nvSpPr>
        <p:spPr>
          <a:xfrm>
            <a:off x="6333017" y="3015734"/>
            <a:ext cx="5038504" cy="954107"/>
          </a:xfrm>
          <a:prstGeom prst="rect">
            <a:avLst/>
          </a:prstGeom>
          <a:noFill/>
        </p:spPr>
        <p:txBody>
          <a:bodyPr wrap="square">
            <a:spAutoFit/>
          </a:bodyPr>
          <a:lstStyle/>
          <a:p>
            <a:pPr algn="ctr"/>
            <a:r>
              <a:rPr lang="en-GB" sz="2800" dirty="0">
                <a:effectLst/>
                <a:latin typeface="Aptos" panose="020B0004020202020204" pitchFamily="34" charset="0"/>
                <a:ea typeface="Times New Roman" panose="02020603050405020304" pitchFamily="18" charset="0"/>
                <a:cs typeface="Aptos" panose="020B0004020202020204" pitchFamily="34" charset="0"/>
              </a:rPr>
              <a:t>James Thurber </a:t>
            </a:r>
          </a:p>
          <a:p>
            <a:pPr algn="ctr"/>
            <a:r>
              <a:rPr lang="en-GB" sz="2800" dirty="0">
                <a:effectLst/>
                <a:latin typeface="Aptos" panose="020B0004020202020204" pitchFamily="34" charset="0"/>
                <a:ea typeface="Times New Roman" panose="02020603050405020304" pitchFamily="18" charset="0"/>
                <a:cs typeface="Aptos" panose="020B0004020202020204" pitchFamily="34" charset="0"/>
              </a:rPr>
              <a:t>‘The Day the Dam Broke’</a:t>
            </a:r>
            <a:endParaRPr lang="en-GB" sz="2800" dirty="0"/>
          </a:p>
        </p:txBody>
      </p:sp>
    </p:spTree>
    <p:extLst>
      <p:ext uri="{BB962C8B-B14F-4D97-AF65-F5344CB8AC3E}">
        <p14:creationId xmlns:p14="http://schemas.microsoft.com/office/powerpoint/2010/main" val="378897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7ECBAE6-06A9-402C-5B34-04404A8E0452}"/>
              </a:ext>
            </a:extLst>
          </p:cNvPr>
          <p:cNvSpPr txBox="1"/>
          <p:nvPr/>
        </p:nvSpPr>
        <p:spPr>
          <a:xfrm>
            <a:off x="1255060" y="5279511"/>
            <a:ext cx="9681882" cy="7398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a:solidFill>
                  <a:schemeClr val="tx1">
                    <a:lumMod val="85000"/>
                    <a:lumOff val="15000"/>
                  </a:schemeClr>
                </a:solidFill>
                <a:latin typeface="+mj-lt"/>
                <a:ea typeface="+mj-ea"/>
                <a:cs typeface="+mj-cs"/>
              </a:rPr>
              <a:t>What makes you susceptible to the crowd?</a:t>
            </a:r>
          </a:p>
        </p:txBody>
      </p:sp>
      <p:pic>
        <p:nvPicPr>
          <p:cNvPr id="4098" name="Picture 2" descr="Posterazzi Bruce Springsteen crowd surfing at Madison Square Garden Photo  Print (30 x 24) : Amazon.co.uk: Home &amp; Kitchen">
            <a:extLst>
              <a:ext uri="{FF2B5EF4-FFF2-40B4-BE49-F238E27FC236}">
                <a16:creationId xmlns:a16="http://schemas.microsoft.com/office/drawing/2014/main" id="{421D1975-7B9E-8CDD-601F-0B3A957B5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667"/>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536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he Double-Edged Personality Sword">
            <a:extLst>
              <a:ext uri="{FF2B5EF4-FFF2-40B4-BE49-F238E27FC236}">
                <a16:creationId xmlns:a16="http://schemas.microsoft.com/office/drawing/2014/main" id="{98718F31-0FAE-0A16-E65B-4EA12FC26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9" name="Rectangle 307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EEABDB8-0E3A-158B-F1B1-7EB511E60352}"/>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a:solidFill>
                  <a:schemeClr val="tx1">
                    <a:lumMod val="85000"/>
                    <a:lumOff val="15000"/>
                  </a:schemeClr>
                </a:solidFill>
                <a:latin typeface="+mj-lt"/>
                <a:ea typeface="+mj-ea"/>
                <a:cs typeface="+mj-cs"/>
              </a:rPr>
              <a:t>4. Necessity of Discernment </a:t>
            </a:r>
          </a:p>
        </p:txBody>
      </p:sp>
      <p:cxnSp>
        <p:nvCxnSpPr>
          <p:cNvPr id="3081" name="Straight Connector 308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083" name="Straight Connector 308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613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text, person&#10;&#10;Description automatically generated">
            <a:extLst>
              <a:ext uri="{FF2B5EF4-FFF2-40B4-BE49-F238E27FC236}">
                <a16:creationId xmlns:a16="http://schemas.microsoft.com/office/drawing/2014/main" id="{3775201F-9BC6-4487-81A3-62C435D65602}"/>
              </a:ext>
            </a:extLst>
          </p:cNvPr>
          <p:cNvPicPr>
            <a:picLocks noChangeAspect="1"/>
          </p:cNvPicPr>
          <p:nvPr/>
        </p:nvPicPr>
        <p:blipFill>
          <a:blip r:embed="rId3">
            <a:extLst>
              <a:ext uri="{28A0092B-C50C-407E-A947-70E740481C1C}">
                <a14:useLocalDpi xmlns:a14="http://schemas.microsoft.com/office/drawing/2010/main" val="0"/>
              </a:ext>
            </a:extLst>
          </a:blip>
          <a:srcRect t="11769" b="13231"/>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6C93A6D-AE01-42DB-0934-D201291B8E39}"/>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5. Shock of Singing in Stocks</a:t>
            </a:r>
            <a:endParaRPr lang="en-US" sz="3600" dirty="0">
              <a:solidFill>
                <a:schemeClr val="tx1">
                  <a:lumMod val="85000"/>
                  <a:lumOff val="15000"/>
                </a:schemeClr>
              </a:solidFill>
              <a:latin typeface="+mj-lt"/>
              <a:ea typeface="+mj-ea"/>
              <a:cs typeface="+mj-cs"/>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1964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ehind the clouds the sun is still shining_0">
            <a:hlinkClick r:id="" action="ppaction://media"/>
            <a:extLst>
              <a:ext uri="{FF2B5EF4-FFF2-40B4-BE49-F238E27FC236}">
                <a16:creationId xmlns:a16="http://schemas.microsoft.com/office/drawing/2014/main" id="{20AC896B-C09C-3921-6A1E-B36AD05B99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1561" y="1397879"/>
            <a:ext cx="6115579" cy="3439935"/>
          </a:xfrm>
        </p:spPr>
      </p:pic>
      <p:pic>
        <p:nvPicPr>
          <p:cNvPr id="7" name="Picture 6" descr="A white paper with black text&#10;&#10;Description automatically generated">
            <a:extLst>
              <a:ext uri="{FF2B5EF4-FFF2-40B4-BE49-F238E27FC236}">
                <a16:creationId xmlns:a16="http://schemas.microsoft.com/office/drawing/2014/main" id="{F33F1BAA-29FB-5FD9-F400-E8A2E751A1CD}"/>
              </a:ext>
            </a:extLst>
          </p:cNvPr>
          <p:cNvPicPr>
            <a:picLocks noChangeAspect="1"/>
          </p:cNvPicPr>
          <p:nvPr/>
        </p:nvPicPr>
        <p:blipFill>
          <a:blip r:embed="rId6">
            <a:extLst>
              <a:ext uri="{28A0092B-C50C-407E-A947-70E740481C1C}">
                <a14:useLocalDpi xmlns:a14="http://schemas.microsoft.com/office/drawing/2010/main" val="0"/>
              </a:ext>
            </a:extLst>
          </a:blip>
          <a:srcRect l="19666" t="16788" r="20727" b="19623"/>
          <a:stretch/>
        </p:blipFill>
        <p:spPr>
          <a:xfrm>
            <a:off x="6612228" y="1397878"/>
            <a:ext cx="5374160" cy="3439935"/>
          </a:xfrm>
          <a:prstGeom prst="rect">
            <a:avLst/>
          </a:prstGeom>
        </p:spPr>
      </p:pic>
    </p:spTree>
    <p:extLst>
      <p:ext uri="{BB962C8B-B14F-4D97-AF65-F5344CB8AC3E}">
        <p14:creationId xmlns:p14="http://schemas.microsoft.com/office/powerpoint/2010/main" val="26881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1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How does autofocus work? - Naked Science Scrapbook - YouTube">
            <a:extLst>
              <a:ext uri="{FF2B5EF4-FFF2-40B4-BE49-F238E27FC236}">
                <a16:creationId xmlns:a16="http://schemas.microsoft.com/office/drawing/2014/main" id="{AEA97FF3-2A4C-DE8C-4F72-ECCB9EB69F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88211" y="321734"/>
            <a:ext cx="5164746" cy="2905170"/>
          </a:xfrm>
          <a:prstGeom prst="rect">
            <a:avLst/>
          </a:prstGeom>
          <a:noFill/>
        </p:spPr>
      </p:pic>
      <p:pic>
        <p:nvPicPr>
          <p:cNvPr id="1026" name="Picture 2" descr="An example of MFIF. Where two source images are focused on foreground... |  Download Scientific Diagram">
            <a:extLst>
              <a:ext uri="{FF2B5EF4-FFF2-40B4-BE49-F238E27FC236}">
                <a16:creationId xmlns:a16="http://schemas.microsoft.com/office/drawing/2014/main" id="{58884427-16EF-9589-8799-24FFC6938D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4268" b="10185"/>
          <a:stretch/>
        </p:blipFill>
        <p:spPr bwMode="auto">
          <a:xfrm>
            <a:off x="457201" y="3667402"/>
            <a:ext cx="5426764" cy="2687947"/>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reground Middleground Background Composition Art">
            <a:extLst>
              <a:ext uri="{FF2B5EF4-FFF2-40B4-BE49-F238E27FC236}">
                <a16:creationId xmlns:a16="http://schemas.microsoft.com/office/drawing/2014/main" id="{1E9C8596-265C-0172-BC64-14BFF6651F0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08034" y="1416399"/>
            <a:ext cx="5426764" cy="3880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07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5B0BA7-A48B-C187-0547-74161605BF5B}"/>
              </a:ext>
            </a:extLst>
          </p:cNvPr>
          <p:cNvPicPr>
            <a:picLocks noChangeAspect="1"/>
          </p:cNvPicPr>
          <p:nvPr/>
        </p:nvPicPr>
        <p:blipFill>
          <a:blip r:embed="rId2"/>
          <a:stretch>
            <a:fillRect/>
          </a:stretch>
        </p:blipFill>
        <p:spPr>
          <a:xfrm>
            <a:off x="0" y="3327991"/>
            <a:ext cx="8394033" cy="3530009"/>
          </a:xfrm>
          <a:prstGeom prst="rect">
            <a:avLst/>
          </a:prstGeom>
        </p:spPr>
      </p:pic>
      <p:pic>
        <p:nvPicPr>
          <p:cNvPr id="8" name="Picture 7">
            <a:extLst>
              <a:ext uri="{FF2B5EF4-FFF2-40B4-BE49-F238E27FC236}">
                <a16:creationId xmlns:a16="http://schemas.microsoft.com/office/drawing/2014/main" id="{A1A6A312-3109-50E0-B37B-3B6989577876}"/>
              </a:ext>
            </a:extLst>
          </p:cNvPr>
          <p:cNvPicPr>
            <a:picLocks noChangeAspect="1"/>
          </p:cNvPicPr>
          <p:nvPr/>
        </p:nvPicPr>
        <p:blipFill>
          <a:blip r:embed="rId3"/>
          <a:stretch>
            <a:fillRect/>
          </a:stretch>
        </p:blipFill>
        <p:spPr>
          <a:xfrm>
            <a:off x="4540167" y="-37637"/>
            <a:ext cx="7651833" cy="3190190"/>
          </a:xfrm>
          <a:prstGeom prst="rect">
            <a:avLst/>
          </a:prstGeom>
        </p:spPr>
      </p:pic>
    </p:spTree>
    <p:extLst>
      <p:ext uri="{BB962C8B-B14F-4D97-AF65-F5344CB8AC3E}">
        <p14:creationId xmlns:p14="http://schemas.microsoft.com/office/powerpoint/2010/main" val="171140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3A7B19-E4BC-0719-107C-6901F76C3552}"/>
              </a:ext>
            </a:extLst>
          </p:cNvPr>
          <p:cNvSpPr txBox="1"/>
          <p:nvPr/>
        </p:nvSpPr>
        <p:spPr>
          <a:xfrm>
            <a:off x="896694" y="5335593"/>
            <a:ext cx="6094708" cy="951030"/>
          </a:xfrm>
          <a:prstGeom prst="rect">
            <a:avLst/>
          </a:prstGeom>
          <a:noFill/>
        </p:spPr>
        <p:txBody>
          <a:bodyPr wrap="square">
            <a:spAutoFit/>
          </a:bodyPr>
          <a:lstStyle/>
          <a:p>
            <a:pPr>
              <a:lnSpc>
                <a:spcPct val="107000"/>
              </a:lnSpc>
              <a:spcAft>
                <a:spcPts val="800"/>
              </a:spcAft>
              <a:buNone/>
            </a:pPr>
            <a:r>
              <a:rPr lang="en-GB" sz="5400" kern="100" dirty="0">
                <a:effectLst/>
                <a:latin typeface="Aptos" panose="020B0004020202020204" pitchFamily="34" charset="0"/>
                <a:ea typeface="Aptos" panose="020B0004020202020204" pitchFamily="34" charset="0"/>
                <a:cs typeface="Times New Roman" panose="02020603050405020304" pitchFamily="18" charset="0"/>
              </a:rPr>
              <a:t>the cross</a:t>
            </a:r>
          </a:p>
        </p:txBody>
      </p:sp>
      <p:pic>
        <p:nvPicPr>
          <p:cNvPr id="7" name="Picture 6">
            <a:extLst>
              <a:ext uri="{FF2B5EF4-FFF2-40B4-BE49-F238E27FC236}">
                <a16:creationId xmlns:a16="http://schemas.microsoft.com/office/drawing/2014/main" id="{C467CA5A-9633-CCC0-9D5B-5E6FFBCC9E78}"/>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5668859" y="744075"/>
            <a:ext cx="6425741" cy="1457070"/>
          </a:xfrm>
          <a:prstGeom prst="rect">
            <a:avLst/>
          </a:prstGeom>
        </p:spPr>
      </p:pic>
    </p:spTree>
    <p:extLst>
      <p:ext uri="{BB962C8B-B14F-4D97-AF65-F5344CB8AC3E}">
        <p14:creationId xmlns:p14="http://schemas.microsoft.com/office/powerpoint/2010/main" val="2597622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472EF-F656-6141-FD1F-48137B4B60F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C8F291-15B3-4194-B644-48F48A434BFF}"/>
              </a:ext>
            </a:extLst>
          </p:cNvPr>
          <p:cNvSpPr txBox="1"/>
          <p:nvPr/>
        </p:nvSpPr>
        <p:spPr>
          <a:xfrm>
            <a:off x="5753431" y="797474"/>
            <a:ext cx="6094708" cy="951030"/>
          </a:xfrm>
          <a:prstGeom prst="rect">
            <a:avLst/>
          </a:prstGeom>
          <a:noFill/>
        </p:spPr>
        <p:txBody>
          <a:bodyPr wrap="square">
            <a:spAutoFit/>
          </a:bodyPr>
          <a:lstStyle/>
          <a:p>
            <a:pPr>
              <a:lnSpc>
                <a:spcPct val="107000"/>
              </a:lnSpc>
              <a:spcAft>
                <a:spcPts val="800"/>
              </a:spcAft>
              <a:buNone/>
            </a:pPr>
            <a:r>
              <a:rPr lang="en-GB" sz="5400" kern="100" dirty="0">
                <a:effectLst/>
                <a:latin typeface="Aptos" panose="020B0004020202020204" pitchFamily="34" charset="0"/>
                <a:ea typeface="Aptos" panose="020B0004020202020204" pitchFamily="34" charset="0"/>
                <a:cs typeface="Times New Roman" panose="02020603050405020304" pitchFamily="18" charset="0"/>
              </a:rPr>
              <a:t>Joy set before Him</a:t>
            </a:r>
          </a:p>
        </p:txBody>
      </p:sp>
      <p:pic>
        <p:nvPicPr>
          <p:cNvPr id="4" name="Picture 3">
            <a:extLst>
              <a:ext uri="{FF2B5EF4-FFF2-40B4-BE49-F238E27FC236}">
                <a16:creationId xmlns:a16="http://schemas.microsoft.com/office/drawing/2014/main" id="{AE3C23C3-F05D-4200-0E02-63629A25E858}"/>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621443" y="4997098"/>
            <a:ext cx="6419644" cy="1457070"/>
          </a:xfrm>
          <a:prstGeom prst="rect">
            <a:avLst/>
          </a:prstGeom>
        </p:spPr>
      </p:pic>
    </p:spTree>
    <p:extLst>
      <p:ext uri="{BB962C8B-B14F-4D97-AF65-F5344CB8AC3E}">
        <p14:creationId xmlns:p14="http://schemas.microsoft.com/office/powerpoint/2010/main" val="1375411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96B39-301F-A23D-7660-6C546A058B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D8F8BE-3C61-97D2-24A4-155CD02BE987}"/>
              </a:ext>
            </a:extLst>
          </p:cNvPr>
          <p:cNvSpPr txBox="1"/>
          <p:nvPr/>
        </p:nvSpPr>
        <p:spPr>
          <a:xfrm>
            <a:off x="669851" y="5314328"/>
            <a:ext cx="6002574" cy="951030"/>
          </a:xfrm>
          <a:prstGeom prst="rect">
            <a:avLst/>
          </a:prstGeom>
          <a:noFill/>
        </p:spPr>
        <p:txBody>
          <a:bodyPr wrap="square">
            <a:spAutoFit/>
          </a:bodyPr>
          <a:lstStyle/>
          <a:p>
            <a:pPr>
              <a:lnSpc>
                <a:spcPct val="107000"/>
              </a:lnSpc>
              <a:spcAft>
                <a:spcPts val="800"/>
              </a:spcAft>
              <a:buNone/>
            </a:pPr>
            <a:r>
              <a:rPr lang="en-GB" sz="5400" kern="100" dirty="0">
                <a:latin typeface="Aptos" panose="020B0004020202020204" pitchFamily="34" charset="0"/>
                <a:ea typeface="Aptos" panose="020B0004020202020204" pitchFamily="34" charset="0"/>
                <a:cs typeface="Times New Roman" panose="02020603050405020304" pitchFamily="18" charset="0"/>
              </a:rPr>
              <a:t>p</a:t>
            </a:r>
            <a:r>
              <a:rPr lang="en-GB" sz="5400" kern="100" dirty="0">
                <a:effectLst/>
                <a:latin typeface="Aptos" panose="020B0004020202020204" pitchFamily="34" charset="0"/>
                <a:ea typeface="Aptos" panose="020B0004020202020204" pitchFamily="34" charset="0"/>
                <a:cs typeface="Times New Roman" panose="02020603050405020304" pitchFamily="18" charset="0"/>
              </a:rPr>
              <a:t>resent suffering</a:t>
            </a:r>
          </a:p>
        </p:txBody>
      </p:sp>
      <p:pic>
        <p:nvPicPr>
          <p:cNvPr id="4" name="Picture 3">
            <a:extLst>
              <a:ext uri="{FF2B5EF4-FFF2-40B4-BE49-F238E27FC236}">
                <a16:creationId xmlns:a16="http://schemas.microsoft.com/office/drawing/2014/main" id="{59216ACC-2F04-25B9-7171-2102D4234DCE}"/>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6225747" y="333973"/>
            <a:ext cx="5864860" cy="2341067"/>
          </a:xfrm>
          <a:prstGeom prst="rect">
            <a:avLst/>
          </a:prstGeom>
        </p:spPr>
      </p:pic>
    </p:spTree>
    <p:extLst>
      <p:ext uri="{BB962C8B-B14F-4D97-AF65-F5344CB8AC3E}">
        <p14:creationId xmlns:p14="http://schemas.microsoft.com/office/powerpoint/2010/main" val="335378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EF1A9-6867-F625-24B9-DC5AB60DE61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10E653D-8555-9C66-DB7F-954AB2C2DAA2}"/>
              </a:ext>
            </a:extLst>
          </p:cNvPr>
          <p:cNvSpPr txBox="1"/>
          <p:nvPr/>
        </p:nvSpPr>
        <p:spPr>
          <a:xfrm>
            <a:off x="6251944" y="592642"/>
            <a:ext cx="5539563" cy="1840184"/>
          </a:xfrm>
          <a:prstGeom prst="rect">
            <a:avLst/>
          </a:prstGeom>
          <a:noFill/>
        </p:spPr>
        <p:txBody>
          <a:bodyPr wrap="square">
            <a:spAutoFit/>
          </a:bodyPr>
          <a:lstStyle/>
          <a:p>
            <a:pPr>
              <a:lnSpc>
                <a:spcPct val="107000"/>
              </a:lnSpc>
              <a:spcAft>
                <a:spcPts val="800"/>
              </a:spcAft>
              <a:buNone/>
            </a:pPr>
            <a:r>
              <a:rPr lang="en-GB" sz="5400" kern="100" dirty="0">
                <a:latin typeface="Aptos" panose="020B0004020202020204" pitchFamily="34" charset="0"/>
                <a:ea typeface="Aptos" panose="020B0004020202020204" pitchFamily="34" charset="0"/>
                <a:cs typeface="Times New Roman" panose="02020603050405020304" pitchFamily="18" charset="0"/>
              </a:rPr>
              <a:t>g</a:t>
            </a:r>
            <a:r>
              <a:rPr lang="en-GB" sz="5400" kern="100" dirty="0">
                <a:effectLst/>
                <a:latin typeface="Aptos" panose="020B0004020202020204" pitchFamily="34" charset="0"/>
                <a:ea typeface="Aptos" panose="020B0004020202020204" pitchFamily="34" charset="0"/>
                <a:cs typeface="Times New Roman" panose="02020603050405020304" pitchFamily="18" charset="0"/>
              </a:rPr>
              <a:t>lory that will be revealed in us</a:t>
            </a:r>
          </a:p>
        </p:txBody>
      </p:sp>
      <p:pic>
        <p:nvPicPr>
          <p:cNvPr id="4" name="Picture 3">
            <a:extLst>
              <a:ext uri="{FF2B5EF4-FFF2-40B4-BE49-F238E27FC236}">
                <a16:creationId xmlns:a16="http://schemas.microsoft.com/office/drawing/2014/main" id="{7261FBE7-2F33-19DA-5313-28D3045CCC94}"/>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196286" y="5199116"/>
            <a:ext cx="6334293" cy="1457070"/>
          </a:xfrm>
          <a:prstGeom prst="rect">
            <a:avLst/>
          </a:prstGeom>
        </p:spPr>
      </p:pic>
    </p:spTree>
    <p:extLst>
      <p:ext uri="{BB962C8B-B14F-4D97-AF65-F5344CB8AC3E}">
        <p14:creationId xmlns:p14="http://schemas.microsoft.com/office/powerpoint/2010/main" val="3967343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EADD-904D-D081-3072-D83DFDE976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72AFCB-07F1-86A6-0D72-11124986E384}"/>
              </a:ext>
            </a:extLst>
          </p:cNvPr>
          <p:cNvSpPr txBox="1"/>
          <p:nvPr/>
        </p:nvSpPr>
        <p:spPr>
          <a:xfrm>
            <a:off x="563526" y="4846495"/>
            <a:ext cx="6002574" cy="1323439"/>
          </a:xfrm>
          <a:prstGeom prst="rect">
            <a:avLst/>
          </a:prstGeom>
          <a:noFill/>
        </p:spPr>
        <p:txBody>
          <a:bodyPr wrap="square">
            <a:spAutoFit/>
          </a:bodyPr>
          <a:lstStyle/>
          <a:p>
            <a:r>
              <a:rPr lang="en-GB" sz="4000" kern="100" dirty="0">
                <a:latin typeface="Aptos" panose="020B0004020202020204" pitchFamily="34" charset="0"/>
                <a:cs typeface="Times New Roman" panose="02020603050405020304" pitchFamily="18" charset="0"/>
              </a:rPr>
              <a:t>When sorrows like sea billows roll</a:t>
            </a:r>
          </a:p>
        </p:txBody>
      </p:sp>
      <p:pic>
        <p:nvPicPr>
          <p:cNvPr id="4" name="Picture 3">
            <a:extLst>
              <a:ext uri="{FF2B5EF4-FFF2-40B4-BE49-F238E27FC236}">
                <a16:creationId xmlns:a16="http://schemas.microsoft.com/office/drawing/2014/main" id="{35AD89C1-84E5-E8E5-998A-DEA54C9099D6}"/>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2249990" y="152744"/>
            <a:ext cx="9839797" cy="3511600"/>
          </a:xfrm>
          <a:prstGeom prst="rect">
            <a:avLst/>
          </a:prstGeom>
        </p:spPr>
      </p:pic>
    </p:spTree>
    <p:extLst>
      <p:ext uri="{BB962C8B-B14F-4D97-AF65-F5344CB8AC3E}">
        <p14:creationId xmlns:p14="http://schemas.microsoft.com/office/powerpoint/2010/main" val="1850706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91088-7E28-C6B5-7335-82516E9C50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330F35A-47F8-736F-C1A1-56F658C47F4D}"/>
              </a:ext>
            </a:extLst>
          </p:cNvPr>
          <p:cNvSpPr txBox="1"/>
          <p:nvPr/>
        </p:nvSpPr>
        <p:spPr>
          <a:xfrm>
            <a:off x="2747384" y="258901"/>
            <a:ext cx="9444616" cy="3170099"/>
          </a:xfrm>
          <a:prstGeom prst="rect">
            <a:avLst/>
          </a:prstGeom>
          <a:noFill/>
        </p:spPr>
        <p:txBody>
          <a:bodyPr wrap="square">
            <a:spAutoFit/>
          </a:bodyPr>
          <a:lstStyle/>
          <a:p>
            <a:r>
              <a:rPr lang="en-GB" sz="4000" kern="100" dirty="0">
                <a:latin typeface="Aptos" panose="020B0004020202020204" pitchFamily="34" charset="0"/>
                <a:cs typeface="Times New Roman" panose="02020603050405020304" pitchFamily="18" charset="0"/>
              </a:rPr>
              <a:t>My sin, oh, the bliss of this glorious thought!</a:t>
            </a:r>
            <a:br>
              <a:rPr lang="en-GB" sz="4000" kern="100" dirty="0">
                <a:latin typeface="Aptos" panose="020B0004020202020204" pitchFamily="34" charset="0"/>
                <a:cs typeface="Times New Roman" panose="02020603050405020304" pitchFamily="18" charset="0"/>
              </a:rPr>
            </a:br>
            <a:r>
              <a:rPr lang="en-GB" sz="4000" kern="100" dirty="0">
                <a:latin typeface="Aptos" panose="020B0004020202020204" pitchFamily="34" charset="0"/>
                <a:cs typeface="Times New Roman" panose="02020603050405020304" pitchFamily="18" charset="0"/>
              </a:rPr>
              <a:t>My sin, not in part but the whole</a:t>
            </a:r>
            <a:br>
              <a:rPr lang="en-GB" sz="4000" kern="100" dirty="0">
                <a:latin typeface="Aptos" panose="020B0004020202020204" pitchFamily="34" charset="0"/>
                <a:cs typeface="Times New Roman" panose="02020603050405020304" pitchFamily="18" charset="0"/>
              </a:rPr>
            </a:br>
            <a:r>
              <a:rPr lang="en-GB" sz="4000" kern="100" dirty="0">
                <a:latin typeface="Aptos" panose="020B0004020202020204" pitchFamily="34" charset="0"/>
                <a:cs typeface="Times New Roman" panose="02020603050405020304" pitchFamily="18" charset="0"/>
              </a:rPr>
              <a:t>Is nailed to the cross, and I bear it no more</a:t>
            </a:r>
            <a:br>
              <a:rPr lang="en-GB" sz="4000" kern="100" dirty="0">
                <a:latin typeface="Aptos" panose="020B0004020202020204" pitchFamily="34" charset="0"/>
                <a:cs typeface="Times New Roman" panose="02020603050405020304" pitchFamily="18" charset="0"/>
              </a:rPr>
            </a:br>
            <a:r>
              <a:rPr lang="en-GB" sz="4000" kern="100" dirty="0">
                <a:latin typeface="Aptos" panose="020B0004020202020204" pitchFamily="34" charset="0"/>
                <a:cs typeface="Times New Roman" panose="02020603050405020304" pitchFamily="18" charset="0"/>
              </a:rPr>
              <a:t>Praise the Lord, praise the Lord, o my soul!</a:t>
            </a:r>
          </a:p>
        </p:txBody>
      </p:sp>
      <p:pic>
        <p:nvPicPr>
          <p:cNvPr id="4" name="Picture 3">
            <a:extLst>
              <a:ext uri="{FF2B5EF4-FFF2-40B4-BE49-F238E27FC236}">
                <a16:creationId xmlns:a16="http://schemas.microsoft.com/office/drawing/2014/main" id="{FDD19386-D7AD-6B1E-F28D-F1B5EED460AF}"/>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434956" y="4788618"/>
            <a:ext cx="6218459" cy="1682642"/>
          </a:xfrm>
          <a:prstGeom prst="rect">
            <a:avLst/>
          </a:prstGeom>
        </p:spPr>
      </p:pic>
    </p:spTree>
    <p:extLst>
      <p:ext uri="{BB962C8B-B14F-4D97-AF65-F5344CB8AC3E}">
        <p14:creationId xmlns:p14="http://schemas.microsoft.com/office/powerpoint/2010/main" val="1367982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1C6A-456C-4A55-0590-998539FA05E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B665D5-9ED5-BC9B-28DB-D017DC496076}"/>
              </a:ext>
            </a:extLst>
          </p:cNvPr>
          <p:cNvSpPr txBox="1"/>
          <p:nvPr/>
        </p:nvSpPr>
        <p:spPr>
          <a:xfrm>
            <a:off x="425303" y="4044554"/>
            <a:ext cx="6002574" cy="2554545"/>
          </a:xfrm>
          <a:prstGeom prst="rect">
            <a:avLst/>
          </a:prstGeom>
          <a:noFill/>
        </p:spPr>
        <p:txBody>
          <a:bodyPr wrap="square">
            <a:spAutoFit/>
          </a:bodyPr>
          <a:lstStyle/>
          <a:p>
            <a:r>
              <a:rPr lang="en-GB" sz="4000" kern="100" dirty="0">
                <a:latin typeface="Aptos" panose="020B0004020202020204" pitchFamily="34" charset="0"/>
                <a:cs typeface="Times New Roman" panose="02020603050405020304" pitchFamily="18" charset="0"/>
              </a:rPr>
              <a:t>Health troubles</a:t>
            </a:r>
          </a:p>
          <a:p>
            <a:r>
              <a:rPr lang="en-GB" sz="4000" kern="100" dirty="0">
                <a:latin typeface="Aptos" panose="020B0004020202020204" pitchFamily="34" charset="0"/>
                <a:cs typeface="Times New Roman" panose="02020603050405020304" pitchFamily="18" charset="0"/>
              </a:rPr>
              <a:t>Difficult job</a:t>
            </a:r>
          </a:p>
          <a:p>
            <a:r>
              <a:rPr lang="en-GB" sz="4000" kern="100" dirty="0">
                <a:latin typeface="Aptos" panose="020B0004020202020204" pitchFamily="34" charset="0"/>
                <a:cs typeface="Times New Roman" panose="02020603050405020304" pitchFamily="18" charset="0"/>
              </a:rPr>
              <a:t>Economic hardships</a:t>
            </a:r>
          </a:p>
          <a:p>
            <a:r>
              <a:rPr lang="en-GB" sz="4000" kern="100" dirty="0">
                <a:latin typeface="Aptos" panose="020B0004020202020204" pitchFamily="34" charset="0"/>
                <a:cs typeface="Times New Roman" panose="02020603050405020304" pitchFamily="18" charset="0"/>
              </a:rPr>
              <a:t>Broken relationships</a:t>
            </a:r>
          </a:p>
        </p:txBody>
      </p:sp>
      <p:pic>
        <p:nvPicPr>
          <p:cNvPr id="4" name="Picture 3">
            <a:extLst>
              <a:ext uri="{FF2B5EF4-FFF2-40B4-BE49-F238E27FC236}">
                <a16:creationId xmlns:a16="http://schemas.microsoft.com/office/drawing/2014/main" id="{DF9DF63E-C954-9EB0-9B5A-CB1E33D0F77D}"/>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4738887" y="0"/>
            <a:ext cx="7541406" cy="3895682"/>
          </a:xfrm>
          <a:prstGeom prst="rect">
            <a:avLst/>
          </a:prstGeom>
        </p:spPr>
      </p:pic>
    </p:spTree>
    <p:extLst>
      <p:ext uri="{BB962C8B-B14F-4D97-AF65-F5344CB8AC3E}">
        <p14:creationId xmlns:p14="http://schemas.microsoft.com/office/powerpoint/2010/main" val="3787067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1BBEF-C459-9858-4D6E-32CEEDEB6DF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742E66-6FED-8DB4-D8C5-972BD3859FCA}"/>
              </a:ext>
            </a:extLst>
          </p:cNvPr>
          <p:cNvSpPr txBox="1"/>
          <p:nvPr/>
        </p:nvSpPr>
        <p:spPr>
          <a:xfrm>
            <a:off x="4870351" y="173840"/>
            <a:ext cx="7321649" cy="3785652"/>
          </a:xfrm>
          <a:prstGeom prst="rect">
            <a:avLst/>
          </a:prstGeom>
          <a:noFill/>
        </p:spPr>
        <p:txBody>
          <a:bodyPr wrap="square">
            <a:spAutoFit/>
          </a:bodyPr>
          <a:lstStyle/>
          <a:p>
            <a:r>
              <a:rPr lang="en-GB" sz="4000" kern="100" dirty="0">
                <a:latin typeface="Aptos" panose="020B0004020202020204" pitchFamily="34" charset="0"/>
                <a:cs typeface="Times New Roman" panose="02020603050405020304" pitchFamily="18" charset="0"/>
              </a:rPr>
              <a:t>Jesus has reconciled me to God</a:t>
            </a:r>
          </a:p>
          <a:p>
            <a:r>
              <a:rPr lang="en-GB" sz="4000" kern="100" dirty="0">
                <a:latin typeface="Aptos" panose="020B0004020202020204" pitchFamily="34" charset="0"/>
                <a:cs typeface="Times New Roman" panose="02020603050405020304" pitchFamily="18" charset="0"/>
              </a:rPr>
              <a:t>I’m Saved</a:t>
            </a:r>
          </a:p>
          <a:p>
            <a:r>
              <a:rPr lang="en-GB" sz="4000" kern="100" dirty="0">
                <a:latin typeface="Aptos" panose="020B0004020202020204" pitchFamily="34" charset="0"/>
                <a:cs typeface="Times New Roman" panose="02020603050405020304" pitchFamily="18" charset="0"/>
              </a:rPr>
              <a:t>I’m loved by Him</a:t>
            </a:r>
          </a:p>
          <a:p>
            <a:r>
              <a:rPr lang="en-GB" sz="4000" kern="100" dirty="0">
                <a:latin typeface="Aptos" panose="020B0004020202020204" pitchFamily="34" charset="0"/>
                <a:cs typeface="Times New Roman" panose="02020603050405020304" pitchFamily="18" charset="0"/>
              </a:rPr>
              <a:t>He will wipe away every tear</a:t>
            </a:r>
          </a:p>
          <a:p>
            <a:r>
              <a:rPr lang="en-GB" sz="4000" kern="100" dirty="0">
                <a:latin typeface="Aptos" panose="020B0004020202020204" pitchFamily="34" charset="0"/>
                <a:cs typeface="Times New Roman" panose="02020603050405020304" pitchFamily="18" charset="0"/>
              </a:rPr>
              <a:t>We will see Him face to face</a:t>
            </a:r>
          </a:p>
          <a:p>
            <a:endParaRPr lang="en-GB" sz="4000" kern="100" dirty="0">
              <a:latin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A4E245B-3322-FC54-35CA-F85BDC9BE6EB}"/>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296732" y="3782212"/>
            <a:ext cx="6218459" cy="2901948"/>
          </a:xfrm>
          <a:prstGeom prst="rect">
            <a:avLst/>
          </a:prstGeom>
        </p:spPr>
      </p:pic>
    </p:spTree>
    <p:extLst>
      <p:ext uri="{BB962C8B-B14F-4D97-AF65-F5344CB8AC3E}">
        <p14:creationId xmlns:p14="http://schemas.microsoft.com/office/powerpoint/2010/main" val="691434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8FE6A-3A5B-AC68-25F0-E89D1B47A43E}"/>
              </a:ext>
            </a:extLst>
          </p:cNvPr>
          <p:cNvSpPr>
            <a:spLocks noGrp="1"/>
          </p:cNvSpPr>
          <p:nvPr>
            <p:ph type="title"/>
          </p:nvPr>
        </p:nvSpPr>
        <p:spPr>
          <a:xfrm>
            <a:off x="2613838" y="2449106"/>
            <a:ext cx="6732181" cy="1325563"/>
          </a:xfrm>
        </p:spPr>
        <p:txBody>
          <a:bodyPr/>
          <a:lstStyle/>
          <a:p>
            <a:pPr algn="ctr"/>
            <a:r>
              <a:rPr lang="en-GB" dirty="0"/>
              <a:t>What is your reason for singing in stocks?</a:t>
            </a:r>
          </a:p>
        </p:txBody>
      </p:sp>
    </p:spTree>
    <p:extLst>
      <p:ext uri="{BB962C8B-B14F-4D97-AF65-F5344CB8AC3E}">
        <p14:creationId xmlns:p14="http://schemas.microsoft.com/office/powerpoint/2010/main" val="1282293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07;p4" descr="Two Girls Sitting on Bridge, Kyoto City, Honshu, Japan">
            <a:hlinkClick r:id="rId3"/>
            <a:extLst>
              <a:ext uri="{FF2B5EF4-FFF2-40B4-BE49-F238E27FC236}">
                <a16:creationId xmlns:a16="http://schemas.microsoft.com/office/drawing/2014/main" id="{BD7E2C75-F63A-F5EF-0D5F-30240C45B035}"/>
              </a:ext>
            </a:extLst>
          </p:cNvPr>
          <p:cNvPicPr preferRelativeResize="0"/>
          <p:nvPr/>
        </p:nvPicPr>
        <p:blipFill rotWithShape="1">
          <a:blip r:embed="rId4"/>
          <a:srcRect t="17176" b="7824"/>
          <a:stretch/>
        </p:blipFill>
        <p:spPr>
          <a:xfrm>
            <a:off x="20" y="-22"/>
            <a:ext cx="12191977" cy="6858022"/>
          </a:xfrm>
          <a:prstGeom prst="rect">
            <a:avLst/>
          </a:prstGeom>
          <a:noFill/>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D4BFF7-72F0-F897-707C-47E9E1E3C691}"/>
              </a:ext>
            </a:extLst>
          </p:cNvPr>
          <p:cNvSpPr>
            <a:spLocks noGrp="1"/>
          </p:cNvSpPr>
          <p:nvPr>
            <p:ph type="title"/>
          </p:nvPr>
        </p:nvSpPr>
        <p:spPr>
          <a:xfrm>
            <a:off x="202019" y="643467"/>
            <a:ext cx="11986932" cy="3569242"/>
          </a:xfrm>
        </p:spPr>
        <p:txBody>
          <a:bodyPr vert="horz" lIns="91440" tIns="45720" rIns="91440" bIns="45720" rtlCol="0" anchor="t">
            <a:normAutofit/>
          </a:bodyPr>
          <a:lstStyle/>
          <a:p>
            <a:r>
              <a:rPr lang="en-US" dirty="0">
                <a:solidFill>
                  <a:schemeClr val="bg1"/>
                </a:solidFill>
              </a:rPr>
              <a:t>…your life is now hidden with Christ in God (Col 3:3)</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813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16:25-34</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marL="0" indent="0">
              <a:buNone/>
            </a:pPr>
            <a:r>
              <a:rPr lang="en-GB" dirty="0">
                <a:solidFill>
                  <a:schemeClr val="bg1"/>
                </a:solidFill>
              </a:rPr>
              <a:t>About midnight Paul and Silas were praying and singing hymns to God, and the other prisoners were listening to them. Suddenly there was such a violent earthquake that the foundations of the prison were shaken. At once all the prison doors flew open, and everyone’s chains came loose. The jailer woke up, and when he saw the prison doors open, he drew his sword and was about to kill himself because he thought the prisoners had escaped. But Paul shouted, “Don’t harm yourself! We are all here!”</a:t>
            </a:r>
          </a:p>
          <a:p>
            <a:pPr marL="0" indent="0">
              <a:buNone/>
            </a:pPr>
            <a:r>
              <a:rPr lang="en-GB" dirty="0">
                <a:solidFill>
                  <a:schemeClr val="bg1"/>
                </a:solidFill>
              </a:rPr>
              <a:t>The jailer called for lights, rushed in and fell trembling before Paul and Silas. He then brought them out and asked, “Sirs, what must I do to be saved?”</a:t>
            </a:r>
          </a:p>
          <a:p>
            <a:pPr marL="0" indent="0" algn="l">
              <a:buNone/>
            </a:pPr>
            <a:endParaRPr lang="en-GB" dirty="0">
              <a:solidFill>
                <a:schemeClr val="bg1"/>
              </a:solidFill>
            </a:endParaRPr>
          </a:p>
        </p:txBody>
      </p:sp>
    </p:spTree>
    <p:extLst>
      <p:ext uri="{BB962C8B-B14F-4D97-AF65-F5344CB8AC3E}">
        <p14:creationId xmlns:p14="http://schemas.microsoft.com/office/powerpoint/2010/main" val="159198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2D53E7-5775-567F-3B44-BC0E1A0C0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C1FBB-7358-9FC6-BD04-B8BED169F683}"/>
              </a:ext>
            </a:extLst>
          </p:cNvPr>
          <p:cNvSpPr>
            <a:spLocks noGrp="1"/>
          </p:cNvSpPr>
          <p:nvPr>
            <p:ph type="title"/>
          </p:nvPr>
        </p:nvSpPr>
        <p:spPr>
          <a:xfrm>
            <a:off x="838200" y="365125"/>
            <a:ext cx="10515600" cy="773393"/>
          </a:xfrm>
        </p:spPr>
        <p:txBody>
          <a:bodyPr/>
          <a:lstStyle/>
          <a:p>
            <a:pPr algn="ctr"/>
            <a:r>
              <a:rPr lang="en-GB" dirty="0">
                <a:solidFill>
                  <a:schemeClr val="bg1"/>
                </a:solidFill>
              </a:rPr>
              <a:t>Acts 16:25-34</a:t>
            </a:r>
          </a:p>
        </p:txBody>
      </p:sp>
      <p:sp>
        <p:nvSpPr>
          <p:cNvPr id="3" name="Content Placeholder 2">
            <a:extLst>
              <a:ext uri="{FF2B5EF4-FFF2-40B4-BE49-F238E27FC236}">
                <a16:creationId xmlns:a16="http://schemas.microsoft.com/office/drawing/2014/main" id="{CCC37341-6581-729A-DDAD-7330E017C0B9}"/>
              </a:ext>
            </a:extLst>
          </p:cNvPr>
          <p:cNvSpPr>
            <a:spLocks noGrp="1"/>
          </p:cNvSpPr>
          <p:nvPr>
            <p:ph idx="1"/>
          </p:nvPr>
        </p:nvSpPr>
        <p:spPr>
          <a:xfrm>
            <a:off x="679784" y="1296707"/>
            <a:ext cx="11255542" cy="4351338"/>
          </a:xfrm>
        </p:spPr>
        <p:txBody>
          <a:bodyPr>
            <a:noAutofit/>
          </a:bodyPr>
          <a:lstStyle/>
          <a:p>
            <a:pPr marL="0" indent="0">
              <a:buNone/>
            </a:pPr>
            <a:r>
              <a:rPr lang="en-GB" dirty="0">
                <a:solidFill>
                  <a:schemeClr val="bg1"/>
                </a:solidFill>
              </a:rPr>
              <a:t>They replied, “Believe in the Lord Jesus, and you will be saved—you and your household.”  Then they spoke the word of the Lord to him and to all the others in his house.  At that hour of the night the jailer took them and washed their wounds; then immediately he and all his household were baptized. The jailer brought them into his house and set a meal before them; he was filled with joy because he had come to believe in God—he and his whole household.</a:t>
            </a:r>
          </a:p>
          <a:p>
            <a:pPr marL="0" indent="0" algn="l">
              <a:buNone/>
            </a:pPr>
            <a:endParaRPr lang="en-GB" dirty="0">
              <a:solidFill>
                <a:schemeClr val="bg1"/>
              </a:solidFill>
            </a:endParaRPr>
          </a:p>
        </p:txBody>
      </p:sp>
    </p:spTree>
    <p:extLst>
      <p:ext uri="{BB962C8B-B14F-4D97-AF65-F5344CB8AC3E}">
        <p14:creationId xmlns:p14="http://schemas.microsoft.com/office/powerpoint/2010/main" val="3553104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endar&#10;&#10;Description automatically generated">
            <a:extLst>
              <a:ext uri="{FF2B5EF4-FFF2-40B4-BE49-F238E27FC236}">
                <a16:creationId xmlns:a16="http://schemas.microsoft.com/office/drawing/2014/main" id="{EF2AB4C0-8908-4084-9C2F-75648EA84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161" y="-5129"/>
            <a:ext cx="9170633" cy="6877974"/>
          </a:xfrm>
          <a:prstGeom prst="rect">
            <a:avLst/>
          </a:prstGeom>
        </p:spPr>
      </p:pic>
    </p:spTree>
    <p:extLst>
      <p:ext uri="{BB962C8B-B14F-4D97-AF65-F5344CB8AC3E}">
        <p14:creationId xmlns:p14="http://schemas.microsoft.com/office/powerpoint/2010/main" val="3053399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C16EAB1D-9DD7-4198-A8A5-A828143A4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50" y="5737"/>
            <a:ext cx="9136350" cy="6852263"/>
          </a:xfrm>
          <a:prstGeom prst="rect">
            <a:avLst/>
          </a:prstGeom>
        </p:spPr>
      </p:pic>
    </p:spTree>
    <p:extLst>
      <p:ext uri="{BB962C8B-B14F-4D97-AF65-F5344CB8AC3E}">
        <p14:creationId xmlns:p14="http://schemas.microsoft.com/office/powerpoint/2010/main" val="11060350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text, person, group, people&#10;&#10;Description automatically generated">
            <a:extLst>
              <a:ext uri="{FF2B5EF4-FFF2-40B4-BE49-F238E27FC236}">
                <a16:creationId xmlns:a16="http://schemas.microsoft.com/office/drawing/2014/main" id="{EC7F04AE-F2A3-4FD5-B0B4-ECD85E22F8FB}"/>
              </a:ext>
            </a:extLst>
          </p:cNvPr>
          <p:cNvPicPr>
            <a:picLocks noChangeAspect="1"/>
          </p:cNvPicPr>
          <p:nvPr/>
        </p:nvPicPr>
        <p:blipFill>
          <a:blip r:embed="rId3">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41745A6-A158-501E-2323-FE1BC01D403E}"/>
              </a:ext>
            </a:extLst>
          </p:cNvPr>
          <p:cNvSpPr>
            <a:spLocks noGrp="1"/>
          </p:cNvSpPr>
          <p:nvPr>
            <p:ph type="title"/>
          </p:nvPr>
        </p:nvSpPr>
        <p:spPr>
          <a:xfrm>
            <a:off x="523875" y="5317240"/>
            <a:ext cx="11210925" cy="744836"/>
          </a:xfrm>
        </p:spPr>
        <p:txBody>
          <a:bodyPr>
            <a:normAutofit/>
          </a:bodyPr>
          <a:lstStyle/>
          <a:p>
            <a:pPr algn="ctr"/>
            <a:r>
              <a:rPr lang="en-GB" sz="3600" dirty="0">
                <a:solidFill>
                  <a:schemeClr val="tx1">
                    <a:lumMod val="85000"/>
                    <a:lumOff val="15000"/>
                  </a:schemeClr>
                </a:solidFill>
              </a:rPr>
              <a:t>6. “you and your households”</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1528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he next morning the city officials told the jailer, ‘Let those men go!’ When they learned that Paul and Silas were Roman citizens they came to the jail to apologise to them for their treatment. Paul and Silas left the prison and returned to the home of Lydia. They met with the believers and encouraged them before leaving the city.   – Slide 11">
            <a:extLst>
              <a:ext uri="{FF2B5EF4-FFF2-40B4-BE49-F238E27FC236}">
                <a16:creationId xmlns:a16="http://schemas.microsoft.com/office/drawing/2014/main" id="{A93EDB67-A45E-14D8-EFD6-C269E93F3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D9DB02-9180-E8E1-80E9-358E6C48C3C2}"/>
              </a:ext>
            </a:extLst>
          </p:cNvPr>
          <p:cNvSpPr>
            <a:spLocks noGrp="1"/>
          </p:cNvSpPr>
          <p:nvPr>
            <p:ph type="title"/>
          </p:nvPr>
        </p:nvSpPr>
        <p:spPr>
          <a:xfrm>
            <a:off x="523875" y="5317240"/>
            <a:ext cx="11210925" cy="744836"/>
          </a:xfrm>
        </p:spPr>
        <p:txBody>
          <a:bodyPr>
            <a:normAutofit/>
          </a:bodyPr>
          <a:lstStyle/>
          <a:p>
            <a:pPr algn="ctr"/>
            <a:r>
              <a:rPr lang="en-GB" sz="3600" dirty="0">
                <a:solidFill>
                  <a:schemeClr val="tx1">
                    <a:lumMod val="85000"/>
                    <a:lumOff val="15000"/>
                  </a:schemeClr>
                </a:solidFill>
              </a:rPr>
              <a:t>7. Unnatural communities</a:t>
            </a:r>
          </a:p>
        </p:txBody>
      </p:sp>
      <p:cxnSp>
        <p:nvCxnSpPr>
          <p:cNvPr id="1033" name="Straight Connector 103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357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F4C8FA-85A2-3A3F-A416-32DF1D7AF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BAF12-FA49-88FC-A11B-FE4173E941C2}"/>
              </a:ext>
            </a:extLst>
          </p:cNvPr>
          <p:cNvSpPr>
            <a:spLocks noGrp="1"/>
          </p:cNvSpPr>
          <p:nvPr>
            <p:ph type="title"/>
          </p:nvPr>
        </p:nvSpPr>
        <p:spPr>
          <a:xfrm>
            <a:off x="838200" y="226903"/>
            <a:ext cx="10515600" cy="773393"/>
          </a:xfrm>
        </p:spPr>
        <p:txBody>
          <a:bodyPr/>
          <a:lstStyle/>
          <a:p>
            <a:pPr algn="ctr"/>
            <a:r>
              <a:rPr lang="en-GB" dirty="0">
                <a:solidFill>
                  <a:schemeClr val="bg1"/>
                </a:solidFill>
              </a:rPr>
              <a:t>Acts 16:35-40</a:t>
            </a:r>
          </a:p>
        </p:txBody>
      </p:sp>
      <p:sp>
        <p:nvSpPr>
          <p:cNvPr id="3" name="Content Placeholder 2">
            <a:extLst>
              <a:ext uri="{FF2B5EF4-FFF2-40B4-BE49-F238E27FC236}">
                <a16:creationId xmlns:a16="http://schemas.microsoft.com/office/drawing/2014/main" id="{BCBE8346-9681-9E1D-1154-906B6276EE2C}"/>
              </a:ext>
            </a:extLst>
          </p:cNvPr>
          <p:cNvSpPr>
            <a:spLocks noGrp="1"/>
          </p:cNvSpPr>
          <p:nvPr>
            <p:ph idx="1"/>
          </p:nvPr>
        </p:nvSpPr>
        <p:spPr>
          <a:xfrm>
            <a:off x="669151" y="1026041"/>
            <a:ext cx="11255542" cy="3468371"/>
          </a:xfrm>
        </p:spPr>
        <p:txBody>
          <a:bodyPr>
            <a:noAutofit/>
          </a:bodyPr>
          <a:lstStyle/>
          <a:p>
            <a:pPr marL="0" indent="0">
              <a:buNone/>
            </a:pPr>
            <a:r>
              <a:rPr lang="en-GB" dirty="0">
                <a:solidFill>
                  <a:schemeClr val="bg1"/>
                </a:solidFill>
              </a:rPr>
              <a:t>When it was daylight, the magistrates sent their officers to the jailer with the order: “Release those men.” The jailer told Paul, “The magistrates have ordered that you and Silas be released. Now you can leave. Go in peace.”</a:t>
            </a:r>
          </a:p>
          <a:p>
            <a:pPr marL="0" indent="0">
              <a:buNone/>
            </a:pPr>
            <a:r>
              <a:rPr lang="en-GB" dirty="0">
                <a:solidFill>
                  <a:schemeClr val="bg1"/>
                </a:solidFill>
              </a:rPr>
              <a:t>But Paul said to the officers: “They beat us publicly without a trial, even though we are Roman citizens, and threw us into prison. And now do they want to get rid of us quietly? No! Let them come themselves and escort us out.”</a:t>
            </a:r>
          </a:p>
          <a:p>
            <a:pPr marL="0" indent="0">
              <a:buNone/>
            </a:pPr>
            <a:r>
              <a:rPr lang="en-GB" dirty="0">
                <a:solidFill>
                  <a:schemeClr val="bg1"/>
                </a:solidFill>
              </a:rPr>
              <a:t>The officers reported this to the magistrates, and when they heard that Paul and Silas were Roman citizens, they were alarmed. They came to appease them and escorted them from the prison, requesting them to leave the city. After Paul and Silas came out of the prison, they went to Lydia’s house, where they met with the brothers and sisters and encouraged them. Then they left.</a:t>
            </a:r>
          </a:p>
          <a:p>
            <a:pPr marL="0" indent="0">
              <a:buNone/>
            </a:pPr>
            <a:endParaRPr lang="en-GB" dirty="0">
              <a:solidFill>
                <a:schemeClr val="bg1"/>
              </a:solidFill>
            </a:endParaRPr>
          </a:p>
        </p:txBody>
      </p:sp>
    </p:spTree>
    <p:extLst>
      <p:ext uri="{BB962C8B-B14F-4D97-AF65-F5344CB8AC3E}">
        <p14:creationId xmlns:p14="http://schemas.microsoft.com/office/powerpoint/2010/main" val="35575849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32349</TotalTime>
  <Words>2947</Words>
  <Application>Microsoft Macintosh PowerPoint</Application>
  <PresentationFormat>Widescreen</PresentationFormat>
  <Paragraphs>259</Paragraphs>
  <Slides>30</Slides>
  <Notes>28</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Display</vt:lpstr>
      <vt:lpstr>Arial</vt:lpstr>
      <vt:lpstr>Calibri</vt:lpstr>
      <vt:lpstr>Courier New</vt:lpstr>
      <vt:lpstr>Roboto</vt:lpstr>
      <vt:lpstr>system-ui</vt:lpstr>
      <vt:lpstr>Office Theme</vt:lpstr>
      <vt:lpstr>Acts Series</vt:lpstr>
      <vt:lpstr>Acts 16:16-24</vt:lpstr>
      <vt:lpstr>Acts 16:16-24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your reason for singing in stocks?</vt:lpstr>
      <vt:lpstr>…your life is now hidden with Christ in God (Col 3:3)</vt:lpstr>
      <vt:lpstr>Acts 16:25-34</vt:lpstr>
      <vt:lpstr>Acts 16:25-34</vt:lpstr>
      <vt:lpstr>PowerPoint Presentation</vt:lpstr>
      <vt:lpstr>PowerPoint Presentation</vt:lpstr>
      <vt:lpstr>6. “you and your households”</vt:lpstr>
      <vt:lpstr>7. Unnatural communities</vt:lpstr>
      <vt:lpstr>Acts 16:35-40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8</cp:revision>
  <cp:lastPrinted>2025-01-03T14:05:55Z</cp:lastPrinted>
  <dcterms:created xsi:type="dcterms:W3CDTF">2024-06-11T09:07:50Z</dcterms:created>
  <dcterms:modified xsi:type="dcterms:W3CDTF">2025-04-08T13:27:19Z</dcterms:modified>
</cp:coreProperties>
</file>