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1" r:id="rId3"/>
    <p:sldId id="285" r:id="rId4"/>
    <p:sldId id="286" r:id="rId5"/>
    <p:sldId id="287" r:id="rId6"/>
    <p:sldId id="289" r:id="rId7"/>
    <p:sldId id="290" r:id="rId8"/>
    <p:sldId id="288" r:id="rId9"/>
    <p:sldId id="291" r:id="rId10"/>
    <p:sldId id="292" r:id="rId11"/>
    <p:sldId id="293" r:id="rId12"/>
    <p:sldId id="294" r:id="rId13"/>
    <p:sldId id="295" r:id="rId14"/>
    <p:sldId id="299" r:id="rId15"/>
    <p:sldId id="296" r:id="rId16"/>
    <p:sldId id="297" r:id="rId17"/>
    <p:sldId id="298" r:id="rId18"/>
    <p:sldId id="300" r:id="rId19"/>
    <p:sldId id="301" r:id="rId20"/>
    <p:sldId id="302" r:id="rId21"/>
    <p:sldId id="30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63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D88F2E-EBF2-4E15-A54F-65A0BDBCDAC8}" v="252" dt="2025-04-12T20:16:52.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7260" autoAdjust="0"/>
  </p:normalViewPr>
  <p:slideViewPr>
    <p:cSldViewPr snapToGrid="0">
      <p:cViewPr varScale="1">
        <p:scale>
          <a:sx n="97" d="100"/>
          <a:sy n="97" d="100"/>
        </p:scale>
        <p:origin x="17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0E0F90-9C84-406F-8BD0-811D10905FDF}" type="datetimeFigureOut">
              <a:rPr lang="en-GB" smtClean="0"/>
              <a:t>14/04/2025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6623E3-56E8-4C22-8C57-6E5C194C9987}" type="slidenum">
              <a:rPr lang="en-GB" smtClean="0"/>
              <a:t>‹#›</a:t>
            </a:fld>
            <a:endParaRPr lang="en-GB"/>
          </a:p>
        </p:txBody>
      </p:sp>
    </p:spTree>
    <p:extLst>
      <p:ext uri="{BB962C8B-B14F-4D97-AF65-F5344CB8AC3E}">
        <p14:creationId xmlns:p14="http://schemas.microsoft.com/office/powerpoint/2010/main" val="54222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biblehub.com/luke/22-42.htm"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goodreads.com/work/quotes/1215780"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goodreads.com/work/quotes/14816053"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dirty="0">
                <a:solidFill>
                  <a:srgbClr val="000000"/>
                </a:solidFill>
                <a:effectLst/>
                <a:latin typeface="+mn-lt"/>
                <a:ea typeface="Aptos" panose="020B0004020202020204" pitchFamily="34" charset="0"/>
                <a:cs typeface="Aptos" panose="020B0004020202020204" pitchFamily="34" charset="0"/>
              </a:rPr>
              <a:t>This chapter gives an illustration of friendship between various groups of new Christian communities. In some cases, Paul and companions hadn’t met these folk before, but something had happened when God had turned their heart towards Him, He had also turned their hearts to each other. Their common allegiance to God supersedes any other common interest/class. </a:t>
            </a:r>
            <a:endParaRPr lang="en-GB" sz="1100" dirty="0">
              <a:effectLst/>
              <a:latin typeface="+mn-lt"/>
              <a:ea typeface="Aptos" panose="020B0004020202020204" pitchFamily="34" charset="0"/>
              <a:cs typeface="Aptos" panose="020B0004020202020204" pitchFamily="34" charset="0"/>
            </a:endParaRPr>
          </a:p>
          <a:p>
            <a:pPr>
              <a:buNone/>
            </a:pPr>
            <a:r>
              <a:rPr lang="en-GB" sz="1100" dirty="0">
                <a:effectLst/>
                <a:latin typeface="+mn-lt"/>
                <a:ea typeface="Aptos" panose="020B0004020202020204" pitchFamily="34" charset="0"/>
                <a:cs typeface="Aptos" panose="020B00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rgbClr val="000000"/>
                </a:solidFill>
                <a:effectLst/>
                <a:latin typeface="+mn-lt"/>
                <a:ea typeface="Aptos" panose="020B0004020202020204" pitchFamily="34" charset="0"/>
                <a:cs typeface="Aptos" panose="020B0004020202020204" pitchFamily="34" charset="0"/>
              </a:rPr>
              <a:t>Not just some preacher on the circuit - real emotional involvement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effectLst/>
              <a:latin typeface="+mn-lt"/>
              <a:ea typeface="Aptos" panose="020B0004020202020204" pitchFamily="34" charset="0"/>
              <a:cs typeface="Aptos" panose="020B0004020202020204" pitchFamily="34" charset="0"/>
            </a:endParaRPr>
          </a:p>
          <a:p>
            <a:pPr>
              <a:buNone/>
            </a:pPr>
            <a:r>
              <a:rPr lang="en-GB" sz="1100" dirty="0">
                <a:solidFill>
                  <a:srgbClr val="000000"/>
                </a:solidFill>
                <a:effectLst/>
                <a:latin typeface="+mn-lt"/>
                <a:ea typeface="Aptos" panose="020B0004020202020204" pitchFamily="34" charset="0"/>
                <a:cs typeface="Aptos" panose="020B0004020202020204" pitchFamily="34" charset="0"/>
              </a:rPr>
              <a:t>We’ll see the critical nature and power of friendship. And how the tension of responding to God as an individual doesn’t negate the role of the corporate </a:t>
            </a:r>
            <a:endParaRPr lang="en-GB" sz="1100" dirty="0">
              <a:effectLst/>
              <a:latin typeface="+mn-lt"/>
              <a:ea typeface="Aptos" panose="020B0004020202020204" pitchFamily="34" charset="0"/>
              <a:cs typeface="Aptos" panose="020B0004020202020204" pitchFamily="34" charset="0"/>
            </a:endParaRPr>
          </a:p>
          <a:p>
            <a:pPr>
              <a:buNone/>
            </a:pPr>
            <a:r>
              <a:rPr lang="en-GB" sz="1100" dirty="0">
                <a:solidFill>
                  <a:srgbClr val="000000"/>
                </a:solidFill>
                <a:effectLst/>
                <a:latin typeface="+mn-lt"/>
                <a:ea typeface="Aptos" panose="020B0004020202020204" pitchFamily="34" charset="0"/>
                <a:cs typeface="Aptos" panose="020B0004020202020204" pitchFamily="34" charset="0"/>
              </a:rPr>
              <a:t> </a:t>
            </a:r>
            <a:endParaRPr lang="en-GB" sz="1100" dirty="0">
              <a:effectLst/>
              <a:latin typeface="+mn-lt"/>
              <a:ea typeface="Aptos" panose="020B0004020202020204" pitchFamily="34" charset="0"/>
              <a:cs typeface="Aptos" panose="020B0004020202020204" pitchFamily="34" charset="0"/>
            </a:endParaRPr>
          </a:p>
          <a:p>
            <a:pPr>
              <a:buNone/>
            </a:pPr>
            <a:r>
              <a:rPr lang="en-GB" sz="1100" dirty="0">
                <a:solidFill>
                  <a:srgbClr val="000000"/>
                </a:solidFill>
                <a:effectLst/>
                <a:latin typeface="+mn-lt"/>
                <a:ea typeface="Aptos" panose="020B0004020202020204" pitchFamily="34" charset="0"/>
                <a:cs typeface="Aptos" panose="020B0004020202020204" pitchFamily="34" charset="0"/>
              </a:rPr>
              <a:t>Do you have friends like this?</a:t>
            </a:r>
            <a:endParaRPr lang="en-GB" sz="1100" dirty="0">
              <a:effectLst/>
              <a:latin typeface="+mn-lt"/>
              <a:ea typeface="Aptos" panose="020B0004020202020204" pitchFamily="34" charset="0"/>
              <a:cs typeface="Aptos" panose="020B0004020202020204" pitchFamily="34" charset="0"/>
            </a:endParaRPr>
          </a:p>
          <a:p>
            <a:r>
              <a:rPr lang="en-GB" sz="1100" dirty="0">
                <a:solidFill>
                  <a:srgbClr val="000000"/>
                </a:solidFill>
                <a:effectLst/>
                <a:latin typeface="+mn-lt"/>
                <a:ea typeface="Aptos" panose="020B0004020202020204" pitchFamily="34" charset="0"/>
                <a:cs typeface="Aptos" panose="020B0004020202020204" pitchFamily="34" charset="0"/>
              </a:rPr>
              <a:t>Are you a friend like this</a:t>
            </a:r>
            <a:endParaRPr lang="en-GB" sz="1100" dirty="0">
              <a:effectLst/>
              <a:latin typeface="+mn-lt"/>
              <a:ea typeface="Aptos" panose="020B0004020202020204" pitchFamily="34" charset="0"/>
              <a:cs typeface="Aptos"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a:t>
            </a:fld>
            <a:endParaRPr lang="en-GB"/>
          </a:p>
        </p:txBody>
      </p:sp>
    </p:spTree>
    <p:extLst>
      <p:ext uri="{BB962C8B-B14F-4D97-AF65-F5344CB8AC3E}">
        <p14:creationId xmlns:p14="http://schemas.microsoft.com/office/powerpoint/2010/main" val="2640776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2</a:t>
            </a:fld>
            <a:endParaRPr lang="en-GB"/>
          </a:p>
        </p:txBody>
      </p:sp>
    </p:spTree>
    <p:extLst>
      <p:ext uri="{BB962C8B-B14F-4D97-AF65-F5344CB8AC3E}">
        <p14:creationId xmlns:p14="http://schemas.microsoft.com/office/powerpoint/2010/main" val="1902271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Last leg of the third missionary journey</a:t>
            </a:r>
          </a:p>
          <a:p>
            <a:r>
              <a:rPr lang="en-GB" dirty="0"/>
              <a:t>Continue on from Miletus – where Paul had been meeting the Ephesian leaders (whom he had to tear himself away from)</a:t>
            </a:r>
          </a:p>
          <a:p>
            <a:endParaRPr lang="en-GB" dirty="0"/>
          </a:p>
          <a:p>
            <a:r>
              <a:rPr lang="en-GB" dirty="0"/>
              <a:t>This passage highlight the nature of the friendship which exist in these baby churches. “Christianity” is only about 30 year old.  </a:t>
            </a:r>
          </a:p>
        </p:txBody>
      </p:sp>
      <p:sp>
        <p:nvSpPr>
          <p:cNvPr id="4" name="Slide Number Placeholder 3"/>
          <p:cNvSpPr>
            <a:spLocks noGrp="1"/>
          </p:cNvSpPr>
          <p:nvPr>
            <p:ph type="sldNum" sz="quarter" idx="5"/>
          </p:nvPr>
        </p:nvSpPr>
        <p:spPr/>
        <p:txBody>
          <a:bodyPr/>
          <a:lstStyle/>
          <a:p>
            <a:fld id="{6F6623E3-56E8-4C22-8C57-6E5C194C9987}" type="slidenum">
              <a:rPr lang="en-GB" smtClean="0"/>
              <a:t>3</a:t>
            </a:fld>
            <a:endParaRPr lang="en-GB"/>
          </a:p>
        </p:txBody>
      </p:sp>
    </p:spTree>
    <p:extLst>
      <p:ext uri="{BB962C8B-B14F-4D97-AF65-F5344CB8AC3E}">
        <p14:creationId xmlns:p14="http://schemas.microsoft.com/office/powerpoint/2010/main" val="2603708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:1 torn ourselves away</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Hard to tear away because last time they will see Paul (impending death)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Left my heart in San Francisco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Tearing of a person – they were one by what Jesus has done for them – one body</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Does the thought of long separation bother you? </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:4 We sought out the disciples there</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Went in search for. (Long Lost Families) Looking for siblings he had never met? When we discover our Father, we discover we have other siblings. Instant connection, beyond natural commonalities </a:t>
            </a:r>
          </a:p>
          <a:p>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dirty="0"/>
              <a:t>Do you feel like you have discovered siblings? Or are your church brothers and sisters just happen to attend the same meetings as you? I wonder if God has anything more in store? Would you dare ask Him? </a:t>
            </a:r>
          </a:p>
        </p:txBody>
      </p:sp>
      <p:sp>
        <p:nvSpPr>
          <p:cNvPr id="4" name="Slide Number Placeholder 3"/>
          <p:cNvSpPr>
            <a:spLocks noGrp="1"/>
          </p:cNvSpPr>
          <p:nvPr>
            <p:ph type="sldNum" sz="quarter" idx="5"/>
          </p:nvPr>
        </p:nvSpPr>
        <p:spPr/>
        <p:txBody>
          <a:bodyPr/>
          <a:lstStyle/>
          <a:p>
            <a:fld id="{6F6623E3-56E8-4C22-8C57-6E5C194C9987}" type="slidenum">
              <a:rPr lang="en-GB" smtClean="0"/>
              <a:t>4</a:t>
            </a:fld>
            <a:endParaRPr lang="en-GB"/>
          </a:p>
        </p:txBody>
      </p:sp>
    </p:spTree>
    <p:extLst>
      <p:ext uri="{BB962C8B-B14F-4D97-AF65-F5344CB8AC3E}">
        <p14:creationId xmlns:p14="http://schemas.microsoft.com/office/powerpoint/2010/main" val="1050977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:4 Through the Spirit they urged Paul not to go on to Jerusalem</a:t>
            </a:r>
          </a:p>
          <a:p>
            <a:pPr>
              <a:buNone/>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Concern. Getting involved in Paul’s business out of love.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Are you allowing yourself to become disquieted by the course a friend is taking?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“Tolerance” another way of saying “am I my brother’s keeper”</a:t>
            </a:r>
          </a:p>
          <a:p>
            <a:pPr>
              <a:buNone/>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:5 including wives and children</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Is there a way to share with your family the work God has you involved with?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My parent eased me into caring by modelling, allowing our family to contribute, inviting me to play my part.</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:5 there on the beach </a:t>
            </a:r>
            <a:r>
              <a:rPr lang="en-GB" sz="1100" b="1" kern="100" dirty="0">
                <a:effectLst/>
                <a:latin typeface="Aptos" panose="020B0004020202020204" pitchFamily="34" charset="0"/>
                <a:ea typeface="Aptos" panose="020B0004020202020204" pitchFamily="34" charset="0"/>
                <a:cs typeface="Times New Roman" panose="02020603050405020304" pitchFamily="18" charset="0"/>
              </a:rPr>
              <a:t>we</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knelt to pray</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Seeking God together – a genuine desire to find God mind within the issues and beyond the issue that are directly affecting you.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Is this a feature of your friendship? </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5</a:t>
            </a:fld>
            <a:endParaRPr lang="en-GB"/>
          </a:p>
        </p:txBody>
      </p:sp>
    </p:spTree>
    <p:extLst>
      <p:ext uri="{BB962C8B-B14F-4D97-AF65-F5344CB8AC3E}">
        <p14:creationId xmlns:p14="http://schemas.microsoft.com/office/powerpoint/2010/main" val="2022723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9A80F-A32F-48FA-4678-C530B768E5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E628B-BB51-32DE-CE78-D36FA49C59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076DE-7938-0FBF-87D7-3EB76AA64FC4}"/>
              </a:ext>
            </a:extLst>
          </p:cNvPr>
          <p:cNvSpPr>
            <a:spLocks noGrp="1"/>
          </p:cNvSpPr>
          <p:nvPr>
            <p:ph type="body" idx="1"/>
          </p:nvPr>
        </p:nvSpPr>
        <p:spPr/>
        <p:txBody>
          <a:bodyPr/>
          <a:lstStyle/>
          <a:p>
            <a:r>
              <a:rPr lang="en-GB" dirty="0"/>
              <a:t>Hosted by Christians in Tyre, Ptolemais and Caesarea</a:t>
            </a:r>
          </a:p>
        </p:txBody>
      </p:sp>
      <p:sp>
        <p:nvSpPr>
          <p:cNvPr id="4" name="Slide Number Placeholder 3">
            <a:extLst>
              <a:ext uri="{FF2B5EF4-FFF2-40B4-BE49-F238E27FC236}">
                <a16:creationId xmlns:a16="http://schemas.microsoft.com/office/drawing/2014/main" id="{2FF667E0-C9E5-8766-2C43-EF1A7218E52F}"/>
              </a:ext>
            </a:extLst>
          </p:cNvPr>
          <p:cNvSpPr>
            <a:spLocks noGrp="1"/>
          </p:cNvSpPr>
          <p:nvPr>
            <p:ph type="sldNum" sz="quarter" idx="5"/>
          </p:nvPr>
        </p:nvSpPr>
        <p:spPr/>
        <p:txBody>
          <a:bodyPr/>
          <a:lstStyle/>
          <a:p>
            <a:fld id="{6F6623E3-56E8-4C22-8C57-6E5C194C9987}" type="slidenum">
              <a:rPr lang="en-GB" smtClean="0"/>
              <a:t>6</a:t>
            </a:fld>
            <a:endParaRPr lang="en-GB"/>
          </a:p>
        </p:txBody>
      </p:sp>
    </p:spTree>
    <p:extLst>
      <p:ext uri="{BB962C8B-B14F-4D97-AF65-F5344CB8AC3E}">
        <p14:creationId xmlns:p14="http://schemas.microsoft.com/office/powerpoint/2010/main" val="709980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Philip the Evangelist/Deacon</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(Different from the Apostle/disciple)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Among 7 Selected by Apostles as deacon in Acts 6 (along with Stephen)</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After Paul (Saul) persecution had gone to preach in Samaria, baptised Eunuch, last we heard he was in Caesarea (Acts 8)</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Still in Caesarea (Acts 21) – 10-20 years later </a:t>
            </a: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7</a:t>
            </a:fld>
            <a:endParaRPr lang="en-GB"/>
          </a:p>
        </p:txBody>
      </p:sp>
    </p:spTree>
    <p:extLst>
      <p:ext uri="{BB962C8B-B14F-4D97-AF65-F5344CB8AC3E}">
        <p14:creationId xmlns:p14="http://schemas.microsoft.com/office/powerpoint/2010/main" val="161078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:10 Agabus came down from Judea</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Acts 11:27-28</a:t>
            </a:r>
            <a:br>
              <a:rPr lang="en-GB" sz="1100" kern="100" dirty="0">
                <a:effectLst/>
                <a:latin typeface="Aptos" panose="020B0004020202020204" pitchFamily="34" charset="0"/>
                <a:ea typeface="Aptos" panose="020B0004020202020204" pitchFamily="34" charset="0"/>
                <a:cs typeface="Times New Roman" panose="02020603050405020304" pitchFamily="18" charset="0"/>
              </a:rPr>
            </a:br>
            <a:r>
              <a:rPr lang="en-GB" sz="1100" kern="100" dirty="0">
                <a:effectLst/>
                <a:latin typeface="Aptos" panose="020B0004020202020204" pitchFamily="34" charset="0"/>
                <a:ea typeface="Aptos" panose="020B0004020202020204" pitchFamily="34" charset="0"/>
                <a:cs typeface="Times New Roman" panose="02020603050405020304" pitchFamily="18" charset="0"/>
              </a:rPr>
              <a:t>In those days some prophets came down from Jerusalem to Antioch. / One of them named Agabus stood up and predicted through the Spirit that a great famine would sweep across the whole world. (This happened under Claudius.)</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Paul collects money – opportunity to show what God is like (generous, sacrificial, unity) = glorifying God </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Shaped by prophetic word</a:t>
            </a:r>
          </a:p>
          <a:p>
            <a:endParaRPr lang="en-GB" dirty="0"/>
          </a:p>
          <a:p>
            <a:pPr>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Joel 2:28 - Your sons and daughters will prophesy</a:t>
            </a:r>
          </a:p>
          <a:p>
            <a:pPr>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Gift and significance of prophecy</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Pour out the oil – shaped us as a community </a:t>
            </a:r>
          </a:p>
          <a:p>
            <a:pPr>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We want to know what is on God’s mind so we can act and pray accordingly </a:t>
            </a:r>
          </a:p>
          <a:p>
            <a:pPr>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Seek gifts </a:t>
            </a:r>
          </a:p>
          <a:p>
            <a:pPr>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1 Cor 14:1 - Follow the way of love and eagerly desire gifts of the Spirit, especially prophecy. </a:t>
            </a: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8</a:t>
            </a:fld>
            <a:endParaRPr lang="en-GB"/>
          </a:p>
        </p:txBody>
      </p:sp>
    </p:spTree>
    <p:extLst>
      <p:ext uri="{BB962C8B-B14F-4D97-AF65-F5344CB8AC3E}">
        <p14:creationId xmlns:p14="http://schemas.microsoft.com/office/powerpoint/2010/main" val="3646195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Agabus’ word sets the cat among the pigeons – causes a panic – understandably Paul’s friends love him and fear for his safety </a:t>
            </a:r>
          </a:p>
        </p:txBody>
      </p:sp>
      <p:sp>
        <p:nvSpPr>
          <p:cNvPr id="4" name="Slide Number Placeholder 3"/>
          <p:cNvSpPr>
            <a:spLocks noGrp="1"/>
          </p:cNvSpPr>
          <p:nvPr>
            <p:ph type="sldNum" sz="quarter" idx="5"/>
          </p:nvPr>
        </p:nvSpPr>
        <p:spPr/>
        <p:txBody>
          <a:bodyPr/>
          <a:lstStyle/>
          <a:p>
            <a:fld id="{6F6623E3-56E8-4C22-8C57-6E5C194C9987}" type="slidenum">
              <a:rPr lang="en-GB" smtClean="0"/>
              <a:t>9</a:t>
            </a:fld>
            <a:endParaRPr lang="en-GB"/>
          </a:p>
        </p:txBody>
      </p:sp>
    </p:spTree>
    <p:extLst>
      <p:ext uri="{BB962C8B-B14F-4D97-AF65-F5344CB8AC3E}">
        <p14:creationId xmlns:p14="http://schemas.microsoft.com/office/powerpoint/2010/main" val="1030683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effectLst/>
                <a:latin typeface="Aptos" panose="020B0004020202020204" pitchFamily="34" charset="0"/>
                <a:ea typeface="Aptos" panose="020B0004020202020204" pitchFamily="34" charset="0"/>
                <a:cs typeface="Times New Roman" panose="02020603050405020304" pitchFamily="18" charset="0"/>
              </a:rPr>
              <a:t>Warning doesn’t mean need to avoid</a:t>
            </a:r>
          </a:p>
          <a:p>
            <a:endParaRPr lang="en-GB" sz="1100" dirty="0">
              <a:effectLst/>
              <a:latin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Paul knows what is coming </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Acts 19:21 - Now after these things were finished, Paul resolved in the Spirit to go to Jerusalem after he had passed through Macedonia and Achaia, saying, “After I have been there, I must also see Rome.”</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Acts 20:22 “And now, compelled by the Spirit, I am going to Jerusalem, not knowing what will happen to me there. (now he does know) </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sometimes God wants us not to be ignorant of what we are facing (e.g. Garden of Gethsemane), </a:t>
            </a:r>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10</a:t>
            </a:fld>
            <a:endParaRPr lang="en-GB"/>
          </a:p>
        </p:txBody>
      </p:sp>
    </p:spTree>
    <p:extLst>
      <p:ext uri="{BB962C8B-B14F-4D97-AF65-F5344CB8AC3E}">
        <p14:creationId xmlns:p14="http://schemas.microsoft.com/office/powerpoint/2010/main" val="20429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Jesus got to see what was coming</a:t>
            </a:r>
          </a:p>
          <a:p>
            <a:pPr>
              <a:lnSpc>
                <a:spcPct val="107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“Troubled” is far too mild a translation. It is soul-crushing terror. And the reason is clear: Jesus is not merely anticipating physical suffering-He is staring into the abyss of divine judgment. William Lane says, “This is the horror of one who lived wholly for the Father, who came to be with his Father for a brief interlude before his death and found hell, rather than heaven, open before him.”</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This is what's happening in the Garden of Gethsemane. God brought him and set him at the mouth of the furnace that he might look in and stand and view its fierce and raging flames and might see where he was going and might voluntarily enter into it and bear it for sinners as knowing what it was. If Christ had not fully known before he took it and drank it, it would not have properly been his own act as a man. But when he took that cup, knowing what he did, so was his love to us infinitely the more wonderful and his obedience to God infinitely the more perfect. It's almost as if God was saying to him, here is the cup that you were to drink. This is the furnace into which you will be cast if they are to be saved. There is no other way. Either they perish or you perish. See how terrible the heat is. See what pain and anguish you must endure. Is your love such that you will go on?" Now, why, why should we be looking at that? Because Jesus Christ in the dark, when no Jesus Christ in the dark when no one is looking but God.</a:t>
            </a: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11</a:t>
            </a:fld>
            <a:endParaRPr lang="en-GB"/>
          </a:p>
        </p:txBody>
      </p:sp>
    </p:spTree>
    <p:extLst>
      <p:ext uri="{BB962C8B-B14F-4D97-AF65-F5344CB8AC3E}">
        <p14:creationId xmlns:p14="http://schemas.microsoft.com/office/powerpoint/2010/main" val="3907941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sometimes wants us to know God has gone before (e.g. Corrie Ten Boom) </a:t>
            </a:r>
          </a:p>
          <a:p>
            <a:pPr marL="171450" indent="-171450">
              <a:buFontTx/>
              <a:buChar char="-"/>
            </a:pPr>
            <a:r>
              <a:rPr lang="en-GB" dirty="0"/>
              <a:t>Nightmare become a reassurance</a:t>
            </a:r>
          </a:p>
          <a:p>
            <a:pPr marL="171450" indent="-171450">
              <a:buFontTx/>
              <a:buChar cha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Deu 31:8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The LORD is the one who will go before you</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He will be with you; he will not leave you or abandon you. Do not be afraid or discouraged.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God committed to make us more like Jesus (which is the best way to be) more than he is committed to protect us from suffering.</a:t>
            </a:r>
          </a:p>
          <a:p>
            <a:r>
              <a:rPr lang="en-GB" dirty="0"/>
              <a:t>John 17:15 </a:t>
            </a:r>
            <a:r>
              <a:rPr lang="en-GB" b="0" i="0" dirty="0">
                <a:solidFill>
                  <a:srgbClr val="001320"/>
                </a:solidFill>
                <a:effectLst/>
                <a:latin typeface="Roboto" panose="02000000000000000000" pitchFamily="2" charset="0"/>
              </a:rPr>
              <a:t>My prayer is not that you take them out of the world but that you protect them from the evil one.</a:t>
            </a:r>
          </a:p>
          <a:p>
            <a:r>
              <a:rPr lang="en-GB" b="0" i="0" dirty="0">
                <a:solidFill>
                  <a:srgbClr val="001320"/>
                </a:solidFill>
                <a:effectLst/>
                <a:latin typeface="Roboto" panose="02000000000000000000" pitchFamily="2" charset="0"/>
              </a:rPr>
              <a:t>There is a greater evil than the death these guys faced – greater evil = turning away from God</a:t>
            </a:r>
          </a:p>
          <a:p>
            <a:endParaRPr lang="en-GB" b="0" i="0" dirty="0">
              <a:solidFill>
                <a:srgbClr val="001320"/>
              </a:solidFill>
              <a:effectLst/>
              <a:latin typeface="Roboto" panose="02000000000000000000" pitchFamily="2" charset="0"/>
            </a:endParaRP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12</a:t>
            </a:fld>
            <a:endParaRPr lang="en-GB"/>
          </a:p>
        </p:txBody>
      </p:sp>
    </p:spTree>
    <p:extLst>
      <p:ext uri="{BB962C8B-B14F-4D97-AF65-F5344CB8AC3E}">
        <p14:creationId xmlns:p14="http://schemas.microsoft.com/office/powerpoint/2010/main" val="2274568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“The Lord’s will be done.”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Luke 22:42</a:t>
            </a:r>
            <a:br>
              <a:rPr lang="en-GB" sz="1100" kern="100" dirty="0">
                <a:effectLst/>
                <a:latin typeface="Aptos" panose="020B0004020202020204" pitchFamily="34" charset="0"/>
                <a:ea typeface="Aptos" panose="020B0004020202020204" pitchFamily="34" charset="0"/>
                <a:cs typeface="Times New Roman" panose="02020603050405020304" pitchFamily="18" charset="0"/>
              </a:rPr>
            </a:br>
            <a:r>
              <a:rPr lang="en-GB" sz="1100" kern="100" dirty="0">
                <a:effectLst/>
                <a:latin typeface="Aptos" panose="020B0004020202020204" pitchFamily="34" charset="0"/>
                <a:ea typeface="Aptos" panose="020B0004020202020204" pitchFamily="34" charset="0"/>
                <a:cs typeface="Times New Roman" panose="02020603050405020304" pitchFamily="18" charset="0"/>
              </a:rPr>
              <a:t>“Father, if You are willing, take this cup from Me. Yet not My will, but Yours be done.”</a:t>
            </a:r>
          </a:p>
          <a:p>
            <a:pPr>
              <a:buNone/>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l">
              <a:lnSpc>
                <a:spcPts val="1575"/>
              </a:lnSpc>
              <a:spcAft>
                <a:spcPts val="1125"/>
              </a:spcAft>
              <a:buNone/>
            </a:pPr>
            <a:r>
              <a:rPr lang="en-GB" sz="1100" b="0" i="0" dirty="0">
                <a:solidFill>
                  <a:srgbClr val="181818"/>
                </a:solidFill>
                <a:effectLst/>
                <a:latin typeface="Merriweather" panose="00000500000000000000" pitchFamily="2" charset="0"/>
              </a:rPr>
              <a:t>“There are only two kinds of people in the end: those who say to God, "Thy will be done," and those to whom God says, in the end, "Thy will be done." All that are in Hell, choose it. Without that self-choice there could be no Hell. No soul that seriously and constantly desires joy will ever miss it. Those who seek find. Those who knock it is opened.”</a:t>
            </a:r>
            <a:br>
              <a:rPr lang="en-GB" sz="1100" b="0" i="0" dirty="0">
                <a:solidFill>
                  <a:srgbClr val="181818"/>
                </a:solidFill>
                <a:effectLst/>
                <a:latin typeface="Merriweather" panose="00000500000000000000" pitchFamily="2" charset="0"/>
              </a:rPr>
            </a:br>
            <a:r>
              <a:rPr lang="en-GB" sz="1100" b="0" i="0" dirty="0">
                <a:solidFill>
                  <a:srgbClr val="181818"/>
                </a:solidFill>
                <a:effectLst/>
                <a:latin typeface="Merriweather" panose="00000500000000000000" pitchFamily="2" charset="0"/>
              </a:rPr>
              <a:t>― </a:t>
            </a:r>
            <a:r>
              <a:rPr lang="en-GB" sz="1100" b="1" i="0" dirty="0">
                <a:solidFill>
                  <a:srgbClr val="333333"/>
                </a:solidFill>
                <a:effectLst/>
                <a:latin typeface="Lato" panose="020F0502020204030203" pitchFamily="34" charset="0"/>
              </a:rPr>
              <a:t>C.S. Lewis, </a:t>
            </a:r>
            <a:r>
              <a:rPr lang="en-GB" sz="1100" b="1" i="0" u="none" strike="noStrike" dirty="0">
                <a:solidFill>
                  <a:srgbClr val="333333"/>
                </a:solidFill>
                <a:effectLst/>
                <a:latin typeface="Lato" panose="020F0502020204030203" pitchFamily="34" charset="0"/>
                <a:hlinkClick r:id="rId4"/>
              </a:rPr>
              <a:t>The Great Divorce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Luke 23:46</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Jesus called out with a loud voice, “Father, into your hands I commit my spirit.” When he had said this, he breathed his last.</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Commit </a:t>
            </a:r>
            <a:r>
              <a:rPr lang="en-GB" sz="1100" u="sng" kern="100" dirty="0">
                <a:effectLst/>
                <a:latin typeface="Aptos" panose="020B0004020202020204" pitchFamily="34" charset="0"/>
                <a:ea typeface="Aptos" panose="020B0004020202020204" pitchFamily="34" charset="0"/>
                <a:cs typeface="Times New Roman" panose="02020603050405020304" pitchFamily="18" charset="0"/>
              </a:rPr>
              <a:t>my friend’s</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spirit</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13</a:t>
            </a:fld>
            <a:endParaRPr lang="en-GB"/>
          </a:p>
        </p:txBody>
      </p:sp>
    </p:spTree>
    <p:extLst>
      <p:ext uri="{BB962C8B-B14F-4D97-AF65-F5344CB8AC3E}">
        <p14:creationId xmlns:p14="http://schemas.microsoft.com/office/powerpoint/2010/main" val="3805408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t>This chapter is about friendship – discovery of, reconnecting</a:t>
            </a:r>
          </a:p>
          <a:p>
            <a:endParaRPr lang="en-GB" sz="1100" dirty="0"/>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Needing friends not sign of weakness/immaturity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One thing before sin that is “not good” – Adam is alone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Adam not lonely because he was imperfect but because he was perfect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Joel Thomas – we don’t have to fetch water for anyone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Loneliness epidemic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Max Dickins called Billy No-Mates</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15</a:t>
            </a:fld>
            <a:endParaRPr lang="en-GB"/>
          </a:p>
        </p:txBody>
      </p:sp>
    </p:spTree>
    <p:extLst>
      <p:ext uri="{BB962C8B-B14F-4D97-AF65-F5344CB8AC3E}">
        <p14:creationId xmlns:p14="http://schemas.microsoft.com/office/powerpoint/2010/main" val="2929144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Max Dickins called Billy No-Mates</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Dickins faces this issue when he needs to pick a best man and realises, he has no male friends.</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It is very tempting to turn down a social opportunity and see it as a one-off but as you zoom out you can see how these one-offs form a pattern as you drift off the radar of others. </a:t>
            </a:r>
          </a:p>
          <a:p>
            <a:pPr>
              <a:buNone/>
            </a:pPr>
            <a:br>
              <a:rPr lang="en-GB" sz="1100" kern="100" dirty="0">
                <a:effectLst/>
                <a:latin typeface="Aptos" panose="020B0004020202020204" pitchFamily="34" charset="0"/>
                <a:ea typeface="Aptos" panose="020B0004020202020204" pitchFamily="34" charset="0"/>
                <a:cs typeface="Times New Roman" panose="02020603050405020304" pitchFamily="18" charset="0"/>
              </a:rPr>
            </a:br>
            <a:r>
              <a:rPr lang="en-GB" sz="1100" kern="100" dirty="0">
                <a:effectLst/>
                <a:latin typeface="Aptos" panose="020B0004020202020204" pitchFamily="34" charset="0"/>
                <a:ea typeface="Aptos" panose="020B0004020202020204" pitchFamily="34" charset="0"/>
                <a:cs typeface="Times New Roman" panose="02020603050405020304" pitchFamily="18" charset="0"/>
              </a:rPr>
              <a:t>In the movie </a:t>
            </a:r>
            <a:r>
              <a:rPr lang="en-GB" sz="1100" i="1" kern="100" dirty="0">
                <a:effectLst/>
                <a:latin typeface="Aptos" panose="020B0004020202020204" pitchFamily="34" charset="0"/>
                <a:ea typeface="Aptos" panose="020B0004020202020204" pitchFamily="34" charset="0"/>
                <a:cs typeface="Times New Roman" panose="02020603050405020304" pitchFamily="18" charset="0"/>
              </a:rPr>
              <a:t>Click</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Adam Sandler’s character discovers a remote control which can fast forward parts of life which seem inconvenient e.g. a child’s music recital.</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How did the church become of one mind? All struck by a happy feeling or sacrifice?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Are you reflecting kingdom culture or our current culture – FOBO, no commitment</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Let yourself need people</a:t>
            </a: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16</a:t>
            </a:fld>
            <a:endParaRPr lang="en-GB"/>
          </a:p>
        </p:txBody>
      </p:sp>
    </p:spTree>
    <p:extLst>
      <p:ext uri="{BB962C8B-B14F-4D97-AF65-F5344CB8AC3E}">
        <p14:creationId xmlns:p14="http://schemas.microsoft.com/office/powerpoint/2010/main" val="1675754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i="1" kern="100" dirty="0">
                <a:effectLst/>
                <a:latin typeface="Aptos" panose="020B0004020202020204" pitchFamily="34" charset="0"/>
                <a:ea typeface="Aptos" panose="020B0004020202020204" pitchFamily="34" charset="0"/>
                <a:cs typeface="Times New Roman" panose="02020603050405020304" pitchFamily="18" charset="0"/>
              </a:rPr>
              <a:t>“Friendship arises out of mere Companionship when two or more of the companions discover that they have in common some insight or interest or even taste which the others do not share and which, till that moment, each believed to be his own unique treasure (or burden). The typical expression of opening Friendship would be something like, "What? You too? I thought I was the only one."</a:t>
            </a:r>
            <a:br>
              <a:rPr lang="en-GB" sz="1100" i="1" kern="100" dirty="0">
                <a:effectLst/>
                <a:latin typeface="Aptos" panose="020B0004020202020204" pitchFamily="34" charset="0"/>
                <a:ea typeface="Aptos" panose="020B0004020202020204" pitchFamily="34" charset="0"/>
                <a:cs typeface="Times New Roman" panose="02020603050405020304" pitchFamily="18" charset="0"/>
              </a:rPr>
            </a:br>
            <a:r>
              <a:rPr lang="en-GB" sz="1100" kern="100" dirty="0">
                <a:effectLst/>
                <a:latin typeface="Aptos" panose="020B0004020202020204" pitchFamily="34" charset="0"/>
                <a:ea typeface="Aptos" panose="020B0004020202020204" pitchFamily="34" charset="0"/>
                <a:cs typeface="Times New Roman" panose="02020603050405020304" pitchFamily="18" charset="0"/>
              </a:rPr>
              <a:t>― C.S. Lewis, </a:t>
            </a:r>
            <a:r>
              <a:rPr lang="en-GB" sz="11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The Four Loves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100" dirty="0"/>
          </a:p>
          <a:p>
            <a:pPr>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…The very condition of having Friends is that we should want something else besides Friends. Where the truthful answer to the question Do you see the same truth? would be ‘I see nothing and I don’t care about the truth; I only want a Friend’, no Friendship can arise – though Affection of course may. There would be nothing for the Friendship to be about, and Friendship must be about something... Those who have nothing can share nothing; those who are going nowhere can have no fellow-travellers.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Paul kneels and prays – something they have both discovered that bonds them </a:t>
            </a: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17</a:t>
            </a:fld>
            <a:endParaRPr lang="en-GB"/>
          </a:p>
        </p:txBody>
      </p:sp>
    </p:spTree>
    <p:extLst>
      <p:ext uri="{BB962C8B-B14F-4D97-AF65-F5344CB8AC3E}">
        <p14:creationId xmlns:p14="http://schemas.microsoft.com/office/powerpoint/2010/main" val="1452090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people made/created/invested in friendship by sharing in 4 areas…</a:t>
            </a:r>
          </a:p>
        </p:txBody>
      </p:sp>
      <p:sp>
        <p:nvSpPr>
          <p:cNvPr id="4" name="Slide Number Placeholder 3"/>
          <p:cNvSpPr>
            <a:spLocks noGrp="1"/>
          </p:cNvSpPr>
          <p:nvPr>
            <p:ph type="sldNum" sz="quarter" idx="5"/>
          </p:nvPr>
        </p:nvSpPr>
        <p:spPr/>
        <p:txBody>
          <a:bodyPr/>
          <a:lstStyle/>
          <a:p>
            <a:fld id="{6F6623E3-56E8-4C22-8C57-6E5C194C9987}" type="slidenum">
              <a:rPr lang="en-GB" smtClean="0"/>
              <a:t>18</a:t>
            </a:fld>
            <a:endParaRPr lang="en-GB"/>
          </a:p>
        </p:txBody>
      </p:sp>
    </p:spTree>
    <p:extLst>
      <p:ext uri="{BB962C8B-B14F-4D97-AF65-F5344CB8AC3E}">
        <p14:creationId xmlns:p14="http://schemas.microsoft.com/office/powerpoint/2010/main" val="1119171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mj-lt"/>
              <a:buAutoNum type="arabicPeriod"/>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share their feelings (Wept, kissed, embraced)</a:t>
            </a:r>
          </a:p>
          <a:p>
            <a:pPr marL="342900" lvl="0" indent="-342900">
              <a:buFont typeface="+mj-lt"/>
              <a:buAutoNum type="arabicPeriod"/>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Share possessions (hospitality)</a:t>
            </a:r>
          </a:p>
          <a:p>
            <a:pPr marL="342900" lvl="0" indent="-342900">
              <a:buFont typeface="+mj-lt"/>
              <a:buAutoNum type="arabicPeriod"/>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Share faith (encourage one another)</a:t>
            </a:r>
          </a:p>
          <a:p>
            <a:pPr marL="0" lvl="0" indent="0">
              <a:buFont typeface="+mj-lt"/>
              <a:buNone/>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err="1">
                <a:effectLst/>
                <a:latin typeface="Aptos" panose="020B0004020202020204" pitchFamily="34" charset="0"/>
                <a:ea typeface="Aptos" panose="020B0004020202020204" pitchFamily="34" charset="0"/>
                <a:cs typeface="Times New Roman" panose="02020603050405020304" pitchFamily="18" charset="0"/>
              </a:rPr>
              <a:t>Heb</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3:13 But encourage one another daily, as long as it is called “Today,” so that none of you may be hardened by sin’s deceitfulness.</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t>
            </a:r>
            <a:r>
              <a:rPr lang="en-GB" sz="1100" kern="100" dirty="0" err="1">
                <a:effectLst/>
                <a:latin typeface="Aptos" panose="020B0004020202020204" pitchFamily="34" charset="0"/>
                <a:ea typeface="Aptos" panose="020B0004020202020204" pitchFamily="34" charset="0"/>
                <a:cs typeface="Times New Roman" panose="02020603050405020304" pitchFamily="18" charset="0"/>
              </a:rPr>
              <a:t>Parakaleo</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100" i="1" kern="100" dirty="0">
                <a:effectLst/>
                <a:latin typeface="Aptos" panose="020B0004020202020204" pitchFamily="34" charset="0"/>
                <a:ea typeface="Aptos" panose="020B0004020202020204" pitchFamily="34" charset="0"/>
                <a:cs typeface="Times New Roman" panose="02020603050405020304" pitchFamily="18" charset="0"/>
              </a:rPr>
              <a:t>from</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close-beside“ + "to call”</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Remind each other of the gospel </a:t>
            </a:r>
          </a:p>
          <a:p>
            <a:pPr marL="0" lvl="0" indent="0">
              <a:buFont typeface="+mj-lt"/>
              <a:buNone/>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buFont typeface="+mj-l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4. Share the decision </a:t>
            </a:r>
          </a:p>
          <a:p>
            <a:pPr marL="0" lvl="0" indent="0">
              <a:buFont typeface="Aptos" panose="020B0004020202020204" pitchFamily="34" charset="0"/>
              <a:buNone/>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How do we hear together? We have the mind of Christ</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Love for Paul – natural advice – avoid harm</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But Paul knows warnings, yet he is compelled by the Spirit </a:t>
            </a:r>
          </a:p>
          <a:p>
            <a:pPr marL="0" lvl="0" indent="0">
              <a:buFont typeface="Aptos" panose="020B0004020202020204" pitchFamily="34" charset="0"/>
              <a:buNone/>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don’t play the “God-said card”</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attempt to hear God must leave room for hearing God through friends </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power of spiritual friendship – iron sharpens iron</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most of my revelations/deepest character growth come from interaction with friends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:15 After this, </a:t>
            </a:r>
            <a:r>
              <a:rPr lang="en-GB" sz="1100" b="1" kern="100" dirty="0">
                <a:effectLst/>
                <a:latin typeface="Aptos" panose="020B0004020202020204" pitchFamily="34" charset="0"/>
                <a:ea typeface="Aptos" panose="020B0004020202020204" pitchFamily="34" charset="0"/>
                <a:cs typeface="Times New Roman" panose="02020603050405020304" pitchFamily="18" charset="0"/>
              </a:rPr>
              <a:t>we</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started on our way up to Jerusalem</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“We” – Luke walked with him to his doom </a:t>
            </a:r>
          </a:p>
          <a:p>
            <a:pPr>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19</a:t>
            </a:fld>
            <a:endParaRPr lang="en-GB"/>
          </a:p>
        </p:txBody>
      </p:sp>
    </p:spTree>
    <p:extLst>
      <p:ext uri="{BB962C8B-B14F-4D97-AF65-F5344CB8AC3E}">
        <p14:creationId xmlns:p14="http://schemas.microsoft.com/office/powerpoint/2010/main" val="3992456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choice of friends and how we choose to relate can tell a lot about us.</a:t>
            </a:r>
          </a:p>
          <a:p>
            <a:r>
              <a:rPr lang="en-GB" dirty="0"/>
              <a:t>What are you thinking about this as we’ve explored this message? </a:t>
            </a:r>
          </a:p>
        </p:txBody>
      </p:sp>
      <p:sp>
        <p:nvSpPr>
          <p:cNvPr id="4" name="Slide Number Placeholder 3"/>
          <p:cNvSpPr>
            <a:spLocks noGrp="1"/>
          </p:cNvSpPr>
          <p:nvPr>
            <p:ph type="sldNum" sz="quarter" idx="5"/>
          </p:nvPr>
        </p:nvSpPr>
        <p:spPr/>
        <p:txBody>
          <a:bodyPr/>
          <a:lstStyle/>
          <a:p>
            <a:fld id="{6F6623E3-56E8-4C22-8C57-6E5C194C9987}" type="slidenum">
              <a:rPr lang="en-GB" smtClean="0"/>
              <a:t>20</a:t>
            </a:fld>
            <a:endParaRPr lang="en-GB"/>
          </a:p>
        </p:txBody>
      </p:sp>
    </p:spTree>
    <p:extLst>
      <p:ext uri="{BB962C8B-B14F-4D97-AF65-F5344CB8AC3E}">
        <p14:creationId xmlns:p14="http://schemas.microsoft.com/office/powerpoint/2010/main" val="4242897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have you got to do to embrace friendship?</a:t>
            </a:r>
          </a:p>
          <a:p>
            <a:r>
              <a:rPr lang="en-GB" dirty="0"/>
              <a:t>Is there are relationship you need to repair? </a:t>
            </a:r>
          </a:p>
          <a:p>
            <a:r>
              <a:rPr lang="en-GB" dirty="0"/>
              <a:t>Have you shared your decisions or chosen to share in your friends? </a:t>
            </a:r>
          </a:p>
          <a:p>
            <a:endParaRPr lang="en-GB" dirty="0"/>
          </a:p>
          <a:p>
            <a:pPr>
              <a:buNone/>
            </a:pPr>
            <a:r>
              <a:rPr lang="en-GB" sz="1800" dirty="0">
                <a:solidFill>
                  <a:srgbClr val="000000"/>
                </a:solidFill>
                <a:effectLst/>
                <a:latin typeface="UICTFontTextStyleBody"/>
                <a:ea typeface="Aptos" panose="020B0004020202020204" pitchFamily="34" charset="0"/>
                <a:cs typeface="Aptos" panose="020B0004020202020204" pitchFamily="34" charset="0"/>
              </a:rPr>
              <a:t>Do you have friends like this?</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solidFill>
                  <a:srgbClr val="000000"/>
                </a:solidFill>
                <a:effectLst/>
                <a:latin typeface="UICTFontTextStyleBody"/>
                <a:ea typeface="Aptos" panose="020B0004020202020204" pitchFamily="34" charset="0"/>
                <a:cs typeface="Aptos" panose="020B0004020202020204" pitchFamily="34" charset="0"/>
              </a:rPr>
              <a:t>Are you a friend like this?</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endParaRPr lang="en-GB" sz="1800" dirty="0">
              <a:solidFill>
                <a:srgbClr val="000000"/>
              </a:solidFill>
              <a:effectLst/>
              <a:latin typeface="UICTFontTextStyleBody"/>
              <a:ea typeface="Aptos" panose="020B0004020202020204" pitchFamily="34" charset="0"/>
              <a:cs typeface="Aptos" panose="020B0004020202020204" pitchFamily="34" charset="0"/>
            </a:endParaRPr>
          </a:p>
          <a:p>
            <a:pPr>
              <a:buNone/>
            </a:pPr>
            <a:r>
              <a:rPr lang="en-GB" sz="1800" dirty="0">
                <a:solidFill>
                  <a:srgbClr val="000000"/>
                </a:solidFill>
                <a:effectLst/>
                <a:latin typeface="UICTFontTextStyleBody"/>
                <a:ea typeface="Aptos" panose="020B0004020202020204" pitchFamily="34" charset="0"/>
                <a:cs typeface="Aptos" panose="020B0004020202020204" pitchFamily="34" charset="0"/>
              </a:rPr>
              <a:t>Role to present mature</a:t>
            </a:r>
            <a:endParaRPr lang="en-GB" sz="1800" dirty="0">
              <a:effectLst/>
              <a:latin typeface="Aptos" panose="020B0004020202020204" pitchFamily="34" charset="0"/>
              <a:ea typeface="Aptos" panose="020B0004020202020204" pitchFamily="34" charset="0"/>
              <a:cs typeface="Aptos" panose="020B0004020202020204" pitchFamily="34" charset="0"/>
            </a:endParaRPr>
          </a:p>
          <a:p>
            <a:r>
              <a:rPr lang="en-GB" sz="1800" dirty="0">
                <a:solidFill>
                  <a:srgbClr val="000000"/>
                </a:solidFill>
                <a:effectLst/>
                <a:latin typeface="UICTFontTextStyleBody"/>
                <a:ea typeface="Aptos" panose="020B0004020202020204" pitchFamily="34" charset="0"/>
                <a:cs typeface="Aptos" panose="020B0004020202020204" pitchFamily="34" charset="0"/>
              </a:rPr>
              <a:t>Lay down my life to ensure they lay down theirs </a:t>
            </a:r>
          </a:p>
          <a:p>
            <a:endParaRPr lang="en-GB" sz="1800" dirty="0">
              <a:solidFill>
                <a:srgbClr val="000000"/>
              </a:solidFill>
              <a:effectLst/>
              <a:latin typeface="UICTFontTextStyleBody"/>
              <a:ea typeface="Aptos" panose="020B0004020202020204" pitchFamily="34" charset="0"/>
              <a:cs typeface="Aptos" panose="020B0004020202020204" pitchFamily="34" charset="0"/>
            </a:endParaRPr>
          </a:p>
          <a:p>
            <a:r>
              <a:rPr lang="en-GB" sz="1800" dirty="0">
                <a:solidFill>
                  <a:srgbClr val="000000"/>
                </a:solidFill>
                <a:effectLst/>
                <a:latin typeface="UICTFontTextStyleBody"/>
                <a:ea typeface="Aptos" panose="020B0004020202020204" pitchFamily="34" charset="0"/>
                <a:cs typeface="Aptos" panose="020B0004020202020204" pitchFamily="34" charset="0"/>
              </a:rPr>
              <a:t>Friendships between believers will last beyond this lifetime</a:t>
            </a:r>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21</a:t>
            </a:fld>
            <a:endParaRPr lang="en-GB"/>
          </a:p>
        </p:txBody>
      </p:sp>
    </p:spTree>
    <p:extLst>
      <p:ext uri="{BB962C8B-B14F-4D97-AF65-F5344CB8AC3E}">
        <p14:creationId xmlns:p14="http://schemas.microsoft.com/office/powerpoint/2010/main" val="1302720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42337-E62B-0D4C-9F38-681BA6440B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A8627F6-14C5-38A1-F04B-9EFB473515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7AF78FC-FAEF-E184-1C0A-6732AD119748}"/>
              </a:ext>
            </a:extLst>
          </p:cNvPr>
          <p:cNvSpPr>
            <a:spLocks noGrp="1"/>
          </p:cNvSpPr>
          <p:nvPr>
            <p:ph type="dt" sz="half" idx="10"/>
          </p:nvPr>
        </p:nvSpPr>
        <p:spPr/>
        <p:txBody>
          <a:bodyPr/>
          <a:lstStyle/>
          <a:p>
            <a:fld id="{F702FC56-6B1F-4179-A372-7E6597AC5B0D}" type="datetimeFigureOut">
              <a:rPr lang="en-GB" smtClean="0"/>
              <a:t>14/04/2025</a:t>
            </a:fld>
            <a:endParaRPr lang="en-GB"/>
          </a:p>
        </p:txBody>
      </p:sp>
      <p:sp>
        <p:nvSpPr>
          <p:cNvPr id="5" name="Footer Placeholder 4">
            <a:extLst>
              <a:ext uri="{FF2B5EF4-FFF2-40B4-BE49-F238E27FC236}">
                <a16:creationId xmlns:a16="http://schemas.microsoft.com/office/drawing/2014/main" id="{FC7BAE61-C869-7696-BDE4-97A098EC2A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F3D014-1213-32D9-CE80-C1416BD75D6B}"/>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484008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E02A3-4B2F-43DE-D36B-2080E1DEA2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534CB50-6B5C-42AD-4415-9D9D6B5862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679064-7DAE-DBFD-6A4B-1A5023E3E334}"/>
              </a:ext>
            </a:extLst>
          </p:cNvPr>
          <p:cNvSpPr>
            <a:spLocks noGrp="1"/>
          </p:cNvSpPr>
          <p:nvPr>
            <p:ph type="dt" sz="half" idx="10"/>
          </p:nvPr>
        </p:nvSpPr>
        <p:spPr/>
        <p:txBody>
          <a:bodyPr/>
          <a:lstStyle/>
          <a:p>
            <a:fld id="{F702FC56-6B1F-4179-A372-7E6597AC5B0D}" type="datetimeFigureOut">
              <a:rPr lang="en-GB" smtClean="0"/>
              <a:t>14/04/2025</a:t>
            </a:fld>
            <a:endParaRPr lang="en-GB"/>
          </a:p>
        </p:txBody>
      </p:sp>
      <p:sp>
        <p:nvSpPr>
          <p:cNvPr id="5" name="Footer Placeholder 4">
            <a:extLst>
              <a:ext uri="{FF2B5EF4-FFF2-40B4-BE49-F238E27FC236}">
                <a16:creationId xmlns:a16="http://schemas.microsoft.com/office/drawing/2014/main" id="{959C85F9-9203-E860-0A9F-6F643ED103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E91BE3-054B-23B6-7C59-C4F3E2BB60CC}"/>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983838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4F1A3-2971-AE20-1322-5765517D52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B4D6B2C-B82E-94A7-87DF-8811E502D0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B7488C-7A84-7CB0-BE25-21A294813D05}"/>
              </a:ext>
            </a:extLst>
          </p:cNvPr>
          <p:cNvSpPr>
            <a:spLocks noGrp="1"/>
          </p:cNvSpPr>
          <p:nvPr>
            <p:ph type="dt" sz="half" idx="10"/>
          </p:nvPr>
        </p:nvSpPr>
        <p:spPr/>
        <p:txBody>
          <a:bodyPr/>
          <a:lstStyle/>
          <a:p>
            <a:fld id="{F702FC56-6B1F-4179-A372-7E6597AC5B0D}" type="datetimeFigureOut">
              <a:rPr lang="en-GB" smtClean="0"/>
              <a:t>14/04/2025</a:t>
            </a:fld>
            <a:endParaRPr lang="en-GB"/>
          </a:p>
        </p:txBody>
      </p:sp>
      <p:sp>
        <p:nvSpPr>
          <p:cNvPr id="5" name="Footer Placeholder 4">
            <a:extLst>
              <a:ext uri="{FF2B5EF4-FFF2-40B4-BE49-F238E27FC236}">
                <a16:creationId xmlns:a16="http://schemas.microsoft.com/office/drawing/2014/main" id="{DCE5A44F-E4C1-8634-D25E-1FE15001F6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CB8EE7-DEEC-6515-A036-17881B1379A0}"/>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330996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4574B-0BFB-456C-0EDA-65814DEEB9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85C7074-DF61-903F-77C8-40A260342F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D4709E-AE90-BC0D-B314-AD3BF64F65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D5F414E-12B9-C300-B4CD-B537603788E8}"/>
              </a:ext>
            </a:extLst>
          </p:cNvPr>
          <p:cNvSpPr>
            <a:spLocks noGrp="1"/>
          </p:cNvSpPr>
          <p:nvPr>
            <p:ph type="dt" sz="half" idx="10"/>
          </p:nvPr>
        </p:nvSpPr>
        <p:spPr/>
        <p:txBody>
          <a:bodyPr/>
          <a:lstStyle/>
          <a:p>
            <a:fld id="{F702FC56-6B1F-4179-A372-7E6597AC5B0D}" type="datetimeFigureOut">
              <a:rPr lang="en-GB" smtClean="0"/>
              <a:t>14/04/2025</a:t>
            </a:fld>
            <a:endParaRPr lang="en-GB"/>
          </a:p>
        </p:txBody>
      </p:sp>
      <p:sp>
        <p:nvSpPr>
          <p:cNvPr id="6" name="Footer Placeholder 5">
            <a:extLst>
              <a:ext uri="{FF2B5EF4-FFF2-40B4-BE49-F238E27FC236}">
                <a16:creationId xmlns:a16="http://schemas.microsoft.com/office/drawing/2014/main" id="{DDFE284B-67D0-BFD0-1A62-B62159EC4D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8CAB224-F16E-40C9-6340-2EE4BB68C128}"/>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830860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C9F0-07E6-A972-DFCB-B2D964096E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1D5B79-A570-C54F-76B3-3502BBF835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584183-8780-678F-DF9D-00C5BC5F98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EF60D2F-CF8D-1043-D980-50AD7A795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3E06E0-B968-C99B-3296-8CDB20FF5B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5765D1-25DF-6348-F714-6EBB597A8D4C}"/>
              </a:ext>
            </a:extLst>
          </p:cNvPr>
          <p:cNvSpPr>
            <a:spLocks noGrp="1"/>
          </p:cNvSpPr>
          <p:nvPr>
            <p:ph type="dt" sz="half" idx="10"/>
          </p:nvPr>
        </p:nvSpPr>
        <p:spPr/>
        <p:txBody>
          <a:bodyPr/>
          <a:lstStyle/>
          <a:p>
            <a:fld id="{F702FC56-6B1F-4179-A372-7E6597AC5B0D}" type="datetimeFigureOut">
              <a:rPr lang="en-GB" smtClean="0"/>
              <a:t>14/04/2025</a:t>
            </a:fld>
            <a:endParaRPr lang="en-GB"/>
          </a:p>
        </p:txBody>
      </p:sp>
      <p:sp>
        <p:nvSpPr>
          <p:cNvPr id="8" name="Footer Placeholder 7">
            <a:extLst>
              <a:ext uri="{FF2B5EF4-FFF2-40B4-BE49-F238E27FC236}">
                <a16:creationId xmlns:a16="http://schemas.microsoft.com/office/drawing/2014/main" id="{A5C3A724-E5E4-486D-119F-C6FBAD53B56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96897DF-CDC4-28E5-10BF-5813BEFCA236}"/>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3115265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CEAB6-F1F6-912F-6C74-78403829B1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8BE2F68-DE7B-0B48-B191-AD1716B35E0E}"/>
              </a:ext>
            </a:extLst>
          </p:cNvPr>
          <p:cNvSpPr>
            <a:spLocks noGrp="1"/>
          </p:cNvSpPr>
          <p:nvPr>
            <p:ph type="dt" sz="half" idx="10"/>
          </p:nvPr>
        </p:nvSpPr>
        <p:spPr/>
        <p:txBody>
          <a:bodyPr/>
          <a:lstStyle/>
          <a:p>
            <a:fld id="{F702FC56-6B1F-4179-A372-7E6597AC5B0D}" type="datetimeFigureOut">
              <a:rPr lang="en-GB" smtClean="0"/>
              <a:t>14/04/2025</a:t>
            </a:fld>
            <a:endParaRPr lang="en-GB"/>
          </a:p>
        </p:txBody>
      </p:sp>
      <p:sp>
        <p:nvSpPr>
          <p:cNvPr id="4" name="Footer Placeholder 3">
            <a:extLst>
              <a:ext uri="{FF2B5EF4-FFF2-40B4-BE49-F238E27FC236}">
                <a16:creationId xmlns:a16="http://schemas.microsoft.com/office/drawing/2014/main" id="{DFC05121-7A34-4CD7-6197-289AFD3953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8B5474-BEDC-9726-08F4-4B0C1134EA91}"/>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948342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C884C8-7E3E-7D36-D07D-53BD782C45D9}"/>
              </a:ext>
            </a:extLst>
          </p:cNvPr>
          <p:cNvSpPr>
            <a:spLocks noGrp="1"/>
          </p:cNvSpPr>
          <p:nvPr>
            <p:ph type="dt" sz="half" idx="10"/>
          </p:nvPr>
        </p:nvSpPr>
        <p:spPr/>
        <p:txBody>
          <a:bodyPr/>
          <a:lstStyle/>
          <a:p>
            <a:fld id="{F702FC56-6B1F-4179-A372-7E6597AC5B0D}" type="datetimeFigureOut">
              <a:rPr lang="en-GB" smtClean="0"/>
              <a:t>14/04/2025</a:t>
            </a:fld>
            <a:endParaRPr lang="en-GB"/>
          </a:p>
        </p:txBody>
      </p:sp>
      <p:sp>
        <p:nvSpPr>
          <p:cNvPr id="3" name="Footer Placeholder 2">
            <a:extLst>
              <a:ext uri="{FF2B5EF4-FFF2-40B4-BE49-F238E27FC236}">
                <a16:creationId xmlns:a16="http://schemas.microsoft.com/office/drawing/2014/main" id="{89DBA628-8BFF-5040-EAE3-FA4B4DD6AEB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E2DDF6E-FE9F-2231-E3C0-43A619D66F76}"/>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1261219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B0A6E-C409-F962-177E-BF6ADBF4E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B5DCC9B-D5CD-C61E-2558-1A923F8976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C3BA072-667A-9EEE-B13A-5A3836404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661B3F-BAB7-03EA-C52A-4040A09F815B}"/>
              </a:ext>
            </a:extLst>
          </p:cNvPr>
          <p:cNvSpPr>
            <a:spLocks noGrp="1"/>
          </p:cNvSpPr>
          <p:nvPr>
            <p:ph type="dt" sz="half" idx="10"/>
          </p:nvPr>
        </p:nvSpPr>
        <p:spPr/>
        <p:txBody>
          <a:bodyPr/>
          <a:lstStyle/>
          <a:p>
            <a:fld id="{F702FC56-6B1F-4179-A372-7E6597AC5B0D}" type="datetimeFigureOut">
              <a:rPr lang="en-GB" smtClean="0"/>
              <a:t>14/04/2025</a:t>
            </a:fld>
            <a:endParaRPr lang="en-GB"/>
          </a:p>
        </p:txBody>
      </p:sp>
      <p:sp>
        <p:nvSpPr>
          <p:cNvPr id="6" name="Footer Placeholder 5">
            <a:extLst>
              <a:ext uri="{FF2B5EF4-FFF2-40B4-BE49-F238E27FC236}">
                <a16:creationId xmlns:a16="http://schemas.microsoft.com/office/drawing/2014/main" id="{4918D59A-27F5-3A4C-632C-902F4D8994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196C8E8-5C62-32A0-1B34-CB5892B027B3}"/>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57141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7A5D-B165-52C6-A629-8FA4BF3C01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6488A79-3B29-4C16-1940-25A4D9DCDC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C178A7-150E-AA8A-9A20-FC89D6F572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ACA7FF-47DF-A999-CBCC-1C18A6DCEB06}"/>
              </a:ext>
            </a:extLst>
          </p:cNvPr>
          <p:cNvSpPr>
            <a:spLocks noGrp="1"/>
          </p:cNvSpPr>
          <p:nvPr>
            <p:ph type="dt" sz="half" idx="10"/>
          </p:nvPr>
        </p:nvSpPr>
        <p:spPr/>
        <p:txBody>
          <a:bodyPr/>
          <a:lstStyle/>
          <a:p>
            <a:fld id="{F702FC56-6B1F-4179-A372-7E6597AC5B0D}" type="datetimeFigureOut">
              <a:rPr lang="en-GB" smtClean="0"/>
              <a:t>14/04/2025</a:t>
            </a:fld>
            <a:endParaRPr lang="en-GB"/>
          </a:p>
        </p:txBody>
      </p:sp>
      <p:sp>
        <p:nvSpPr>
          <p:cNvPr id="6" name="Footer Placeholder 5">
            <a:extLst>
              <a:ext uri="{FF2B5EF4-FFF2-40B4-BE49-F238E27FC236}">
                <a16:creationId xmlns:a16="http://schemas.microsoft.com/office/drawing/2014/main" id="{393293AB-1303-3094-10E2-22C69C99EF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F38E73-84AA-9C3F-1917-1790963446CB}"/>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377446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D7D29-0296-0ECF-865D-2D8775BB75F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85A1035-676A-9280-50B9-B714528D67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E4FA29-5884-307A-E76A-3B0C65BBBFFB}"/>
              </a:ext>
            </a:extLst>
          </p:cNvPr>
          <p:cNvSpPr>
            <a:spLocks noGrp="1"/>
          </p:cNvSpPr>
          <p:nvPr>
            <p:ph type="dt" sz="half" idx="10"/>
          </p:nvPr>
        </p:nvSpPr>
        <p:spPr/>
        <p:txBody>
          <a:bodyPr/>
          <a:lstStyle/>
          <a:p>
            <a:fld id="{F702FC56-6B1F-4179-A372-7E6597AC5B0D}" type="datetimeFigureOut">
              <a:rPr lang="en-GB" smtClean="0"/>
              <a:t>14/04/2025</a:t>
            </a:fld>
            <a:endParaRPr lang="en-GB"/>
          </a:p>
        </p:txBody>
      </p:sp>
      <p:sp>
        <p:nvSpPr>
          <p:cNvPr id="5" name="Footer Placeholder 4">
            <a:extLst>
              <a:ext uri="{FF2B5EF4-FFF2-40B4-BE49-F238E27FC236}">
                <a16:creationId xmlns:a16="http://schemas.microsoft.com/office/drawing/2014/main" id="{C2E8FFF8-E113-E4CF-22FB-213B3537D0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717425-0D27-9DC3-4936-3F5B86B5C2EA}"/>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3954368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3D1F52-0606-140C-91D4-18E5856585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237571-C4FD-4F3C-68CC-03E91A8612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E1AFF0-B1B6-8CEF-DE97-9E217195030F}"/>
              </a:ext>
            </a:extLst>
          </p:cNvPr>
          <p:cNvSpPr>
            <a:spLocks noGrp="1"/>
          </p:cNvSpPr>
          <p:nvPr>
            <p:ph type="dt" sz="half" idx="10"/>
          </p:nvPr>
        </p:nvSpPr>
        <p:spPr/>
        <p:txBody>
          <a:bodyPr/>
          <a:lstStyle/>
          <a:p>
            <a:fld id="{F702FC56-6B1F-4179-A372-7E6597AC5B0D}" type="datetimeFigureOut">
              <a:rPr lang="en-GB" smtClean="0"/>
              <a:t>14/04/2025</a:t>
            </a:fld>
            <a:endParaRPr lang="en-GB"/>
          </a:p>
        </p:txBody>
      </p:sp>
      <p:sp>
        <p:nvSpPr>
          <p:cNvPr id="5" name="Footer Placeholder 4">
            <a:extLst>
              <a:ext uri="{FF2B5EF4-FFF2-40B4-BE49-F238E27FC236}">
                <a16:creationId xmlns:a16="http://schemas.microsoft.com/office/drawing/2014/main" id="{E7789A3E-6349-1678-932A-6FDE8DDA0C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54C9E9-0001-AE46-FDE4-543E5666DEFE}"/>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113994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E859B4-EBD0-3F87-96A7-A2AECB755D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7E95767-262C-D0BC-3C46-3C4018326F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D7E57F-B46D-FE3B-B57B-B6AA42239E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02FC56-6B1F-4179-A372-7E6597AC5B0D}" type="datetimeFigureOut">
              <a:rPr lang="en-GB" smtClean="0"/>
              <a:t>14/04/2025</a:t>
            </a:fld>
            <a:endParaRPr lang="en-GB"/>
          </a:p>
        </p:txBody>
      </p:sp>
      <p:sp>
        <p:nvSpPr>
          <p:cNvPr id="5" name="Footer Placeholder 4">
            <a:extLst>
              <a:ext uri="{FF2B5EF4-FFF2-40B4-BE49-F238E27FC236}">
                <a16:creationId xmlns:a16="http://schemas.microsoft.com/office/drawing/2014/main" id="{32DEE359-A411-E7B0-1058-D19F2BCAC6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1C748A2-0605-B69A-34D8-79BB86DB0A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9A0664-F99D-4F5E-A6D4-9E82FB10F359}" type="slidenum">
              <a:rPr lang="en-GB" smtClean="0"/>
              <a:t>‹#›</a:t>
            </a:fld>
            <a:endParaRPr lang="en-GB"/>
          </a:p>
        </p:txBody>
      </p:sp>
    </p:spTree>
    <p:extLst>
      <p:ext uri="{BB962C8B-B14F-4D97-AF65-F5344CB8AC3E}">
        <p14:creationId xmlns:p14="http://schemas.microsoft.com/office/powerpoint/2010/main" val="3591240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7" Type="http://schemas.microsoft.com/office/2007/relationships/hdphoto" Target="../media/hdphoto4.wdp"/><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0.png"/><Relationship Id="rId5" Type="http://schemas.microsoft.com/office/2007/relationships/hdphoto" Target="../media/hdphoto3.wdp"/><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87" name="Rectangle 308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Silhouette of people climbing a mountain&#10;&#10;AI-generated content may be incorrect.">
            <a:extLst>
              <a:ext uri="{FF2B5EF4-FFF2-40B4-BE49-F238E27FC236}">
                <a16:creationId xmlns:a16="http://schemas.microsoft.com/office/drawing/2014/main" id="{2A3DA2D0-9173-4DDD-8878-AD2EAD2BECB4}"/>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t="15466" b="264"/>
          <a:stretch/>
        </p:blipFill>
        <p:spPr>
          <a:xfrm>
            <a:off x="20" y="1"/>
            <a:ext cx="12191980" cy="6857999"/>
          </a:xfrm>
          <a:prstGeom prst="rect">
            <a:avLst/>
          </a:prstGeom>
        </p:spPr>
      </p:pic>
      <p:sp>
        <p:nvSpPr>
          <p:cNvPr id="2" name="Title 1">
            <a:extLst>
              <a:ext uri="{FF2B5EF4-FFF2-40B4-BE49-F238E27FC236}">
                <a16:creationId xmlns:a16="http://schemas.microsoft.com/office/drawing/2014/main" id="{C078F02B-41FD-7E4E-411A-BB852F10E163}"/>
              </a:ext>
            </a:extLst>
          </p:cNvPr>
          <p:cNvSpPr>
            <a:spLocks noGrp="1"/>
          </p:cNvSpPr>
          <p:nvPr>
            <p:ph type="ctrTitle"/>
          </p:nvPr>
        </p:nvSpPr>
        <p:spPr>
          <a:xfrm>
            <a:off x="1524000" y="1122362"/>
            <a:ext cx="9144000" cy="2900518"/>
          </a:xfrm>
        </p:spPr>
        <p:txBody>
          <a:bodyPr>
            <a:normAutofit/>
          </a:bodyPr>
          <a:lstStyle/>
          <a:p>
            <a:r>
              <a:rPr lang="en-GB">
                <a:solidFill>
                  <a:srgbClr val="FFFFFF"/>
                </a:solidFill>
              </a:rPr>
              <a:t>Acts Series</a:t>
            </a:r>
          </a:p>
        </p:txBody>
      </p:sp>
      <p:sp>
        <p:nvSpPr>
          <p:cNvPr id="3" name="Subtitle 2">
            <a:extLst>
              <a:ext uri="{FF2B5EF4-FFF2-40B4-BE49-F238E27FC236}">
                <a16:creationId xmlns:a16="http://schemas.microsoft.com/office/drawing/2014/main" id="{BD18952C-F04D-2399-125F-44007477D7F3}"/>
              </a:ext>
            </a:extLst>
          </p:cNvPr>
          <p:cNvSpPr>
            <a:spLocks noGrp="1"/>
          </p:cNvSpPr>
          <p:nvPr>
            <p:ph type="subTitle" idx="1"/>
          </p:nvPr>
        </p:nvSpPr>
        <p:spPr>
          <a:xfrm>
            <a:off x="1524000" y="4159404"/>
            <a:ext cx="9144000" cy="1098395"/>
          </a:xfrm>
        </p:spPr>
        <p:txBody>
          <a:bodyPr>
            <a:noAutofit/>
          </a:bodyPr>
          <a:lstStyle/>
          <a:p>
            <a:r>
              <a:rPr lang="en-GB" sz="2800" dirty="0">
                <a:solidFill>
                  <a:srgbClr val="FFFFFF"/>
                </a:solidFill>
              </a:rPr>
              <a:t>Episode 25: </a:t>
            </a:r>
            <a:r>
              <a:rPr lang="en-GB" sz="2800" dirty="0" err="1">
                <a:solidFill>
                  <a:srgbClr val="FFFFFF"/>
                </a:solidFill>
              </a:rPr>
              <a:t>Chpt</a:t>
            </a:r>
            <a:r>
              <a:rPr lang="en-GB" sz="2800" dirty="0">
                <a:solidFill>
                  <a:srgbClr val="FFFFFF"/>
                </a:solidFill>
              </a:rPr>
              <a:t> 21</a:t>
            </a:r>
          </a:p>
          <a:p>
            <a:endParaRPr lang="en-GB" sz="2800" dirty="0">
              <a:solidFill>
                <a:srgbClr val="FFFFFF"/>
              </a:solidFill>
            </a:endParaRPr>
          </a:p>
          <a:p>
            <a:r>
              <a:rPr lang="en-GB" sz="2800" dirty="0">
                <a:solidFill>
                  <a:srgbClr val="FFFFFF"/>
                </a:solidFill>
              </a:rPr>
              <a:t>13</a:t>
            </a:r>
            <a:r>
              <a:rPr lang="en-GB" sz="2800" baseline="30000" dirty="0">
                <a:solidFill>
                  <a:srgbClr val="FFFFFF"/>
                </a:solidFill>
              </a:rPr>
              <a:t>th</a:t>
            </a:r>
            <a:r>
              <a:rPr lang="en-GB" sz="2800" dirty="0">
                <a:solidFill>
                  <a:srgbClr val="FFFFFF"/>
                </a:solidFill>
              </a:rPr>
              <a:t> April 2025</a:t>
            </a:r>
          </a:p>
        </p:txBody>
      </p:sp>
    </p:spTree>
    <p:extLst>
      <p:ext uri="{BB962C8B-B14F-4D97-AF65-F5344CB8AC3E}">
        <p14:creationId xmlns:p14="http://schemas.microsoft.com/office/powerpoint/2010/main" val="374317290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6BEA4F-3671-A02A-291A-8B5F888C7683}"/>
              </a:ext>
            </a:extLst>
          </p:cNvPr>
          <p:cNvSpPr>
            <a:spLocks noGrp="1"/>
          </p:cNvSpPr>
          <p:nvPr>
            <p:ph type="title"/>
          </p:nvPr>
        </p:nvSpPr>
        <p:spPr/>
        <p:txBody>
          <a:bodyPr/>
          <a:lstStyle/>
          <a:p>
            <a:pPr algn="ctr"/>
            <a:r>
              <a:rPr lang="en-GB" dirty="0">
                <a:solidFill>
                  <a:schemeClr val="bg1"/>
                </a:solidFill>
              </a:rPr>
              <a:t>Acts 20:36-38, 21:1-6</a:t>
            </a:r>
          </a:p>
        </p:txBody>
      </p:sp>
      <p:sp>
        <p:nvSpPr>
          <p:cNvPr id="5" name="Content Placeholder 4">
            <a:extLst>
              <a:ext uri="{FF2B5EF4-FFF2-40B4-BE49-F238E27FC236}">
                <a16:creationId xmlns:a16="http://schemas.microsoft.com/office/drawing/2014/main" id="{83302308-F001-5F59-6B10-E254D89B1D75}"/>
              </a:ext>
            </a:extLst>
          </p:cNvPr>
          <p:cNvSpPr>
            <a:spLocks noGrp="1"/>
          </p:cNvSpPr>
          <p:nvPr>
            <p:ph idx="1"/>
          </p:nvPr>
        </p:nvSpPr>
        <p:spPr>
          <a:xfrm>
            <a:off x="646103" y="1690688"/>
            <a:ext cx="11137063" cy="4802187"/>
          </a:xfrm>
        </p:spPr>
        <p:txBody>
          <a:bodyPr>
            <a:normAutofit fontScale="92500" lnSpcReduction="20000"/>
          </a:bodyPr>
          <a:lstStyle/>
          <a:p>
            <a:pPr marL="0" indent="0">
              <a:buNone/>
            </a:pPr>
            <a:r>
              <a:rPr lang="en-GB" kern="100" dirty="0">
                <a:solidFill>
                  <a:schemeClr val="bg1"/>
                </a:solidFill>
                <a:latin typeface="Aptos" panose="020B0004020202020204" pitchFamily="34" charset="0"/>
                <a:cs typeface="Times New Roman" panose="02020603050405020304" pitchFamily="18" charset="0"/>
              </a:rPr>
              <a:t>When Paul had finished speaking, he knelt down with all of them and prayed. They all wept as they embraced him and kissed him. What grieved them most was his statement that they would never see his face again. Then they accompanied him to the ship.</a:t>
            </a:r>
          </a:p>
          <a:p>
            <a:pPr marL="0" indent="0">
              <a:buNone/>
            </a:pPr>
            <a:r>
              <a:rPr lang="en-GB" kern="100" dirty="0">
                <a:solidFill>
                  <a:schemeClr val="bg1"/>
                </a:solidFill>
                <a:latin typeface="Aptos" panose="020B0004020202020204" pitchFamily="34" charset="0"/>
                <a:cs typeface="Times New Roman" panose="02020603050405020304" pitchFamily="18" charset="0"/>
              </a:rPr>
              <a:t>After we had torn ourselves away from them, we put out to sea and sailed straight to Kos. The next day we went to Rhodes and from there to Patara. We found a ship crossing over to Phoenicia, went on board and set sail. After sighting Cyprus and passing to the south of it, we sailed on to Syria. We landed at Tyre, where our ship was to unload its cargo. We sought out the disciples there and stayed with them seven days. Through the Spirit they urged Paul not to go on to Jerusalem. When it was time to leave, we left and continued on our way. All of them, including wives and children, accompanied us out of the city, and there on the beach we knelt to pray. After saying goodbye to each other, we went aboard the ship, and they returned home.</a:t>
            </a:r>
          </a:p>
        </p:txBody>
      </p:sp>
    </p:spTree>
    <p:extLst>
      <p:ext uri="{BB962C8B-B14F-4D97-AF65-F5344CB8AC3E}">
        <p14:creationId xmlns:p14="http://schemas.microsoft.com/office/powerpoint/2010/main" val="667564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E1A73-D096-456C-4C59-03B168058DA4}"/>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4DF93F87-A416-F2A6-7490-7D7E6C3FF411}"/>
              </a:ext>
            </a:extLst>
          </p:cNvPr>
          <p:cNvPicPr>
            <a:picLocks noChangeAspect="1"/>
          </p:cNvPicPr>
          <p:nvPr/>
        </p:nvPicPr>
        <p:blipFill>
          <a:blip r:embed="rId3"/>
          <a:srcRect l="25419"/>
          <a:stretch/>
        </p:blipFill>
        <p:spPr>
          <a:xfrm>
            <a:off x="0" y="0"/>
            <a:ext cx="12192000" cy="6869692"/>
          </a:xfrm>
          <a:prstGeom prst="rect">
            <a:avLst/>
          </a:prstGeom>
        </p:spPr>
      </p:pic>
      <p:sp>
        <p:nvSpPr>
          <p:cNvPr id="3" name="Star: 5 Points 2">
            <a:extLst>
              <a:ext uri="{FF2B5EF4-FFF2-40B4-BE49-F238E27FC236}">
                <a16:creationId xmlns:a16="http://schemas.microsoft.com/office/drawing/2014/main" id="{E6995B1B-080E-657C-538C-7F75D6143EB7}"/>
              </a:ext>
            </a:extLst>
          </p:cNvPr>
          <p:cNvSpPr/>
          <p:nvPr/>
        </p:nvSpPr>
        <p:spPr>
          <a:xfrm>
            <a:off x="629676" y="492791"/>
            <a:ext cx="657054" cy="591348"/>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57877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ve searched everywhere! (Words and phrases for looking for things) -  About Words - Cambridge Dictionary blog">
            <a:extLst>
              <a:ext uri="{FF2B5EF4-FFF2-40B4-BE49-F238E27FC236}">
                <a16:creationId xmlns:a16="http://schemas.microsoft.com/office/drawing/2014/main" id="{B3EFCDAE-3015-1E59-F4EB-B60845253C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4080" y="1918384"/>
            <a:ext cx="4941367" cy="329424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orn In Half Images – Browse 14,200 ...">
            <a:extLst>
              <a:ext uri="{FF2B5EF4-FFF2-40B4-BE49-F238E27FC236}">
                <a16:creationId xmlns:a16="http://schemas.microsoft.com/office/drawing/2014/main" id="{BF0CAC07-F8E0-DF65-7F0E-A2CC3FE144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390" y="2352305"/>
            <a:ext cx="5701110" cy="2258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94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additive="base">
                                        <p:cTn id="7" dur="500" fill="hold"/>
                                        <p:tgtEl>
                                          <p:spTgt spid="2052"/>
                                        </p:tgtEl>
                                        <p:attrNameLst>
                                          <p:attrName>ppt_x</p:attrName>
                                        </p:attrNameLst>
                                      </p:cBhvr>
                                      <p:tavLst>
                                        <p:tav tm="0">
                                          <p:val>
                                            <p:strVal val="#ppt_x"/>
                                          </p:val>
                                        </p:tav>
                                        <p:tav tm="100000">
                                          <p:val>
                                            <p:strVal val="#ppt_x"/>
                                          </p:val>
                                        </p:tav>
                                      </p:tavLst>
                                    </p:anim>
                                    <p:anim calcmode="lin" valueType="num">
                                      <p:cBhvr additive="base">
                                        <p:cTn id="8"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137+ Thousand Begged Royalty-Free Images, Stock Photos &amp; Pictures |  Shutterstock">
            <a:extLst>
              <a:ext uri="{FF2B5EF4-FFF2-40B4-BE49-F238E27FC236}">
                <a16:creationId xmlns:a16="http://schemas.microsoft.com/office/drawing/2014/main" id="{6FA7566D-6EB9-AA65-8EB7-7E7B4DCB086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94427" y="321734"/>
            <a:ext cx="4352314" cy="29051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AB3B616-ECE5-5B41-9D6B-B352F5322D63}"/>
              </a:ext>
            </a:extLst>
          </p:cNvPr>
          <p:cNvPicPr>
            <a:picLocks noChangeAspect="1"/>
          </p:cNvPicPr>
          <p:nvPr/>
        </p:nvPicPr>
        <p:blipFill>
          <a:blip r:embed="rId4"/>
          <a:stretch>
            <a:fillRect/>
          </a:stretch>
        </p:blipFill>
        <p:spPr>
          <a:xfrm>
            <a:off x="457201" y="3885322"/>
            <a:ext cx="5426764" cy="2252107"/>
          </a:xfrm>
          <a:prstGeom prst="rect">
            <a:avLst/>
          </a:prstGeom>
        </p:spPr>
      </p:pic>
      <p:sp>
        <p:nvSpPr>
          <p:cNvPr id="3081" name="Rectangle 3080">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30+ Kneeling Praying Man Beach Stock Photos, Pictures &amp; Royalty-Free Images  - iStock">
            <a:extLst>
              <a:ext uri="{FF2B5EF4-FFF2-40B4-BE49-F238E27FC236}">
                <a16:creationId xmlns:a16="http://schemas.microsoft.com/office/drawing/2014/main" id="{06243499-B82D-D3A9-90C8-ADE2CD22BF5F}"/>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308034" y="1538729"/>
            <a:ext cx="5426764" cy="3635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27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0-#ppt_w/2"/>
                                          </p:val>
                                        </p:tav>
                                        <p:tav tm="100000">
                                          <p:val>
                                            <p:strVal val="#ppt_x"/>
                                          </p:val>
                                        </p:tav>
                                      </p:tavLst>
                                    </p:anim>
                                    <p:anim calcmode="lin" valueType="num">
                                      <p:cBhvr additive="base">
                                        <p:cTn id="8"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076"/>
                                        </p:tgtEl>
                                        <p:attrNameLst>
                                          <p:attrName>style.visibility</p:attrName>
                                        </p:attrNameLst>
                                      </p:cBhvr>
                                      <p:to>
                                        <p:strVal val="visible"/>
                                      </p:to>
                                    </p:set>
                                    <p:anim calcmode="lin" valueType="num">
                                      <p:cBhvr additive="base">
                                        <p:cTn id="19" dur="500" fill="hold"/>
                                        <p:tgtEl>
                                          <p:spTgt spid="3076"/>
                                        </p:tgtEl>
                                        <p:attrNameLst>
                                          <p:attrName>ppt_x</p:attrName>
                                        </p:attrNameLst>
                                      </p:cBhvr>
                                      <p:tavLst>
                                        <p:tav tm="0">
                                          <p:val>
                                            <p:strVal val="1+#ppt_w/2"/>
                                          </p:val>
                                        </p:tav>
                                        <p:tav tm="100000">
                                          <p:val>
                                            <p:strVal val="#ppt_x"/>
                                          </p:val>
                                        </p:tav>
                                      </p:tavLst>
                                    </p:anim>
                                    <p:anim calcmode="lin" valueType="num">
                                      <p:cBhvr additive="base">
                                        <p:cTn id="20" dur="500" fill="hold"/>
                                        <p:tgtEl>
                                          <p:spTgt spid="3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04C4F17-3878-D1A6-648E-84C90B62F86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175965D-31E5-9754-738F-1BF66CB1B955}"/>
              </a:ext>
            </a:extLst>
          </p:cNvPr>
          <p:cNvSpPr>
            <a:spLocks noGrp="1"/>
          </p:cNvSpPr>
          <p:nvPr>
            <p:ph type="title"/>
          </p:nvPr>
        </p:nvSpPr>
        <p:spPr>
          <a:xfrm>
            <a:off x="838200" y="91353"/>
            <a:ext cx="10515600" cy="1325563"/>
          </a:xfrm>
        </p:spPr>
        <p:txBody>
          <a:bodyPr/>
          <a:lstStyle/>
          <a:p>
            <a:pPr algn="ctr"/>
            <a:r>
              <a:rPr lang="en-GB" dirty="0">
                <a:solidFill>
                  <a:schemeClr val="bg1"/>
                </a:solidFill>
              </a:rPr>
              <a:t>Acts 21:7-16</a:t>
            </a:r>
          </a:p>
        </p:txBody>
      </p:sp>
      <p:sp>
        <p:nvSpPr>
          <p:cNvPr id="5" name="Content Placeholder 4">
            <a:extLst>
              <a:ext uri="{FF2B5EF4-FFF2-40B4-BE49-F238E27FC236}">
                <a16:creationId xmlns:a16="http://schemas.microsoft.com/office/drawing/2014/main" id="{75AD6C48-456D-893B-9F6F-09CFD85AEE6E}"/>
              </a:ext>
            </a:extLst>
          </p:cNvPr>
          <p:cNvSpPr>
            <a:spLocks noGrp="1"/>
          </p:cNvSpPr>
          <p:nvPr>
            <p:ph idx="1"/>
          </p:nvPr>
        </p:nvSpPr>
        <p:spPr>
          <a:xfrm>
            <a:off x="640629" y="1237451"/>
            <a:ext cx="11142538" cy="5420695"/>
          </a:xfrm>
        </p:spPr>
        <p:txBody>
          <a:bodyPr>
            <a:normAutofit fontScale="85000" lnSpcReduction="10000"/>
          </a:bodyPr>
          <a:lstStyle/>
          <a:p>
            <a:pPr marL="0" indent="0" algn="just">
              <a:buNone/>
            </a:pPr>
            <a:r>
              <a:rPr lang="en-GB" kern="100" dirty="0">
                <a:solidFill>
                  <a:schemeClr val="bg1"/>
                </a:solidFill>
                <a:latin typeface="Aptos" panose="020B0004020202020204" pitchFamily="34" charset="0"/>
                <a:cs typeface="Times New Roman" panose="02020603050405020304" pitchFamily="18" charset="0"/>
              </a:rPr>
              <a:t>We continued our voyage from Tyre and landed at Ptolemais, where we greeted the brothers and sisters and stayed with them for a day. Leaving the next day, we reached Caesarea and stayed at the house of Philip the evangelist, one of the Seven. He had four unmarried daughters who prophesied.</a:t>
            </a:r>
          </a:p>
          <a:p>
            <a:pPr marL="0" indent="0" algn="just">
              <a:buNone/>
            </a:pPr>
            <a:r>
              <a:rPr lang="en-GB" kern="100" dirty="0">
                <a:solidFill>
                  <a:schemeClr val="bg1"/>
                </a:solidFill>
                <a:latin typeface="Aptos" panose="020B0004020202020204" pitchFamily="34" charset="0"/>
                <a:cs typeface="Times New Roman" panose="02020603050405020304" pitchFamily="18" charset="0"/>
              </a:rPr>
              <a:t>After we had been there a number of days, a prophet named Agabus came down from Judea. Coming over to us, he took Paul’s belt, tied his own hands and feet with it and said, “The Holy Spirit says, ‘In this way the Jewish leaders in Jerusalem will bind the owner of this belt and will hand him over to the Gentiles.’”</a:t>
            </a:r>
          </a:p>
          <a:p>
            <a:pPr marL="0" indent="0" algn="just">
              <a:buNone/>
            </a:pPr>
            <a:r>
              <a:rPr lang="en-GB" kern="100" dirty="0">
                <a:solidFill>
                  <a:schemeClr val="bg1"/>
                </a:solidFill>
                <a:latin typeface="Aptos" panose="020B0004020202020204" pitchFamily="34" charset="0"/>
                <a:cs typeface="Times New Roman" panose="02020603050405020304" pitchFamily="18" charset="0"/>
              </a:rPr>
              <a:t>When we heard this, we and the people there pleaded with Paul not to go up to Jerusalem. Then Paul answered, “Why are you weeping and breaking my heart? I am ready not only to be bound, but also to die in Jerusalem for the name of the Lord Jesus.” When he would not be dissuaded, we gave up and said, “The Lord’s will be done.”</a:t>
            </a:r>
          </a:p>
          <a:p>
            <a:pPr marL="0" indent="0" algn="just">
              <a:buNone/>
            </a:pPr>
            <a:r>
              <a:rPr lang="en-GB" kern="100" dirty="0">
                <a:solidFill>
                  <a:schemeClr val="bg1"/>
                </a:solidFill>
                <a:latin typeface="Aptos" panose="020B0004020202020204" pitchFamily="34" charset="0"/>
                <a:cs typeface="Times New Roman" panose="02020603050405020304" pitchFamily="18" charset="0"/>
              </a:rPr>
              <a:t>After this, we started on our way up to Jerusalem. Some of the disciples from Caesarea accompanied us and brought us to the home of Mnason, where we were to stay. He was a man from Cyprus and one of the early disciples.</a:t>
            </a:r>
          </a:p>
        </p:txBody>
      </p:sp>
    </p:spTree>
    <p:extLst>
      <p:ext uri="{BB962C8B-B14F-4D97-AF65-F5344CB8AC3E}">
        <p14:creationId xmlns:p14="http://schemas.microsoft.com/office/powerpoint/2010/main" val="4202655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o you understand what you are reading?’ Philip asked. ‘How can I unless someone explains it to me?’ The Ethiopian replied. – Slide 3">
            <a:extLst>
              <a:ext uri="{FF2B5EF4-FFF2-40B4-BE49-F238E27FC236}">
                <a16:creationId xmlns:a16="http://schemas.microsoft.com/office/drawing/2014/main" id="{6F84641E-78B9-96D0-6567-5A0B2255F3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6200" y="774700"/>
            <a:ext cx="6680200" cy="501015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After telling others about Jesus in Samaria, Peter and John returned to Jerusalem peaching in Samaritan villages along the way. – Slide 11">
            <a:extLst>
              <a:ext uri="{FF2B5EF4-FFF2-40B4-BE49-F238E27FC236}">
                <a16:creationId xmlns:a16="http://schemas.microsoft.com/office/drawing/2014/main" id="{394F0B77-B9BB-54FE-F41F-223F1B5968D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3056" b="95000" l="10000" r="99792">
                        <a14:foregroundMark x1="36667" y1="11944" x2="32500" y2="3333"/>
                        <a14:foregroundMark x1="92292" y1="48889" x2="99792" y2="63611"/>
                        <a14:foregroundMark x1="71250" y1="95000" x2="83333" y2="93889"/>
                        <a14:backgroundMark x1="32292" y1="27222" x2="31042" y2="45278"/>
                        <a14:backgroundMark x1="61875" y1="32500" x2="61875" y2="32500"/>
                        <a14:backgroundMark x1="57083" y1="31667" x2="59792" y2="32778"/>
                        <a14:backgroundMark x1="98542" y1="38611" x2="98542" y2="37500"/>
                        <a14:backgroundMark x1="93125" y1="36667" x2="93125" y2="36667"/>
                        <a14:backgroundMark x1="93333" y1="36944" x2="93333" y2="34444"/>
                        <a14:backgroundMark x1="46875" y1="50278" x2="46875" y2="50278"/>
                        <a14:backgroundMark x1="31458" y1="23889" x2="31458" y2="23889"/>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57742" y="1619250"/>
            <a:ext cx="4396317" cy="38290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C686246-2F0C-37DC-DF2B-0CCD6D0D282B}"/>
              </a:ext>
            </a:extLst>
          </p:cNvPr>
          <p:cNvSpPr txBox="1"/>
          <p:nvPr/>
        </p:nvSpPr>
        <p:spPr>
          <a:xfrm>
            <a:off x="355600" y="983734"/>
            <a:ext cx="6096000" cy="707886"/>
          </a:xfrm>
          <a:prstGeom prst="rect">
            <a:avLst/>
          </a:prstGeom>
          <a:noFill/>
        </p:spPr>
        <p:txBody>
          <a:bodyPr wrap="square">
            <a:spAutoFit/>
          </a:bodyPr>
          <a:lstStyle/>
          <a:p>
            <a:r>
              <a:rPr lang="en-GB" sz="4000" kern="100" dirty="0">
                <a:effectLst/>
                <a:latin typeface="Aptos" panose="020B0004020202020204" pitchFamily="34" charset="0"/>
                <a:ea typeface="Aptos" panose="020B0004020202020204" pitchFamily="34" charset="0"/>
                <a:cs typeface="Times New Roman" panose="02020603050405020304" pitchFamily="18" charset="0"/>
              </a:rPr>
              <a:t>Philip the Evangelist</a:t>
            </a:r>
            <a:endParaRPr lang="en-GB" sz="4000" dirty="0"/>
          </a:p>
        </p:txBody>
      </p:sp>
    </p:spTree>
    <p:extLst>
      <p:ext uri="{BB962C8B-B14F-4D97-AF65-F5344CB8AC3E}">
        <p14:creationId xmlns:p14="http://schemas.microsoft.com/office/powerpoint/2010/main" val="62752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Several days later, a prophet named Agabus arrived from Judea. He took Paul’s belt, and bound his own feet and hands with it. He then said, ‘The Holy Spirit declares that the owner of this belt will be bound by the Jewish leaders in Jerusalem and turned over to the Gentiles. ‘ – Slide 8">
            <a:extLst>
              <a:ext uri="{FF2B5EF4-FFF2-40B4-BE49-F238E27FC236}">
                <a16:creationId xmlns:a16="http://schemas.microsoft.com/office/drawing/2014/main" id="{10754DDB-0F3C-3DDF-A6DE-78A9DEDEA8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614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ut Paul replied, ‘Why all this weeping? You are breaking my heart! I am ready not only to be jailed at Jerusalem but even to die for the sake of the Lord Jesus.’ Paul refused to be persuaded so they gave up and said, ‘The Lord’s will be done.’ – Slide 10">
            <a:extLst>
              <a:ext uri="{FF2B5EF4-FFF2-40B4-BE49-F238E27FC236}">
                <a16:creationId xmlns:a16="http://schemas.microsoft.com/office/drawing/2014/main" id="{1EAA2C46-3E0A-4396-4E50-B1DD3E6992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277" y="621121"/>
            <a:ext cx="7365392" cy="552404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DA07B2F-B894-B3A2-037F-27169F34D841}"/>
              </a:ext>
            </a:extLst>
          </p:cNvPr>
          <p:cNvSpPr txBox="1"/>
          <p:nvPr/>
        </p:nvSpPr>
        <p:spPr>
          <a:xfrm>
            <a:off x="7837534" y="982176"/>
            <a:ext cx="3899887" cy="4893647"/>
          </a:xfrm>
          <a:prstGeom prst="rect">
            <a:avLst/>
          </a:prstGeom>
          <a:noFill/>
        </p:spPr>
        <p:txBody>
          <a:bodyPr wrap="square">
            <a:spAutoFit/>
          </a:bodyPr>
          <a:lstStyle/>
          <a:p>
            <a:r>
              <a:rPr lang="en-GB" sz="2400" kern="100" dirty="0">
                <a:effectLst/>
                <a:latin typeface="Aptos" panose="020B0004020202020204" pitchFamily="34" charset="0"/>
                <a:ea typeface="Aptos" panose="020B0004020202020204" pitchFamily="34" charset="0"/>
                <a:cs typeface="Times New Roman" panose="02020603050405020304" pitchFamily="18" charset="0"/>
              </a:rPr>
              <a:t>When we heard this, we and the people there pleaded with Paul not to go up to Jerusalem. Then Paul answered, “Why are you weeping and breaking my heart? I am ready not only to be bound, but also to die in Jerusalem for the name of the Lord Jesus.” When he would not be dissuaded, we gave up and said, “The Lord’s will be done.”</a:t>
            </a:r>
          </a:p>
        </p:txBody>
      </p:sp>
    </p:spTree>
    <p:extLst>
      <p:ext uri="{BB962C8B-B14F-4D97-AF65-F5344CB8AC3E}">
        <p14:creationId xmlns:p14="http://schemas.microsoft.com/office/powerpoint/2010/main" val="3754759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descr="Danger of Death Sign Rigid Adhesive">
            <a:extLst>
              <a:ext uri="{FF2B5EF4-FFF2-40B4-BE49-F238E27FC236}">
                <a16:creationId xmlns:a16="http://schemas.microsoft.com/office/drawing/2014/main" id="{BF26467F-2C02-466C-C173-9CC25C6C43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543" b="7944"/>
          <a:stretch/>
        </p:blipFill>
        <p:spPr bwMode="auto">
          <a:xfrm>
            <a:off x="6352681" y="365125"/>
            <a:ext cx="4500563" cy="57273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Danger of Death Sign Rigid Adhesive">
            <a:extLst>
              <a:ext uri="{FF2B5EF4-FFF2-40B4-BE49-F238E27FC236}">
                <a16:creationId xmlns:a16="http://schemas.microsoft.com/office/drawing/2014/main" id="{93513DD3-88A9-C701-8C98-2B8E021AE8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543" b="18139"/>
          <a:stretch/>
        </p:blipFill>
        <p:spPr bwMode="auto">
          <a:xfrm>
            <a:off x="6346290" y="365125"/>
            <a:ext cx="4500563" cy="502819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568B1516-1966-2121-BF65-5549FF9DDC50}"/>
              </a:ext>
            </a:extLst>
          </p:cNvPr>
          <p:cNvSpPr>
            <a:spLocks noGrp="1"/>
          </p:cNvSpPr>
          <p:nvPr>
            <p:ph type="title"/>
          </p:nvPr>
        </p:nvSpPr>
        <p:spPr/>
        <p:txBody>
          <a:bodyPr/>
          <a:lstStyle/>
          <a:p>
            <a:r>
              <a:rPr lang="en-GB" dirty="0"/>
              <a:t>Reading the signs</a:t>
            </a:r>
          </a:p>
        </p:txBody>
      </p:sp>
    </p:spTree>
    <p:extLst>
      <p:ext uri="{BB962C8B-B14F-4D97-AF65-F5344CB8AC3E}">
        <p14:creationId xmlns:p14="http://schemas.microsoft.com/office/powerpoint/2010/main" val="410414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250"/>
                                        <p:tgtEl>
                                          <p:spTgt spid="7174"/>
                                        </p:tgtEl>
                                      </p:cBhvr>
                                    </p:animEffect>
                                    <p:set>
                                      <p:cBhvr>
                                        <p:cTn id="7" dur="1" fill="hold">
                                          <p:stCondLst>
                                            <p:cond delay="1249"/>
                                          </p:stCondLst>
                                        </p:cTn>
                                        <p:tgtEl>
                                          <p:spTgt spid="71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Jesus Prays in the Garden of Gethsemane | Life of Jesus">
            <a:extLst>
              <a:ext uri="{FF2B5EF4-FFF2-40B4-BE49-F238E27FC236}">
                <a16:creationId xmlns:a16="http://schemas.microsoft.com/office/drawing/2014/main" id="{4848E107-F961-BFA2-79A5-42D0A38399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22" y="69850"/>
            <a:ext cx="8432800" cy="42164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Student Stood Watching Fire That Burned Stock Photo 1351802459 |  Shutterstock">
            <a:extLst>
              <a:ext uri="{FF2B5EF4-FFF2-40B4-BE49-F238E27FC236}">
                <a16:creationId xmlns:a16="http://schemas.microsoft.com/office/drawing/2014/main" id="{4BC134E3-11E8-625B-8DC2-35C0E2E9BAE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2997"/>
          <a:stretch/>
        </p:blipFill>
        <p:spPr bwMode="auto">
          <a:xfrm>
            <a:off x="5817682" y="3016251"/>
            <a:ext cx="6293061" cy="384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07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3" name="Rectangle 922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218" name="Picture 2" descr="In darkness, God's truth shines most clear&quot;: War hero Corrie Ten Boom, who  suffered torture and loss for hiding Jews from Nazis — Salt&amp;Light">
            <a:extLst>
              <a:ext uri="{FF2B5EF4-FFF2-40B4-BE49-F238E27FC236}">
                <a16:creationId xmlns:a16="http://schemas.microsoft.com/office/drawing/2014/main" id="{3CBBF2F5-44EC-E29F-A5CA-E0B85C2833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6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642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9EF34-382F-4DC4-1C68-769EAA36B4B2}"/>
              </a:ext>
            </a:extLst>
          </p:cNvPr>
          <p:cNvSpPr>
            <a:spLocks noGrp="1"/>
          </p:cNvSpPr>
          <p:nvPr>
            <p:ph type="title"/>
          </p:nvPr>
        </p:nvSpPr>
        <p:spPr/>
        <p:txBody>
          <a:bodyPr/>
          <a:lstStyle/>
          <a:p>
            <a:endParaRPr lang="en-GB"/>
          </a:p>
        </p:txBody>
      </p:sp>
      <p:sp>
        <p:nvSpPr>
          <p:cNvPr id="3" name="Speech Bubble: Oval 2">
            <a:extLst>
              <a:ext uri="{FF2B5EF4-FFF2-40B4-BE49-F238E27FC236}">
                <a16:creationId xmlns:a16="http://schemas.microsoft.com/office/drawing/2014/main" id="{D581B21E-C998-563E-04D4-0BEA8A3E3CC9}"/>
              </a:ext>
            </a:extLst>
          </p:cNvPr>
          <p:cNvSpPr/>
          <p:nvPr/>
        </p:nvSpPr>
        <p:spPr>
          <a:xfrm>
            <a:off x="3867492" y="956027"/>
            <a:ext cx="4457016" cy="3318123"/>
          </a:xfrm>
          <a:prstGeom prst="wedgeEllipseCallout">
            <a:avLst>
              <a:gd name="adj1" fmla="val 70406"/>
              <a:gd name="adj2" fmla="val 3990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Your will be done</a:t>
            </a:r>
          </a:p>
        </p:txBody>
      </p:sp>
      <p:pic>
        <p:nvPicPr>
          <p:cNvPr id="10242" name="Picture 2" descr="Young woman looking up - vertical silhouette Stock Photo | Adobe Stock">
            <a:extLst>
              <a:ext uri="{FF2B5EF4-FFF2-40B4-BE49-F238E27FC236}">
                <a16:creationId xmlns:a16="http://schemas.microsoft.com/office/drawing/2014/main" id="{2E8DA4F7-B893-D6B6-448D-9D7A8629D8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308" t="7984"/>
          <a:stretch/>
        </p:blipFill>
        <p:spPr bwMode="auto">
          <a:xfrm>
            <a:off x="9711951" y="3014311"/>
            <a:ext cx="2412331" cy="3752817"/>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174 Female Silhouette Head Down Stock Photos - Free &amp; Royalty-Free Stock  Photos from Dreamstime">
            <a:extLst>
              <a:ext uri="{FF2B5EF4-FFF2-40B4-BE49-F238E27FC236}">
                <a16:creationId xmlns:a16="http://schemas.microsoft.com/office/drawing/2014/main" id="{9990D65C-E4A4-F9EE-E827-094C0D9F67F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7778" b="96778" l="10000" r="93000">
                        <a14:foregroundMark x1="43500" y1="8444" x2="43500" y2="8444"/>
                        <a14:foregroundMark x1="50833" y1="95778" x2="83167" y2="96778"/>
                        <a14:foregroundMark x1="93000" y1="62667" x2="93000" y2="62667"/>
                        <a14:foregroundMark x1="44000" y1="7778" x2="44000" y2="7778"/>
                      </a14:backgroundRemoval>
                    </a14:imgEffect>
                  </a14:imgLayer>
                </a14:imgProps>
              </a:ext>
              <a:ext uri="{28A0092B-C50C-407E-A947-70E740481C1C}">
                <a14:useLocalDpi xmlns:a14="http://schemas.microsoft.com/office/drawing/2010/main" val="0"/>
              </a:ext>
            </a:extLst>
          </a:blip>
          <a:srcRect/>
          <a:stretch>
            <a:fillRect/>
          </a:stretch>
        </p:blipFill>
        <p:spPr bwMode="auto">
          <a:xfrm>
            <a:off x="9231607" y="2518987"/>
            <a:ext cx="2892675" cy="4339013"/>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Oval 3">
            <a:extLst>
              <a:ext uri="{FF2B5EF4-FFF2-40B4-BE49-F238E27FC236}">
                <a16:creationId xmlns:a16="http://schemas.microsoft.com/office/drawing/2014/main" id="{CBA99C1B-C262-053A-B19C-65ECD1BE0B74}"/>
              </a:ext>
            </a:extLst>
          </p:cNvPr>
          <p:cNvSpPr/>
          <p:nvPr/>
        </p:nvSpPr>
        <p:spPr>
          <a:xfrm>
            <a:off x="3867492" y="956026"/>
            <a:ext cx="4457016" cy="3318123"/>
          </a:xfrm>
          <a:prstGeom prst="wedgeEllipseCallout">
            <a:avLst>
              <a:gd name="adj1" fmla="val -73943"/>
              <a:gd name="adj2" fmla="val -4458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Your will be done</a:t>
            </a:r>
          </a:p>
        </p:txBody>
      </p:sp>
    </p:spTree>
    <p:extLst>
      <p:ext uri="{BB962C8B-B14F-4D97-AF65-F5344CB8AC3E}">
        <p14:creationId xmlns:p14="http://schemas.microsoft.com/office/powerpoint/2010/main" val="126966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242"/>
                                        </p:tgtEl>
                                      </p:cBhvr>
                                    </p:animEffect>
                                    <p:set>
                                      <p:cBhvr>
                                        <p:cTn id="7" dur="1" fill="hold">
                                          <p:stCondLst>
                                            <p:cond delay="499"/>
                                          </p:stCondLst>
                                        </p:cTn>
                                        <p:tgtEl>
                                          <p:spTgt spid="1024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10244"/>
                                        </p:tgtEl>
                                        <p:attrNameLst>
                                          <p:attrName>style.visibility</p:attrName>
                                        </p:attrNameLst>
                                      </p:cBhvr>
                                      <p:to>
                                        <p:strVal val="visible"/>
                                      </p:to>
                                    </p:set>
                                    <p:animEffect transition="in" filter="fade">
                                      <p:cBhvr>
                                        <p:cTn id="13" dur="500"/>
                                        <p:tgtEl>
                                          <p:spTgt spid="102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7001-181C-4A21-5B78-B990462B78BB}"/>
              </a:ext>
            </a:extLst>
          </p:cNvPr>
          <p:cNvSpPr>
            <a:spLocks noGrp="1"/>
          </p:cNvSpPr>
          <p:nvPr>
            <p:ph type="title"/>
          </p:nvPr>
        </p:nvSpPr>
        <p:spPr>
          <a:xfrm>
            <a:off x="838200" y="2766219"/>
            <a:ext cx="10515600" cy="1325563"/>
          </a:xfrm>
        </p:spPr>
        <p:txBody>
          <a:bodyPr>
            <a:normAutofit/>
          </a:bodyPr>
          <a:lstStyle/>
          <a:p>
            <a:pPr algn="ctr"/>
            <a:r>
              <a:rPr lang="en-GB" sz="5400" b="1" dirty="0">
                <a:solidFill>
                  <a:schemeClr val="bg1"/>
                </a:solidFill>
              </a:rPr>
              <a:t>Spiritual Friendship</a:t>
            </a:r>
          </a:p>
        </p:txBody>
      </p:sp>
    </p:spTree>
    <p:extLst>
      <p:ext uri="{BB962C8B-B14F-4D97-AF65-F5344CB8AC3E}">
        <p14:creationId xmlns:p14="http://schemas.microsoft.com/office/powerpoint/2010/main" val="2220342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Lonely Silhouette Images | Free Photos, PNG Stickers, Wallpapers &amp;  Backgrounds - rawpixel">
            <a:extLst>
              <a:ext uri="{FF2B5EF4-FFF2-40B4-BE49-F238E27FC236}">
                <a16:creationId xmlns:a16="http://schemas.microsoft.com/office/drawing/2014/main" id="{A0D70E83-99D9-46BA-B293-65378EFC6C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E5C9A0-0733-86D2-3125-946480E0EB26}"/>
              </a:ext>
            </a:extLst>
          </p:cNvPr>
          <p:cNvSpPr>
            <a:spLocks noGrp="1"/>
          </p:cNvSpPr>
          <p:nvPr>
            <p:ph type="title"/>
          </p:nvPr>
        </p:nvSpPr>
        <p:spPr/>
        <p:txBody>
          <a:bodyPr/>
          <a:lstStyle/>
          <a:p>
            <a:r>
              <a:rPr lang="en-GB" dirty="0"/>
              <a:t>1. Needed</a:t>
            </a:r>
          </a:p>
        </p:txBody>
      </p:sp>
      <p:pic>
        <p:nvPicPr>
          <p:cNvPr id="11268" name="Picture 4" descr="Black Silhouette Man Sitting 26616348 Vector Art at Vecteezy">
            <a:extLst>
              <a:ext uri="{FF2B5EF4-FFF2-40B4-BE49-F238E27FC236}">
                <a16:creationId xmlns:a16="http://schemas.microsoft.com/office/drawing/2014/main" id="{966F7EDA-E677-682D-A891-4D4F6CB3994A}"/>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830807" y="2274821"/>
            <a:ext cx="3518204" cy="3518204"/>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Free Vectors | woman sitting silhouette">
            <a:extLst>
              <a:ext uri="{FF2B5EF4-FFF2-40B4-BE49-F238E27FC236}">
                <a16:creationId xmlns:a16="http://schemas.microsoft.com/office/drawing/2014/main" id="{FE7C71C6-BFA0-1AD5-B2CC-16E9A54E7411}"/>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7353" b="92059" l="10000" r="90000">
                        <a14:foregroundMark x1="52941" y1="7647" x2="52941" y2="7647"/>
                        <a14:foregroundMark x1="57647" y1="92059" x2="57647" y2="92059"/>
                      </a14:backgroundRemoval>
                    </a14:imgEffect>
                  </a14:imgLayer>
                </a14:imgProps>
              </a:ext>
              <a:ext uri="{28A0092B-C50C-407E-A947-70E740481C1C}">
                <a14:useLocalDpi xmlns:a14="http://schemas.microsoft.com/office/drawing/2010/main" val="0"/>
              </a:ext>
            </a:extLst>
          </a:blip>
          <a:srcRect/>
          <a:stretch>
            <a:fillRect/>
          </a:stretch>
        </p:blipFill>
        <p:spPr bwMode="auto">
          <a:xfrm>
            <a:off x="5678554" y="2327066"/>
            <a:ext cx="3246427" cy="3246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32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wipe(down)">
                                      <p:cBhvr>
                                        <p:cTn id="7" dur="500"/>
                                        <p:tgtEl>
                                          <p:spTgt spid="11268"/>
                                        </p:tgtEl>
                                      </p:cBhvr>
                                    </p:animEffect>
                                  </p:childTnLst>
                                </p:cTn>
                              </p:par>
                              <p:par>
                                <p:cTn id="8" presetID="22" presetClass="entr" presetSubtype="4" fill="hold" nodeType="withEffect">
                                  <p:stCondLst>
                                    <p:cond delay="0"/>
                                  </p:stCondLst>
                                  <p:childTnLst>
                                    <p:set>
                                      <p:cBhvr>
                                        <p:cTn id="9" dur="1" fill="hold">
                                          <p:stCondLst>
                                            <p:cond delay="0"/>
                                          </p:stCondLst>
                                        </p:cTn>
                                        <p:tgtEl>
                                          <p:spTgt spid="11270"/>
                                        </p:tgtEl>
                                        <p:attrNameLst>
                                          <p:attrName>style.visibility</p:attrName>
                                        </p:attrNameLst>
                                      </p:cBhvr>
                                      <p:to>
                                        <p:strVal val="visible"/>
                                      </p:to>
                                    </p:set>
                                    <p:animEffect transition="in" filter="wipe(down)">
                                      <p:cBhvr>
                                        <p:cTn id="10" dur="5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2581622-240E-0665-683E-DAB1DDFA1D4D}"/>
              </a:ext>
            </a:extLst>
          </p:cNvPr>
          <p:cNvSpPr txBox="1"/>
          <p:nvPr/>
        </p:nvSpPr>
        <p:spPr>
          <a:xfrm>
            <a:off x="2035270" y="612844"/>
            <a:ext cx="8121460" cy="5632311"/>
          </a:xfrm>
          <a:prstGeom prst="rect">
            <a:avLst/>
          </a:prstGeom>
          <a:noFill/>
        </p:spPr>
        <p:txBody>
          <a:bodyPr wrap="square">
            <a:spAutoFit/>
          </a:bodyPr>
          <a:lstStyle/>
          <a:p>
            <a:pPr algn="ctr"/>
            <a:r>
              <a:rPr lang="en-GB" sz="2400" i="1" kern="100" dirty="0">
                <a:effectLst/>
                <a:latin typeface="Aptos" panose="020B0004020202020204" pitchFamily="34" charset="0"/>
                <a:ea typeface="Aptos" panose="020B0004020202020204" pitchFamily="34" charset="0"/>
                <a:cs typeface="Times New Roman" panose="02020603050405020304" pitchFamily="18" charset="0"/>
              </a:rPr>
              <a:t>How the hell had this happened to me? And how had I not noticed till now? </a:t>
            </a:r>
          </a:p>
          <a:p>
            <a:pPr algn="ctr"/>
            <a:r>
              <a:rPr lang="en-GB" sz="2400" i="1" kern="100" dirty="0">
                <a:effectLst/>
                <a:latin typeface="Aptos" panose="020B0004020202020204" pitchFamily="34" charset="0"/>
                <a:ea typeface="Aptos" panose="020B0004020202020204" pitchFamily="34" charset="0"/>
                <a:cs typeface="Times New Roman" panose="02020603050405020304" pitchFamily="18" charset="0"/>
              </a:rPr>
              <a:t>Looking back, it was because each step of my social disintegration had been so incredibly mundane. My journey to friendlessness was not dramatic, it was the logical endpoint of a very gentle curve. </a:t>
            </a:r>
          </a:p>
          <a:p>
            <a:pPr algn="ctr"/>
            <a:r>
              <a:rPr lang="en-GB" sz="2400" i="1" kern="100" dirty="0">
                <a:effectLst/>
                <a:latin typeface="Aptos" panose="020B0004020202020204" pitchFamily="34" charset="0"/>
                <a:ea typeface="Aptos" panose="020B0004020202020204" pitchFamily="34" charset="0"/>
                <a:cs typeface="Times New Roman" panose="02020603050405020304" pitchFamily="18" charset="0"/>
              </a:rPr>
              <a:t>It was feigning illness to get out of going to a party. It was turning down an invite to the football because ‘I’ve got work this weekend.’ It was bumping into an old friend and saying ‘We must have a drink – I’ll text you’, knowing I wouldn’t. Friendship has a rhythm and I had lost it. And the consequence, entirely by accident, was that I now had next to no social life. </a:t>
            </a:r>
          </a:p>
          <a:p>
            <a:pPr algn="ctr"/>
            <a:r>
              <a:rPr lang="en-GB" sz="2400" i="1" kern="100" dirty="0">
                <a:effectLst/>
                <a:latin typeface="Aptos" panose="020B0004020202020204" pitchFamily="34" charset="0"/>
                <a:ea typeface="Aptos" panose="020B0004020202020204" pitchFamily="34" charset="0"/>
                <a:cs typeface="Times New Roman" panose="02020603050405020304" pitchFamily="18" charset="0"/>
              </a:rPr>
              <a:t>The phone had stopped ringing. </a:t>
            </a:r>
          </a:p>
          <a:p>
            <a:pPr algn="ctr"/>
            <a:r>
              <a:rPr lang="en-GB" sz="2400" i="1" kern="100" dirty="0">
                <a:effectLst/>
                <a:latin typeface="Aptos" panose="020B0004020202020204" pitchFamily="34" charset="0"/>
                <a:ea typeface="Aptos" panose="020B0004020202020204" pitchFamily="34" charset="0"/>
                <a:cs typeface="Times New Roman" panose="02020603050405020304" pitchFamily="18" charset="0"/>
              </a:rPr>
              <a:t>My diary was empty.</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5934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ea to Sky Gondola | Viewing Platforms | Sea to Sky Gondola">
            <a:extLst>
              <a:ext uri="{FF2B5EF4-FFF2-40B4-BE49-F238E27FC236}">
                <a16:creationId xmlns:a16="http://schemas.microsoft.com/office/drawing/2014/main" id="{33094B2F-50D3-F2E3-1220-76B6A6DBFD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3047" y="10"/>
            <a:ext cx="12191999" cy="6857990"/>
          </a:xfrm>
          <a:prstGeom prst="rect">
            <a:avLst/>
          </a:prstGeom>
          <a:noFill/>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19F8D3-2295-2B50-A6B0-0D8C0D2CB8AA}"/>
              </a:ext>
            </a:extLst>
          </p:cNvPr>
          <p:cNvSpPr>
            <a:spLocks noGrp="1"/>
          </p:cNvSpPr>
          <p:nvPr>
            <p:ph type="title"/>
          </p:nvPr>
        </p:nvSpPr>
        <p:spPr>
          <a:xfrm>
            <a:off x="254060" y="90106"/>
            <a:ext cx="4098921" cy="818819"/>
          </a:xfrm>
          <a:effectLst>
            <a:outerShdw blurRad="50800" dist="38100" dir="2700000" algn="tl" rotWithShape="0">
              <a:prstClr val="black">
                <a:alpha val="40000"/>
              </a:prstClr>
            </a:outerShdw>
          </a:effectLst>
        </p:spPr>
        <p:txBody>
          <a:bodyPr vert="horz" lIns="91440" tIns="45720" rIns="91440" bIns="45720" rtlCol="0" anchor="b">
            <a:normAutofit/>
          </a:bodyPr>
          <a:lstStyle/>
          <a:p>
            <a:r>
              <a:rPr lang="en-US" sz="5200" dirty="0"/>
              <a:t>2. Discovered</a:t>
            </a:r>
          </a:p>
        </p:txBody>
      </p:sp>
      <p:sp>
        <p:nvSpPr>
          <p:cNvPr id="4" name="TextBox 3">
            <a:extLst>
              <a:ext uri="{FF2B5EF4-FFF2-40B4-BE49-F238E27FC236}">
                <a16:creationId xmlns:a16="http://schemas.microsoft.com/office/drawing/2014/main" id="{2BBEF8FB-FAB2-E28C-6F1E-6DCCC8B2274F}"/>
              </a:ext>
            </a:extLst>
          </p:cNvPr>
          <p:cNvSpPr txBox="1"/>
          <p:nvPr/>
        </p:nvSpPr>
        <p:spPr>
          <a:xfrm>
            <a:off x="6843432" y="1066021"/>
            <a:ext cx="4979523" cy="128270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p>
            <a:pPr algn="ctr">
              <a:lnSpc>
                <a:spcPct val="90000"/>
              </a:lnSpc>
              <a:spcBef>
                <a:spcPts val="1000"/>
              </a:spcBef>
            </a:pPr>
            <a:r>
              <a:rPr lang="en-US" sz="2400" b="1" i="1" dirty="0">
                <a:effectLst/>
              </a:rPr>
              <a:t>What? You too? I thought I was the only one."</a:t>
            </a:r>
            <a:endParaRPr lang="en-US" sz="2400" b="1" dirty="0"/>
          </a:p>
        </p:txBody>
      </p:sp>
    </p:spTree>
    <p:extLst>
      <p:ext uri="{BB962C8B-B14F-4D97-AF65-F5344CB8AC3E}">
        <p14:creationId xmlns:p14="http://schemas.microsoft.com/office/powerpoint/2010/main" val="218510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650+ Mad Scientist And Chemicals Stock Photos, Pictures &amp; Royalty-Free  Images - iStock">
            <a:extLst>
              <a:ext uri="{FF2B5EF4-FFF2-40B4-BE49-F238E27FC236}">
                <a16:creationId xmlns:a16="http://schemas.microsoft.com/office/drawing/2014/main" id="{D8003EAE-9470-03D7-DAAF-115B79BACF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12" b="7812"/>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3C0F583-3623-0A35-12B1-8F5DB137BB9E}"/>
              </a:ext>
            </a:extLst>
          </p:cNvPr>
          <p:cNvSpPr>
            <a:spLocks noGrp="1"/>
          </p:cNvSpPr>
          <p:nvPr>
            <p:ph type="title"/>
          </p:nvPr>
        </p:nvSpPr>
        <p:spPr>
          <a:xfrm>
            <a:off x="434955" y="109548"/>
            <a:ext cx="10515600" cy="1325563"/>
          </a:xfrm>
        </p:spPr>
        <p:txBody>
          <a:bodyPr/>
          <a:lstStyle/>
          <a:p>
            <a:r>
              <a:rPr lang="en-GB" dirty="0"/>
              <a:t>3. Made</a:t>
            </a:r>
          </a:p>
        </p:txBody>
      </p:sp>
    </p:spTree>
    <p:extLst>
      <p:ext uri="{BB962C8B-B14F-4D97-AF65-F5344CB8AC3E}">
        <p14:creationId xmlns:p14="http://schemas.microsoft.com/office/powerpoint/2010/main" val="730195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8" name="Picture 6" descr="Coming Together for the Common Good | CU Management">
            <a:extLst>
              <a:ext uri="{FF2B5EF4-FFF2-40B4-BE49-F238E27FC236}">
                <a16:creationId xmlns:a16="http://schemas.microsoft.com/office/drawing/2014/main" id="{44E81C4F-DF9A-5827-E7EC-9E87F89566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3278" y="3530662"/>
            <a:ext cx="5208285" cy="2982522"/>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Guest room decor ideas sales">
            <a:extLst>
              <a:ext uri="{FF2B5EF4-FFF2-40B4-BE49-F238E27FC236}">
                <a16:creationId xmlns:a16="http://schemas.microsoft.com/office/drawing/2014/main" id="{722B63C3-B71F-7E39-2AE6-EC6961E0DB8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759"/>
          <a:stretch/>
        </p:blipFill>
        <p:spPr bwMode="auto">
          <a:xfrm>
            <a:off x="6601144" y="258371"/>
            <a:ext cx="4879672" cy="27738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F058E2B-D4BC-66A8-7025-5A88EB0C954D}"/>
              </a:ext>
            </a:extLst>
          </p:cNvPr>
          <p:cNvSpPr/>
          <p:nvPr/>
        </p:nvSpPr>
        <p:spPr>
          <a:xfrm>
            <a:off x="6383844" y="238124"/>
            <a:ext cx="5427155" cy="290011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400" dirty="0"/>
              <a:t>Stuff</a:t>
            </a:r>
          </a:p>
        </p:txBody>
      </p:sp>
      <p:sp>
        <p:nvSpPr>
          <p:cNvPr id="6" name="Rectangle 5">
            <a:extLst>
              <a:ext uri="{FF2B5EF4-FFF2-40B4-BE49-F238E27FC236}">
                <a16:creationId xmlns:a16="http://schemas.microsoft.com/office/drawing/2014/main" id="{66D3991B-7A67-2FF9-5978-D8B4782F3D05}"/>
              </a:ext>
            </a:extLst>
          </p:cNvPr>
          <p:cNvSpPr/>
          <p:nvPr/>
        </p:nvSpPr>
        <p:spPr>
          <a:xfrm>
            <a:off x="6383843" y="3435657"/>
            <a:ext cx="5427155" cy="31842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400" dirty="0"/>
              <a:t>Decision</a:t>
            </a:r>
          </a:p>
        </p:txBody>
      </p:sp>
      <p:pic>
        <p:nvPicPr>
          <p:cNvPr id="8" name="Picture 7" descr="Family Pointing Sky Photos, Images &amp; Pictures | Shutterstock">
            <a:extLst>
              <a:ext uri="{FF2B5EF4-FFF2-40B4-BE49-F238E27FC236}">
                <a16:creationId xmlns:a16="http://schemas.microsoft.com/office/drawing/2014/main" id="{ABAE84A5-4ECC-D9ED-B293-CB47FD3A53ED}"/>
              </a:ext>
            </a:extLst>
          </p:cNvPr>
          <p:cNvPicPr>
            <a:picLocks noChangeAspect="1"/>
          </p:cNvPicPr>
          <p:nvPr/>
        </p:nvPicPr>
        <p:blipFill rotWithShape="1">
          <a:blip r:embed="rId5">
            <a:extLst>
              <a:ext uri="{28A0092B-C50C-407E-A947-70E740481C1C}">
                <a14:useLocalDpi xmlns:a14="http://schemas.microsoft.com/office/drawing/2010/main" val="0"/>
              </a:ext>
            </a:extLst>
          </a:blip>
          <a:srcRect b="7977"/>
          <a:stretch/>
        </p:blipFill>
        <p:spPr bwMode="auto">
          <a:xfrm>
            <a:off x="507811" y="3423971"/>
            <a:ext cx="4836079" cy="3195904"/>
          </a:xfrm>
          <a:prstGeom prst="rect">
            <a:avLst/>
          </a:prstGeom>
          <a:noFill/>
          <a:ln>
            <a:noFill/>
          </a:ln>
          <a:extLst>
            <a:ext uri="{53640926-AAD7-44D8-BBD7-CCE9431645EC}">
              <a14:shadowObscured xmlns:a14="http://schemas.microsoft.com/office/drawing/2010/main"/>
            </a:ext>
          </a:extLst>
        </p:spPr>
      </p:pic>
      <p:pic>
        <p:nvPicPr>
          <p:cNvPr id="13314" name="Picture 2" descr="More than an Emoji...">
            <a:extLst>
              <a:ext uri="{FF2B5EF4-FFF2-40B4-BE49-F238E27FC236}">
                <a16:creationId xmlns:a16="http://schemas.microsoft.com/office/drawing/2014/main" id="{AE986F69-A088-4BF6-A0ED-F583A9C9B5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6916" y="432561"/>
            <a:ext cx="3964995" cy="259962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7274A42-1FFF-0256-488A-EA598444D696}"/>
              </a:ext>
            </a:extLst>
          </p:cNvPr>
          <p:cNvSpPr/>
          <p:nvPr/>
        </p:nvSpPr>
        <p:spPr>
          <a:xfrm>
            <a:off x="303929" y="238125"/>
            <a:ext cx="5363129" cy="290011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400" dirty="0"/>
              <a:t>Feelings</a:t>
            </a:r>
          </a:p>
        </p:txBody>
      </p:sp>
      <p:sp>
        <p:nvSpPr>
          <p:cNvPr id="9" name="Rectangle 8">
            <a:extLst>
              <a:ext uri="{FF2B5EF4-FFF2-40B4-BE49-F238E27FC236}">
                <a16:creationId xmlns:a16="http://schemas.microsoft.com/office/drawing/2014/main" id="{0C9E7D68-3B3F-B01D-A961-5ED873AC6BF4}"/>
              </a:ext>
            </a:extLst>
          </p:cNvPr>
          <p:cNvSpPr/>
          <p:nvPr/>
        </p:nvSpPr>
        <p:spPr>
          <a:xfrm>
            <a:off x="303929" y="3435657"/>
            <a:ext cx="5363129" cy="31842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400" dirty="0"/>
              <a:t>Faith</a:t>
            </a:r>
          </a:p>
        </p:txBody>
      </p:sp>
      <p:sp>
        <p:nvSpPr>
          <p:cNvPr id="10" name="Oval 9">
            <a:extLst>
              <a:ext uri="{FF2B5EF4-FFF2-40B4-BE49-F238E27FC236}">
                <a16:creationId xmlns:a16="http://schemas.microsoft.com/office/drawing/2014/main" id="{EEE20C12-925E-981D-EF83-FB5BF3FD7111}"/>
              </a:ext>
            </a:extLst>
          </p:cNvPr>
          <p:cNvSpPr/>
          <p:nvPr/>
        </p:nvSpPr>
        <p:spPr>
          <a:xfrm>
            <a:off x="4695125" y="2609900"/>
            <a:ext cx="2660650" cy="141605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solidFill>
                  <a:schemeClr val="accent1"/>
                </a:solidFill>
              </a:rPr>
              <a:t>Shared</a:t>
            </a:r>
          </a:p>
        </p:txBody>
      </p:sp>
    </p:spTree>
    <p:extLst>
      <p:ext uri="{BB962C8B-B14F-4D97-AF65-F5344CB8AC3E}">
        <p14:creationId xmlns:p14="http://schemas.microsoft.com/office/powerpoint/2010/main" val="414175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0" nodeType="clickEffect">
                                  <p:stCondLst>
                                    <p:cond delay="0"/>
                                  </p:stCondLst>
                                  <p:childTnLst>
                                    <p:animEffect transition="out" filter="wipe(down)">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3"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43" name="Rectangle 1434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338" name="Picture 2" descr="Show me your friends, and I'll show you your future&quot;: The Importance of Your  Circle in Your Life – Success Minded">
            <a:extLst>
              <a:ext uri="{FF2B5EF4-FFF2-40B4-BE49-F238E27FC236}">
                <a16:creationId xmlns:a16="http://schemas.microsoft.com/office/drawing/2014/main" id="{78A94C47-E354-9A57-D8AF-9396E5220D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 b="4907"/>
          <a:stretch/>
        </p:blipFill>
        <p:spPr bwMode="auto">
          <a:xfrm>
            <a:off x="-292099" y="-7620"/>
            <a:ext cx="12852186" cy="6873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119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7" name="Rectangle 1536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9" name="Rectangle 1536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1" name="Rectangle 1537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3" name="Rectangle 1537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descr="6 Times You Knew Winnie the Pooh = Friendship #Goals">
            <a:extLst>
              <a:ext uri="{FF2B5EF4-FFF2-40B4-BE49-F238E27FC236}">
                <a16:creationId xmlns:a16="http://schemas.microsoft.com/office/drawing/2014/main" id="{5A4DFED6-A64E-E69F-50E7-BF4BFA48DAE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16752" y="457200"/>
            <a:ext cx="5958496"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2218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6927</TotalTime>
  <Words>2875</Words>
  <Application>Microsoft Macintosh PowerPoint</Application>
  <PresentationFormat>Widescreen</PresentationFormat>
  <Paragraphs>201</Paragraphs>
  <Slides>21</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Aptos Display</vt:lpstr>
      <vt:lpstr>Arial</vt:lpstr>
      <vt:lpstr>Lato</vt:lpstr>
      <vt:lpstr>Merriweather</vt:lpstr>
      <vt:lpstr>Roboto</vt:lpstr>
      <vt:lpstr>UICTFontTextStyleBody</vt:lpstr>
      <vt:lpstr>Office Theme</vt:lpstr>
      <vt:lpstr>Acts Series</vt:lpstr>
      <vt:lpstr>Acts 20:36-38, 21:1-6</vt:lpstr>
      <vt:lpstr>PowerPoint Presentation</vt:lpstr>
      <vt:lpstr>PowerPoint Presentation</vt:lpstr>
      <vt:lpstr>PowerPoint Presentation</vt:lpstr>
      <vt:lpstr>Acts 21:7-16</vt:lpstr>
      <vt:lpstr>PowerPoint Presentation</vt:lpstr>
      <vt:lpstr>PowerPoint Presentation</vt:lpstr>
      <vt:lpstr>PowerPoint Presentation</vt:lpstr>
      <vt:lpstr>Reading the signs</vt:lpstr>
      <vt:lpstr>PowerPoint Presentation</vt:lpstr>
      <vt:lpstr>PowerPoint Presentation</vt:lpstr>
      <vt:lpstr>PowerPoint Presentation</vt:lpstr>
      <vt:lpstr>Spiritual Friendship</vt:lpstr>
      <vt:lpstr>1. Needed</vt:lpstr>
      <vt:lpstr>PowerPoint Presentation</vt:lpstr>
      <vt:lpstr>2. Discovered</vt:lpstr>
      <vt:lpstr>3. Made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2</cp:revision>
  <dcterms:created xsi:type="dcterms:W3CDTF">2025-04-02T14:47:45Z</dcterms:created>
  <dcterms:modified xsi:type="dcterms:W3CDTF">2025-04-14T13:15:46Z</dcterms:modified>
</cp:coreProperties>
</file>