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0" r:id="rId3"/>
    <p:sldId id="257" r:id="rId4"/>
    <p:sldId id="262" r:id="rId5"/>
    <p:sldId id="264" r:id="rId6"/>
    <p:sldId id="259" r:id="rId7"/>
    <p:sldId id="266" r:id="rId8"/>
    <p:sldId id="263" r:id="rId9"/>
    <p:sldId id="258"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0788" autoAdjust="0"/>
  </p:normalViewPr>
  <p:slideViewPr>
    <p:cSldViewPr snapToGrid="0">
      <p:cViewPr varScale="1">
        <p:scale>
          <a:sx n="61" d="100"/>
          <a:sy n="61" d="100"/>
        </p:scale>
        <p:origin x="876" y="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138310-F6D8-4775-80FF-7A229A1BA028}" type="datetimeFigureOut">
              <a:rPr lang="en-GB" smtClean="0"/>
              <a:t>13/06/2024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AD72B-0AD8-404C-93F0-8A5CE9AC0022}" type="slidenum">
              <a:rPr lang="en-GB" smtClean="0"/>
              <a:t>‹#›</a:t>
            </a:fld>
            <a:endParaRPr lang="en-GB"/>
          </a:p>
        </p:txBody>
      </p:sp>
    </p:spTree>
    <p:extLst>
      <p:ext uri="{BB962C8B-B14F-4D97-AF65-F5344CB8AC3E}">
        <p14:creationId xmlns:p14="http://schemas.microsoft.com/office/powerpoint/2010/main" val="3159518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iblia.com/bible/esv/Rom%208.14" TargetMode="External"/><Relationship Id="rId7" Type="http://schemas.openxmlformats.org/officeDocument/2006/relationships/hyperlink" Target="https://www.biblegateway.com/passage/?search=1%20Corinthians%202&amp;version=NIV#fen-NIV-28408c"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biblia.com/bible/esv/Gal%205.22" TargetMode="External"/><Relationship Id="rId5" Type="http://schemas.openxmlformats.org/officeDocument/2006/relationships/hyperlink" Target="https://biblia.com/bible/esv/Gal%2054.25" TargetMode="External"/><Relationship Id="rId4" Type="http://schemas.openxmlformats.org/officeDocument/2006/relationships/hyperlink" Target="https://biblia.com/bible/esv/Gal%205.16"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For weeks Jesus kept teaching upside down kingdom that was launched through death and resurrection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Wait for new power so can be faithful witness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1000s jews pilgrims in town</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OT theme – God presence rep by fire</a:t>
            </a:r>
          </a:p>
          <a:p>
            <a:pPr marL="342900" lvl="0" indent="-342900">
              <a:lnSpc>
                <a:spcPct val="107000"/>
              </a:lnSpc>
              <a:spcAft>
                <a:spcPts val="800"/>
              </a:spcAft>
              <a:buFont typeface="Aptos" panose="020B00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Burning bush, descend on mountain, tent of meeting – stand back, His Holiness will consume you if you don’t follow His instructions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Mobile temples where Jesus dwells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Always God’s plan used unified children of Abraham to bring peace and justice to the world</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4</a:t>
            </a:fld>
            <a:endParaRPr lang="en-GB"/>
          </a:p>
        </p:txBody>
      </p:sp>
    </p:spTree>
    <p:extLst>
      <p:ext uri="{BB962C8B-B14F-4D97-AF65-F5344CB8AC3E}">
        <p14:creationId xmlns:p14="http://schemas.microsoft.com/office/powerpoint/2010/main" val="3822026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it cost to forge the new covenant</a:t>
            </a:r>
          </a:p>
          <a:p>
            <a:r>
              <a:rPr lang="en-GB" dirty="0"/>
              <a:t>The consuming fire fell on Jesus for our failure to live up to the covenant</a:t>
            </a:r>
          </a:p>
        </p:txBody>
      </p:sp>
      <p:sp>
        <p:nvSpPr>
          <p:cNvPr id="4" name="Slide Number Placeholder 3"/>
          <p:cNvSpPr>
            <a:spLocks noGrp="1"/>
          </p:cNvSpPr>
          <p:nvPr>
            <p:ph type="sldNum" sz="quarter" idx="5"/>
          </p:nvPr>
        </p:nvSpPr>
        <p:spPr/>
        <p:txBody>
          <a:bodyPr/>
          <a:lstStyle/>
          <a:p>
            <a:fld id="{B05AD72B-0AD8-404C-93F0-8A5CE9AC0022}" type="slidenum">
              <a:rPr lang="en-GB" smtClean="0"/>
              <a:t>5</a:t>
            </a:fld>
            <a:endParaRPr lang="en-GB"/>
          </a:p>
        </p:txBody>
      </p:sp>
    </p:spTree>
    <p:extLst>
      <p:ext uri="{BB962C8B-B14F-4D97-AF65-F5344CB8AC3E}">
        <p14:creationId xmlns:p14="http://schemas.microsoft.com/office/powerpoint/2010/main" val="1196231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spc="30" dirty="0">
                <a:solidFill>
                  <a:srgbClr val="323638"/>
                </a:solidFill>
                <a:effectLst/>
                <a:highlight>
                  <a:srgbClr val="FFFFFF"/>
                </a:highlight>
                <a:latin typeface="+mn-lt"/>
                <a:ea typeface="Aptos" panose="020B0004020202020204" pitchFamily="34" charset="0"/>
                <a:cs typeface="Times New Roman" panose="02020603050405020304" pitchFamily="18" charset="0"/>
              </a:rPr>
              <a:t>Of the 364 other days when Christ could have sent the Spirit, why did he choose to do so on the 50th day after Passover, namely, during the Feast of Weeks?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spc="30" dirty="0">
              <a:solidFill>
                <a:srgbClr val="323638"/>
              </a:solidFill>
              <a:effectLst/>
              <a:highlight>
                <a:srgbClr val="FFFFFF"/>
              </a:highlight>
              <a:latin typeface="+mn-l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spc="30" dirty="0">
                <a:solidFill>
                  <a:srgbClr val="323638"/>
                </a:solidFill>
                <a:effectLst/>
                <a:highlight>
                  <a:srgbClr val="FFFFFF"/>
                </a:highlight>
                <a:latin typeface="+mn-lt"/>
                <a:ea typeface="Aptos" panose="020B0004020202020204" pitchFamily="34" charset="0"/>
                <a:cs typeface="Times New Roman" panose="02020603050405020304" pitchFamily="18" charset="0"/>
              </a:rPr>
              <a:t>Some scholars think 50 days after Passover was when the law (covenant) was given to Israel in wilderness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spc="30" dirty="0">
                <a:solidFill>
                  <a:srgbClr val="323638"/>
                </a:solidFill>
                <a:effectLst/>
                <a:highlight>
                  <a:srgbClr val="FFFFFF"/>
                </a:highlight>
                <a:latin typeface="+mn-lt"/>
                <a:ea typeface="Aptos" panose="020B0004020202020204" pitchFamily="34" charset="0"/>
                <a:cs typeface="Times New Roman" panose="02020603050405020304" pitchFamily="18" charset="0"/>
              </a:rPr>
              <a:t>Israel told to celebrate harvest – can’t harvest until in the promised land – faithfulness of God to work with us as He promised </a:t>
            </a:r>
            <a:endParaRPr lang="en-GB" sz="1200" kern="100" dirty="0">
              <a:effectLst/>
              <a:latin typeface="+mn-lt"/>
              <a:ea typeface="Aptos" panose="020B0004020202020204" pitchFamily="34" charset="0"/>
              <a:cs typeface="Times New Roman" panose="02020603050405020304" pitchFamily="18" charset="0"/>
            </a:endParaRPr>
          </a:p>
          <a:p>
            <a:endParaRPr lang="en-GB" dirty="0"/>
          </a:p>
          <a:p>
            <a:pPr algn="l"/>
            <a:r>
              <a:rPr lang="en-GB" b="0" i="1" dirty="0">
                <a:solidFill>
                  <a:srgbClr val="444444"/>
                </a:solidFill>
                <a:effectLst/>
                <a:highlight>
                  <a:srgbClr val="FFFFFF"/>
                </a:highlight>
                <a:latin typeface="Open Sans" panose="020B0606030504020204" pitchFamily="34" charset="0"/>
              </a:rPr>
              <a:t>“The Holy Spirit also testifies to us about this. First he says: “This is the covenant I will make with them after that time, says the Lord. I will put my laws in their hearts, and I will write them on their minds.” Then he adds: “Their sins and lawless acts I will remember no more.” And where these have been forgiven, there is no longer any sacrifice for sin” ( Hebrews 10:15-18 )</a:t>
            </a:r>
            <a:endParaRPr lang="en-GB" b="0" i="0" dirty="0">
              <a:solidFill>
                <a:srgbClr val="444444"/>
              </a:solidFill>
              <a:effectLst/>
              <a:highlight>
                <a:srgbClr val="FFFFFF"/>
              </a:highlight>
              <a:latin typeface="Open Sans" panose="020B0606030504020204" pitchFamily="34" charset="0"/>
            </a:endParaRPr>
          </a:p>
          <a:p>
            <a:pPr algn="l"/>
            <a:r>
              <a:rPr lang="en-GB" b="0" i="0" dirty="0">
                <a:solidFill>
                  <a:srgbClr val="444444"/>
                </a:solidFill>
                <a:effectLst/>
                <a:highlight>
                  <a:srgbClr val="FFFFFF"/>
                </a:highlight>
                <a:latin typeface="Open Sans" panose="020B0606030504020204" pitchFamily="34" charset="0"/>
              </a:rPr>
              <a:t>The Holy Spirit does so many things in our lives </a:t>
            </a:r>
            <a:r>
              <a:rPr lang="en-GB" b="1" i="0" dirty="0">
                <a:solidFill>
                  <a:srgbClr val="444444"/>
                </a:solidFill>
                <a:effectLst/>
                <a:highlight>
                  <a:srgbClr val="FFFFFF"/>
                </a:highlight>
                <a:latin typeface="Open Sans" panose="020B0606030504020204" pitchFamily="34" charset="0"/>
              </a:rPr>
              <a:t>but one of His most important roles is to testify and confirm the New Covenant to us. </a:t>
            </a:r>
            <a:r>
              <a:rPr lang="en-GB" b="0" i="0" dirty="0">
                <a:solidFill>
                  <a:srgbClr val="444444"/>
                </a:solidFill>
                <a:effectLst/>
                <a:highlight>
                  <a:srgbClr val="FFFFFF"/>
                </a:highlight>
                <a:latin typeface="Open Sans" panose="020B0606030504020204" pitchFamily="34" charset="0"/>
              </a:rPr>
              <a:t>It is His job to reassure and remind us of what was promised. The Covenant we enjoy is vastly superior to the old one and was extremely costly for God to bring it to pass. </a:t>
            </a:r>
            <a:r>
              <a:rPr lang="en-GB" b="1" i="0" dirty="0">
                <a:solidFill>
                  <a:srgbClr val="444444"/>
                </a:solidFill>
                <a:effectLst/>
                <a:highlight>
                  <a:srgbClr val="FFFFFF"/>
                </a:highlight>
                <a:latin typeface="Open Sans" panose="020B0606030504020204" pitchFamily="34" charset="0"/>
              </a:rPr>
              <a:t>Therefore He has made it the job of the Holy Spirit to constantly remind believers of the amazing things that are included.</a:t>
            </a:r>
            <a:endParaRPr lang="en-GB" b="0" i="0" dirty="0">
              <a:solidFill>
                <a:srgbClr val="444444"/>
              </a:solidFill>
              <a:effectLst/>
              <a:highlight>
                <a:srgbClr val="FFFFFF"/>
              </a:highlight>
              <a:latin typeface="Open Sans" panose="020B0606030504020204" pitchFamily="34" charset="0"/>
            </a:endParaRPr>
          </a:p>
          <a:p>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6</a:t>
            </a:fld>
            <a:endParaRPr lang="en-GB"/>
          </a:p>
        </p:txBody>
      </p:sp>
    </p:spTree>
    <p:extLst>
      <p:ext uri="{BB962C8B-B14F-4D97-AF65-F5344CB8AC3E}">
        <p14:creationId xmlns:p14="http://schemas.microsoft.com/office/powerpoint/2010/main" val="3764761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convicts us of our sin</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John 16:8 NASB And He, when He comes, will convict the world regarding sin, and righteousness, and judgment: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comforts us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John 14:26 But the Comforter, which is the Holy Ghost, whom the Father will send in my name, he shall teach you all things, and bring all things to your remembrance, whatsoever I have said unto you.</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guides us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John 16:13 NIV. But when he,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the Spirit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of truth, comes, he will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guide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you into all the truth.</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gives us spiritual gifts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1 Cor 12:1 …I want you to know about the gifts of the Holy Spirit.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the desire to obey God</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And I will put my Spirit in you and move you to follow my decrees and be careful to keep my laws. Eze 36:27</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If by the Spirit you put to death the deeds of the body, you will live. (</a:t>
            </a:r>
            <a:r>
              <a:rPr lang="en-GB" sz="1800" u="none" strike="noStrike"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3"/>
              </a:rPr>
              <a:t>Rom 8:14</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Walk by the Spirit, and you will not gratify the desires of the flesh. (</a:t>
            </a:r>
            <a:r>
              <a:rPr lang="en-GB" sz="1800" u="none" strike="noStrike"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4"/>
              </a:rPr>
              <a:t>Gal 5:16</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If we live by the Spirit, let us also walk by the Spirit.  (</a:t>
            </a:r>
            <a:r>
              <a:rPr lang="en-GB" sz="1800" u="none" strike="noStrike"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5"/>
              </a:rPr>
              <a:t>Gal 54:25</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Makes us Christ-like</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The fruit of the Spirit is love, joy, peace, patience … (</a:t>
            </a:r>
            <a:r>
              <a:rPr lang="en-GB" sz="1800" u="none" strike="noStrike"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6"/>
              </a:rPr>
              <a:t>Gal 5:22</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enables us to pray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In the same way, the Spirit helps us in our weakness. We do not know what we ought to pray for, but the Spirit himself intercedes for us through wordless groans. 27 And he who searches our hearts knows the mind of the Spirit, because the Spirit intercedes for God’s people in accordance with the will of God. (Rom 8:26-27)</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to understand God’s Word.</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we have received is not the spirit of the world, but the Spirit who is from God, so that we may understand what God has freely given us. 13 This is what we speak, not in words taught us by human wisdom but in words taught by the Spirit, explaining spiritual realities with Spirit-taught words.[</a:t>
            </a:r>
            <a:r>
              <a:rPr lang="en-GB"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7" tooltip="See footnote c"/>
              </a:rPr>
              <a:t>c</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]1 Cor 2:12</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Confirms we are God’s children</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The Spirit himself testifies with our spirit that we are God’s children. Rom 8:16</a:t>
            </a:r>
          </a:p>
          <a:p>
            <a:endParaRPr lang="en-GB" dirty="0"/>
          </a:p>
          <a:p>
            <a:r>
              <a:rPr lang="en-GB" dirty="0"/>
              <a:t>We have no hope in hell of fulfilling our mission without the Holy Spirit </a:t>
            </a:r>
          </a:p>
        </p:txBody>
      </p:sp>
      <p:sp>
        <p:nvSpPr>
          <p:cNvPr id="4" name="Slide Number Placeholder 3"/>
          <p:cNvSpPr>
            <a:spLocks noGrp="1"/>
          </p:cNvSpPr>
          <p:nvPr>
            <p:ph type="sldNum" sz="quarter" idx="5"/>
          </p:nvPr>
        </p:nvSpPr>
        <p:spPr/>
        <p:txBody>
          <a:bodyPr/>
          <a:lstStyle/>
          <a:p>
            <a:fld id="{B05AD72B-0AD8-404C-93F0-8A5CE9AC0022}" type="slidenum">
              <a:rPr lang="en-GB" smtClean="0"/>
              <a:t>8</a:t>
            </a:fld>
            <a:endParaRPr lang="en-GB"/>
          </a:p>
        </p:txBody>
      </p:sp>
    </p:spTree>
    <p:extLst>
      <p:ext uri="{BB962C8B-B14F-4D97-AF65-F5344CB8AC3E}">
        <p14:creationId xmlns:p14="http://schemas.microsoft.com/office/powerpoint/2010/main" val="3952310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Diaspora largely cause by conquering of Israel (Assyria) and Judea (Babylon) </a:t>
            </a:r>
          </a:p>
        </p:txBody>
      </p:sp>
      <p:sp>
        <p:nvSpPr>
          <p:cNvPr id="4" name="Slide Number Placeholder 3"/>
          <p:cNvSpPr>
            <a:spLocks noGrp="1"/>
          </p:cNvSpPr>
          <p:nvPr>
            <p:ph type="sldNum" sz="quarter" idx="5"/>
          </p:nvPr>
        </p:nvSpPr>
        <p:spPr/>
        <p:txBody>
          <a:bodyPr/>
          <a:lstStyle/>
          <a:p>
            <a:fld id="{B05AD72B-0AD8-404C-93F0-8A5CE9AC0022}" type="slidenum">
              <a:rPr lang="en-GB" smtClean="0"/>
              <a:t>9</a:t>
            </a:fld>
            <a:endParaRPr lang="en-GB"/>
          </a:p>
        </p:txBody>
      </p:sp>
    </p:spTree>
    <p:extLst>
      <p:ext uri="{BB962C8B-B14F-4D97-AF65-F5344CB8AC3E}">
        <p14:creationId xmlns:p14="http://schemas.microsoft.com/office/powerpoint/2010/main" val="68210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11148-7725-FE03-9B0D-8E91B7388C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4DAB57-5D55-5B97-A5D0-9CCD85A627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F25BD4F-58E4-4764-DD9D-6C428346450E}"/>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5" name="Footer Placeholder 4">
            <a:extLst>
              <a:ext uri="{FF2B5EF4-FFF2-40B4-BE49-F238E27FC236}">
                <a16:creationId xmlns:a16="http://schemas.microsoft.com/office/drawing/2014/main" id="{AF847FA5-1CE0-63F8-A1BE-EBD3D2CB09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CA8F0D-9566-CCA8-81E0-22CFB28CB25C}"/>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1295779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A5A12-F4A8-ADCF-848B-DF9C52FD43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3B088F-1ED8-4688-F7D3-FF293AE0DD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335145-900F-F513-D175-CA27FA5DC5D5}"/>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5" name="Footer Placeholder 4">
            <a:extLst>
              <a:ext uri="{FF2B5EF4-FFF2-40B4-BE49-F238E27FC236}">
                <a16:creationId xmlns:a16="http://schemas.microsoft.com/office/drawing/2014/main" id="{0B59B47E-1E0C-CF87-DCC7-3AA456A22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475335-28AF-660B-13C7-5B349AD249D8}"/>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3492056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F425-D3CA-4888-7A09-0BB1BF1BD3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FB70921-6294-8470-4EB8-8335426ADC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8310D3-84A6-2E94-0FBF-67B4567FB0EC}"/>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5" name="Footer Placeholder 4">
            <a:extLst>
              <a:ext uri="{FF2B5EF4-FFF2-40B4-BE49-F238E27FC236}">
                <a16:creationId xmlns:a16="http://schemas.microsoft.com/office/drawing/2014/main" id="{AFD5998C-7E9D-3EB2-19A2-99C3F06D9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C009B3-12B1-1526-A468-F29CD2AC9CA2}"/>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1498801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35B6-47E1-6DDD-A082-91892F61BE4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CE09D8-3232-62ED-A0BF-A7972FB7F3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00BB3E6-5454-49A7-4A0A-5FC3E6D823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7FDD73-CD77-D9EE-8980-18F7ADE7C7B0}"/>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6" name="Footer Placeholder 5">
            <a:extLst>
              <a:ext uri="{FF2B5EF4-FFF2-40B4-BE49-F238E27FC236}">
                <a16:creationId xmlns:a16="http://schemas.microsoft.com/office/drawing/2014/main" id="{E640A7BC-7D96-7C41-C9B5-F74F458E17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A60A82-6CDB-52CE-D091-F41D0A3BA236}"/>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455147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3365E-3286-4F4F-CFDB-4826C1AC0BF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AB3C78-D8B1-8672-3A68-2863CE404C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A6EB20-E59F-33D3-F44A-E789614786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248E473-BBFF-1AAC-852B-1F1B12D421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634050-F041-FF79-EB2C-0F091539C6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3E1D55-3BB1-94D5-6BB5-2187A0DCD144}"/>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8" name="Footer Placeholder 7">
            <a:extLst>
              <a:ext uri="{FF2B5EF4-FFF2-40B4-BE49-F238E27FC236}">
                <a16:creationId xmlns:a16="http://schemas.microsoft.com/office/drawing/2014/main" id="{2056B22B-6E74-CB50-1A90-B6A5D206D72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B88FC30-858D-2954-444B-92597207B3CC}"/>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500615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0584-3635-5825-3240-B0A9046EEA3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8646C6-90A8-D995-0832-78978B32A4FB}"/>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4" name="Footer Placeholder 3">
            <a:extLst>
              <a:ext uri="{FF2B5EF4-FFF2-40B4-BE49-F238E27FC236}">
                <a16:creationId xmlns:a16="http://schemas.microsoft.com/office/drawing/2014/main" id="{A37DF270-AABE-F610-1F74-72AB5FDF687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41E303D-ECC0-87E7-5E30-6D80CD0CEA6C}"/>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61975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21278E-555C-CDD2-5554-16CE9F6DF2A8}"/>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3" name="Footer Placeholder 2">
            <a:extLst>
              <a:ext uri="{FF2B5EF4-FFF2-40B4-BE49-F238E27FC236}">
                <a16:creationId xmlns:a16="http://schemas.microsoft.com/office/drawing/2014/main" id="{2F4FF890-9858-8A9C-2029-C86CDAECEC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3C8C9AF-01F3-7711-9CDE-73EE5404809D}"/>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1754812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F1C3-8B44-7665-ED11-DE8DB9BD91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A30548-F824-1C80-E36A-B61E0215CB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752ABD-A9F0-D023-EBF2-2B487EDA5C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B93CAA-23C6-1E5E-4916-C2D3D98F07D9}"/>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6" name="Footer Placeholder 5">
            <a:extLst>
              <a:ext uri="{FF2B5EF4-FFF2-40B4-BE49-F238E27FC236}">
                <a16:creationId xmlns:a16="http://schemas.microsoft.com/office/drawing/2014/main" id="{06B39E98-6DE6-5E4D-0B44-1E30D0B6C8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508C9F-74F2-B4D4-CB10-224291D38F4D}"/>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870348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B8DBA-45B0-8AA2-E3D6-0F0AED57C2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F67EDA-CD42-FFA2-0682-1340A363B5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454807-9646-4873-D544-5D9413BFF8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9E68EE-9C8F-304A-0877-4CF992729080}"/>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6" name="Footer Placeholder 5">
            <a:extLst>
              <a:ext uri="{FF2B5EF4-FFF2-40B4-BE49-F238E27FC236}">
                <a16:creationId xmlns:a16="http://schemas.microsoft.com/office/drawing/2014/main" id="{F840C04D-8B45-A24D-4D34-C3C650C18E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7C5057-7A81-9939-0507-3F6AEB136B5D}"/>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900889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C503B-5BBB-0804-9064-8AF649F51F3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2C69B6-A084-4CBB-E1FD-35716242B7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FA2203-EC89-43DD-D746-66B002E1B331}"/>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5" name="Footer Placeholder 4">
            <a:extLst>
              <a:ext uri="{FF2B5EF4-FFF2-40B4-BE49-F238E27FC236}">
                <a16:creationId xmlns:a16="http://schemas.microsoft.com/office/drawing/2014/main" id="{1A7CD5B0-41CE-0B47-2529-152B61F445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F2E90A-2514-6C87-B6C5-7F4EBB5DC3F2}"/>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33114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2FFDC6-DCB7-CB80-CBE8-F458F3DB61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69E49B-3583-0578-2B89-28F968CB74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E31D1C-D078-843B-278A-69C88BDC67CE}"/>
              </a:ext>
            </a:extLst>
          </p:cNvPr>
          <p:cNvSpPr>
            <a:spLocks noGrp="1"/>
          </p:cNvSpPr>
          <p:nvPr>
            <p:ph type="dt" sz="half" idx="10"/>
          </p:nvPr>
        </p:nvSpPr>
        <p:spPr/>
        <p:txBody>
          <a:bodyPr/>
          <a:lstStyle/>
          <a:p>
            <a:fld id="{9C7820A3-F429-49C0-80BF-D7B486869189}" type="datetimeFigureOut">
              <a:rPr lang="en-GB" smtClean="0"/>
              <a:t>13/06/2024</a:t>
            </a:fld>
            <a:endParaRPr lang="en-GB"/>
          </a:p>
        </p:txBody>
      </p:sp>
      <p:sp>
        <p:nvSpPr>
          <p:cNvPr id="5" name="Footer Placeholder 4">
            <a:extLst>
              <a:ext uri="{FF2B5EF4-FFF2-40B4-BE49-F238E27FC236}">
                <a16:creationId xmlns:a16="http://schemas.microsoft.com/office/drawing/2014/main" id="{F40B9113-218E-BFA9-5B2F-DE3AF173FA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565EA-7338-97F1-EE6D-5675045835D4}"/>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689721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25152-A197-13A6-2887-53AF99A9C5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F12989-5433-53F2-58C3-2D6F4189B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546441-63AF-DCF5-202E-48D35BF3F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7820A3-F429-49C0-80BF-D7B486869189}" type="datetimeFigureOut">
              <a:rPr lang="en-GB" smtClean="0"/>
              <a:t>13/06/2024</a:t>
            </a:fld>
            <a:endParaRPr lang="en-GB"/>
          </a:p>
        </p:txBody>
      </p:sp>
      <p:sp>
        <p:nvSpPr>
          <p:cNvPr id="5" name="Footer Placeholder 4">
            <a:extLst>
              <a:ext uri="{FF2B5EF4-FFF2-40B4-BE49-F238E27FC236}">
                <a16:creationId xmlns:a16="http://schemas.microsoft.com/office/drawing/2014/main" id="{9D47BEA6-9A9A-3870-8B0B-AECE07FECC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83D9B22-75EF-16A0-4CB4-68C650DDA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469575-31AB-44A7-B142-E16B6C4E766F}" type="slidenum">
              <a:rPr lang="en-GB" smtClean="0"/>
              <a:t>‹#›</a:t>
            </a:fld>
            <a:endParaRPr lang="en-GB"/>
          </a:p>
        </p:txBody>
      </p:sp>
    </p:spTree>
    <p:extLst>
      <p:ext uri="{BB962C8B-B14F-4D97-AF65-F5344CB8AC3E}">
        <p14:creationId xmlns:p14="http://schemas.microsoft.com/office/powerpoint/2010/main" val="616272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jpeg"/><Relationship Id="rId3" Type="http://schemas.openxmlformats.org/officeDocument/2006/relationships/image" Target="../media/image7.png"/><Relationship Id="rId7" Type="http://schemas.microsoft.com/office/2007/relationships/hdphoto" Target="../media/hdphoto2.wdp"/><Relationship Id="rId12"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jpeg"/><Relationship Id="rId10" Type="http://schemas.openxmlformats.org/officeDocument/2006/relationships/image" Target="../media/image12.jpeg"/><Relationship Id="rId4" Type="http://schemas.microsoft.com/office/2007/relationships/hdphoto" Target="../media/hdphoto1.wdp"/><Relationship Id="rId9" Type="http://schemas.openxmlformats.org/officeDocument/2006/relationships/image" Target="../media/image11.jpeg"/><Relationship Id="rId1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B3AC212-A5C9-8CDC-72E9-8DC860167972}"/>
              </a:ext>
            </a:extLst>
          </p:cNvPr>
          <p:cNvPicPr>
            <a:picLocks noChangeAspect="1"/>
          </p:cNvPicPr>
          <p:nvPr/>
        </p:nvPicPr>
        <p:blipFill rotWithShape="1">
          <a:blip r:embed="rId2">
            <a:alphaModFix amt="50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D559F656-4447-BED4-6DBD-90745C081B37}"/>
              </a:ext>
            </a:extLst>
          </p:cNvPr>
          <p:cNvSpPr>
            <a:spLocks noGrp="1"/>
          </p:cNvSpPr>
          <p:nvPr>
            <p:ph type="ctrTitle"/>
          </p:nvPr>
        </p:nvSpPr>
        <p:spPr>
          <a:xfrm>
            <a:off x="1524000" y="1122362"/>
            <a:ext cx="9144000" cy="2388934"/>
          </a:xfrm>
        </p:spPr>
        <p:txBody>
          <a:bodyPr>
            <a:normAutofit/>
          </a:bodyPr>
          <a:lstStyle/>
          <a:p>
            <a:r>
              <a:rPr lang="en-GB" dirty="0">
                <a:solidFill>
                  <a:srgbClr val="FFFFFF"/>
                </a:solidFill>
              </a:rPr>
              <a:t>Acts Series</a:t>
            </a:r>
          </a:p>
        </p:txBody>
      </p:sp>
      <p:sp>
        <p:nvSpPr>
          <p:cNvPr id="3" name="Subtitle 2">
            <a:extLst>
              <a:ext uri="{FF2B5EF4-FFF2-40B4-BE49-F238E27FC236}">
                <a16:creationId xmlns:a16="http://schemas.microsoft.com/office/drawing/2014/main" id="{F44BD849-F68A-6018-DCF5-A1165C2B1B7E}"/>
              </a:ext>
            </a:extLst>
          </p:cNvPr>
          <p:cNvSpPr>
            <a:spLocks noGrp="1"/>
          </p:cNvSpPr>
          <p:nvPr>
            <p:ph type="subTitle" idx="1"/>
          </p:nvPr>
        </p:nvSpPr>
        <p:spPr>
          <a:xfrm>
            <a:off x="1524000" y="3511296"/>
            <a:ext cx="9144000" cy="1098395"/>
          </a:xfrm>
        </p:spPr>
        <p:txBody>
          <a:bodyPr>
            <a:normAutofit/>
          </a:bodyPr>
          <a:lstStyle/>
          <a:p>
            <a:r>
              <a:rPr lang="en-GB" dirty="0">
                <a:solidFill>
                  <a:srgbClr val="FFFFFF"/>
                </a:solidFill>
              </a:rPr>
              <a:t>Episode 3: Chapter 2</a:t>
            </a:r>
          </a:p>
          <a:p>
            <a:r>
              <a:rPr lang="en-GB" dirty="0">
                <a:solidFill>
                  <a:srgbClr val="FFFFFF"/>
                </a:solidFill>
              </a:rPr>
              <a:t>23</a:t>
            </a:r>
            <a:r>
              <a:rPr lang="en-GB" baseline="30000" dirty="0">
                <a:solidFill>
                  <a:srgbClr val="FFFFFF"/>
                </a:solidFill>
              </a:rPr>
              <a:t>rd</a:t>
            </a:r>
            <a:r>
              <a:rPr lang="en-GB" dirty="0">
                <a:solidFill>
                  <a:srgbClr val="FFFFFF"/>
                </a:solidFill>
              </a:rPr>
              <a:t> June 2024</a:t>
            </a:r>
          </a:p>
        </p:txBody>
      </p:sp>
    </p:spTree>
    <p:extLst>
      <p:ext uri="{BB962C8B-B14F-4D97-AF65-F5344CB8AC3E}">
        <p14:creationId xmlns:p14="http://schemas.microsoft.com/office/powerpoint/2010/main" val="53053076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DEE88-0558-C33E-921F-B857333B8D43}"/>
              </a:ext>
            </a:extLst>
          </p:cNvPr>
          <p:cNvSpPr>
            <a:spLocks noGrp="1"/>
          </p:cNvSpPr>
          <p:nvPr>
            <p:ph type="title"/>
          </p:nvPr>
        </p:nvSpPr>
        <p:spPr/>
        <p:txBody>
          <a:bodyPr/>
          <a:lstStyle/>
          <a:p>
            <a:endParaRPr lang="en-GB"/>
          </a:p>
        </p:txBody>
      </p:sp>
      <p:pic>
        <p:nvPicPr>
          <p:cNvPr id="5" name="Content Placeholder 4" descr="A qr code on a yellow background&#10;&#10;Description automatically generated">
            <a:extLst>
              <a:ext uri="{FF2B5EF4-FFF2-40B4-BE49-F238E27FC236}">
                <a16:creationId xmlns:a16="http://schemas.microsoft.com/office/drawing/2014/main" id="{68BE229E-2907-69AC-8D93-7DE4BBF99C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2248" y="0"/>
            <a:ext cx="8227504" cy="6856254"/>
          </a:xfrm>
        </p:spPr>
      </p:pic>
    </p:spTree>
    <p:extLst>
      <p:ext uri="{BB962C8B-B14F-4D97-AF65-F5344CB8AC3E}">
        <p14:creationId xmlns:p14="http://schemas.microsoft.com/office/powerpoint/2010/main" val="1930457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DA577-2D6F-9C2E-0C31-9748692C62C8}"/>
              </a:ext>
            </a:extLst>
          </p:cNvPr>
          <p:cNvSpPr>
            <a:spLocks noGrp="1"/>
          </p:cNvSpPr>
          <p:nvPr>
            <p:ph type="title"/>
          </p:nvPr>
        </p:nvSpPr>
        <p:spPr/>
        <p:txBody>
          <a:bodyPr/>
          <a:lstStyle/>
          <a:p>
            <a:pPr algn="ctr"/>
            <a:r>
              <a:rPr lang="en-GB" dirty="0">
                <a:solidFill>
                  <a:schemeClr val="bg1"/>
                </a:solidFill>
              </a:rPr>
              <a:t>Acts 2:1-5</a:t>
            </a:r>
          </a:p>
        </p:txBody>
      </p:sp>
      <p:sp>
        <p:nvSpPr>
          <p:cNvPr id="3" name="Content Placeholder 2">
            <a:extLst>
              <a:ext uri="{FF2B5EF4-FFF2-40B4-BE49-F238E27FC236}">
                <a16:creationId xmlns:a16="http://schemas.microsoft.com/office/drawing/2014/main" id="{1F8A2EA6-6885-D79A-B271-202FF065C2AA}"/>
              </a:ext>
            </a:extLst>
          </p:cNvPr>
          <p:cNvSpPr>
            <a:spLocks noGrp="1"/>
          </p:cNvSpPr>
          <p:nvPr>
            <p:ph idx="1"/>
          </p:nvPr>
        </p:nvSpPr>
        <p:spPr/>
        <p:txBody>
          <a:bodyPr/>
          <a:lstStyle/>
          <a:p>
            <a:pPr marL="0" indent="0">
              <a:buNone/>
            </a:pPr>
            <a:r>
              <a:rPr lang="en-GB" b="0" i="0" dirty="0">
                <a:solidFill>
                  <a:schemeClr val="bg1"/>
                </a:solidFill>
                <a:effectLst/>
                <a:latin typeface="system-ui"/>
              </a:rPr>
              <a:t>When the day of Pentecost came, they were all together in one place. </a:t>
            </a:r>
            <a:r>
              <a:rPr lang="en-GB" b="1" i="0" baseline="30000" dirty="0">
                <a:solidFill>
                  <a:schemeClr val="bg1"/>
                </a:solidFill>
                <a:effectLst/>
                <a:latin typeface="system-ui"/>
              </a:rPr>
              <a:t>2 </a:t>
            </a:r>
            <a:r>
              <a:rPr lang="en-GB" b="0" i="0" dirty="0">
                <a:solidFill>
                  <a:schemeClr val="bg1"/>
                </a:solidFill>
                <a:effectLst/>
                <a:latin typeface="system-ui"/>
              </a:rPr>
              <a:t>Suddenly a sound like the blowing of a violent wind came from heaven and filled the whole house where they were sitting. </a:t>
            </a:r>
            <a:r>
              <a:rPr lang="en-GB" b="1" i="0" baseline="30000" dirty="0">
                <a:solidFill>
                  <a:schemeClr val="bg1"/>
                </a:solidFill>
                <a:effectLst/>
                <a:latin typeface="system-ui"/>
              </a:rPr>
              <a:t>3 </a:t>
            </a:r>
            <a:r>
              <a:rPr lang="en-GB" b="0" i="0" dirty="0">
                <a:solidFill>
                  <a:schemeClr val="bg1"/>
                </a:solidFill>
                <a:effectLst/>
                <a:latin typeface="system-ui"/>
              </a:rPr>
              <a:t>They saw what seemed to be tongues of fire that separated and came to rest on each of them. </a:t>
            </a:r>
            <a:r>
              <a:rPr lang="en-GB" b="1" i="0" baseline="30000" dirty="0">
                <a:solidFill>
                  <a:schemeClr val="bg1"/>
                </a:solidFill>
                <a:effectLst/>
                <a:latin typeface="system-ui"/>
              </a:rPr>
              <a:t>4 </a:t>
            </a:r>
            <a:r>
              <a:rPr lang="en-GB" b="0" i="0" dirty="0">
                <a:solidFill>
                  <a:schemeClr val="bg1"/>
                </a:solidFill>
                <a:effectLst/>
                <a:latin typeface="system-ui"/>
              </a:rPr>
              <a:t>All of them were filled with the Holy Spirit and began to speak in other tongues as the Spirit enabled them.</a:t>
            </a:r>
            <a:endParaRPr lang="en-GB" dirty="0">
              <a:solidFill>
                <a:schemeClr val="bg1"/>
              </a:solidFill>
            </a:endParaRPr>
          </a:p>
        </p:txBody>
      </p:sp>
    </p:spTree>
    <p:extLst>
      <p:ext uri="{BB962C8B-B14F-4D97-AF65-F5344CB8AC3E}">
        <p14:creationId xmlns:p14="http://schemas.microsoft.com/office/powerpoint/2010/main" val="1603142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2372D-1542-5B3A-6629-02269D822D50}"/>
              </a:ext>
            </a:extLst>
          </p:cNvPr>
          <p:cNvSpPr>
            <a:spLocks noGrp="1"/>
          </p:cNvSpPr>
          <p:nvPr>
            <p:ph type="title"/>
          </p:nvPr>
        </p:nvSpPr>
        <p:spPr/>
        <p:txBody>
          <a:bodyPr/>
          <a:lstStyle/>
          <a:p>
            <a:endParaRPr lang="en-GB"/>
          </a:p>
        </p:txBody>
      </p:sp>
      <p:pic>
        <p:nvPicPr>
          <p:cNvPr id="4" name="Bible Projects Acts 2_0">
            <a:hlinkClick r:id="" action="ppaction://media"/>
            <a:extLst>
              <a:ext uri="{FF2B5EF4-FFF2-40B4-BE49-F238E27FC236}">
                <a16:creationId xmlns:a16="http://schemas.microsoft.com/office/drawing/2014/main" id="{9833B917-D0EA-4EE1-561C-D96C5C4F317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11953" y="1292210"/>
            <a:ext cx="7735888" cy="4351338"/>
          </a:xfrm>
        </p:spPr>
      </p:pic>
      <p:pic>
        <p:nvPicPr>
          <p:cNvPr id="3074" name="Picture 2" descr="365 NAMES OF OUR GOD, OUR LORD &amp; MASTER [NAMES OF GOD – ALL 365] |  walkworthy.org">
            <a:extLst>
              <a:ext uri="{FF2B5EF4-FFF2-40B4-BE49-F238E27FC236}">
                <a16:creationId xmlns:a16="http://schemas.microsoft.com/office/drawing/2014/main" id="{4D161584-99D8-A25E-E769-BA803570CE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450" y="365125"/>
            <a:ext cx="3677339" cy="20685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B04CFC2-7BB2-09D5-DA33-9A3CC1F54834}"/>
              </a:ext>
            </a:extLst>
          </p:cNvPr>
          <p:cNvPicPr>
            <a:picLocks noChangeAspect="1"/>
          </p:cNvPicPr>
          <p:nvPr/>
        </p:nvPicPr>
        <p:blipFill rotWithShape="1">
          <a:blip r:embed="rId7">
            <a:alphaModFix/>
          </a:blip>
          <a:srcRect/>
          <a:stretch/>
        </p:blipFill>
        <p:spPr>
          <a:xfrm>
            <a:off x="8409004" y="4633414"/>
            <a:ext cx="3677333" cy="2068503"/>
          </a:xfrm>
          <a:prstGeom prst="rect">
            <a:avLst/>
          </a:prstGeom>
        </p:spPr>
      </p:pic>
      <p:pic>
        <p:nvPicPr>
          <p:cNvPr id="7" name="Picture 6">
            <a:extLst>
              <a:ext uri="{FF2B5EF4-FFF2-40B4-BE49-F238E27FC236}">
                <a16:creationId xmlns:a16="http://schemas.microsoft.com/office/drawing/2014/main" id="{F216BDC8-F07C-BD66-1B06-8F407AF83B27}"/>
              </a:ext>
            </a:extLst>
          </p:cNvPr>
          <p:cNvPicPr>
            <a:picLocks noChangeAspect="1"/>
          </p:cNvPicPr>
          <p:nvPr/>
        </p:nvPicPr>
        <p:blipFill>
          <a:blip r:embed="rId8"/>
          <a:stretch>
            <a:fillRect/>
          </a:stretch>
        </p:blipFill>
        <p:spPr>
          <a:xfrm>
            <a:off x="273456" y="4502131"/>
            <a:ext cx="3677333" cy="2135967"/>
          </a:xfrm>
          <a:prstGeom prst="rect">
            <a:avLst/>
          </a:prstGeom>
        </p:spPr>
      </p:pic>
      <p:pic>
        <p:nvPicPr>
          <p:cNvPr id="9" name="Picture 8">
            <a:extLst>
              <a:ext uri="{FF2B5EF4-FFF2-40B4-BE49-F238E27FC236}">
                <a16:creationId xmlns:a16="http://schemas.microsoft.com/office/drawing/2014/main" id="{7D77F182-4063-32B6-E7D9-6D8CA30691EE}"/>
              </a:ext>
            </a:extLst>
          </p:cNvPr>
          <p:cNvPicPr>
            <a:picLocks noChangeAspect="1"/>
          </p:cNvPicPr>
          <p:nvPr/>
        </p:nvPicPr>
        <p:blipFill>
          <a:blip r:embed="rId9"/>
          <a:stretch>
            <a:fillRect/>
          </a:stretch>
        </p:blipFill>
        <p:spPr>
          <a:xfrm>
            <a:off x="8409004" y="365124"/>
            <a:ext cx="3577352" cy="2068503"/>
          </a:xfrm>
          <a:prstGeom prst="rect">
            <a:avLst/>
          </a:prstGeom>
        </p:spPr>
      </p:pic>
    </p:spTree>
    <p:extLst>
      <p:ext uri="{BB962C8B-B14F-4D97-AF65-F5344CB8AC3E}">
        <p14:creationId xmlns:p14="http://schemas.microsoft.com/office/powerpoint/2010/main" val="371230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3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4887B-A3E0-9731-62FF-B75A5C076D60}"/>
              </a:ext>
            </a:extLst>
          </p:cNvPr>
          <p:cNvSpPr>
            <a:spLocks noGrp="1"/>
          </p:cNvSpPr>
          <p:nvPr>
            <p:ph type="title"/>
          </p:nvPr>
        </p:nvSpPr>
        <p:spPr/>
        <p:txBody>
          <a:bodyPr/>
          <a:lstStyle/>
          <a:p>
            <a:endParaRPr lang="en-GB"/>
          </a:p>
        </p:txBody>
      </p:sp>
      <p:sp>
        <p:nvSpPr>
          <p:cNvPr id="5" name="TextBox 4">
            <a:extLst>
              <a:ext uri="{FF2B5EF4-FFF2-40B4-BE49-F238E27FC236}">
                <a16:creationId xmlns:a16="http://schemas.microsoft.com/office/drawing/2014/main" id="{5EB3DB10-96F1-18F2-9D35-AA2F82575228}"/>
              </a:ext>
            </a:extLst>
          </p:cNvPr>
          <p:cNvSpPr txBox="1"/>
          <p:nvPr/>
        </p:nvSpPr>
        <p:spPr>
          <a:xfrm>
            <a:off x="3047565" y="2691642"/>
            <a:ext cx="6095128" cy="1477328"/>
          </a:xfrm>
          <a:prstGeom prst="rect">
            <a:avLst/>
          </a:prstGeom>
          <a:noFill/>
        </p:spPr>
        <p:txBody>
          <a:bodyPr wrap="square">
            <a:spAutoFit/>
          </a:bodyPr>
          <a:lstStyle/>
          <a:p>
            <a:r>
              <a:rPr lang="en-GB" b="0" i="0" dirty="0">
                <a:solidFill>
                  <a:srgbClr val="000000"/>
                </a:solidFill>
                <a:effectLst/>
                <a:highlight>
                  <a:srgbClr val="FFFFFF"/>
                </a:highlight>
                <a:latin typeface="system-ui"/>
              </a:rPr>
              <a:t>Be careful not to forget the covenant of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your God that he made with you; do not make for yourselves an idol in the form of anything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your God has forbidden. For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your God is a consuming fire, a jealous God.</a:t>
            </a:r>
          </a:p>
          <a:p>
            <a:r>
              <a:rPr lang="en-GB" b="0" i="0" dirty="0">
                <a:solidFill>
                  <a:srgbClr val="000000"/>
                </a:solidFill>
                <a:effectLst/>
                <a:highlight>
                  <a:srgbClr val="FFFFFF"/>
                </a:highlight>
                <a:latin typeface="system-ui"/>
              </a:rPr>
              <a:t>Deu 4:23-24</a:t>
            </a:r>
            <a:endParaRPr lang="en-GB" dirty="0"/>
          </a:p>
        </p:txBody>
      </p:sp>
    </p:spTree>
    <p:extLst>
      <p:ext uri="{BB962C8B-B14F-4D97-AF65-F5344CB8AC3E}">
        <p14:creationId xmlns:p14="http://schemas.microsoft.com/office/powerpoint/2010/main" val="1869681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461B-FD37-1BAD-3B28-B130A5211902}"/>
              </a:ext>
            </a:extLst>
          </p:cNvPr>
          <p:cNvSpPr>
            <a:spLocks noGrp="1"/>
          </p:cNvSpPr>
          <p:nvPr>
            <p:ph type="title"/>
          </p:nvPr>
        </p:nvSpPr>
        <p:spPr/>
        <p:txBody>
          <a:bodyPr/>
          <a:lstStyle/>
          <a:p>
            <a:r>
              <a:rPr lang="en-GB" dirty="0"/>
              <a:t>The Day of Pentecost </a:t>
            </a:r>
          </a:p>
        </p:txBody>
      </p:sp>
      <p:sp>
        <p:nvSpPr>
          <p:cNvPr id="3" name="Content Placeholder 2">
            <a:extLst>
              <a:ext uri="{FF2B5EF4-FFF2-40B4-BE49-F238E27FC236}">
                <a16:creationId xmlns:a16="http://schemas.microsoft.com/office/drawing/2014/main" id="{CCE55EAB-0B78-53F1-ABFD-B71F484CF926}"/>
              </a:ext>
            </a:extLst>
          </p:cNvPr>
          <p:cNvSpPr>
            <a:spLocks noGrp="1"/>
          </p:cNvSpPr>
          <p:nvPr>
            <p:ph idx="1"/>
          </p:nvPr>
        </p:nvSpPr>
        <p:spPr>
          <a:xfrm>
            <a:off x="838200" y="1825625"/>
            <a:ext cx="10819094" cy="4667250"/>
          </a:xfrm>
        </p:spPr>
        <p:txBody>
          <a:bodyPr>
            <a:normAutofit/>
          </a:bodyPr>
          <a:lstStyle/>
          <a:p>
            <a:r>
              <a:rPr lang="en-GB" dirty="0"/>
              <a:t>Pentecost = 50</a:t>
            </a:r>
          </a:p>
          <a:p>
            <a:r>
              <a:rPr lang="en-GB" dirty="0"/>
              <a:t>50 days after Passover is the Feast of Weeks (4</a:t>
            </a:r>
            <a:r>
              <a:rPr lang="en-GB" baseline="30000" dirty="0"/>
              <a:t>th</a:t>
            </a:r>
            <a:r>
              <a:rPr lang="en-GB" dirty="0"/>
              <a:t> of 7 major festivals (Lev 23)) </a:t>
            </a:r>
          </a:p>
          <a:p>
            <a:r>
              <a:rPr lang="en-GB" dirty="0"/>
              <a:t>Celebrate the harvest (3,000 new believers) </a:t>
            </a:r>
          </a:p>
          <a:p>
            <a:r>
              <a:rPr lang="en-GB" dirty="0"/>
              <a:t>Israelites celebrated God’s covenant with them (the giving of the law at Mount Sinai and faithfulness to providing the harvest)</a:t>
            </a:r>
          </a:p>
          <a:p>
            <a:r>
              <a:rPr lang="en-GB" dirty="0"/>
              <a:t>Passover remembers God’s salvation (freed from Egyptian slavery)</a:t>
            </a:r>
          </a:p>
          <a:p>
            <a:pPr lvl="1"/>
            <a:r>
              <a:rPr lang="en-GB" dirty="0"/>
              <a:t>Jesus’s died on Passover as the ultimate sacrifice</a:t>
            </a:r>
          </a:p>
          <a:p>
            <a:r>
              <a:rPr lang="en-GB" dirty="0"/>
              <a:t>Pentecost remembers God’s promise to live </a:t>
            </a:r>
            <a:r>
              <a:rPr lang="en-GB" u="sng" dirty="0"/>
              <a:t>with</a:t>
            </a:r>
            <a:r>
              <a:rPr lang="en-GB" dirty="0"/>
              <a:t> us</a:t>
            </a:r>
          </a:p>
          <a:p>
            <a:pPr lvl="1"/>
            <a:r>
              <a:rPr lang="en-GB" dirty="0"/>
              <a:t>Holy Spirit confirm God’s new covenant to live </a:t>
            </a:r>
            <a:r>
              <a:rPr lang="en-GB" u="sng" dirty="0"/>
              <a:t>within</a:t>
            </a:r>
            <a:r>
              <a:rPr lang="en-GB" dirty="0"/>
              <a:t> us</a:t>
            </a:r>
          </a:p>
        </p:txBody>
      </p:sp>
    </p:spTree>
    <p:extLst>
      <p:ext uri="{BB962C8B-B14F-4D97-AF65-F5344CB8AC3E}">
        <p14:creationId xmlns:p14="http://schemas.microsoft.com/office/powerpoint/2010/main" val="2240677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E0C5-AD88-8AB7-5D37-D6101922B2D9}"/>
              </a:ext>
            </a:extLst>
          </p:cNvPr>
          <p:cNvSpPr>
            <a:spLocks noGrp="1"/>
          </p:cNvSpPr>
          <p:nvPr>
            <p:ph type="title"/>
          </p:nvPr>
        </p:nvSpPr>
        <p:spPr/>
        <p:txBody>
          <a:bodyPr/>
          <a:lstStyle/>
          <a:p>
            <a:r>
              <a:rPr lang="en-GB" dirty="0"/>
              <a:t>The Inauguration of New Covenant </a:t>
            </a:r>
          </a:p>
        </p:txBody>
      </p:sp>
      <p:sp>
        <p:nvSpPr>
          <p:cNvPr id="3" name="Content Placeholder 2">
            <a:extLst>
              <a:ext uri="{FF2B5EF4-FFF2-40B4-BE49-F238E27FC236}">
                <a16:creationId xmlns:a16="http://schemas.microsoft.com/office/drawing/2014/main" id="{EA06EFB2-AF6B-8608-E1D8-CD9DB463D828}"/>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06784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03155A4-C349-9BCB-27DD-954366ED09F2}"/>
              </a:ext>
            </a:extLst>
          </p:cNvPr>
          <p:cNvGrpSpPr/>
          <p:nvPr/>
        </p:nvGrpSpPr>
        <p:grpSpPr>
          <a:xfrm>
            <a:off x="415769" y="-165336"/>
            <a:ext cx="1805721" cy="2425101"/>
            <a:chOff x="5397663" y="2492392"/>
            <a:chExt cx="3255003" cy="4365606"/>
          </a:xfrm>
        </p:grpSpPr>
        <p:pic>
          <p:nvPicPr>
            <p:cNvPr id="2050" name="Picture 2" descr="Man Child Pointing Silhouette Stock Illustrations – 174 Man Child Pointing  Silhouette Stock Illustrations, Vectors &amp; Clipart - Dreamstime">
              <a:extLst>
                <a:ext uri="{FF2B5EF4-FFF2-40B4-BE49-F238E27FC236}">
                  <a16:creationId xmlns:a16="http://schemas.microsoft.com/office/drawing/2014/main" id="{11BA7397-76E2-F6E9-40E7-6560008FBA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3000" l="9985" r="89866">
                          <a14:foregroundMark x1="43666" y1="92889" x2="43964" y2="93000"/>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5397663" y="2492392"/>
              <a:ext cx="3255003" cy="43656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an Child Pointing Silhouette Stock Illustrations – 174 Man Child Pointing  Silhouette Stock Illustrations, Vectors &amp; Clipart - Dreamstime">
              <a:extLst>
                <a:ext uri="{FF2B5EF4-FFF2-40B4-BE49-F238E27FC236}">
                  <a16:creationId xmlns:a16="http://schemas.microsoft.com/office/drawing/2014/main" id="{634C1CD9-779F-049E-E34A-A4E4621F980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3000" l="9985" r="89866">
                          <a14:foregroundMark x1="43666" y1="92889" x2="43964" y2="93000"/>
                        </a14:backgroundRemoval>
                      </a14:imgEffect>
                      <a14:imgEffect>
                        <a14:saturation sat="33000"/>
                      </a14:imgEffect>
                    </a14:imgLayer>
                  </a14:imgProps>
                </a:ext>
                <a:ext uri="{28A0092B-C50C-407E-A947-70E740481C1C}">
                  <a14:useLocalDpi xmlns:a14="http://schemas.microsoft.com/office/drawing/2010/main" val="0"/>
                </a:ext>
              </a:extLst>
            </a:blip>
            <a:srcRect l="42978" t="53942" r="49205" b="42066"/>
            <a:stretch/>
          </p:blipFill>
          <p:spPr bwMode="auto">
            <a:xfrm>
              <a:off x="6595636" y="4585842"/>
              <a:ext cx="514770" cy="3525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Man Child Pointing Silhouette Stock Illustrations – 174 Man Child Pointing  Silhouette Stock Illustrations, Vectors &amp; Clipart - Dreamstime">
              <a:extLst>
                <a:ext uri="{FF2B5EF4-FFF2-40B4-BE49-F238E27FC236}">
                  <a16:creationId xmlns:a16="http://schemas.microsoft.com/office/drawing/2014/main" id="{D0A6A7BA-3E78-1491-F14D-B830AE14F52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3000" l="9985" r="89866">
                          <a14:foregroundMark x1="43666" y1="92889" x2="43964" y2="93000"/>
                        </a14:backgroundRemoval>
                      </a14:imgEffect>
                      <a14:imgEffect>
                        <a14:saturation sat="33000"/>
                      </a14:imgEffect>
                    </a14:imgLayer>
                  </a14:imgProps>
                </a:ext>
                <a:ext uri="{28A0092B-C50C-407E-A947-70E740481C1C}">
                  <a14:useLocalDpi xmlns:a14="http://schemas.microsoft.com/office/drawing/2010/main" val="0"/>
                </a:ext>
              </a:extLst>
            </a:blip>
            <a:srcRect l="68002" t="35492" r="23925" b="60546"/>
            <a:stretch/>
          </p:blipFill>
          <p:spPr bwMode="auto">
            <a:xfrm>
              <a:off x="7355603" y="4585842"/>
              <a:ext cx="399140" cy="262726"/>
            </a:xfrm>
            <a:prstGeom prst="rect">
              <a:avLst/>
            </a:prstGeom>
            <a:noFill/>
            <a:extLst>
              <a:ext uri="{909E8E84-426E-40DD-AFC4-6F175D3DCCD1}">
                <a14:hiddenFill xmlns:a14="http://schemas.microsoft.com/office/drawing/2010/main">
                  <a:solidFill>
                    <a:srgbClr val="FFFFFF"/>
                  </a:solidFill>
                </a14:hiddenFill>
              </a:ext>
            </a:extLst>
          </p:spPr>
        </p:pic>
      </p:grpSp>
      <p:pic>
        <p:nvPicPr>
          <p:cNvPr id="2054" name="Picture 6" descr="Silhouette Happy Girl Running Meet Her Stock Illustration 1898711461 |  Shutterstock">
            <a:extLst>
              <a:ext uri="{FF2B5EF4-FFF2-40B4-BE49-F238E27FC236}">
                <a16:creationId xmlns:a16="http://schemas.microsoft.com/office/drawing/2014/main" id="{563F33A8-3C36-6CB7-D164-C0526EF4DB0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693" t="21834" r="11373" b="10670"/>
          <a:stretch/>
        </p:blipFill>
        <p:spPr bwMode="auto">
          <a:xfrm>
            <a:off x="8898417" y="4292378"/>
            <a:ext cx="2476719" cy="180013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A45D5559-D1CC-6E77-E8E6-8ABAA731E171}"/>
              </a:ext>
            </a:extLst>
          </p:cNvPr>
          <p:cNvGrpSpPr/>
          <p:nvPr/>
        </p:nvGrpSpPr>
        <p:grpSpPr>
          <a:xfrm>
            <a:off x="4600736" y="2722619"/>
            <a:ext cx="1805720" cy="2043032"/>
            <a:chOff x="3681285" y="2920854"/>
            <a:chExt cx="1222484" cy="1567543"/>
          </a:xfrm>
        </p:grpSpPr>
        <p:pic>
          <p:nvPicPr>
            <p:cNvPr id="8" name="Picture 7">
              <a:extLst>
                <a:ext uri="{FF2B5EF4-FFF2-40B4-BE49-F238E27FC236}">
                  <a16:creationId xmlns:a16="http://schemas.microsoft.com/office/drawing/2014/main" id="{FF2DFBA4-B071-CE6A-7E1E-A09DDB9F2CA8}"/>
                </a:ext>
              </a:extLst>
            </p:cNvPr>
            <p:cNvPicPr>
              <a:picLocks noChangeAspect="1"/>
            </p:cNvPicPr>
            <p:nvPr/>
          </p:nvPicPr>
          <p:blipFill rotWithShape="1">
            <a:blip r:embed="rId6">
              <a:alphaModFix/>
              <a:extLst>
                <a:ext uri="{BEBA8EAE-BF5A-486C-A8C5-ECC9F3942E4B}">
                  <a14:imgProps xmlns:a14="http://schemas.microsoft.com/office/drawing/2010/main">
                    <a14:imgLayer r:embed="rId7">
                      <a14:imgEffect>
                        <a14:saturation sat="0"/>
                      </a14:imgEffect>
                    </a14:imgLayer>
                  </a14:imgProps>
                </a:ext>
              </a:extLst>
            </a:blip>
            <a:srcRect l="50896" t="21252" r="16072" b="2966"/>
            <a:stretch/>
          </p:blipFill>
          <p:spPr>
            <a:xfrm>
              <a:off x="3689066" y="2920854"/>
              <a:ext cx="1214703" cy="1567543"/>
            </a:xfrm>
            <a:prstGeom prst="rect">
              <a:avLst/>
            </a:prstGeom>
          </p:spPr>
        </p:pic>
        <p:pic>
          <p:nvPicPr>
            <p:cNvPr id="7" name="Picture 6">
              <a:extLst>
                <a:ext uri="{FF2B5EF4-FFF2-40B4-BE49-F238E27FC236}">
                  <a16:creationId xmlns:a16="http://schemas.microsoft.com/office/drawing/2014/main" id="{075486D6-79EF-FA90-61DF-BEA32592B7F3}"/>
                </a:ext>
              </a:extLst>
            </p:cNvPr>
            <p:cNvPicPr>
              <a:picLocks noChangeAspect="1"/>
            </p:cNvPicPr>
            <p:nvPr/>
          </p:nvPicPr>
          <p:blipFill rotWithShape="1">
            <a:blip r:embed="rId8">
              <a:alphaModFix/>
              <a:extLst>
                <a:ext uri="{BEBA8EAE-BF5A-486C-A8C5-ECC9F3942E4B}">
                  <a14:imgProps xmlns:a14="http://schemas.microsoft.com/office/drawing/2010/main">
                    <a14:imgLayer r:embed="rId7">
                      <a14:imgEffect>
                        <a14:backgroundRemoval t="23709" b="43361" l="54199" r="80625"/>
                      </a14:imgEffect>
                    </a14:imgLayer>
                  </a14:imgProps>
                </a:ext>
              </a:extLst>
            </a:blip>
            <a:srcRect l="50896" t="21252" r="16072" b="54182"/>
            <a:stretch/>
          </p:blipFill>
          <p:spPr>
            <a:xfrm>
              <a:off x="3681285" y="2920854"/>
              <a:ext cx="1214703" cy="508146"/>
            </a:xfrm>
            <a:prstGeom prst="rect">
              <a:avLst/>
            </a:prstGeom>
          </p:spPr>
        </p:pic>
      </p:grpSp>
      <p:pic>
        <p:nvPicPr>
          <p:cNvPr id="2056" name="Picture 8" descr="The Living Word – Exposed: Everything is Illuminated">
            <a:extLst>
              <a:ext uri="{FF2B5EF4-FFF2-40B4-BE49-F238E27FC236}">
                <a16:creationId xmlns:a16="http://schemas.microsoft.com/office/drawing/2014/main" id="{42AF2A64-3F0A-85A0-C36A-438282B3DAB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6992" y="4103604"/>
            <a:ext cx="1603276" cy="226725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ruit of the spirit | pear | black and white | Art Board Print">
            <a:extLst>
              <a:ext uri="{FF2B5EF4-FFF2-40B4-BE49-F238E27FC236}">
                <a16:creationId xmlns:a16="http://schemas.microsoft.com/office/drawing/2014/main" id="{9E7B4AC3-1D93-7253-4216-2BE408F77DA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1152" t="17219" r="22436" b="14438"/>
          <a:stretch/>
        </p:blipFill>
        <p:spPr bwMode="auto">
          <a:xfrm>
            <a:off x="8154338" y="2304761"/>
            <a:ext cx="1290610" cy="20847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8 Reasons Why Obedience to God Is Important – The Sisterhood Hub">
            <a:extLst>
              <a:ext uri="{FF2B5EF4-FFF2-40B4-BE49-F238E27FC236}">
                <a16:creationId xmlns:a16="http://schemas.microsoft.com/office/drawing/2014/main" id="{D61015A3-9FDC-94A9-560C-4B0A54B99B84}"/>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91123" y="2391276"/>
            <a:ext cx="1449306" cy="144930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omforting Silhouette Images – Browse 65,823 Stock Photos, Vectors, and  Video | Adobe Stock">
            <a:extLst>
              <a:ext uri="{FF2B5EF4-FFF2-40B4-BE49-F238E27FC236}">
                <a16:creationId xmlns:a16="http://schemas.microsoft.com/office/drawing/2014/main" id="{37ECAA87-89F1-0791-17EF-654079E5C73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90769" y="82116"/>
            <a:ext cx="2222645" cy="222264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28057B0-B150-53FA-6818-71AABAFA7446}"/>
              </a:ext>
            </a:extLst>
          </p:cNvPr>
          <p:cNvSpPr txBox="1"/>
          <p:nvPr/>
        </p:nvSpPr>
        <p:spPr>
          <a:xfrm>
            <a:off x="720882" y="199312"/>
            <a:ext cx="6095128" cy="646331"/>
          </a:xfrm>
          <a:prstGeom prst="rect">
            <a:avLst/>
          </a:prstGeom>
          <a:noFill/>
        </p:spPr>
        <p:txBody>
          <a:bodyPr wrap="square">
            <a:spAutoFit/>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convicts us of our sin</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John 16:8 </a:t>
            </a:r>
            <a:endParaRPr lang="en-GB" dirty="0"/>
          </a:p>
        </p:txBody>
      </p:sp>
      <p:sp>
        <p:nvSpPr>
          <p:cNvPr id="13" name="TextBox 12">
            <a:extLst>
              <a:ext uri="{FF2B5EF4-FFF2-40B4-BE49-F238E27FC236}">
                <a16:creationId xmlns:a16="http://schemas.microsoft.com/office/drawing/2014/main" id="{4FF88AC8-90CA-2F79-040F-C5EBBB0C9E71}"/>
              </a:ext>
            </a:extLst>
          </p:cNvPr>
          <p:cNvSpPr txBox="1"/>
          <p:nvPr/>
        </p:nvSpPr>
        <p:spPr>
          <a:xfrm>
            <a:off x="4519369" y="184430"/>
            <a:ext cx="6095128" cy="646331"/>
          </a:xfrm>
          <a:prstGeom prst="rect">
            <a:avLst/>
          </a:prstGeom>
          <a:noFill/>
        </p:spPr>
        <p:txBody>
          <a:bodyPr wrap="square">
            <a:spAutoFit/>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comforts us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John 14:26 </a:t>
            </a:r>
            <a:endParaRPr lang="en-GB" dirty="0"/>
          </a:p>
        </p:txBody>
      </p:sp>
      <p:pic>
        <p:nvPicPr>
          <p:cNvPr id="2064" name="Picture 16" descr="Free Vectors | Male silhouette right hand guide">
            <a:extLst>
              <a:ext uri="{FF2B5EF4-FFF2-40B4-BE49-F238E27FC236}">
                <a16:creationId xmlns:a16="http://schemas.microsoft.com/office/drawing/2014/main" id="{96458EE4-8780-F4EC-CB40-CDD9E609698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20690" y="287383"/>
            <a:ext cx="1622407" cy="216320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BF3A564-2D6B-15B6-5A8A-9D43EC7DE3FB}"/>
              </a:ext>
            </a:extLst>
          </p:cNvPr>
          <p:cNvSpPr txBox="1"/>
          <p:nvPr/>
        </p:nvSpPr>
        <p:spPr>
          <a:xfrm>
            <a:off x="8634984" y="155198"/>
            <a:ext cx="1731699" cy="646331"/>
          </a:xfrm>
          <a:prstGeom prst="rect">
            <a:avLst/>
          </a:prstGeom>
          <a:noFill/>
        </p:spPr>
        <p:txBody>
          <a:bodyPr wrap="square">
            <a:spAutoFit/>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guides us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John 16:13 </a:t>
            </a:r>
            <a:endParaRPr lang="en-GB" dirty="0"/>
          </a:p>
        </p:txBody>
      </p:sp>
      <p:sp>
        <p:nvSpPr>
          <p:cNvPr id="17" name="TextBox 16">
            <a:extLst>
              <a:ext uri="{FF2B5EF4-FFF2-40B4-BE49-F238E27FC236}">
                <a16:creationId xmlns:a16="http://schemas.microsoft.com/office/drawing/2014/main" id="{CB222604-DEB0-62CD-E94C-F86CF584ED09}"/>
              </a:ext>
            </a:extLst>
          </p:cNvPr>
          <p:cNvSpPr txBox="1"/>
          <p:nvPr/>
        </p:nvSpPr>
        <p:spPr>
          <a:xfrm>
            <a:off x="2010374" y="2792763"/>
            <a:ext cx="2410097" cy="646331"/>
          </a:xfrm>
          <a:prstGeom prst="rect">
            <a:avLst/>
          </a:prstGeom>
          <a:noFill/>
        </p:spPr>
        <p:txBody>
          <a:bodyPr wrap="square">
            <a:spAutoFit/>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the desire to obey God</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Eze 36:27</a:t>
            </a:r>
          </a:p>
        </p:txBody>
      </p:sp>
      <p:sp>
        <p:nvSpPr>
          <p:cNvPr id="19" name="TextBox 18">
            <a:extLst>
              <a:ext uri="{FF2B5EF4-FFF2-40B4-BE49-F238E27FC236}">
                <a16:creationId xmlns:a16="http://schemas.microsoft.com/office/drawing/2014/main" id="{D51450EA-7102-373E-B371-C99A26873036}"/>
              </a:ext>
            </a:extLst>
          </p:cNvPr>
          <p:cNvSpPr txBox="1"/>
          <p:nvPr/>
        </p:nvSpPr>
        <p:spPr>
          <a:xfrm>
            <a:off x="9654758" y="2837289"/>
            <a:ext cx="2467574" cy="646331"/>
          </a:xfrm>
          <a:prstGeom prst="rect">
            <a:avLst/>
          </a:prstGeom>
          <a:noFill/>
        </p:spPr>
        <p:txBody>
          <a:bodyPr wrap="square">
            <a:spAutoFit/>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Makes us Christ-like</a:t>
            </a:r>
          </a:p>
          <a:p>
            <a:r>
              <a:rPr lang="en-GB" kern="100" dirty="0">
                <a:latin typeface="Aptos" panose="020B0004020202020204" pitchFamily="34" charset="0"/>
                <a:ea typeface="Aptos" panose="020B0004020202020204" pitchFamily="34" charset="0"/>
                <a:cs typeface="Times New Roman" panose="02020603050405020304" pitchFamily="18" charset="0"/>
              </a:rPr>
              <a:t>Gal 5:22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378830F0-3F6E-41F8-D484-054DFB745F21}"/>
              </a:ext>
            </a:extLst>
          </p:cNvPr>
          <p:cNvSpPr txBox="1"/>
          <p:nvPr/>
        </p:nvSpPr>
        <p:spPr>
          <a:xfrm>
            <a:off x="2120268" y="5049354"/>
            <a:ext cx="1603276" cy="923330"/>
          </a:xfrm>
          <a:prstGeom prst="rect">
            <a:avLst/>
          </a:prstGeom>
          <a:noFill/>
        </p:spPr>
        <p:txBody>
          <a:bodyPr wrap="square">
            <a:spAutoFit/>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to understand God’s Word</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1 Cor 2:12</a:t>
            </a:r>
          </a:p>
        </p:txBody>
      </p:sp>
      <p:sp>
        <p:nvSpPr>
          <p:cNvPr id="23" name="TextBox 22">
            <a:extLst>
              <a:ext uri="{FF2B5EF4-FFF2-40B4-BE49-F238E27FC236}">
                <a16:creationId xmlns:a16="http://schemas.microsoft.com/office/drawing/2014/main" id="{EC7A77F5-58F0-ABB8-F6E5-E8513AFA0E72}"/>
              </a:ext>
            </a:extLst>
          </p:cNvPr>
          <p:cNvSpPr txBox="1"/>
          <p:nvPr/>
        </p:nvSpPr>
        <p:spPr>
          <a:xfrm>
            <a:off x="7566933" y="6092516"/>
            <a:ext cx="7114032" cy="646331"/>
          </a:xfrm>
          <a:prstGeom prst="rect">
            <a:avLst/>
          </a:prstGeom>
          <a:noFill/>
        </p:spPr>
        <p:txBody>
          <a:bodyPr wrap="square">
            <a:spAutoFit/>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Confirms we are God’s children</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Rom 8:16</a:t>
            </a:r>
          </a:p>
        </p:txBody>
      </p:sp>
    </p:spTree>
    <p:extLst>
      <p:ext uri="{BB962C8B-B14F-4D97-AF65-F5344CB8AC3E}">
        <p14:creationId xmlns:p14="http://schemas.microsoft.com/office/powerpoint/2010/main" val="4040372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84C3D-33FD-08D9-03CC-49CD6603A5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BBE7509-7A4F-861A-6D16-3B8E71204239}"/>
              </a:ext>
            </a:extLst>
          </p:cNvPr>
          <p:cNvSpPr>
            <a:spLocks noGrp="1"/>
          </p:cNvSpPr>
          <p:nvPr>
            <p:ph idx="1"/>
          </p:nvPr>
        </p:nvSpPr>
        <p:spPr/>
        <p:txBody>
          <a:bodyPr/>
          <a:lstStyle/>
          <a:p>
            <a:endParaRPr lang="en-GB"/>
          </a:p>
        </p:txBody>
      </p:sp>
      <p:pic>
        <p:nvPicPr>
          <p:cNvPr id="1026" name="Picture 2">
            <a:extLst>
              <a:ext uri="{FF2B5EF4-FFF2-40B4-BE49-F238E27FC236}">
                <a16:creationId xmlns:a16="http://schemas.microsoft.com/office/drawing/2014/main" id="{F4521AE8-6CF6-1B5C-CAD2-8A05F90F8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0"/>
            <a:ext cx="9696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380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0638-FEDC-D595-E7D6-51A3A0FF879A}"/>
              </a:ext>
            </a:extLst>
          </p:cNvPr>
          <p:cNvSpPr>
            <a:spLocks noGrp="1"/>
          </p:cNvSpPr>
          <p:nvPr>
            <p:ph type="title"/>
          </p:nvPr>
        </p:nvSpPr>
        <p:spPr/>
        <p:txBody>
          <a:bodyPr>
            <a:normAutofit/>
          </a:bodyPr>
          <a:lstStyle/>
          <a:p>
            <a:pPr algn="ctr"/>
            <a:r>
              <a:rPr lang="en-GB" dirty="0"/>
              <a:t>“You will be amazed at what I can do with your ‘yes’!”</a:t>
            </a:r>
          </a:p>
        </p:txBody>
      </p:sp>
      <p:sp>
        <p:nvSpPr>
          <p:cNvPr id="3" name="Content Placeholder 2">
            <a:extLst>
              <a:ext uri="{FF2B5EF4-FFF2-40B4-BE49-F238E27FC236}">
                <a16:creationId xmlns:a16="http://schemas.microsoft.com/office/drawing/2014/main" id="{D40C7B15-50B6-477D-E78E-4CCB9D1BA4CF}"/>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8101506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11477</TotalTime>
  <Words>1098</Words>
  <Application>Microsoft Office PowerPoint</Application>
  <PresentationFormat>Widescreen</PresentationFormat>
  <Paragraphs>84</Paragraphs>
  <Slides>10</Slides>
  <Notes>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Open Sans</vt:lpstr>
      <vt:lpstr>system-ui</vt:lpstr>
      <vt:lpstr>Office Theme</vt:lpstr>
      <vt:lpstr>Acts Series</vt:lpstr>
      <vt:lpstr>PowerPoint Presentation</vt:lpstr>
      <vt:lpstr>Acts 2:1-5</vt:lpstr>
      <vt:lpstr>PowerPoint Presentation</vt:lpstr>
      <vt:lpstr>PowerPoint Presentation</vt:lpstr>
      <vt:lpstr>The Day of Pentecost </vt:lpstr>
      <vt:lpstr>The Inauguration of New Covenant </vt:lpstr>
      <vt:lpstr>PowerPoint Presentation</vt:lpstr>
      <vt:lpstr>PowerPoint Presentation</vt:lpstr>
      <vt:lpstr>“You will be amazed at what I can do with your ‘yes’!”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Jamie Singleton</cp:lastModifiedBy>
  <cp:revision>4</cp:revision>
  <dcterms:created xsi:type="dcterms:W3CDTF">2024-06-13T11:09:31Z</dcterms:created>
  <dcterms:modified xsi:type="dcterms:W3CDTF">2024-06-21T10:27:12Z</dcterms:modified>
</cp:coreProperties>
</file>