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0" r:id="rId3"/>
    <p:sldId id="257" r:id="rId4"/>
    <p:sldId id="282" r:id="rId5"/>
    <p:sldId id="283" r:id="rId6"/>
    <p:sldId id="284" r:id="rId7"/>
    <p:sldId id="285" r:id="rId8"/>
    <p:sldId id="286" r:id="rId9"/>
    <p:sldId id="259" r:id="rId10"/>
    <p:sldId id="287" r:id="rId11"/>
    <p:sldId id="288" r:id="rId12"/>
    <p:sldId id="289" r:id="rId13"/>
    <p:sldId id="291" r:id="rId14"/>
    <p:sldId id="294" r:id="rId15"/>
    <p:sldId id="290" r:id="rId16"/>
    <p:sldId id="293" r:id="rId17"/>
    <p:sldId id="281" r:id="rId18"/>
  </p:sldIdLst>
  <p:sldSz cx="12192000" cy="6858000"/>
  <p:notesSz cx="6786563" cy="99234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FB4E13-9D42-4969-B6B0-FA53520B6435}" v="622" dt="2024-07-14T08:28:24.5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80780" autoAdjust="0"/>
  </p:normalViewPr>
  <p:slideViewPr>
    <p:cSldViewPr snapToGrid="0">
      <p:cViewPr varScale="1">
        <p:scale>
          <a:sx n="97" d="100"/>
          <a:sy n="97" d="100"/>
        </p:scale>
        <p:origin x="120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0844" cy="49789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4149" y="0"/>
            <a:ext cx="2940844" cy="497897"/>
          </a:xfrm>
          <a:prstGeom prst="rect">
            <a:avLst/>
          </a:prstGeom>
        </p:spPr>
        <p:txBody>
          <a:bodyPr vert="horz" lIns="91440" tIns="45720" rIns="91440" bIns="45720" rtlCol="0"/>
          <a:lstStyle>
            <a:lvl1pPr algn="r">
              <a:defRPr sz="1200"/>
            </a:lvl1pPr>
          </a:lstStyle>
          <a:p>
            <a:fld id="{72138310-F6D8-4775-80FF-7A229A1BA028}" type="datetimeFigureOut">
              <a:rPr lang="en-GB" smtClean="0"/>
              <a:t>17/07/2024</a:t>
            </a:fld>
            <a:endParaRPr lang="en-GB"/>
          </a:p>
        </p:txBody>
      </p:sp>
      <p:sp>
        <p:nvSpPr>
          <p:cNvPr id="4" name="Slide Image Placeholder 3"/>
          <p:cNvSpPr>
            <a:spLocks noGrp="1" noRot="1" noChangeAspect="1"/>
          </p:cNvSpPr>
          <p:nvPr>
            <p:ph type="sldImg" idx="2"/>
          </p:nvPr>
        </p:nvSpPr>
        <p:spPr>
          <a:xfrm>
            <a:off x="417513" y="1239838"/>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8657" y="4775666"/>
            <a:ext cx="5429250" cy="39073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5568"/>
            <a:ext cx="2940844" cy="49789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4149" y="9425568"/>
            <a:ext cx="2940844" cy="497895"/>
          </a:xfrm>
          <a:prstGeom prst="rect">
            <a:avLst/>
          </a:prstGeom>
        </p:spPr>
        <p:txBody>
          <a:bodyPr vert="horz" lIns="91440" tIns="45720" rIns="91440" bIns="45720" rtlCol="0" anchor="b"/>
          <a:lstStyle>
            <a:lvl1pPr algn="r">
              <a:defRPr sz="1200"/>
            </a:lvl1pPr>
          </a:lstStyle>
          <a:p>
            <a:fld id="{B05AD72B-0AD8-404C-93F0-8A5CE9AC0022}" type="slidenum">
              <a:rPr lang="en-GB" smtClean="0"/>
              <a:t>‹#›</a:t>
            </a:fld>
            <a:endParaRPr lang="en-GB"/>
          </a:p>
        </p:txBody>
      </p:sp>
    </p:spTree>
    <p:extLst>
      <p:ext uri="{BB962C8B-B14F-4D97-AF65-F5344CB8AC3E}">
        <p14:creationId xmlns:p14="http://schemas.microsoft.com/office/powerpoint/2010/main" val="3159518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amazon.com/exec/obidos/ASIN/1581344252/dashhouse-20"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AD72B-0AD8-404C-93F0-8A5CE9AC0022}" type="slidenum">
              <a:rPr lang="en-GB" smtClean="0"/>
              <a:t>1</a:t>
            </a:fld>
            <a:endParaRPr lang="en-GB"/>
          </a:p>
        </p:txBody>
      </p:sp>
    </p:spTree>
    <p:extLst>
      <p:ext uri="{BB962C8B-B14F-4D97-AF65-F5344CB8AC3E}">
        <p14:creationId xmlns:p14="http://schemas.microsoft.com/office/powerpoint/2010/main" val="3987218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AD72B-0AD8-404C-93F0-8A5CE9AC0022}" type="slidenum">
              <a:rPr lang="en-GB" smtClean="0"/>
              <a:t>2</a:t>
            </a:fld>
            <a:endParaRPr lang="en-GB"/>
          </a:p>
        </p:txBody>
      </p:sp>
    </p:spTree>
    <p:extLst>
      <p:ext uri="{BB962C8B-B14F-4D97-AF65-F5344CB8AC3E}">
        <p14:creationId xmlns:p14="http://schemas.microsoft.com/office/powerpoint/2010/main" val="501044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effectLst/>
                <a:latin typeface="Aptos" panose="020B0004020202020204" pitchFamily="34" charset="0"/>
                <a:ea typeface="Aptos" panose="020B0004020202020204" pitchFamily="34" charset="0"/>
                <a:cs typeface="Times New Roman" panose="02020603050405020304" pitchFamily="18" charset="0"/>
              </a:rPr>
              <a:t>Intro</a:t>
            </a:r>
          </a:p>
          <a:p>
            <a:r>
              <a:rPr lang="en-GB" sz="1100" dirty="0">
                <a:effectLst/>
                <a:latin typeface="Aptos" panose="020B0004020202020204" pitchFamily="34" charset="0"/>
                <a:ea typeface="Aptos" panose="020B0004020202020204" pitchFamily="34" charset="0"/>
                <a:cs typeface="Times New Roman" panose="02020603050405020304" pitchFamily="18" charset="0"/>
              </a:rPr>
              <a:t>One of the most important scriptures to us as a Church. One of the main parts that we would base ourselves on, draw from and seek to replicate.</a:t>
            </a:r>
          </a:p>
          <a:p>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3</a:t>
            </a:fld>
            <a:endParaRPr lang="en-GB"/>
          </a:p>
        </p:txBody>
      </p:sp>
    </p:spTree>
    <p:extLst>
      <p:ext uri="{BB962C8B-B14F-4D97-AF65-F5344CB8AC3E}">
        <p14:creationId xmlns:p14="http://schemas.microsoft.com/office/powerpoint/2010/main" val="1618596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4</a:t>
            </a:fld>
            <a:endParaRPr lang="en-GB"/>
          </a:p>
        </p:txBody>
      </p:sp>
    </p:spTree>
    <p:extLst>
      <p:ext uri="{BB962C8B-B14F-4D97-AF65-F5344CB8AC3E}">
        <p14:creationId xmlns:p14="http://schemas.microsoft.com/office/powerpoint/2010/main" val="2674341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called to be witnesses</a:t>
            </a:r>
          </a:p>
          <a:p>
            <a:r>
              <a:rPr lang="en-GB" dirty="0"/>
              <a:t>Apostle specific role – commission, release, empower </a:t>
            </a:r>
          </a:p>
          <a:p>
            <a:r>
              <a:rPr lang="en-GB" dirty="0" err="1"/>
              <a:t>Eph</a:t>
            </a:r>
            <a:r>
              <a:rPr lang="en-GB" dirty="0"/>
              <a:t> 4:11-12 </a:t>
            </a:r>
            <a:r>
              <a:rPr lang="en-GB" b="0" i="0" dirty="0">
                <a:solidFill>
                  <a:srgbClr val="000000"/>
                </a:solidFill>
                <a:effectLst/>
                <a:highlight>
                  <a:srgbClr val="FFFFFF"/>
                </a:highlight>
                <a:latin typeface="system-ui"/>
              </a:rPr>
              <a:t>So Christ himself gave the apostles, the prophets, the evangelists, the pastors and teachers, </a:t>
            </a:r>
            <a:r>
              <a:rPr lang="en-GB" b="1" i="0" baseline="30000" dirty="0">
                <a:solidFill>
                  <a:srgbClr val="000000"/>
                </a:solidFill>
                <a:effectLst/>
                <a:highlight>
                  <a:srgbClr val="FFFFFF"/>
                </a:highlight>
                <a:latin typeface="system-ui"/>
              </a:rPr>
              <a:t>12 </a:t>
            </a:r>
            <a:r>
              <a:rPr lang="en-GB" b="0" i="0" dirty="0">
                <a:solidFill>
                  <a:srgbClr val="000000"/>
                </a:solidFill>
                <a:effectLst/>
                <a:highlight>
                  <a:srgbClr val="FFFFFF"/>
                </a:highlight>
                <a:latin typeface="system-ui"/>
              </a:rPr>
              <a:t>to equip his people for works of service, so that the body of Christ may be built up </a:t>
            </a:r>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5</a:t>
            </a:fld>
            <a:endParaRPr lang="en-GB"/>
          </a:p>
        </p:txBody>
      </p:sp>
    </p:spTree>
    <p:extLst>
      <p:ext uri="{BB962C8B-B14F-4D97-AF65-F5344CB8AC3E}">
        <p14:creationId xmlns:p14="http://schemas.microsoft.com/office/powerpoint/2010/main" val="3301121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Intentional (devoted – a choice of one over another) – compelled and collaborate</a:t>
            </a:r>
          </a:p>
          <a:p>
            <a:r>
              <a:rPr lang="en-GB" dirty="0"/>
              <a:t>Gave themselves to this desire (forfeiting other desires – e.g. desire to be part of your life and desire to watch tv)</a:t>
            </a:r>
          </a:p>
        </p:txBody>
      </p:sp>
      <p:sp>
        <p:nvSpPr>
          <p:cNvPr id="4" name="Slide Number Placeholder 3"/>
          <p:cNvSpPr>
            <a:spLocks noGrp="1"/>
          </p:cNvSpPr>
          <p:nvPr>
            <p:ph type="sldNum" sz="quarter" idx="5"/>
          </p:nvPr>
        </p:nvSpPr>
        <p:spPr/>
        <p:txBody>
          <a:bodyPr/>
          <a:lstStyle/>
          <a:p>
            <a:fld id="{B05AD72B-0AD8-404C-93F0-8A5CE9AC0022}" type="slidenum">
              <a:rPr lang="en-GB" smtClean="0"/>
              <a:t>6</a:t>
            </a:fld>
            <a:endParaRPr lang="en-GB"/>
          </a:p>
        </p:txBody>
      </p:sp>
    </p:spTree>
    <p:extLst>
      <p:ext uri="{BB962C8B-B14F-4D97-AF65-F5344CB8AC3E}">
        <p14:creationId xmlns:p14="http://schemas.microsoft.com/office/powerpoint/2010/main" val="3200850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ptos" panose="020B0004020202020204" pitchFamily="34" charset="0"/>
                <a:ea typeface="Aptos" panose="020B0004020202020204" pitchFamily="34" charset="0"/>
                <a:cs typeface="Times New Roman" panose="02020603050405020304" pitchFamily="18" charset="0"/>
              </a:rPr>
              <a:t>can’t break bread while in disunity with someone in the body.</a:t>
            </a:r>
            <a:endParaRPr lang="en-GB" sz="1200" dirty="0"/>
          </a:p>
        </p:txBody>
      </p:sp>
      <p:sp>
        <p:nvSpPr>
          <p:cNvPr id="4" name="Slide Number Placeholder 3"/>
          <p:cNvSpPr>
            <a:spLocks noGrp="1"/>
          </p:cNvSpPr>
          <p:nvPr>
            <p:ph type="sldNum" sz="quarter" idx="5"/>
          </p:nvPr>
        </p:nvSpPr>
        <p:spPr/>
        <p:txBody>
          <a:bodyPr/>
          <a:lstStyle/>
          <a:p>
            <a:fld id="{B05AD72B-0AD8-404C-93F0-8A5CE9AC0022}" type="slidenum">
              <a:rPr lang="en-GB" smtClean="0"/>
              <a:t>7</a:t>
            </a:fld>
            <a:endParaRPr lang="en-GB"/>
          </a:p>
        </p:txBody>
      </p:sp>
    </p:spTree>
    <p:extLst>
      <p:ext uri="{BB962C8B-B14F-4D97-AF65-F5344CB8AC3E}">
        <p14:creationId xmlns:p14="http://schemas.microsoft.com/office/powerpoint/2010/main" val="2121065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reconcile with brother before you give to God</a:t>
            </a:r>
          </a:p>
          <a:p>
            <a:endParaRPr lang="en-GB" dirty="0"/>
          </a:p>
          <a:p>
            <a:r>
              <a:rPr lang="en-GB" dirty="0"/>
              <a:t>Slaves don’t know the master’s business</a:t>
            </a:r>
          </a:p>
          <a:p>
            <a:endParaRPr lang="en-GB" dirty="0"/>
          </a:p>
          <a:p>
            <a:r>
              <a:rPr lang="en-GB" dirty="0"/>
              <a:t>If we pray anything according </a:t>
            </a:r>
          </a:p>
          <a:p>
            <a:r>
              <a:rPr lang="en-GB" dirty="0"/>
              <a:t>Prayer is as much about listening (conversation)</a:t>
            </a:r>
          </a:p>
        </p:txBody>
      </p:sp>
      <p:sp>
        <p:nvSpPr>
          <p:cNvPr id="4" name="Slide Number Placeholder 3"/>
          <p:cNvSpPr>
            <a:spLocks noGrp="1"/>
          </p:cNvSpPr>
          <p:nvPr>
            <p:ph type="sldNum" sz="quarter" idx="5"/>
          </p:nvPr>
        </p:nvSpPr>
        <p:spPr/>
        <p:txBody>
          <a:bodyPr/>
          <a:lstStyle/>
          <a:p>
            <a:fld id="{B05AD72B-0AD8-404C-93F0-8A5CE9AC0022}" type="slidenum">
              <a:rPr lang="en-GB" smtClean="0"/>
              <a:t>8</a:t>
            </a:fld>
            <a:endParaRPr lang="en-GB"/>
          </a:p>
        </p:txBody>
      </p:sp>
    </p:spTree>
    <p:extLst>
      <p:ext uri="{BB962C8B-B14F-4D97-AF65-F5344CB8AC3E}">
        <p14:creationId xmlns:p14="http://schemas.microsoft.com/office/powerpoint/2010/main" val="3734843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Marvelous in our sight</a:t>
            </a:r>
          </a:p>
          <a:p>
            <a:r>
              <a:rPr lang="en-GB" dirty="0"/>
              <a:t>This is my God at work! </a:t>
            </a:r>
          </a:p>
        </p:txBody>
      </p:sp>
      <p:sp>
        <p:nvSpPr>
          <p:cNvPr id="4" name="Slide Number Placeholder 3"/>
          <p:cNvSpPr>
            <a:spLocks noGrp="1"/>
          </p:cNvSpPr>
          <p:nvPr>
            <p:ph type="sldNum" sz="quarter" idx="5"/>
          </p:nvPr>
        </p:nvSpPr>
        <p:spPr/>
        <p:txBody>
          <a:bodyPr/>
          <a:lstStyle/>
          <a:p>
            <a:fld id="{B05AD72B-0AD8-404C-93F0-8A5CE9AC0022}" type="slidenum">
              <a:rPr lang="en-GB" smtClean="0"/>
              <a:t>9</a:t>
            </a:fld>
            <a:endParaRPr lang="en-GB"/>
          </a:p>
        </p:txBody>
      </p:sp>
    </p:spTree>
    <p:extLst>
      <p:ext uri="{BB962C8B-B14F-4D97-AF65-F5344CB8AC3E}">
        <p14:creationId xmlns:p14="http://schemas.microsoft.com/office/powerpoint/2010/main" val="3764761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r>
              <a:rPr lang="en-GB" b="0" i="0" dirty="0">
                <a:solidFill>
                  <a:srgbClr val="191A1B"/>
                </a:solidFill>
                <a:effectLst/>
                <a:highlight>
                  <a:srgbClr val="F5F5F5"/>
                </a:highlight>
                <a:latin typeface="Graphik"/>
              </a:rPr>
              <a:t>The Year of Jubilee in Leviticus 25 is one of the most radical ideas in the Bible. Every 50 years, every Israelite was supposed to return to their original piece of allotted land.</a:t>
            </a:r>
          </a:p>
          <a:p>
            <a:pPr algn="l" fontAlgn="base">
              <a:buFont typeface="Arial" panose="020B0604020202020204" pitchFamily="34" charset="0"/>
              <a:buChar char="•"/>
            </a:pPr>
            <a:r>
              <a:rPr lang="en-GB" b="0" i="0" dirty="0">
                <a:solidFill>
                  <a:srgbClr val="191A1B"/>
                </a:solidFill>
                <a:effectLst/>
                <a:highlight>
                  <a:srgbClr val="F5F5F5"/>
                </a:highlight>
                <a:latin typeface="Graphik"/>
              </a:rPr>
              <a:t>The jubilee would have effectively prevented cycles of intergenerational poverty and create a social and economic parity that would make Israel unique among all nations.</a:t>
            </a:r>
          </a:p>
          <a:p>
            <a:pPr algn="l" fontAlgn="base">
              <a:buFont typeface="Arial" panose="020B0604020202020204" pitchFamily="34" charset="0"/>
              <a:buChar char="•"/>
            </a:pPr>
            <a:r>
              <a:rPr lang="en-GB" b="0" i="0" dirty="0">
                <a:solidFill>
                  <a:srgbClr val="191A1B"/>
                </a:solidFill>
                <a:effectLst/>
                <a:highlight>
                  <a:srgbClr val="F5F5F5"/>
                </a:highlight>
                <a:latin typeface="Graphik"/>
              </a:rPr>
              <a:t>Jesus announced that he was enacting the Year of Jubilee when he launched his public ministry. </a:t>
            </a:r>
          </a:p>
          <a:p>
            <a:pPr algn="l" fontAlgn="base">
              <a:buFont typeface="Arial" panose="020B0604020202020204" pitchFamily="34" charset="0"/>
              <a:buChar char="•"/>
            </a:pPr>
            <a:endParaRPr lang="en-GB" b="0" i="0" dirty="0">
              <a:solidFill>
                <a:srgbClr val="191A1B"/>
              </a:solidFill>
              <a:effectLst/>
              <a:highlight>
                <a:srgbClr val="F5F5F5"/>
              </a:highlight>
              <a:latin typeface="Graphik"/>
            </a:endParaRPr>
          </a:p>
          <a:p>
            <a:r>
              <a:rPr lang="en-GB" sz="1200" dirty="0"/>
              <a:t>2 Cor 3:3 You show that you are a letter from Christ, the result of our ministry, written not with ink but </a:t>
            </a:r>
            <a:r>
              <a:rPr lang="en-GB" sz="1200" b="1" dirty="0"/>
              <a:t>with the Spirit </a:t>
            </a:r>
            <a:r>
              <a:rPr lang="en-GB" sz="1200" dirty="0"/>
              <a:t>of the living God, not on tablets of stone but on tablets of </a:t>
            </a:r>
            <a:r>
              <a:rPr lang="en-GB" sz="1200" b="1" dirty="0"/>
              <a:t>human hearts</a:t>
            </a:r>
            <a:r>
              <a:rPr lang="en-GB" sz="1200" dirty="0"/>
              <a:t>.</a:t>
            </a:r>
          </a:p>
          <a:p>
            <a:r>
              <a:rPr lang="en-GB" sz="1200" dirty="0"/>
              <a:t>Eze 11:19 I will give them an undivided heart and put a </a:t>
            </a:r>
            <a:r>
              <a:rPr lang="en-GB" sz="1200" b="1" dirty="0"/>
              <a:t>new spirit </a:t>
            </a:r>
            <a:r>
              <a:rPr lang="en-GB" sz="1200" dirty="0"/>
              <a:t>in them; I will remove from them their heart of stone and give them a </a:t>
            </a:r>
            <a:r>
              <a:rPr lang="en-GB" sz="1200" b="1" dirty="0"/>
              <a:t>heart of flesh</a:t>
            </a:r>
            <a:r>
              <a:rPr lang="en-GB" sz="1200" dirty="0"/>
              <a:t>.</a:t>
            </a:r>
          </a:p>
          <a:p>
            <a:pPr algn="l" fontAlgn="base">
              <a:buFont typeface="Arial" panose="020B0604020202020204" pitchFamily="34" charset="0"/>
              <a:buChar char="•"/>
            </a:pPr>
            <a:endParaRPr lang="en-GB" b="0" i="0" dirty="0">
              <a:solidFill>
                <a:srgbClr val="191A1B"/>
              </a:solidFill>
              <a:effectLst/>
              <a:highlight>
                <a:srgbClr val="F5F5F5"/>
              </a:highlight>
              <a:latin typeface="Graphik"/>
            </a:endParaRPr>
          </a:p>
          <a:p>
            <a:pPr marL="342900" lvl="0" indent="-342900">
              <a:buFont typeface="Aptos" panose="020B0004020202020204" pitchFamily="34" charset="0"/>
              <a:buChar char="-"/>
            </a:pPr>
            <a:r>
              <a:rPr lang="en-GB" sz="1100" dirty="0">
                <a:effectLst/>
                <a:latin typeface="Aptos" panose="020B0004020202020204" pitchFamily="34" charset="0"/>
                <a:ea typeface="Aptos" panose="020B0004020202020204" pitchFamily="34" charset="0"/>
                <a:cs typeface="Times New Roman" panose="02020603050405020304" pitchFamily="18" charset="0"/>
              </a:rPr>
              <a:t>Decisionism vs delight – but today can be changed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Aptos" panose="020B0004020202020204" pitchFamily="34" charset="0"/>
                <a:cs typeface="Times New Roman" panose="02020603050405020304" pitchFamily="18" charset="0"/>
              </a:rPr>
              <a:t>Micah testimony </a:t>
            </a:r>
          </a:p>
          <a:p>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10</a:t>
            </a:fld>
            <a:endParaRPr lang="en-GB"/>
          </a:p>
        </p:txBody>
      </p:sp>
    </p:spTree>
    <p:extLst>
      <p:ext uri="{BB962C8B-B14F-4D97-AF65-F5344CB8AC3E}">
        <p14:creationId xmlns:p14="http://schemas.microsoft.com/office/powerpoint/2010/main" val="1206166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bg1"/>
                </a:solidFill>
              </a:rPr>
              <a:t>Every day they continued to meet together in the temple courts. They broke bread in their homes and ate together </a:t>
            </a:r>
            <a:endParaRPr lang="en-GB" dirty="0"/>
          </a:p>
          <a:p>
            <a:r>
              <a:rPr lang="en-GB" dirty="0"/>
              <a:t>52 love one another </a:t>
            </a:r>
          </a:p>
        </p:txBody>
      </p:sp>
      <p:sp>
        <p:nvSpPr>
          <p:cNvPr id="4" name="Slide Number Placeholder 3"/>
          <p:cNvSpPr>
            <a:spLocks noGrp="1"/>
          </p:cNvSpPr>
          <p:nvPr>
            <p:ph type="sldNum" sz="quarter" idx="5"/>
          </p:nvPr>
        </p:nvSpPr>
        <p:spPr/>
        <p:txBody>
          <a:bodyPr/>
          <a:lstStyle/>
          <a:p>
            <a:fld id="{B05AD72B-0AD8-404C-93F0-8A5CE9AC0022}" type="slidenum">
              <a:rPr lang="en-GB" smtClean="0"/>
              <a:t>11</a:t>
            </a:fld>
            <a:endParaRPr lang="en-GB"/>
          </a:p>
        </p:txBody>
      </p:sp>
    </p:spTree>
    <p:extLst>
      <p:ext uri="{BB962C8B-B14F-4D97-AF65-F5344CB8AC3E}">
        <p14:creationId xmlns:p14="http://schemas.microsoft.com/office/powerpoint/2010/main" val="387109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AD72B-0AD8-404C-93F0-8A5CE9AC0022}" type="slidenum">
              <a:rPr lang="en-GB" smtClean="0"/>
              <a:t>12</a:t>
            </a:fld>
            <a:endParaRPr lang="en-GB"/>
          </a:p>
        </p:txBody>
      </p:sp>
    </p:spTree>
    <p:extLst>
      <p:ext uri="{BB962C8B-B14F-4D97-AF65-F5344CB8AC3E}">
        <p14:creationId xmlns:p14="http://schemas.microsoft.com/office/powerpoint/2010/main" val="905073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dirty="0">
                <a:solidFill>
                  <a:srgbClr val="000000"/>
                </a:solidFill>
                <a:effectLst/>
              </a:rPr>
              <a:t>(</a:t>
            </a:r>
            <a:r>
              <a:rPr lang="en-GB" sz="1200" b="0" i="0" u="none" strike="noStrike" dirty="0">
                <a:solidFill>
                  <a:srgbClr val="000000"/>
                </a:solidFill>
                <a:effectLst/>
                <a:hlinkClick r:id="rId3"/>
              </a:rPr>
              <a:t>Love in Hard Places)</a:t>
            </a:r>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13</a:t>
            </a:fld>
            <a:endParaRPr lang="en-GB"/>
          </a:p>
        </p:txBody>
      </p:sp>
    </p:spTree>
    <p:extLst>
      <p:ext uri="{BB962C8B-B14F-4D97-AF65-F5344CB8AC3E}">
        <p14:creationId xmlns:p14="http://schemas.microsoft.com/office/powerpoint/2010/main" val="243894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Revival in football team</a:t>
            </a:r>
          </a:p>
          <a:p>
            <a:endParaRPr lang="en-GB" dirty="0"/>
          </a:p>
          <a:p>
            <a:r>
              <a:rPr lang="en-GB" dirty="0"/>
              <a:t>Simon the zealot &amp; </a:t>
            </a:r>
            <a:r>
              <a:rPr lang="en-GB" dirty="0" err="1"/>
              <a:t>matthew</a:t>
            </a:r>
            <a:r>
              <a:rPr lang="en-GB" dirty="0"/>
              <a:t> the tax collector</a:t>
            </a:r>
          </a:p>
          <a:p>
            <a:endParaRPr lang="en-GB" dirty="0"/>
          </a:p>
          <a:p>
            <a:r>
              <a:rPr lang="en-GB" dirty="0"/>
              <a:t>Common allegiance (to Christ) more significant than all other identifiers</a:t>
            </a:r>
          </a:p>
          <a:p>
            <a:r>
              <a:rPr lang="en-GB" dirty="0"/>
              <a:t>For us age, socio-economic barriers</a:t>
            </a:r>
          </a:p>
          <a:p>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14</a:t>
            </a:fld>
            <a:endParaRPr lang="en-GB"/>
          </a:p>
        </p:txBody>
      </p:sp>
    </p:spTree>
    <p:extLst>
      <p:ext uri="{BB962C8B-B14F-4D97-AF65-F5344CB8AC3E}">
        <p14:creationId xmlns:p14="http://schemas.microsoft.com/office/powerpoint/2010/main" val="3463721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AD72B-0AD8-404C-93F0-8A5CE9AC0022}" type="slidenum">
              <a:rPr lang="en-GB" smtClean="0"/>
              <a:t>15</a:t>
            </a:fld>
            <a:endParaRPr lang="en-GB"/>
          </a:p>
        </p:txBody>
      </p:sp>
    </p:spTree>
    <p:extLst>
      <p:ext uri="{BB962C8B-B14F-4D97-AF65-F5344CB8AC3E}">
        <p14:creationId xmlns:p14="http://schemas.microsoft.com/office/powerpoint/2010/main" val="1485159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AD72B-0AD8-404C-93F0-8A5CE9AC0022}" type="slidenum">
              <a:rPr lang="en-GB" smtClean="0"/>
              <a:t>16</a:t>
            </a:fld>
            <a:endParaRPr lang="en-GB"/>
          </a:p>
        </p:txBody>
      </p:sp>
    </p:spTree>
    <p:extLst>
      <p:ext uri="{BB962C8B-B14F-4D97-AF65-F5344CB8AC3E}">
        <p14:creationId xmlns:p14="http://schemas.microsoft.com/office/powerpoint/2010/main" val="3395679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 will commit – what is the one thing you can do this week – ask God </a:t>
            </a:r>
          </a:p>
        </p:txBody>
      </p:sp>
      <p:sp>
        <p:nvSpPr>
          <p:cNvPr id="4" name="Slide Number Placeholder 3"/>
          <p:cNvSpPr>
            <a:spLocks noGrp="1"/>
          </p:cNvSpPr>
          <p:nvPr>
            <p:ph type="sldNum" sz="quarter" idx="5"/>
          </p:nvPr>
        </p:nvSpPr>
        <p:spPr/>
        <p:txBody>
          <a:bodyPr/>
          <a:lstStyle/>
          <a:p>
            <a:fld id="{B05AD72B-0AD8-404C-93F0-8A5CE9AC0022}" type="slidenum">
              <a:rPr lang="en-GB" smtClean="0"/>
              <a:t>17</a:t>
            </a:fld>
            <a:endParaRPr lang="en-GB"/>
          </a:p>
        </p:txBody>
      </p:sp>
    </p:spTree>
    <p:extLst>
      <p:ext uri="{BB962C8B-B14F-4D97-AF65-F5344CB8AC3E}">
        <p14:creationId xmlns:p14="http://schemas.microsoft.com/office/powerpoint/2010/main" val="1588766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11148-7725-FE03-9B0D-8E91B7388C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4DAB57-5D55-5B97-A5D0-9CCD85A627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F25BD4F-58E4-4764-DD9D-6C428346450E}"/>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5" name="Footer Placeholder 4">
            <a:extLst>
              <a:ext uri="{FF2B5EF4-FFF2-40B4-BE49-F238E27FC236}">
                <a16:creationId xmlns:a16="http://schemas.microsoft.com/office/drawing/2014/main" id="{AF847FA5-1CE0-63F8-A1BE-EBD3D2CB09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CA8F0D-9566-CCA8-81E0-22CFB28CB25C}"/>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1295779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A5A12-F4A8-ADCF-848B-DF9C52FD43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3B088F-1ED8-4688-F7D3-FF293AE0DD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335145-900F-F513-D175-CA27FA5DC5D5}"/>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5" name="Footer Placeholder 4">
            <a:extLst>
              <a:ext uri="{FF2B5EF4-FFF2-40B4-BE49-F238E27FC236}">
                <a16:creationId xmlns:a16="http://schemas.microsoft.com/office/drawing/2014/main" id="{0B59B47E-1E0C-CF87-DCC7-3AA456A22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475335-28AF-660B-13C7-5B349AD249D8}"/>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3492056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3F425-D3CA-4888-7A09-0BB1BF1BD3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FB70921-6294-8470-4EB8-8335426ADC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8310D3-84A6-2E94-0FBF-67B4567FB0EC}"/>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5" name="Footer Placeholder 4">
            <a:extLst>
              <a:ext uri="{FF2B5EF4-FFF2-40B4-BE49-F238E27FC236}">
                <a16:creationId xmlns:a16="http://schemas.microsoft.com/office/drawing/2014/main" id="{AFD5998C-7E9D-3EB2-19A2-99C3F06D9B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C009B3-12B1-1526-A468-F29CD2AC9CA2}"/>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1498801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935B6-47E1-6DDD-A082-91892F61BE4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CE09D8-3232-62ED-A0BF-A7972FB7F3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00BB3E6-5454-49A7-4A0A-5FC3E6D823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7FDD73-CD77-D9EE-8980-18F7ADE7C7B0}"/>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6" name="Footer Placeholder 5">
            <a:extLst>
              <a:ext uri="{FF2B5EF4-FFF2-40B4-BE49-F238E27FC236}">
                <a16:creationId xmlns:a16="http://schemas.microsoft.com/office/drawing/2014/main" id="{E640A7BC-7D96-7C41-C9B5-F74F458E17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A60A82-6CDB-52CE-D091-F41D0A3BA236}"/>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455147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3365E-3286-4F4F-CFDB-4826C1AC0BF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AB3C78-D8B1-8672-3A68-2863CE404C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A6EB20-E59F-33D3-F44A-E789614786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248E473-BBFF-1AAC-852B-1F1B12D421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634050-F041-FF79-EB2C-0F091539C6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F3E1D55-3BB1-94D5-6BB5-2187A0DCD144}"/>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8" name="Footer Placeholder 7">
            <a:extLst>
              <a:ext uri="{FF2B5EF4-FFF2-40B4-BE49-F238E27FC236}">
                <a16:creationId xmlns:a16="http://schemas.microsoft.com/office/drawing/2014/main" id="{2056B22B-6E74-CB50-1A90-B6A5D206D72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B88FC30-858D-2954-444B-92597207B3CC}"/>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500615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0584-3635-5825-3240-B0A9046EEA3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C8646C6-90A8-D995-0832-78978B32A4FB}"/>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4" name="Footer Placeholder 3">
            <a:extLst>
              <a:ext uri="{FF2B5EF4-FFF2-40B4-BE49-F238E27FC236}">
                <a16:creationId xmlns:a16="http://schemas.microsoft.com/office/drawing/2014/main" id="{A37DF270-AABE-F610-1F74-72AB5FDF687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41E303D-ECC0-87E7-5E30-6D80CD0CEA6C}"/>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61975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21278E-555C-CDD2-5554-16CE9F6DF2A8}"/>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3" name="Footer Placeholder 2">
            <a:extLst>
              <a:ext uri="{FF2B5EF4-FFF2-40B4-BE49-F238E27FC236}">
                <a16:creationId xmlns:a16="http://schemas.microsoft.com/office/drawing/2014/main" id="{2F4FF890-9858-8A9C-2029-C86CDAECEC3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3C8C9AF-01F3-7711-9CDE-73EE5404809D}"/>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1754812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F1C3-8B44-7665-ED11-DE8DB9BD91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A30548-F824-1C80-E36A-B61E0215CB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752ABD-A9F0-D023-EBF2-2B487EDA5C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B93CAA-23C6-1E5E-4916-C2D3D98F07D9}"/>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6" name="Footer Placeholder 5">
            <a:extLst>
              <a:ext uri="{FF2B5EF4-FFF2-40B4-BE49-F238E27FC236}">
                <a16:creationId xmlns:a16="http://schemas.microsoft.com/office/drawing/2014/main" id="{06B39E98-6DE6-5E4D-0B44-1E30D0B6C8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508C9F-74F2-B4D4-CB10-224291D38F4D}"/>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870348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B8DBA-45B0-8AA2-E3D6-0F0AED57C2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F67EDA-CD42-FFA2-0682-1340A363B5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454807-9646-4873-D544-5D9413BFF8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9E68EE-9C8F-304A-0877-4CF992729080}"/>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6" name="Footer Placeholder 5">
            <a:extLst>
              <a:ext uri="{FF2B5EF4-FFF2-40B4-BE49-F238E27FC236}">
                <a16:creationId xmlns:a16="http://schemas.microsoft.com/office/drawing/2014/main" id="{F840C04D-8B45-A24D-4D34-C3C650C18E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7C5057-7A81-9939-0507-3F6AEB136B5D}"/>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900889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C503B-5BBB-0804-9064-8AF649F51F3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92C69B6-A084-4CBB-E1FD-35716242B7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FA2203-EC89-43DD-D746-66B002E1B331}"/>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5" name="Footer Placeholder 4">
            <a:extLst>
              <a:ext uri="{FF2B5EF4-FFF2-40B4-BE49-F238E27FC236}">
                <a16:creationId xmlns:a16="http://schemas.microsoft.com/office/drawing/2014/main" id="{1A7CD5B0-41CE-0B47-2529-152B61F445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F2E90A-2514-6C87-B6C5-7F4EBB5DC3F2}"/>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233114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2FFDC6-DCB7-CB80-CBE8-F458F3DB61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69E49B-3583-0578-2B89-28F968CB74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E31D1C-D078-843B-278A-69C88BDC67CE}"/>
              </a:ext>
            </a:extLst>
          </p:cNvPr>
          <p:cNvSpPr>
            <a:spLocks noGrp="1"/>
          </p:cNvSpPr>
          <p:nvPr>
            <p:ph type="dt" sz="half" idx="10"/>
          </p:nvPr>
        </p:nvSpPr>
        <p:spPr/>
        <p:txBody>
          <a:bodyPr/>
          <a:lstStyle/>
          <a:p>
            <a:fld id="{9C7820A3-F429-49C0-80BF-D7B486869189}" type="datetimeFigureOut">
              <a:rPr lang="en-GB" smtClean="0"/>
              <a:t>17/07/2024</a:t>
            </a:fld>
            <a:endParaRPr lang="en-GB"/>
          </a:p>
        </p:txBody>
      </p:sp>
      <p:sp>
        <p:nvSpPr>
          <p:cNvPr id="5" name="Footer Placeholder 4">
            <a:extLst>
              <a:ext uri="{FF2B5EF4-FFF2-40B4-BE49-F238E27FC236}">
                <a16:creationId xmlns:a16="http://schemas.microsoft.com/office/drawing/2014/main" id="{F40B9113-218E-BFA9-5B2F-DE3AF173FA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565EA-7338-97F1-EE6D-5675045835D4}"/>
              </a:ext>
            </a:extLst>
          </p:cNvPr>
          <p:cNvSpPr>
            <a:spLocks noGrp="1"/>
          </p:cNvSpPr>
          <p:nvPr>
            <p:ph type="sldNum" sz="quarter" idx="12"/>
          </p:nvPr>
        </p:nvSpPr>
        <p:spPr/>
        <p:txBody>
          <a:bodyPr/>
          <a:lstStyle/>
          <a:p>
            <a:fld id="{DE469575-31AB-44A7-B142-E16B6C4E766F}" type="slidenum">
              <a:rPr lang="en-GB" smtClean="0"/>
              <a:t>‹#›</a:t>
            </a:fld>
            <a:endParaRPr lang="en-GB"/>
          </a:p>
        </p:txBody>
      </p:sp>
    </p:spTree>
    <p:extLst>
      <p:ext uri="{BB962C8B-B14F-4D97-AF65-F5344CB8AC3E}">
        <p14:creationId xmlns:p14="http://schemas.microsoft.com/office/powerpoint/2010/main" val="689721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25152-A197-13A6-2887-53AF99A9C5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F12989-5433-53F2-58C3-2D6F4189B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546441-63AF-DCF5-202E-48D35BF3F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7820A3-F429-49C0-80BF-D7B486869189}" type="datetimeFigureOut">
              <a:rPr lang="en-GB" smtClean="0"/>
              <a:t>17/07/2024</a:t>
            </a:fld>
            <a:endParaRPr lang="en-GB"/>
          </a:p>
        </p:txBody>
      </p:sp>
      <p:sp>
        <p:nvSpPr>
          <p:cNvPr id="5" name="Footer Placeholder 4">
            <a:extLst>
              <a:ext uri="{FF2B5EF4-FFF2-40B4-BE49-F238E27FC236}">
                <a16:creationId xmlns:a16="http://schemas.microsoft.com/office/drawing/2014/main" id="{9D47BEA6-9A9A-3870-8B0B-AECE07FECC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83D9B22-75EF-16A0-4CB4-68C650DDA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469575-31AB-44A7-B142-E16B6C4E766F}" type="slidenum">
              <a:rPr lang="en-GB" smtClean="0"/>
              <a:t>‹#›</a:t>
            </a:fld>
            <a:endParaRPr lang="en-GB"/>
          </a:p>
        </p:txBody>
      </p:sp>
    </p:spTree>
    <p:extLst>
      <p:ext uri="{BB962C8B-B14F-4D97-AF65-F5344CB8AC3E}">
        <p14:creationId xmlns:p14="http://schemas.microsoft.com/office/powerpoint/2010/main" val="616272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arly Church Practices: Communion &amp; Fellowship | e3 Partners">
            <a:extLst>
              <a:ext uri="{FF2B5EF4-FFF2-40B4-BE49-F238E27FC236}">
                <a16:creationId xmlns:a16="http://schemas.microsoft.com/office/drawing/2014/main" id="{65EE8899-1C41-F533-ACC7-6D00BACDA97A}"/>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b="1000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559F656-4447-BED4-6DBD-90745C081B37}"/>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Acts Series</a:t>
            </a:r>
          </a:p>
        </p:txBody>
      </p:sp>
      <p:sp>
        <p:nvSpPr>
          <p:cNvPr id="3" name="Subtitle 2">
            <a:extLst>
              <a:ext uri="{FF2B5EF4-FFF2-40B4-BE49-F238E27FC236}">
                <a16:creationId xmlns:a16="http://schemas.microsoft.com/office/drawing/2014/main" id="{F44BD849-F68A-6018-DCF5-A1165C2B1B7E}"/>
              </a:ext>
            </a:extLst>
          </p:cNvPr>
          <p:cNvSpPr>
            <a:spLocks noGrp="1"/>
          </p:cNvSpPr>
          <p:nvPr>
            <p:ph type="subTitle" idx="1"/>
          </p:nvPr>
        </p:nvSpPr>
        <p:spPr>
          <a:xfrm>
            <a:off x="1524000" y="4159404"/>
            <a:ext cx="9144000" cy="1098395"/>
          </a:xfrm>
        </p:spPr>
        <p:txBody>
          <a:bodyPr>
            <a:normAutofit/>
          </a:bodyPr>
          <a:lstStyle/>
          <a:p>
            <a:r>
              <a:rPr lang="en-GB" dirty="0">
                <a:solidFill>
                  <a:srgbClr val="FFFFFF"/>
                </a:solidFill>
              </a:rPr>
              <a:t>Episode 4: Chapter 2</a:t>
            </a:r>
          </a:p>
          <a:p>
            <a:r>
              <a:rPr lang="en-GB" dirty="0">
                <a:solidFill>
                  <a:srgbClr val="FFFFFF"/>
                </a:solidFill>
              </a:rPr>
              <a:t>14</a:t>
            </a:r>
            <a:r>
              <a:rPr lang="en-GB" baseline="30000" dirty="0">
                <a:solidFill>
                  <a:srgbClr val="FFFFFF"/>
                </a:solidFill>
              </a:rPr>
              <a:t>th</a:t>
            </a:r>
            <a:r>
              <a:rPr lang="en-GB" dirty="0">
                <a:solidFill>
                  <a:srgbClr val="FFFFFF"/>
                </a:solidFill>
              </a:rPr>
              <a:t> July 2024</a:t>
            </a:r>
          </a:p>
        </p:txBody>
      </p:sp>
    </p:spTree>
    <p:extLst>
      <p:ext uri="{BB962C8B-B14F-4D97-AF65-F5344CB8AC3E}">
        <p14:creationId xmlns:p14="http://schemas.microsoft.com/office/powerpoint/2010/main" val="5305307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DEE88-0558-C33E-921F-B857333B8D43}"/>
              </a:ext>
            </a:extLst>
          </p:cNvPr>
          <p:cNvSpPr>
            <a:spLocks noGrp="1"/>
          </p:cNvSpPr>
          <p:nvPr>
            <p:ph type="title"/>
          </p:nvPr>
        </p:nvSpPr>
        <p:spPr/>
        <p:txBody>
          <a:bodyPr/>
          <a:lstStyle/>
          <a:p>
            <a:endParaRPr lang="en-GB"/>
          </a:p>
        </p:txBody>
      </p:sp>
      <p:pic>
        <p:nvPicPr>
          <p:cNvPr id="7" name="Content Placeholder 6" descr="A qr code on a yellow background&#10;&#10;Description automatically generated">
            <a:extLst>
              <a:ext uri="{FF2B5EF4-FFF2-40B4-BE49-F238E27FC236}">
                <a16:creationId xmlns:a16="http://schemas.microsoft.com/office/drawing/2014/main" id="{8422E23C-D8CC-E3BB-3B2B-F277F8F32A2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43031" y="14809"/>
            <a:ext cx="8211829" cy="6843191"/>
          </a:xfrm>
        </p:spPr>
      </p:pic>
    </p:spTree>
    <p:extLst>
      <p:ext uri="{BB962C8B-B14F-4D97-AF65-F5344CB8AC3E}">
        <p14:creationId xmlns:p14="http://schemas.microsoft.com/office/powerpoint/2010/main" val="1930457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DA577-2D6F-9C2E-0C31-9748692C62C8}"/>
              </a:ext>
            </a:extLst>
          </p:cNvPr>
          <p:cNvSpPr>
            <a:spLocks noGrp="1"/>
          </p:cNvSpPr>
          <p:nvPr>
            <p:ph type="title"/>
          </p:nvPr>
        </p:nvSpPr>
        <p:spPr/>
        <p:txBody>
          <a:bodyPr/>
          <a:lstStyle/>
          <a:p>
            <a:pPr algn="ctr"/>
            <a:r>
              <a:rPr lang="en-GB" dirty="0">
                <a:solidFill>
                  <a:schemeClr val="bg1"/>
                </a:solidFill>
              </a:rPr>
              <a:t>Acts 2:42-47</a:t>
            </a:r>
          </a:p>
        </p:txBody>
      </p:sp>
      <p:sp>
        <p:nvSpPr>
          <p:cNvPr id="3" name="Content Placeholder 2">
            <a:extLst>
              <a:ext uri="{FF2B5EF4-FFF2-40B4-BE49-F238E27FC236}">
                <a16:creationId xmlns:a16="http://schemas.microsoft.com/office/drawing/2014/main" id="{1F8A2EA6-6885-D79A-B271-202FF065C2AA}"/>
              </a:ext>
            </a:extLst>
          </p:cNvPr>
          <p:cNvSpPr>
            <a:spLocks noGrp="1"/>
          </p:cNvSpPr>
          <p:nvPr>
            <p:ph idx="1"/>
          </p:nvPr>
        </p:nvSpPr>
        <p:spPr/>
        <p:txBody>
          <a:bodyPr>
            <a:normAutofit/>
          </a:bodyPr>
          <a:lstStyle/>
          <a:p>
            <a:pPr marL="0" indent="0">
              <a:buNone/>
            </a:pPr>
            <a:r>
              <a:rPr lang="en-GB" dirty="0">
                <a:solidFill>
                  <a:schemeClr val="bg1"/>
                </a:solidFill>
              </a:rPr>
              <a:t>They devoted themselves to the apostles’ teaching and to fellowship, to the breaking of bread and to prayer. Everyone was filled with awe at the many wonders and signs performed by the apostles. All the believers were together and had everything in common. They sold property and possessions to give to anyone who had need. Every day they continued to meet together in the temple courts. They broke bread in their homes and ate together with glad and sincere hearts, praising God and enjoying the </a:t>
            </a:r>
            <a:r>
              <a:rPr lang="en-GB" dirty="0" err="1">
                <a:solidFill>
                  <a:schemeClr val="bg1"/>
                </a:solidFill>
              </a:rPr>
              <a:t>favor</a:t>
            </a:r>
            <a:r>
              <a:rPr lang="en-GB" dirty="0">
                <a:solidFill>
                  <a:schemeClr val="bg1"/>
                </a:solidFill>
              </a:rPr>
              <a:t> of all the people. And the Lord added to their number daily those who were being saved.</a:t>
            </a:r>
          </a:p>
        </p:txBody>
      </p:sp>
    </p:spTree>
    <p:extLst>
      <p:ext uri="{BB962C8B-B14F-4D97-AF65-F5344CB8AC3E}">
        <p14:creationId xmlns:p14="http://schemas.microsoft.com/office/powerpoint/2010/main" val="1603142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8" name="Rectangle 2067">
            <a:extLst>
              <a:ext uri="{FF2B5EF4-FFF2-40B4-BE49-F238E27FC236}">
                <a16:creationId xmlns:a16="http://schemas.microsoft.com/office/drawing/2014/main" id="{F4AEA020-F47C-4D8F-B20C-E5BDB814AF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2" name="Picture 4" descr="How Many James Were Apostles | Christian.net">
            <a:extLst>
              <a:ext uri="{FF2B5EF4-FFF2-40B4-BE49-F238E27FC236}">
                <a16:creationId xmlns:a16="http://schemas.microsoft.com/office/drawing/2014/main" id="{290A568D-ED1B-1DBB-DEB9-C0BCBF18B2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31" r="1" b="1"/>
          <a:stretch/>
        </p:blipFill>
        <p:spPr bwMode="auto">
          <a:xfrm>
            <a:off x="1005840" y="545007"/>
            <a:ext cx="4990352" cy="280181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Where Does The Expression 'Breaking Bread' Come From?">
            <a:extLst>
              <a:ext uri="{FF2B5EF4-FFF2-40B4-BE49-F238E27FC236}">
                <a16:creationId xmlns:a16="http://schemas.microsoft.com/office/drawing/2014/main" id="{F27FF614-961F-FF0B-FE33-9C932374F2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7" r="1" b="1"/>
          <a:stretch/>
        </p:blipFill>
        <p:spPr bwMode="auto">
          <a:xfrm>
            <a:off x="1005840" y="3518539"/>
            <a:ext cx="4990352" cy="280181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They prayed, ‘Lord, you know everyone’s heart. Show us which of these two you have chosen to take over from Judas.’ Then they cast lots. – Slide 10">
            <a:extLst>
              <a:ext uri="{FF2B5EF4-FFF2-40B4-BE49-F238E27FC236}">
                <a16:creationId xmlns:a16="http://schemas.microsoft.com/office/drawing/2014/main" id="{A9046BFF-2174-9A39-EBBA-14AA7AA42C9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 t="2318" r="4" b="38785"/>
          <a:stretch/>
        </p:blipFill>
        <p:spPr bwMode="auto">
          <a:xfrm>
            <a:off x="6195808" y="4108577"/>
            <a:ext cx="4990352" cy="220441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C47AAB06-B962-C36B-52E9-0F76ACB60E8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 t="118" r="6" b="7328"/>
          <a:stretch/>
        </p:blipFill>
        <p:spPr bwMode="auto">
          <a:xfrm>
            <a:off x="6195808" y="545007"/>
            <a:ext cx="4990352" cy="339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451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How Many James Were Apostles | Christian.net">
            <a:extLst>
              <a:ext uri="{FF2B5EF4-FFF2-40B4-BE49-F238E27FC236}">
                <a16:creationId xmlns:a16="http://schemas.microsoft.com/office/drawing/2014/main" id="{3702C207-0ABF-19A1-C3D6-4519BE6923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280"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8A54B4-DC34-8C1A-09CB-C0F4F688635F}"/>
              </a:ext>
            </a:extLst>
          </p:cNvPr>
          <p:cNvSpPr>
            <a:spLocks noGrp="1"/>
          </p:cNvSpPr>
          <p:nvPr>
            <p:ph type="title"/>
          </p:nvPr>
        </p:nvSpPr>
        <p:spPr>
          <a:xfrm>
            <a:off x="209005" y="230399"/>
            <a:ext cx="4321194" cy="901275"/>
          </a:xfrm>
        </p:spPr>
        <p:txBody>
          <a:bodyPr>
            <a:noAutofit/>
          </a:bodyPr>
          <a:lstStyle/>
          <a:p>
            <a:r>
              <a:rPr lang="en-GB" dirty="0"/>
              <a:t>Apostle’s teaching</a:t>
            </a:r>
          </a:p>
        </p:txBody>
      </p:sp>
      <p:sp>
        <p:nvSpPr>
          <p:cNvPr id="3" name="Content Placeholder 2">
            <a:extLst>
              <a:ext uri="{FF2B5EF4-FFF2-40B4-BE49-F238E27FC236}">
                <a16:creationId xmlns:a16="http://schemas.microsoft.com/office/drawing/2014/main" id="{69592884-2E68-A740-BE20-87A229129C14}"/>
              </a:ext>
            </a:extLst>
          </p:cNvPr>
          <p:cNvSpPr>
            <a:spLocks noGrp="1"/>
          </p:cNvSpPr>
          <p:nvPr>
            <p:ph idx="1"/>
          </p:nvPr>
        </p:nvSpPr>
        <p:spPr>
          <a:xfrm>
            <a:off x="209005" y="1477999"/>
            <a:ext cx="3822189" cy="1165923"/>
          </a:xfrm>
        </p:spPr>
        <p:txBody>
          <a:bodyPr>
            <a:noAutofit/>
          </a:bodyPr>
          <a:lstStyle/>
          <a:p>
            <a:r>
              <a:rPr lang="en-GB" sz="2400" dirty="0"/>
              <a:t>Apostle = sent</a:t>
            </a:r>
          </a:p>
          <a:p>
            <a:r>
              <a:rPr lang="en-GB" sz="2400" dirty="0"/>
              <a:t>Teaching we are devoted to…</a:t>
            </a:r>
          </a:p>
          <a:p>
            <a:pPr marL="0" indent="0" algn="ctr">
              <a:buNone/>
            </a:pPr>
            <a:endParaRPr lang="en-GB" sz="1000" i="1" dirty="0"/>
          </a:p>
          <a:p>
            <a:pPr marL="0" indent="0" algn="ctr">
              <a:buNone/>
            </a:pPr>
            <a:r>
              <a:rPr lang="en-GB" sz="2400" i="1" dirty="0"/>
              <a:t>Love God &amp; love each other &amp; lives as though you do</a:t>
            </a:r>
          </a:p>
          <a:p>
            <a:pPr marL="0" indent="0" algn="ctr">
              <a:buNone/>
            </a:pPr>
            <a:endParaRPr lang="en-GB" sz="2400" i="1" dirty="0"/>
          </a:p>
        </p:txBody>
      </p:sp>
      <p:sp>
        <p:nvSpPr>
          <p:cNvPr id="8" name="TextBox 7">
            <a:extLst>
              <a:ext uri="{FF2B5EF4-FFF2-40B4-BE49-F238E27FC236}">
                <a16:creationId xmlns:a16="http://schemas.microsoft.com/office/drawing/2014/main" id="{6DE9227E-01D4-6E31-50AF-312E5091C87B}"/>
              </a:ext>
            </a:extLst>
          </p:cNvPr>
          <p:cNvSpPr txBox="1"/>
          <p:nvPr/>
        </p:nvSpPr>
        <p:spPr>
          <a:xfrm>
            <a:off x="289231" y="3949945"/>
            <a:ext cx="3822189" cy="2677656"/>
          </a:xfrm>
          <a:prstGeom prst="rect">
            <a:avLst/>
          </a:prstGeom>
          <a:noFill/>
        </p:spPr>
        <p:txBody>
          <a:bodyPr wrap="square" numCol="1">
            <a:spAutoFit/>
          </a:bodyPr>
          <a:lstStyle/>
          <a:p>
            <a:pPr marL="342900" indent="-342900">
              <a:buFont typeface="Wingdings" panose="05000000000000000000" pitchFamily="2" charset="2"/>
              <a:buChar char="Ø"/>
            </a:pPr>
            <a:r>
              <a:rPr lang="en-GB" sz="2400" dirty="0">
                <a:effectLst/>
                <a:latin typeface="Aptos" panose="020B0004020202020204" pitchFamily="34" charset="0"/>
                <a:ea typeface="Aptos" panose="020B0004020202020204" pitchFamily="34" charset="0"/>
                <a:cs typeface="Times New Roman" panose="02020603050405020304" pitchFamily="18" charset="0"/>
              </a:rPr>
              <a:t>Relationship</a:t>
            </a:r>
          </a:p>
          <a:p>
            <a:pPr marL="342900" indent="-342900">
              <a:buFont typeface="Wingdings" panose="05000000000000000000" pitchFamily="2" charset="2"/>
              <a:buChar char="Ø"/>
            </a:pPr>
            <a:r>
              <a:rPr lang="en-GB" sz="2400" dirty="0">
                <a:effectLst/>
                <a:latin typeface="Aptos" panose="020B0004020202020204" pitchFamily="34" charset="0"/>
                <a:ea typeface="Aptos" panose="020B0004020202020204" pitchFamily="34" charset="0"/>
                <a:cs typeface="Times New Roman" panose="02020603050405020304" pitchFamily="18" charset="0"/>
              </a:rPr>
              <a:t>Serving</a:t>
            </a:r>
          </a:p>
          <a:p>
            <a:pPr marL="342900" indent="-342900">
              <a:buFont typeface="Wingdings" panose="05000000000000000000" pitchFamily="2" charset="2"/>
              <a:buChar char="Ø"/>
            </a:pPr>
            <a:r>
              <a:rPr lang="en-GB" sz="2400" dirty="0">
                <a:effectLst/>
                <a:latin typeface="Aptos" panose="020B0004020202020204" pitchFamily="34" charset="0"/>
                <a:ea typeface="Aptos" panose="020B0004020202020204" pitchFamily="34" charset="0"/>
                <a:cs typeface="Times New Roman" panose="02020603050405020304" pitchFamily="18" charset="0"/>
              </a:rPr>
              <a:t>Integrity</a:t>
            </a:r>
          </a:p>
          <a:p>
            <a:pPr marL="342900" indent="-342900">
              <a:buFont typeface="Wingdings" panose="05000000000000000000" pitchFamily="2" charset="2"/>
              <a:buChar char="Ø"/>
            </a:pPr>
            <a:r>
              <a:rPr lang="en-GB" sz="2400" dirty="0">
                <a:effectLst/>
                <a:latin typeface="Aptos" panose="020B0004020202020204" pitchFamily="34" charset="0"/>
                <a:ea typeface="Aptos" panose="020B0004020202020204" pitchFamily="34" charset="0"/>
                <a:cs typeface="Times New Roman" panose="02020603050405020304" pitchFamily="18" charset="0"/>
              </a:rPr>
              <a:t>Commitment</a:t>
            </a:r>
            <a:endParaRPr lang="en-GB" sz="2400" dirty="0">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Wingdings" panose="05000000000000000000" pitchFamily="2" charset="2"/>
              <a:buChar char="Ø"/>
            </a:pPr>
            <a:r>
              <a:rPr lang="en-GB" sz="2400" dirty="0">
                <a:effectLst/>
                <a:latin typeface="Aptos" panose="020B0004020202020204" pitchFamily="34" charset="0"/>
                <a:ea typeface="Aptos" panose="020B0004020202020204" pitchFamily="34" charset="0"/>
                <a:cs typeface="Times New Roman" panose="02020603050405020304" pitchFamily="18" charset="0"/>
              </a:rPr>
              <a:t>Leadership</a:t>
            </a:r>
          </a:p>
          <a:p>
            <a:pPr marL="342900" indent="-342900">
              <a:buFont typeface="Wingdings" panose="05000000000000000000" pitchFamily="2" charset="2"/>
              <a:buChar char="Ø"/>
            </a:pPr>
            <a:r>
              <a:rPr lang="en-GB" sz="2400" dirty="0">
                <a:effectLst/>
                <a:latin typeface="Aptos" panose="020B0004020202020204" pitchFamily="34" charset="0"/>
                <a:ea typeface="Aptos" panose="020B0004020202020204" pitchFamily="34" charset="0"/>
                <a:cs typeface="Times New Roman" panose="02020603050405020304" pitchFamily="18" charset="0"/>
              </a:rPr>
              <a:t>God’s heart for children</a:t>
            </a:r>
          </a:p>
          <a:p>
            <a:pPr marL="342900" indent="-342900">
              <a:buFont typeface="Wingdings" panose="05000000000000000000" pitchFamily="2" charset="2"/>
              <a:buChar char="Ø"/>
            </a:pPr>
            <a:r>
              <a:rPr lang="en-GB" sz="2400" dirty="0">
                <a:effectLst/>
                <a:latin typeface="Aptos" panose="020B0004020202020204" pitchFamily="34" charset="0"/>
                <a:ea typeface="Aptos" panose="020B0004020202020204" pitchFamily="34" charset="0"/>
                <a:cs typeface="Times New Roman" panose="02020603050405020304" pitchFamily="18" charset="0"/>
              </a:rPr>
              <a:t>Money matters</a:t>
            </a:r>
          </a:p>
        </p:txBody>
      </p:sp>
    </p:spTree>
    <p:extLst>
      <p:ext uri="{BB962C8B-B14F-4D97-AF65-F5344CB8AC3E}">
        <p14:creationId xmlns:p14="http://schemas.microsoft.com/office/powerpoint/2010/main" val="282669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descr="A group of people sitting around a table&#10;&#10;Description automatically generated">
            <a:extLst>
              <a:ext uri="{FF2B5EF4-FFF2-40B4-BE49-F238E27FC236}">
                <a16:creationId xmlns:a16="http://schemas.microsoft.com/office/drawing/2014/main" id="{DC462BCE-BDBC-320E-DAC8-F487E51464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506"/>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2C9E20A-E6C2-5845-EFBC-4E588B838FB6}"/>
              </a:ext>
            </a:extLst>
          </p:cNvPr>
          <p:cNvSpPr>
            <a:spLocks noGrp="1"/>
          </p:cNvSpPr>
          <p:nvPr>
            <p:ph type="title"/>
          </p:nvPr>
        </p:nvSpPr>
        <p:spPr>
          <a:xfrm>
            <a:off x="838200" y="365125"/>
            <a:ext cx="3822189" cy="1899912"/>
          </a:xfrm>
        </p:spPr>
        <p:txBody>
          <a:bodyPr>
            <a:normAutofit/>
          </a:bodyPr>
          <a:lstStyle/>
          <a:p>
            <a:r>
              <a:rPr lang="en-GB" sz="4000"/>
              <a:t>Fellowship</a:t>
            </a:r>
          </a:p>
        </p:txBody>
      </p:sp>
      <p:sp>
        <p:nvSpPr>
          <p:cNvPr id="3" name="Content Placeholder 2">
            <a:extLst>
              <a:ext uri="{FF2B5EF4-FFF2-40B4-BE49-F238E27FC236}">
                <a16:creationId xmlns:a16="http://schemas.microsoft.com/office/drawing/2014/main" id="{F3C4A4F1-EB86-1517-103D-52B5DDE7953F}"/>
              </a:ext>
            </a:extLst>
          </p:cNvPr>
          <p:cNvSpPr>
            <a:spLocks noGrp="1"/>
          </p:cNvSpPr>
          <p:nvPr>
            <p:ph idx="1"/>
          </p:nvPr>
        </p:nvSpPr>
        <p:spPr>
          <a:xfrm>
            <a:off x="374650" y="1981201"/>
            <a:ext cx="4285739" cy="2368550"/>
          </a:xfrm>
        </p:spPr>
        <p:txBody>
          <a:bodyPr>
            <a:noAutofit/>
          </a:bodyPr>
          <a:lstStyle/>
          <a:p>
            <a:pPr marL="0" indent="0" algn="ctr">
              <a:buNone/>
            </a:pPr>
            <a:r>
              <a:rPr lang="en-GB" sz="2400" dirty="0">
                <a:highlight>
                  <a:srgbClr val="FFFFFF"/>
                </a:highlight>
              </a:rPr>
              <a:t>“To see the law by Christ fulfilled</a:t>
            </a:r>
            <a:br>
              <a:rPr lang="en-GB" sz="2400" dirty="0"/>
            </a:br>
            <a:r>
              <a:rPr lang="en-GB" sz="2400" dirty="0">
                <a:highlight>
                  <a:srgbClr val="FFFFFF"/>
                </a:highlight>
              </a:rPr>
              <a:t>And hear His pardoning voice,</a:t>
            </a:r>
            <a:br>
              <a:rPr lang="en-GB" sz="2400" dirty="0"/>
            </a:br>
            <a:r>
              <a:rPr lang="en-GB" sz="2400" dirty="0">
                <a:highlight>
                  <a:srgbClr val="FFFFFF"/>
                </a:highlight>
              </a:rPr>
              <a:t>Changes a slave into a child,</a:t>
            </a:r>
            <a:br>
              <a:rPr lang="en-GB" sz="2400" dirty="0"/>
            </a:br>
            <a:r>
              <a:rPr lang="en-GB" sz="2400" dirty="0">
                <a:highlight>
                  <a:srgbClr val="FFFFFF"/>
                </a:highlight>
              </a:rPr>
              <a:t>And </a:t>
            </a:r>
            <a:r>
              <a:rPr lang="en-GB" sz="2400" b="1" dirty="0">
                <a:highlight>
                  <a:srgbClr val="FFFFFF"/>
                </a:highlight>
              </a:rPr>
              <a:t>duty into choice</a:t>
            </a:r>
            <a:r>
              <a:rPr lang="en-GB" sz="2400" dirty="0">
                <a:highlight>
                  <a:srgbClr val="FFFFFF"/>
                </a:highlight>
              </a:rPr>
              <a:t>.”</a:t>
            </a:r>
          </a:p>
          <a:p>
            <a:pPr marL="0" indent="0" algn="ctr">
              <a:buNone/>
            </a:pPr>
            <a:r>
              <a:rPr lang="en-GB" sz="2400" dirty="0">
                <a:highlight>
                  <a:srgbClr val="FFFFFF"/>
                </a:highlight>
              </a:rPr>
              <a:t>- William Cowper </a:t>
            </a:r>
            <a:endParaRPr lang="en-GB" sz="2400" dirty="0"/>
          </a:p>
          <a:p>
            <a:endParaRPr lang="en-GB" sz="2400" dirty="0"/>
          </a:p>
          <a:p>
            <a:r>
              <a:rPr lang="en-GB" sz="2400" dirty="0"/>
              <a:t>Overlapping lives </a:t>
            </a:r>
          </a:p>
          <a:p>
            <a:r>
              <a:rPr lang="en-GB" sz="2400" dirty="0"/>
              <a:t>Not based on preference</a:t>
            </a:r>
          </a:p>
          <a:p>
            <a:r>
              <a:rPr lang="en-GB" sz="2400" dirty="0"/>
              <a:t>“We just wanted to be together” - Dawn</a:t>
            </a:r>
          </a:p>
        </p:txBody>
      </p:sp>
    </p:spTree>
    <p:extLst>
      <p:ext uri="{BB962C8B-B14F-4D97-AF65-F5344CB8AC3E}">
        <p14:creationId xmlns:p14="http://schemas.microsoft.com/office/powerpoint/2010/main" val="60834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8" descr="Where Does The Expression 'Breaking Bread' Come From?">
            <a:extLst>
              <a:ext uri="{FF2B5EF4-FFF2-40B4-BE49-F238E27FC236}">
                <a16:creationId xmlns:a16="http://schemas.microsoft.com/office/drawing/2014/main" id="{0AE5BD70-944D-CF48-78CB-91047E46CA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82" r="18506"/>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3DAAF1-E72D-2CC1-4AC2-9723A6911118}"/>
              </a:ext>
            </a:extLst>
          </p:cNvPr>
          <p:cNvSpPr>
            <a:spLocks noGrp="1"/>
          </p:cNvSpPr>
          <p:nvPr>
            <p:ph type="title"/>
          </p:nvPr>
        </p:nvSpPr>
        <p:spPr>
          <a:xfrm>
            <a:off x="7531610" y="365125"/>
            <a:ext cx="3822189" cy="1899912"/>
          </a:xfrm>
        </p:spPr>
        <p:txBody>
          <a:bodyPr>
            <a:normAutofit/>
          </a:bodyPr>
          <a:lstStyle/>
          <a:p>
            <a:r>
              <a:rPr lang="en-GB" sz="4000"/>
              <a:t>Breaking of Bread</a:t>
            </a:r>
          </a:p>
        </p:txBody>
      </p:sp>
      <p:sp>
        <p:nvSpPr>
          <p:cNvPr id="3" name="Content Placeholder 2">
            <a:extLst>
              <a:ext uri="{FF2B5EF4-FFF2-40B4-BE49-F238E27FC236}">
                <a16:creationId xmlns:a16="http://schemas.microsoft.com/office/drawing/2014/main" id="{6CFFDDD7-DDFB-2616-72C1-74F0C8564FC3}"/>
              </a:ext>
            </a:extLst>
          </p:cNvPr>
          <p:cNvSpPr>
            <a:spLocks noGrp="1"/>
          </p:cNvSpPr>
          <p:nvPr>
            <p:ph idx="1"/>
          </p:nvPr>
        </p:nvSpPr>
        <p:spPr>
          <a:xfrm>
            <a:off x="7531610" y="2434201"/>
            <a:ext cx="4277213" cy="3742762"/>
          </a:xfrm>
        </p:spPr>
        <p:txBody>
          <a:bodyPr>
            <a:normAutofit/>
          </a:bodyPr>
          <a:lstStyle/>
          <a:p>
            <a:r>
              <a:rPr lang="en-GB" sz="2400" dirty="0"/>
              <a:t>Centralising their community on the work of Jesus</a:t>
            </a:r>
          </a:p>
          <a:p>
            <a:r>
              <a:rPr lang="en-GB" sz="2400" dirty="0"/>
              <a:t>Unifying </a:t>
            </a:r>
          </a:p>
          <a:p>
            <a:pPr lvl="1"/>
            <a:r>
              <a:rPr lang="en-GB" i="1" dirty="0"/>
              <a:t>Because there is one loaf, we, who are many, are one body, for we all share the one loaf. </a:t>
            </a:r>
            <a:r>
              <a:rPr lang="en-GB" dirty="0"/>
              <a:t>(1 Cor 10:17)</a:t>
            </a:r>
          </a:p>
          <a:p>
            <a:r>
              <a:rPr lang="en-GB" sz="2400" dirty="0"/>
              <a:t>How did God make Himself real to you?</a:t>
            </a:r>
          </a:p>
        </p:txBody>
      </p:sp>
    </p:spTree>
    <p:extLst>
      <p:ext uri="{BB962C8B-B14F-4D97-AF65-F5344CB8AC3E}">
        <p14:creationId xmlns:p14="http://schemas.microsoft.com/office/powerpoint/2010/main" val="173671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0" descr="They prayed, ‘Lord, you know everyone’s heart. Show us which of these two you have chosen to take over from Judas.’ Then they cast lots. – Slide 10">
            <a:extLst>
              <a:ext uri="{FF2B5EF4-FFF2-40B4-BE49-F238E27FC236}">
                <a16:creationId xmlns:a16="http://schemas.microsoft.com/office/drawing/2014/main" id="{27244B2D-CC74-531E-E032-9F30A9D1FD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436"/>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58415B3-1C42-ACC2-D402-DBE46516C569}"/>
              </a:ext>
            </a:extLst>
          </p:cNvPr>
          <p:cNvSpPr>
            <a:spLocks noGrp="1"/>
          </p:cNvSpPr>
          <p:nvPr>
            <p:ph type="title"/>
          </p:nvPr>
        </p:nvSpPr>
        <p:spPr>
          <a:xfrm>
            <a:off x="7944393" y="365125"/>
            <a:ext cx="3822189" cy="1899912"/>
          </a:xfrm>
        </p:spPr>
        <p:txBody>
          <a:bodyPr>
            <a:normAutofit/>
          </a:bodyPr>
          <a:lstStyle/>
          <a:p>
            <a:r>
              <a:rPr lang="en-GB" sz="4000" dirty="0"/>
              <a:t>Prayer</a:t>
            </a:r>
          </a:p>
        </p:txBody>
      </p:sp>
      <p:sp>
        <p:nvSpPr>
          <p:cNvPr id="3" name="Content Placeholder 2">
            <a:extLst>
              <a:ext uri="{FF2B5EF4-FFF2-40B4-BE49-F238E27FC236}">
                <a16:creationId xmlns:a16="http://schemas.microsoft.com/office/drawing/2014/main" id="{7ED30EA4-33BA-85AC-55C5-B7F27B2E50B4}"/>
              </a:ext>
            </a:extLst>
          </p:cNvPr>
          <p:cNvSpPr>
            <a:spLocks noGrp="1"/>
          </p:cNvSpPr>
          <p:nvPr>
            <p:ph idx="1"/>
          </p:nvPr>
        </p:nvSpPr>
        <p:spPr>
          <a:xfrm>
            <a:off x="7944393" y="2434201"/>
            <a:ext cx="3822189" cy="3742762"/>
          </a:xfrm>
        </p:spPr>
        <p:txBody>
          <a:bodyPr>
            <a:normAutofit/>
          </a:bodyPr>
          <a:lstStyle/>
          <a:p>
            <a:r>
              <a:rPr lang="en-GB" sz="2400" dirty="0"/>
              <a:t>Embracing relationship secured &amp; reveal through Jesus (Abba, Father…)</a:t>
            </a:r>
          </a:p>
          <a:p>
            <a:r>
              <a:rPr lang="en-GB" sz="2400" dirty="0"/>
              <a:t>Desire to get His mind</a:t>
            </a:r>
          </a:p>
          <a:p>
            <a:r>
              <a:rPr lang="en-GB" sz="2400" dirty="0"/>
              <a:t>Desire to express ourselves</a:t>
            </a:r>
          </a:p>
          <a:p>
            <a:r>
              <a:rPr lang="en-GB" sz="2400" dirty="0"/>
              <a:t>Belief God given us authority &amp; prayer change things</a:t>
            </a:r>
          </a:p>
        </p:txBody>
      </p:sp>
    </p:spTree>
    <p:extLst>
      <p:ext uri="{BB962C8B-B14F-4D97-AF65-F5344CB8AC3E}">
        <p14:creationId xmlns:p14="http://schemas.microsoft.com/office/powerpoint/2010/main" val="148848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461B-FD37-1BAD-3B28-B130A5211902}"/>
              </a:ext>
            </a:extLst>
          </p:cNvPr>
          <p:cNvSpPr>
            <a:spLocks noGrp="1"/>
          </p:cNvSpPr>
          <p:nvPr>
            <p:ph type="title"/>
          </p:nvPr>
        </p:nvSpPr>
        <p:spPr>
          <a:xfrm>
            <a:off x="838200" y="365125"/>
            <a:ext cx="10515600" cy="810531"/>
          </a:xfrm>
        </p:spPr>
        <p:txBody>
          <a:bodyPr>
            <a:normAutofit/>
          </a:bodyPr>
          <a:lstStyle/>
          <a:p>
            <a:pPr algn="ctr"/>
            <a:r>
              <a:rPr lang="en-GB" dirty="0"/>
              <a:t>filled with awe at the many wonders and signs</a:t>
            </a:r>
          </a:p>
        </p:txBody>
      </p:sp>
      <p:sp>
        <p:nvSpPr>
          <p:cNvPr id="3" name="Content Placeholder 2">
            <a:extLst>
              <a:ext uri="{FF2B5EF4-FFF2-40B4-BE49-F238E27FC236}">
                <a16:creationId xmlns:a16="http://schemas.microsoft.com/office/drawing/2014/main" id="{CCE55EAB-0B78-53F1-ABFD-B71F484CF926}"/>
              </a:ext>
            </a:extLst>
          </p:cNvPr>
          <p:cNvSpPr>
            <a:spLocks noGrp="1"/>
          </p:cNvSpPr>
          <p:nvPr>
            <p:ph idx="1"/>
          </p:nvPr>
        </p:nvSpPr>
        <p:spPr>
          <a:xfrm>
            <a:off x="838200" y="1316736"/>
            <a:ext cx="10941050" cy="5176139"/>
          </a:xfrm>
        </p:spPr>
        <p:txBody>
          <a:bodyPr>
            <a:normAutofit/>
          </a:bodyPr>
          <a:lstStyle/>
          <a:p>
            <a:r>
              <a:rPr lang="en-GB" sz="2400" i="1" dirty="0"/>
              <a:t>Then the disciples went out and preached everywhere, and the Lord worked with them and </a:t>
            </a:r>
            <a:r>
              <a:rPr lang="en-GB" sz="2400" b="1" i="1" dirty="0"/>
              <a:t>confirmed his word by the signs that accompanied it</a:t>
            </a:r>
            <a:r>
              <a:rPr lang="en-GB" sz="2400" i="1" dirty="0"/>
              <a:t>. </a:t>
            </a:r>
            <a:r>
              <a:rPr lang="en-GB" sz="2400" dirty="0"/>
              <a:t>(Mark 16:20) </a:t>
            </a:r>
          </a:p>
          <a:p>
            <a:r>
              <a:rPr lang="en-GB" sz="2400" dirty="0"/>
              <a:t>We want awe</a:t>
            </a:r>
          </a:p>
          <a:p>
            <a:r>
              <a:rPr lang="en-GB" sz="2400" dirty="0"/>
              <a:t>We want more</a:t>
            </a:r>
          </a:p>
        </p:txBody>
      </p:sp>
      <p:sp>
        <p:nvSpPr>
          <p:cNvPr id="4" name="TextBox 3">
            <a:extLst>
              <a:ext uri="{FF2B5EF4-FFF2-40B4-BE49-F238E27FC236}">
                <a16:creationId xmlns:a16="http://schemas.microsoft.com/office/drawing/2014/main" id="{C8AF7C14-9905-2878-EC9D-B79111895C33}"/>
              </a:ext>
            </a:extLst>
          </p:cNvPr>
          <p:cNvSpPr txBox="1"/>
          <p:nvPr/>
        </p:nvSpPr>
        <p:spPr>
          <a:xfrm>
            <a:off x="6194828" y="4990911"/>
            <a:ext cx="2769577" cy="40011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Colby – hands healed </a:t>
            </a:r>
          </a:p>
        </p:txBody>
      </p:sp>
      <p:sp>
        <p:nvSpPr>
          <p:cNvPr id="5" name="TextBox 4">
            <a:extLst>
              <a:ext uri="{FF2B5EF4-FFF2-40B4-BE49-F238E27FC236}">
                <a16:creationId xmlns:a16="http://schemas.microsoft.com/office/drawing/2014/main" id="{BCE56F26-3F27-314D-A8E5-7F6950F523D3}"/>
              </a:ext>
            </a:extLst>
          </p:cNvPr>
          <p:cNvSpPr txBox="1"/>
          <p:nvPr/>
        </p:nvSpPr>
        <p:spPr>
          <a:xfrm>
            <a:off x="710719" y="5784989"/>
            <a:ext cx="2791634" cy="707886"/>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Kay – night terrors &amp; drugs stopped </a:t>
            </a:r>
          </a:p>
        </p:txBody>
      </p:sp>
      <p:sp>
        <p:nvSpPr>
          <p:cNvPr id="6" name="TextBox 5">
            <a:extLst>
              <a:ext uri="{FF2B5EF4-FFF2-40B4-BE49-F238E27FC236}">
                <a16:creationId xmlns:a16="http://schemas.microsoft.com/office/drawing/2014/main" id="{5FD16101-29BF-67DF-D480-E3CB35E57C24}"/>
              </a:ext>
            </a:extLst>
          </p:cNvPr>
          <p:cNvSpPr txBox="1"/>
          <p:nvPr/>
        </p:nvSpPr>
        <p:spPr>
          <a:xfrm>
            <a:off x="361352" y="2196096"/>
            <a:ext cx="3141001" cy="1015663"/>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Steve Adams – opportunity to pray &amp; share gospel </a:t>
            </a:r>
            <a:r>
              <a:rPr lang="en-GB" sz="2000" dirty="0">
                <a:latin typeface="Aptos" panose="020B0004020202020204" pitchFamily="34" charset="0"/>
                <a:ea typeface="Aptos" panose="020B0004020202020204" pitchFamily="34" charset="0"/>
                <a:cs typeface="Times New Roman" panose="02020603050405020304" pitchFamily="18" charset="0"/>
              </a:rPr>
              <a:t>with security guard</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57390AF6-1C67-EABE-41CC-45C8B17C3C07}"/>
              </a:ext>
            </a:extLst>
          </p:cNvPr>
          <p:cNvSpPr txBox="1"/>
          <p:nvPr/>
        </p:nvSpPr>
        <p:spPr>
          <a:xfrm>
            <a:off x="4432555" y="3840310"/>
            <a:ext cx="2470186" cy="101566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Dan Jones – “you’ve got a brand-new knee”</a:t>
            </a:r>
          </a:p>
        </p:txBody>
      </p:sp>
      <p:sp>
        <p:nvSpPr>
          <p:cNvPr id="8" name="TextBox 7">
            <a:extLst>
              <a:ext uri="{FF2B5EF4-FFF2-40B4-BE49-F238E27FC236}">
                <a16:creationId xmlns:a16="http://schemas.microsoft.com/office/drawing/2014/main" id="{72E10999-045B-76D5-2FBD-B2DD54C7EE88}"/>
              </a:ext>
            </a:extLst>
          </p:cNvPr>
          <p:cNvSpPr txBox="1"/>
          <p:nvPr/>
        </p:nvSpPr>
        <p:spPr>
          <a:xfrm>
            <a:off x="3855973" y="2159089"/>
            <a:ext cx="2459736" cy="101566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Eli – shoulder pain &amp; fear of driving healed</a:t>
            </a:r>
          </a:p>
        </p:txBody>
      </p:sp>
      <p:sp>
        <p:nvSpPr>
          <p:cNvPr id="9" name="TextBox 8">
            <a:extLst>
              <a:ext uri="{FF2B5EF4-FFF2-40B4-BE49-F238E27FC236}">
                <a16:creationId xmlns:a16="http://schemas.microsoft.com/office/drawing/2014/main" id="{B746D927-234F-E935-1257-FC98E7A8D95E}"/>
              </a:ext>
            </a:extLst>
          </p:cNvPr>
          <p:cNvSpPr txBox="1"/>
          <p:nvPr/>
        </p:nvSpPr>
        <p:spPr>
          <a:xfrm>
            <a:off x="9091827" y="5217664"/>
            <a:ext cx="2846898" cy="132343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Belinda – God reassured me that he has been with me whole time</a:t>
            </a:r>
          </a:p>
        </p:txBody>
      </p:sp>
      <p:sp>
        <p:nvSpPr>
          <p:cNvPr id="10" name="TextBox 9">
            <a:extLst>
              <a:ext uri="{FF2B5EF4-FFF2-40B4-BE49-F238E27FC236}">
                <a16:creationId xmlns:a16="http://schemas.microsoft.com/office/drawing/2014/main" id="{99FE26E4-2B5D-3AA6-3900-C54C2286F384}"/>
              </a:ext>
            </a:extLst>
          </p:cNvPr>
          <p:cNvSpPr txBox="1"/>
          <p:nvPr/>
        </p:nvSpPr>
        <p:spPr>
          <a:xfrm>
            <a:off x="9286265" y="3359695"/>
            <a:ext cx="2652459" cy="1631216"/>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Hilary – forgive, revelation of His love, helped completed course &amp; move towards new job </a:t>
            </a:r>
          </a:p>
        </p:txBody>
      </p:sp>
      <p:sp>
        <p:nvSpPr>
          <p:cNvPr id="11" name="TextBox 10">
            <a:extLst>
              <a:ext uri="{FF2B5EF4-FFF2-40B4-BE49-F238E27FC236}">
                <a16:creationId xmlns:a16="http://schemas.microsoft.com/office/drawing/2014/main" id="{0414E93F-01CD-8939-F3E7-76B7A9C00E10}"/>
              </a:ext>
            </a:extLst>
          </p:cNvPr>
          <p:cNvSpPr txBox="1"/>
          <p:nvPr/>
        </p:nvSpPr>
        <p:spPr>
          <a:xfrm>
            <a:off x="292462" y="3496506"/>
            <a:ext cx="1371600" cy="132343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Alex – God’s plan for my future </a:t>
            </a:r>
          </a:p>
        </p:txBody>
      </p:sp>
      <p:sp>
        <p:nvSpPr>
          <p:cNvPr id="12" name="TextBox 11">
            <a:extLst>
              <a:ext uri="{FF2B5EF4-FFF2-40B4-BE49-F238E27FC236}">
                <a16:creationId xmlns:a16="http://schemas.microsoft.com/office/drawing/2014/main" id="{2F15EA37-5817-6EBF-F417-0C2EC37A9B11}"/>
              </a:ext>
            </a:extLst>
          </p:cNvPr>
          <p:cNvSpPr txBox="1"/>
          <p:nvPr/>
        </p:nvSpPr>
        <p:spPr>
          <a:xfrm>
            <a:off x="8632417" y="2249291"/>
            <a:ext cx="3398407" cy="101566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Lucy B – not got to live with back problems, expectation that He can heal others </a:t>
            </a:r>
          </a:p>
        </p:txBody>
      </p:sp>
      <p:sp>
        <p:nvSpPr>
          <p:cNvPr id="13" name="TextBox 12">
            <a:extLst>
              <a:ext uri="{FF2B5EF4-FFF2-40B4-BE49-F238E27FC236}">
                <a16:creationId xmlns:a16="http://schemas.microsoft.com/office/drawing/2014/main" id="{A3BDCCC8-F07F-518F-334F-8AC8DD5E5B94}"/>
              </a:ext>
            </a:extLst>
          </p:cNvPr>
          <p:cNvSpPr txBox="1"/>
          <p:nvPr/>
        </p:nvSpPr>
        <p:spPr>
          <a:xfrm>
            <a:off x="5426884" y="3341482"/>
            <a:ext cx="2623840" cy="40011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Alisha – healed ears </a:t>
            </a:r>
          </a:p>
        </p:txBody>
      </p:sp>
      <p:sp>
        <p:nvSpPr>
          <p:cNvPr id="14" name="TextBox 13">
            <a:extLst>
              <a:ext uri="{FF2B5EF4-FFF2-40B4-BE49-F238E27FC236}">
                <a16:creationId xmlns:a16="http://schemas.microsoft.com/office/drawing/2014/main" id="{D2F0A7C2-6D55-2D8C-AC12-FBA41016B5F9}"/>
              </a:ext>
            </a:extLst>
          </p:cNvPr>
          <p:cNvSpPr txBox="1"/>
          <p:nvPr/>
        </p:nvSpPr>
        <p:spPr>
          <a:xfrm>
            <a:off x="6567283" y="2141367"/>
            <a:ext cx="1814235" cy="101566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Sam G – want to make God top priority </a:t>
            </a:r>
          </a:p>
        </p:txBody>
      </p:sp>
      <p:sp>
        <p:nvSpPr>
          <p:cNvPr id="15" name="TextBox 14">
            <a:extLst>
              <a:ext uri="{FF2B5EF4-FFF2-40B4-BE49-F238E27FC236}">
                <a16:creationId xmlns:a16="http://schemas.microsoft.com/office/drawing/2014/main" id="{592BCA3E-AAB6-7C4B-5C60-7C188752C018}"/>
              </a:ext>
            </a:extLst>
          </p:cNvPr>
          <p:cNvSpPr txBox="1"/>
          <p:nvPr/>
        </p:nvSpPr>
        <p:spPr>
          <a:xfrm>
            <a:off x="1811081" y="3995648"/>
            <a:ext cx="2521387" cy="70788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God meeting with children with SEND</a:t>
            </a:r>
          </a:p>
        </p:txBody>
      </p:sp>
      <p:sp>
        <p:nvSpPr>
          <p:cNvPr id="16" name="TextBox 15">
            <a:extLst>
              <a:ext uri="{FF2B5EF4-FFF2-40B4-BE49-F238E27FC236}">
                <a16:creationId xmlns:a16="http://schemas.microsoft.com/office/drawing/2014/main" id="{6CF38748-DFBB-27C8-BCE4-B4A4C94334ED}"/>
              </a:ext>
            </a:extLst>
          </p:cNvPr>
          <p:cNvSpPr txBox="1"/>
          <p:nvPr/>
        </p:nvSpPr>
        <p:spPr>
          <a:xfrm>
            <a:off x="469110" y="5036994"/>
            <a:ext cx="5267409" cy="40011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Aiden – heard God and felt confident in school</a:t>
            </a:r>
          </a:p>
        </p:txBody>
      </p:sp>
      <p:sp>
        <p:nvSpPr>
          <p:cNvPr id="17" name="TextBox 16">
            <a:extLst>
              <a:ext uri="{FF2B5EF4-FFF2-40B4-BE49-F238E27FC236}">
                <a16:creationId xmlns:a16="http://schemas.microsoft.com/office/drawing/2014/main" id="{F1CF2465-16AC-2F00-A7A8-662D4AAA2525}"/>
              </a:ext>
            </a:extLst>
          </p:cNvPr>
          <p:cNvSpPr txBox="1"/>
          <p:nvPr/>
        </p:nvSpPr>
        <p:spPr>
          <a:xfrm>
            <a:off x="6694704" y="5588457"/>
            <a:ext cx="1937714" cy="1015663"/>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Fireside chat – expression of relationship</a:t>
            </a:r>
          </a:p>
        </p:txBody>
      </p:sp>
      <p:sp>
        <p:nvSpPr>
          <p:cNvPr id="18" name="TextBox 17">
            <a:extLst>
              <a:ext uri="{FF2B5EF4-FFF2-40B4-BE49-F238E27FC236}">
                <a16:creationId xmlns:a16="http://schemas.microsoft.com/office/drawing/2014/main" id="{C39C3E26-7289-D995-6D2F-D78C16618B4E}"/>
              </a:ext>
            </a:extLst>
          </p:cNvPr>
          <p:cNvSpPr txBox="1"/>
          <p:nvPr/>
        </p:nvSpPr>
        <p:spPr>
          <a:xfrm>
            <a:off x="2043838" y="3378489"/>
            <a:ext cx="2668845" cy="40011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Myles – saying words </a:t>
            </a:r>
          </a:p>
        </p:txBody>
      </p:sp>
      <p:sp>
        <p:nvSpPr>
          <p:cNvPr id="19" name="TextBox 18">
            <a:extLst>
              <a:ext uri="{FF2B5EF4-FFF2-40B4-BE49-F238E27FC236}">
                <a16:creationId xmlns:a16="http://schemas.microsoft.com/office/drawing/2014/main" id="{3917C488-2F4F-BB9B-8D75-16CA8A828F32}"/>
              </a:ext>
            </a:extLst>
          </p:cNvPr>
          <p:cNvSpPr txBox="1"/>
          <p:nvPr/>
        </p:nvSpPr>
        <p:spPr>
          <a:xfrm>
            <a:off x="7067478" y="3840311"/>
            <a:ext cx="2071768" cy="1015663"/>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More opportunities to share gospel</a:t>
            </a:r>
          </a:p>
        </p:txBody>
      </p:sp>
      <p:sp>
        <p:nvSpPr>
          <p:cNvPr id="20" name="TextBox 19">
            <a:extLst>
              <a:ext uri="{FF2B5EF4-FFF2-40B4-BE49-F238E27FC236}">
                <a16:creationId xmlns:a16="http://schemas.microsoft.com/office/drawing/2014/main" id="{39DB17DB-5B47-C9E4-A9B4-45043B6A6371}"/>
              </a:ext>
            </a:extLst>
          </p:cNvPr>
          <p:cNvSpPr txBox="1"/>
          <p:nvPr/>
        </p:nvSpPr>
        <p:spPr>
          <a:xfrm>
            <a:off x="3949487" y="5588458"/>
            <a:ext cx="2617796" cy="1015663"/>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r>
              <a:rPr lang="en-GB" sz="2000" dirty="0">
                <a:effectLst/>
                <a:latin typeface="Aptos" panose="020B0004020202020204" pitchFamily="34" charset="0"/>
                <a:ea typeface="Aptos" panose="020B0004020202020204" pitchFamily="34" charset="0"/>
                <a:cs typeface="Times New Roman" panose="02020603050405020304" pitchFamily="18" charset="0"/>
              </a:rPr>
              <a:t>Breakthrough for those we’d been praying for </a:t>
            </a:r>
          </a:p>
        </p:txBody>
      </p:sp>
    </p:spTree>
    <p:extLst>
      <p:ext uri="{BB962C8B-B14F-4D97-AF65-F5344CB8AC3E}">
        <p14:creationId xmlns:p14="http://schemas.microsoft.com/office/powerpoint/2010/main" val="224067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0-#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8"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0-#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0-#ppt_w/2"/>
                                          </p:val>
                                        </p:tav>
                                        <p:tav tm="100000">
                                          <p:val>
                                            <p:strVal val="#ppt_x"/>
                                          </p:val>
                                        </p:tav>
                                      </p:tavLst>
                                    </p:anim>
                                    <p:anim calcmode="lin" valueType="num">
                                      <p:cBhvr additive="base">
                                        <p:cTn id="55" dur="500" fill="hold"/>
                                        <p:tgtEl>
                                          <p:spTgt spid="17"/>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0-#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8"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0-#ppt_w/2"/>
                                          </p:val>
                                        </p:tav>
                                        <p:tav tm="100000">
                                          <p:val>
                                            <p:strVal val="#ppt_x"/>
                                          </p:val>
                                        </p:tav>
                                      </p:tavLst>
                                    </p:anim>
                                    <p:anim calcmode="lin" valueType="num">
                                      <p:cBhvr additive="base">
                                        <p:cTn id="65" dur="500" fill="hold"/>
                                        <p:tgtEl>
                                          <p:spTgt spid="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8"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0-#ppt_w/2"/>
                                          </p:val>
                                        </p:tav>
                                        <p:tav tm="100000">
                                          <p:val>
                                            <p:strVal val="#ppt_x"/>
                                          </p:val>
                                        </p:tav>
                                      </p:tavLst>
                                    </p:anim>
                                    <p:anim calcmode="lin" valueType="num">
                                      <p:cBhvr additive="base">
                                        <p:cTn id="70" dur="500" fill="hold"/>
                                        <p:tgtEl>
                                          <p:spTgt spid="20"/>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8" fill="hold" grpId="0" nodeType="afterEffect">
                                  <p:stCondLst>
                                    <p:cond delay="0"/>
                                  </p:stCondLst>
                                  <p:childTnLst>
                                    <p:set>
                                      <p:cBhvr>
                                        <p:cTn id="73" dur="1" fill="hold">
                                          <p:stCondLst>
                                            <p:cond delay="0"/>
                                          </p:stCondLst>
                                        </p:cTn>
                                        <p:tgtEl>
                                          <p:spTgt spid="6"/>
                                        </p:tgtEl>
                                        <p:attrNameLst>
                                          <p:attrName>style.visibility</p:attrName>
                                        </p:attrNameLst>
                                      </p:cBhvr>
                                      <p:to>
                                        <p:strVal val="visible"/>
                                      </p:to>
                                    </p:set>
                                    <p:anim calcmode="lin" valueType="num">
                                      <p:cBhvr additive="base">
                                        <p:cTn id="74" dur="500" fill="hold"/>
                                        <p:tgtEl>
                                          <p:spTgt spid="6"/>
                                        </p:tgtEl>
                                        <p:attrNameLst>
                                          <p:attrName>ppt_x</p:attrName>
                                        </p:attrNameLst>
                                      </p:cBhvr>
                                      <p:tavLst>
                                        <p:tav tm="0">
                                          <p:val>
                                            <p:strVal val="0-#ppt_w/2"/>
                                          </p:val>
                                        </p:tav>
                                        <p:tav tm="100000">
                                          <p:val>
                                            <p:strVal val="#ppt_x"/>
                                          </p:val>
                                        </p:tav>
                                      </p:tavLst>
                                    </p:anim>
                                    <p:anim calcmode="lin" valueType="num">
                                      <p:cBhvr additive="base">
                                        <p:cTn id="75" dur="500" fill="hold"/>
                                        <p:tgtEl>
                                          <p:spTgt spid="6"/>
                                        </p:tgtEl>
                                        <p:attrNameLst>
                                          <p:attrName>ppt_y</p:attrName>
                                        </p:attrNameLst>
                                      </p:cBhvr>
                                      <p:tavLst>
                                        <p:tav tm="0">
                                          <p:val>
                                            <p:strVal val="#ppt_y"/>
                                          </p:val>
                                        </p:tav>
                                        <p:tav tm="100000">
                                          <p:val>
                                            <p:strVal val="#ppt_y"/>
                                          </p:val>
                                        </p:tav>
                                      </p:tavLst>
                                    </p:anim>
                                  </p:childTnLst>
                                </p:cTn>
                              </p:par>
                            </p:childTnLst>
                          </p:cTn>
                        </p:par>
                        <p:par>
                          <p:cTn id="76" fill="hold">
                            <p:stCondLst>
                              <p:cond delay="6000"/>
                            </p:stCondLst>
                            <p:childTnLst>
                              <p:par>
                                <p:cTn id="77" presetID="2" presetClass="entr" presetSubtype="8"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0-#ppt_w/2"/>
                                          </p:val>
                                        </p:tav>
                                        <p:tav tm="100000">
                                          <p:val>
                                            <p:strVal val="#ppt_x"/>
                                          </p:val>
                                        </p:tav>
                                      </p:tavLst>
                                    </p:anim>
                                    <p:anim calcmode="lin" valueType="num">
                                      <p:cBhvr additive="base">
                                        <p:cTn id="80" dur="500" fill="hold"/>
                                        <p:tgtEl>
                                          <p:spTgt spid="18"/>
                                        </p:tgtEl>
                                        <p:attrNameLst>
                                          <p:attrName>ppt_y</p:attrName>
                                        </p:attrNameLst>
                                      </p:cBhvr>
                                      <p:tavLst>
                                        <p:tav tm="0">
                                          <p:val>
                                            <p:strVal val="#ppt_y"/>
                                          </p:val>
                                        </p:tav>
                                        <p:tav tm="100000">
                                          <p:val>
                                            <p:strVal val="#ppt_y"/>
                                          </p:val>
                                        </p:tav>
                                      </p:tavLst>
                                    </p:anim>
                                  </p:childTnLst>
                                </p:cTn>
                              </p:par>
                            </p:childTnLst>
                          </p:cTn>
                        </p:par>
                        <p:par>
                          <p:cTn id="81" fill="hold">
                            <p:stCondLst>
                              <p:cond delay="6500"/>
                            </p:stCondLst>
                            <p:childTnLst>
                              <p:par>
                                <p:cTn id="82" presetID="2" presetClass="entr" presetSubtype="8"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500" fill="hold"/>
                                        <p:tgtEl>
                                          <p:spTgt spid="15"/>
                                        </p:tgtEl>
                                        <p:attrNameLst>
                                          <p:attrName>ppt_x</p:attrName>
                                        </p:attrNameLst>
                                      </p:cBhvr>
                                      <p:tavLst>
                                        <p:tav tm="0">
                                          <p:val>
                                            <p:strVal val="0-#ppt_w/2"/>
                                          </p:val>
                                        </p:tav>
                                        <p:tav tm="100000">
                                          <p:val>
                                            <p:strVal val="#ppt_x"/>
                                          </p:val>
                                        </p:tav>
                                      </p:tavLst>
                                    </p:anim>
                                    <p:anim calcmode="lin" valueType="num">
                                      <p:cBhvr additive="base">
                                        <p:cTn id="85" dur="500" fill="hold"/>
                                        <p:tgtEl>
                                          <p:spTgt spid="15"/>
                                        </p:tgtEl>
                                        <p:attrNameLst>
                                          <p:attrName>ppt_y</p:attrName>
                                        </p:attrNameLst>
                                      </p:cBhvr>
                                      <p:tavLst>
                                        <p:tav tm="0">
                                          <p:val>
                                            <p:strVal val="#ppt_y"/>
                                          </p:val>
                                        </p:tav>
                                        <p:tav tm="100000">
                                          <p:val>
                                            <p:strVal val="#ppt_y"/>
                                          </p:val>
                                        </p:tav>
                                      </p:tavLst>
                                    </p:anim>
                                  </p:childTnLst>
                                </p:cTn>
                              </p:par>
                            </p:childTnLst>
                          </p:cTn>
                        </p:par>
                        <p:par>
                          <p:cTn id="86" fill="hold">
                            <p:stCondLst>
                              <p:cond delay="7000"/>
                            </p:stCondLst>
                            <p:childTnLst>
                              <p:par>
                                <p:cTn id="87" presetID="2" presetClass="entr" presetSubtype="8"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additive="base">
                                        <p:cTn id="89" dur="500" fill="hold"/>
                                        <p:tgtEl>
                                          <p:spTgt spid="16"/>
                                        </p:tgtEl>
                                        <p:attrNameLst>
                                          <p:attrName>ppt_x</p:attrName>
                                        </p:attrNameLst>
                                      </p:cBhvr>
                                      <p:tavLst>
                                        <p:tav tm="0">
                                          <p:val>
                                            <p:strVal val="0-#ppt_w/2"/>
                                          </p:val>
                                        </p:tav>
                                        <p:tav tm="100000">
                                          <p:val>
                                            <p:strVal val="#ppt_x"/>
                                          </p:val>
                                        </p:tav>
                                      </p:tavLst>
                                    </p:anim>
                                    <p:anim calcmode="lin" valueType="num">
                                      <p:cBhvr additive="base">
                                        <p:cTn id="90" dur="500" fill="hold"/>
                                        <p:tgtEl>
                                          <p:spTgt spid="16"/>
                                        </p:tgtEl>
                                        <p:attrNameLst>
                                          <p:attrName>ppt_y</p:attrName>
                                        </p:attrNameLst>
                                      </p:cBhvr>
                                      <p:tavLst>
                                        <p:tav tm="0">
                                          <p:val>
                                            <p:strVal val="#ppt_y"/>
                                          </p:val>
                                        </p:tav>
                                        <p:tav tm="100000">
                                          <p:val>
                                            <p:strVal val="#ppt_y"/>
                                          </p:val>
                                        </p:tav>
                                      </p:tavLst>
                                    </p:anim>
                                  </p:childTnLst>
                                </p:cTn>
                              </p:par>
                            </p:childTnLst>
                          </p:cTn>
                        </p:par>
                        <p:par>
                          <p:cTn id="91" fill="hold">
                            <p:stCondLst>
                              <p:cond delay="7500"/>
                            </p:stCondLst>
                            <p:childTnLst>
                              <p:par>
                                <p:cTn id="92" presetID="2" presetClass="entr" presetSubtype="8" fill="hold" grpId="0" nodeType="afterEffect">
                                  <p:stCondLst>
                                    <p:cond delay="0"/>
                                  </p:stCondLst>
                                  <p:childTnLst>
                                    <p:set>
                                      <p:cBhvr>
                                        <p:cTn id="93" dur="1" fill="hold">
                                          <p:stCondLst>
                                            <p:cond delay="0"/>
                                          </p:stCondLst>
                                        </p:cTn>
                                        <p:tgtEl>
                                          <p:spTgt spid="5"/>
                                        </p:tgtEl>
                                        <p:attrNameLst>
                                          <p:attrName>style.visibility</p:attrName>
                                        </p:attrNameLst>
                                      </p:cBhvr>
                                      <p:to>
                                        <p:strVal val="visible"/>
                                      </p:to>
                                    </p:set>
                                    <p:anim calcmode="lin" valueType="num">
                                      <p:cBhvr additive="base">
                                        <p:cTn id="94" dur="500" fill="hold"/>
                                        <p:tgtEl>
                                          <p:spTgt spid="5"/>
                                        </p:tgtEl>
                                        <p:attrNameLst>
                                          <p:attrName>ppt_x</p:attrName>
                                        </p:attrNameLst>
                                      </p:cBhvr>
                                      <p:tavLst>
                                        <p:tav tm="0">
                                          <p:val>
                                            <p:strVal val="0-#ppt_w/2"/>
                                          </p:val>
                                        </p:tav>
                                        <p:tav tm="100000">
                                          <p:val>
                                            <p:strVal val="#ppt_x"/>
                                          </p:val>
                                        </p:tav>
                                      </p:tavLst>
                                    </p:anim>
                                    <p:anim calcmode="lin" valueType="num">
                                      <p:cBhvr additive="base">
                                        <p:cTn id="95" dur="500" fill="hold"/>
                                        <p:tgtEl>
                                          <p:spTgt spid="5"/>
                                        </p:tgtEl>
                                        <p:attrNameLst>
                                          <p:attrName>ppt_y</p:attrName>
                                        </p:attrNameLst>
                                      </p:cBhvr>
                                      <p:tavLst>
                                        <p:tav tm="0">
                                          <p:val>
                                            <p:strVal val="#ppt_y"/>
                                          </p:val>
                                        </p:tav>
                                        <p:tav tm="100000">
                                          <p:val>
                                            <p:strVal val="#ppt_y"/>
                                          </p:val>
                                        </p:tav>
                                      </p:tavLst>
                                    </p:anim>
                                  </p:childTnLst>
                                </p:cTn>
                              </p:par>
                            </p:childTnLst>
                          </p:cTn>
                        </p:par>
                        <p:par>
                          <p:cTn id="96" fill="hold">
                            <p:stCondLst>
                              <p:cond delay="8000"/>
                            </p:stCondLst>
                            <p:childTnLst>
                              <p:par>
                                <p:cTn id="97" presetID="2" presetClass="entr" presetSubtype="8" fill="hold" grpId="0" nodeType="after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500" fill="hold"/>
                                        <p:tgtEl>
                                          <p:spTgt spid="11"/>
                                        </p:tgtEl>
                                        <p:attrNameLst>
                                          <p:attrName>ppt_x</p:attrName>
                                        </p:attrNameLst>
                                      </p:cBhvr>
                                      <p:tavLst>
                                        <p:tav tm="0">
                                          <p:val>
                                            <p:strVal val="0-#ppt_w/2"/>
                                          </p:val>
                                        </p:tav>
                                        <p:tav tm="100000">
                                          <p:val>
                                            <p:strVal val="#ppt_x"/>
                                          </p:val>
                                        </p:tav>
                                      </p:tavLst>
                                    </p:anim>
                                    <p:anim calcmode="lin" valueType="num">
                                      <p:cBhvr additive="base">
                                        <p:cTn id="10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xit" presetSubtype="2" fill="hold" grpId="1" nodeType="clickEffect">
                                  <p:stCondLst>
                                    <p:cond delay="0"/>
                                  </p:stCondLst>
                                  <p:childTnLst>
                                    <p:anim calcmode="lin" valueType="num">
                                      <p:cBhvr additive="base">
                                        <p:cTn id="104" dur="500"/>
                                        <p:tgtEl>
                                          <p:spTgt spid="12"/>
                                        </p:tgtEl>
                                        <p:attrNameLst>
                                          <p:attrName>ppt_x</p:attrName>
                                        </p:attrNameLst>
                                      </p:cBhvr>
                                      <p:tavLst>
                                        <p:tav tm="0">
                                          <p:val>
                                            <p:strVal val="ppt_x"/>
                                          </p:val>
                                        </p:tav>
                                        <p:tav tm="100000">
                                          <p:val>
                                            <p:strVal val="1+ppt_w/2"/>
                                          </p:val>
                                        </p:tav>
                                      </p:tavLst>
                                    </p:anim>
                                    <p:anim calcmode="lin" valueType="num">
                                      <p:cBhvr additive="base">
                                        <p:cTn id="105" dur="500"/>
                                        <p:tgtEl>
                                          <p:spTgt spid="12"/>
                                        </p:tgtEl>
                                        <p:attrNameLst>
                                          <p:attrName>ppt_y</p:attrName>
                                        </p:attrNameLst>
                                      </p:cBhvr>
                                      <p:tavLst>
                                        <p:tav tm="0">
                                          <p:val>
                                            <p:strVal val="ppt_y"/>
                                          </p:val>
                                        </p:tav>
                                        <p:tav tm="100000">
                                          <p:val>
                                            <p:strVal val="ppt_y"/>
                                          </p:val>
                                        </p:tav>
                                      </p:tavLst>
                                    </p:anim>
                                    <p:set>
                                      <p:cBhvr>
                                        <p:cTn id="106" dur="1" fill="hold">
                                          <p:stCondLst>
                                            <p:cond delay="499"/>
                                          </p:stCondLst>
                                        </p:cTn>
                                        <p:tgtEl>
                                          <p:spTgt spid="12"/>
                                        </p:tgtEl>
                                        <p:attrNameLst>
                                          <p:attrName>style.visibility</p:attrName>
                                        </p:attrNameLst>
                                      </p:cBhvr>
                                      <p:to>
                                        <p:strVal val="hidden"/>
                                      </p:to>
                                    </p:set>
                                  </p:childTnLst>
                                </p:cTn>
                              </p:par>
                              <p:par>
                                <p:cTn id="107" presetID="2" presetClass="exit" presetSubtype="2" fill="hold" grpId="1" nodeType="withEffect">
                                  <p:stCondLst>
                                    <p:cond delay="0"/>
                                  </p:stCondLst>
                                  <p:childTnLst>
                                    <p:anim calcmode="lin" valueType="num">
                                      <p:cBhvr additive="base">
                                        <p:cTn id="108" dur="500"/>
                                        <p:tgtEl>
                                          <p:spTgt spid="10"/>
                                        </p:tgtEl>
                                        <p:attrNameLst>
                                          <p:attrName>ppt_x</p:attrName>
                                        </p:attrNameLst>
                                      </p:cBhvr>
                                      <p:tavLst>
                                        <p:tav tm="0">
                                          <p:val>
                                            <p:strVal val="ppt_x"/>
                                          </p:val>
                                        </p:tav>
                                        <p:tav tm="100000">
                                          <p:val>
                                            <p:strVal val="1+ppt_w/2"/>
                                          </p:val>
                                        </p:tav>
                                      </p:tavLst>
                                    </p:anim>
                                    <p:anim calcmode="lin" valueType="num">
                                      <p:cBhvr additive="base">
                                        <p:cTn id="109" dur="500"/>
                                        <p:tgtEl>
                                          <p:spTgt spid="10"/>
                                        </p:tgtEl>
                                        <p:attrNameLst>
                                          <p:attrName>ppt_y</p:attrName>
                                        </p:attrNameLst>
                                      </p:cBhvr>
                                      <p:tavLst>
                                        <p:tav tm="0">
                                          <p:val>
                                            <p:strVal val="ppt_y"/>
                                          </p:val>
                                        </p:tav>
                                        <p:tav tm="100000">
                                          <p:val>
                                            <p:strVal val="ppt_y"/>
                                          </p:val>
                                        </p:tav>
                                      </p:tavLst>
                                    </p:anim>
                                    <p:set>
                                      <p:cBhvr>
                                        <p:cTn id="110" dur="1" fill="hold">
                                          <p:stCondLst>
                                            <p:cond delay="499"/>
                                          </p:stCondLst>
                                        </p:cTn>
                                        <p:tgtEl>
                                          <p:spTgt spid="10"/>
                                        </p:tgtEl>
                                        <p:attrNameLst>
                                          <p:attrName>style.visibility</p:attrName>
                                        </p:attrNameLst>
                                      </p:cBhvr>
                                      <p:to>
                                        <p:strVal val="hidden"/>
                                      </p:to>
                                    </p:set>
                                  </p:childTnLst>
                                </p:cTn>
                              </p:par>
                              <p:par>
                                <p:cTn id="111" presetID="2" presetClass="exit" presetSubtype="2" fill="hold" grpId="1" nodeType="withEffect">
                                  <p:stCondLst>
                                    <p:cond delay="0"/>
                                  </p:stCondLst>
                                  <p:childTnLst>
                                    <p:anim calcmode="lin" valueType="num">
                                      <p:cBhvr additive="base">
                                        <p:cTn id="112" dur="500"/>
                                        <p:tgtEl>
                                          <p:spTgt spid="9"/>
                                        </p:tgtEl>
                                        <p:attrNameLst>
                                          <p:attrName>ppt_x</p:attrName>
                                        </p:attrNameLst>
                                      </p:cBhvr>
                                      <p:tavLst>
                                        <p:tav tm="0">
                                          <p:val>
                                            <p:strVal val="ppt_x"/>
                                          </p:val>
                                        </p:tav>
                                        <p:tav tm="100000">
                                          <p:val>
                                            <p:strVal val="1+ppt_w/2"/>
                                          </p:val>
                                        </p:tav>
                                      </p:tavLst>
                                    </p:anim>
                                    <p:anim calcmode="lin" valueType="num">
                                      <p:cBhvr additive="base">
                                        <p:cTn id="113" dur="500"/>
                                        <p:tgtEl>
                                          <p:spTgt spid="9"/>
                                        </p:tgtEl>
                                        <p:attrNameLst>
                                          <p:attrName>ppt_y</p:attrName>
                                        </p:attrNameLst>
                                      </p:cBhvr>
                                      <p:tavLst>
                                        <p:tav tm="0">
                                          <p:val>
                                            <p:strVal val="ppt_y"/>
                                          </p:val>
                                        </p:tav>
                                        <p:tav tm="100000">
                                          <p:val>
                                            <p:strVal val="ppt_y"/>
                                          </p:val>
                                        </p:tav>
                                      </p:tavLst>
                                    </p:anim>
                                    <p:set>
                                      <p:cBhvr>
                                        <p:cTn id="114" dur="1" fill="hold">
                                          <p:stCondLst>
                                            <p:cond delay="499"/>
                                          </p:stCondLst>
                                        </p:cTn>
                                        <p:tgtEl>
                                          <p:spTgt spid="9"/>
                                        </p:tgtEl>
                                        <p:attrNameLst>
                                          <p:attrName>style.visibility</p:attrName>
                                        </p:attrNameLst>
                                      </p:cBhvr>
                                      <p:to>
                                        <p:strVal val="hidden"/>
                                      </p:to>
                                    </p:set>
                                  </p:childTnLst>
                                </p:cTn>
                              </p:par>
                              <p:par>
                                <p:cTn id="115" presetID="2" presetClass="exit" presetSubtype="2" fill="hold" grpId="1" nodeType="withEffect">
                                  <p:stCondLst>
                                    <p:cond delay="0"/>
                                  </p:stCondLst>
                                  <p:childTnLst>
                                    <p:anim calcmode="lin" valueType="num">
                                      <p:cBhvr additive="base">
                                        <p:cTn id="116" dur="500"/>
                                        <p:tgtEl>
                                          <p:spTgt spid="14"/>
                                        </p:tgtEl>
                                        <p:attrNameLst>
                                          <p:attrName>ppt_x</p:attrName>
                                        </p:attrNameLst>
                                      </p:cBhvr>
                                      <p:tavLst>
                                        <p:tav tm="0">
                                          <p:val>
                                            <p:strVal val="ppt_x"/>
                                          </p:val>
                                        </p:tav>
                                        <p:tav tm="100000">
                                          <p:val>
                                            <p:strVal val="1+ppt_w/2"/>
                                          </p:val>
                                        </p:tav>
                                      </p:tavLst>
                                    </p:anim>
                                    <p:anim calcmode="lin" valueType="num">
                                      <p:cBhvr additive="base">
                                        <p:cTn id="117" dur="500"/>
                                        <p:tgtEl>
                                          <p:spTgt spid="14"/>
                                        </p:tgtEl>
                                        <p:attrNameLst>
                                          <p:attrName>ppt_y</p:attrName>
                                        </p:attrNameLst>
                                      </p:cBhvr>
                                      <p:tavLst>
                                        <p:tav tm="0">
                                          <p:val>
                                            <p:strVal val="ppt_y"/>
                                          </p:val>
                                        </p:tav>
                                        <p:tav tm="100000">
                                          <p:val>
                                            <p:strVal val="ppt_y"/>
                                          </p:val>
                                        </p:tav>
                                      </p:tavLst>
                                    </p:anim>
                                    <p:set>
                                      <p:cBhvr>
                                        <p:cTn id="118" dur="1" fill="hold">
                                          <p:stCondLst>
                                            <p:cond delay="499"/>
                                          </p:stCondLst>
                                        </p:cTn>
                                        <p:tgtEl>
                                          <p:spTgt spid="14"/>
                                        </p:tgtEl>
                                        <p:attrNameLst>
                                          <p:attrName>style.visibility</p:attrName>
                                        </p:attrNameLst>
                                      </p:cBhvr>
                                      <p:to>
                                        <p:strVal val="hidden"/>
                                      </p:to>
                                    </p:set>
                                  </p:childTnLst>
                                </p:cTn>
                              </p:par>
                              <p:par>
                                <p:cTn id="119" presetID="2" presetClass="exit" presetSubtype="2" fill="hold" grpId="1" nodeType="withEffect">
                                  <p:stCondLst>
                                    <p:cond delay="0"/>
                                  </p:stCondLst>
                                  <p:childTnLst>
                                    <p:anim calcmode="lin" valueType="num">
                                      <p:cBhvr additive="base">
                                        <p:cTn id="120" dur="500"/>
                                        <p:tgtEl>
                                          <p:spTgt spid="13"/>
                                        </p:tgtEl>
                                        <p:attrNameLst>
                                          <p:attrName>ppt_x</p:attrName>
                                        </p:attrNameLst>
                                      </p:cBhvr>
                                      <p:tavLst>
                                        <p:tav tm="0">
                                          <p:val>
                                            <p:strVal val="ppt_x"/>
                                          </p:val>
                                        </p:tav>
                                        <p:tav tm="100000">
                                          <p:val>
                                            <p:strVal val="1+ppt_w/2"/>
                                          </p:val>
                                        </p:tav>
                                      </p:tavLst>
                                    </p:anim>
                                    <p:anim calcmode="lin" valueType="num">
                                      <p:cBhvr additive="base">
                                        <p:cTn id="121" dur="500"/>
                                        <p:tgtEl>
                                          <p:spTgt spid="13"/>
                                        </p:tgtEl>
                                        <p:attrNameLst>
                                          <p:attrName>ppt_y</p:attrName>
                                        </p:attrNameLst>
                                      </p:cBhvr>
                                      <p:tavLst>
                                        <p:tav tm="0">
                                          <p:val>
                                            <p:strVal val="ppt_y"/>
                                          </p:val>
                                        </p:tav>
                                        <p:tav tm="100000">
                                          <p:val>
                                            <p:strVal val="ppt_y"/>
                                          </p:val>
                                        </p:tav>
                                      </p:tavLst>
                                    </p:anim>
                                    <p:set>
                                      <p:cBhvr>
                                        <p:cTn id="122" dur="1" fill="hold">
                                          <p:stCondLst>
                                            <p:cond delay="499"/>
                                          </p:stCondLst>
                                        </p:cTn>
                                        <p:tgtEl>
                                          <p:spTgt spid="13"/>
                                        </p:tgtEl>
                                        <p:attrNameLst>
                                          <p:attrName>style.visibility</p:attrName>
                                        </p:attrNameLst>
                                      </p:cBhvr>
                                      <p:to>
                                        <p:strVal val="hidden"/>
                                      </p:to>
                                    </p:set>
                                  </p:childTnLst>
                                </p:cTn>
                              </p:par>
                              <p:par>
                                <p:cTn id="123" presetID="2" presetClass="exit" presetSubtype="2" fill="hold" grpId="1" nodeType="withEffect">
                                  <p:stCondLst>
                                    <p:cond delay="0"/>
                                  </p:stCondLst>
                                  <p:childTnLst>
                                    <p:anim calcmode="lin" valueType="num">
                                      <p:cBhvr additive="base">
                                        <p:cTn id="124" dur="500"/>
                                        <p:tgtEl>
                                          <p:spTgt spid="19"/>
                                        </p:tgtEl>
                                        <p:attrNameLst>
                                          <p:attrName>ppt_x</p:attrName>
                                        </p:attrNameLst>
                                      </p:cBhvr>
                                      <p:tavLst>
                                        <p:tav tm="0">
                                          <p:val>
                                            <p:strVal val="ppt_x"/>
                                          </p:val>
                                        </p:tav>
                                        <p:tav tm="100000">
                                          <p:val>
                                            <p:strVal val="1+ppt_w/2"/>
                                          </p:val>
                                        </p:tav>
                                      </p:tavLst>
                                    </p:anim>
                                    <p:anim calcmode="lin" valueType="num">
                                      <p:cBhvr additive="base">
                                        <p:cTn id="125" dur="500"/>
                                        <p:tgtEl>
                                          <p:spTgt spid="19"/>
                                        </p:tgtEl>
                                        <p:attrNameLst>
                                          <p:attrName>ppt_y</p:attrName>
                                        </p:attrNameLst>
                                      </p:cBhvr>
                                      <p:tavLst>
                                        <p:tav tm="0">
                                          <p:val>
                                            <p:strVal val="ppt_y"/>
                                          </p:val>
                                        </p:tav>
                                        <p:tav tm="100000">
                                          <p:val>
                                            <p:strVal val="ppt_y"/>
                                          </p:val>
                                        </p:tav>
                                      </p:tavLst>
                                    </p:anim>
                                    <p:set>
                                      <p:cBhvr>
                                        <p:cTn id="126" dur="1" fill="hold">
                                          <p:stCondLst>
                                            <p:cond delay="499"/>
                                          </p:stCondLst>
                                        </p:cTn>
                                        <p:tgtEl>
                                          <p:spTgt spid="19"/>
                                        </p:tgtEl>
                                        <p:attrNameLst>
                                          <p:attrName>style.visibility</p:attrName>
                                        </p:attrNameLst>
                                      </p:cBhvr>
                                      <p:to>
                                        <p:strVal val="hidden"/>
                                      </p:to>
                                    </p:set>
                                  </p:childTnLst>
                                </p:cTn>
                              </p:par>
                              <p:par>
                                <p:cTn id="127" presetID="2" presetClass="exit" presetSubtype="2" fill="hold" grpId="1" nodeType="withEffect">
                                  <p:stCondLst>
                                    <p:cond delay="0"/>
                                  </p:stCondLst>
                                  <p:childTnLst>
                                    <p:anim calcmode="lin" valueType="num">
                                      <p:cBhvr additive="base">
                                        <p:cTn id="128" dur="500"/>
                                        <p:tgtEl>
                                          <p:spTgt spid="4"/>
                                        </p:tgtEl>
                                        <p:attrNameLst>
                                          <p:attrName>ppt_x</p:attrName>
                                        </p:attrNameLst>
                                      </p:cBhvr>
                                      <p:tavLst>
                                        <p:tav tm="0">
                                          <p:val>
                                            <p:strVal val="ppt_x"/>
                                          </p:val>
                                        </p:tav>
                                        <p:tav tm="100000">
                                          <p:val>
                                            <p:strVal val="1+ppt_w/2"/>
                                          </p:val>
                                        </p:tav>
                                      </p:tavLst>
                                    </p:anim>
                                    <p:anim calcmode="lin" valueType="num">
                                      <p:cBhvr additive="base">
                                        <p:cTn id="129" dur="500"/>
                                        <p:tgtEl>
                                          <p:spTgt spid="4"/>
                                        </p:tgtEl>
                                        <p:attrNameLst>
                                          <p:attrName>ppt_y</p:attrName>
                                        </p:attrNameLst>
                                      </p:cBhvr>
                                      <p:tavLst>
                                        <p:tav tm="0">
                                          <p:val>
                                            <p:strVal val="ppt_y"/>
                                          </p:val>
                                        </p:tav>
                                        <p:tav tm="100000">
                                          <p:val>
                                            <p:strVal val="ppt_y"/>
                                          </p:val>
                                        </p:tav>
                                      </p:tavLst>
                                    </p:anim>
                                    <p:set>
                                      <p:cBhvr>
                                        <p:cTn id="130" dur="1" fill="hold">
                                          <p:stCondLst>
                                            <p:cond delay="499"/>
                                          </p:stCondLst>
                                        </p:cTn>
                                        <p:tgtEl>
                                          <p:spTgt spid="4"/>
                                        </p:tgtEl>
                                        <p:attrNameLst>
                                          <p:attrName>style.visibility</p:attrName>
                                        </p:attrNameLst>
                                      </p:cBhvr>
                                      <p:to>
                                        <p:strVal val="hidden"/>
                                      </p:to>
                                    </p:set>
                                  </p:childTnLst>
                                </p:cTn>
                              </p:par>
                              <p:par>
                                <p:cTn id="131" presetID="2" presetClass="exit" presetSubtype="2" fill="hold" grpId="1" nodeType="withEffect">
                                  <p:stCondLst>
                                    <p:cond delay="0"/>
                                  </p:stCondLst>
                                  <p:childTnLst>
                                    <p:anim calcmode="lin" valueType="num">
                                      <p:cBhvr additive="base">
                                        <p:cTn id="132" dur="500"/>
                                        <p:tgtEl>
                                          <p:spTgt spid="17"/>
                                        </p:tgtEl>
                                        <p:attrNameLst>
                                          <p:attrName>ppt_x</p:attrName>
                                        </p:attrNameLst>
                                      </p:cBhvr>
                                      <p:tavLst>
                                        <p:tav tm="0">
                                          <p:val>
                                            <p:strVal val="ppt_x"/>
                                          </p:val>
                                        </p:tav>
                                        <p:tav tm="100000">
                                          <p:val>
                                            <p:strVal val="1+ppt_w/2"/>
                                          </p:val>
                                        </p:tav>
                                      </p:tavLst>
                                    </p:anim>
                                    <p:anim calcmode="lin" valueType="num">
                                      <p:cBhvr additive="base">
                                        <p:cTn id="133" dur="500"/>
                                        <p:tgtEl>
                                          <p:spTgt spid="17"/>
                                        </p:tgtEl>
                                        <p:attrNameLst>
                                          <p:attrName>ppt_y</p:attrName>
                                        </p:attrNameLst>
                                      </p:cBhvr>
                                      <p:tavLst>
                                        <p:tav tm="0">
                                          <p:val>
                                            <p:strVal val="ppt_y"/>
                                          </p:val>
                                        </p:tav>
                                        <p:tav tm="100000">
                                          <p:val>
                                            <p:strVal val="ppt_y"/>
                                          </p:val>
                                        </p:tav>
                                      </p:tavLst>
                                    </p:anim>
                                    <p:set>
                                      <p:cBhvr>
                                        <p:cTn id="134" dur="1" fill="hold">
                                          <p:stCondLst>
                                            <p:cond delay="499"/>
                                          </p:stCondLst>
                                        </p:cTn>
                                        <p:tgtEl>
                                          <p:spTgt spid="17"/>
                                        </p:tgtEl>
                                        <p:attrNameLst>
                                          <p:attrName>style.visibility</p:attrName>
                                        </p:attrNameLst>
                                      </p:cBhvr>
                                      <p:to>
                                        <p:strVal val="hidden"/>
                                      </p:to>
                                    </p:set>
                                  </p:childTnLst>
                                </p:cTn>
                              </p:par>
                              <p:par>
                                <p:cTn id="135" presetID="2" presetClass="exit" presetSubtype="2" fill="hold" grpId="1" nodeType="withEffect">
                                  <p:stCondLst>
                                    <p:cond delay="0"/>
                                  </p:stCondLst>
                                  <p:childTnLst>
                                    <p:anim calcmode="lin" valueType="num">
                                      <p:cBhvr additive="base">
                                        <p:cTn id="136" dur="500"/>
                                        <p:tgtEl>
                                          <p:spTgt spid="8"/>
                                        </p:tgtEl>
                                        <p:attrNameLst>
                                          <p:attrName>ppt_x</p:attrName>
                                        </p:attrNameLst>
                                      </p:cBhvr>
                                      <p:tavLst>
                                        <p:tav tm="0">
                                          <p:val>
                                            <p:strVal val="ppt_x"/>
                                          </p:val>
                                        </p:tav>
                                        <p:tav tm="100000">
                                          <p:val>
                                            <p:strVal val="1+ppt_w/2"/>
                                          </p:val>
                                        </p:tav>
                                      </p:tavLst>
                                    </p:anim>
                                    <p:anim calcmode="lin" valueType="num">
                                      <p:cBhvr additive="base">
                                        <p:cTn id="137" dur="500"/>
                                        <p:tgtEl>
                                          <p:spTgt spid="8"/>
                                        </p:tgtEl>
                                        <p:attrNameLst>
                                          <p:attrName>ppt_y</p:attrName>
                                        </p:attrNameLst>
                                      </p:cBhvr>
                                      <p:tavLst>
                                        <p:tav tm="0">
                                          <p:val>
                                            <p:strVal val="ppt_y"/>
                                          </p:val>
                                        </p:tav>
                                        <p:tav tm="100000">
                                          <p:val>
                                            <p:strVal val="ppt_y"/>
                                          </p:val>
                                        </p:tav>
                                      </p:tavLst>
                                    </p:anim>
                                    <p:set>
                                      <p:cBhvr>
                                        <p:cTn id="138" dur="1" fill="hold">
                                          <p:stCondLst>
                                            <p:cond delay="499"/>
                                          </p:stCondLst>
                                        </p:cTn>
                                        <p:tgtEl>
                                          <p:spTgt spid="8"/>
                                        </p:tgtEl>
                                        <p:attrNameLst>
                                          <p:attrName>style.visibility</p:attrName>
                                        </p:attrNameLst>
                                      </p:cBhvr>
                                      <p:to>
                                        <p:strVal val="hidden"/>
                                      </p:to>
                                    </p:set>
                                  </p:childTnLst>
                                </p:cTn>
                              </p:par>
                              <p:par>
                                <p:cTn id="139" presetID="2" presetClass="exit" presetSubtype="2" fill="hold" grpId="1" nodeType="withEffect">
                                  <p:stCondLst>
                                    <p:cond delay="0"/>
                                  </p:stCondLst>
                                  <p:childTnLst>
                                    <p:anim calcmode="lin" valueType="num">
                                      <p:cBhvr additive="base">
                                        <p:cTn id="140" dur="500"/>
                                        <p:tgtEl>
                                          <p:spTgt spid="7"/>
                                        </p:tgtEl>
                                        <p:attrNameLst>
                                          <p:attrName>ppt_x</p:attrName>
                                        </p:attrNameLst>
                                      </p:cBhvr>
                                      <p:tavLst>
                                        <p:tav tm="0">
                                          <p:val>
                                            <p:strVal val="ppt_x"/>
                                          </p:val>
                                        </p:tav>
                                        <p:tav tm="100000">
                                          <p:val>
                                            <p:strVal val="1+ppt_w/2"/>
                                          </p:val>
                                        </p:tav>
                                      </p:tavLst>
                                    </p:anim>
                                    <p:anim calcmode="lin" valueType="num">
                                      <p:cBhvr additive="base">
                                        <p:cTn id="141" dur="500"/>
                                        <p:tgtEl>
                                          <p:spTgt spid="7"/>
                                        </p:tgtEl>
                                        <p:attrNameLst>
                                          <p:attrName>ppt_y</p:attrName>
                                        </p:attrNameLst>
                                      </p:cBhvr>
                                      <p:tavLst>
                                        <p:tav tm="0">
                                          <p:val>
                                            <p:strVal val="ppt_y"/>
                                          </p:val>
                                        </p:tav>
                                        <p:tav tm="100000">
                                          <p:val>
                                            <p:strVal val="ppt_y"/>
                                          </p:val>
                                        </p:tav>
                                      </p:tavLst>
                                    </p:anim>
                                    <p:set>
                                      <p:cBhvr>
                                        <p:cTn id="142" dur="1" fill="hold">
                                          <p:stCondLst>
                                            <p:cond delay="499"/>
                                          </p:stCondLst>
                                        </p:cTn>
                                        <p:tgtEl>
                                          <p:spTgt spid="7"/>
                                        </p:tgtEl>
                                        <p:attrNameLst>
                                          <p:attrName>style.visibility</p:attrName>
                                        </p:attrNameLst>
                                      </p:cBhvr>
                                      <p:to>
                                        <p:strVal val="hidden"/>
                                      </p:to>
                                    </p:set>
                                  </p:childTnLst>
                                </p:cTn>
                              </p:par>
                              <p:par>
                                <p:cTn id="143" presetID="2" presetClass="exit" presetSubtype="2" fill="hold" grpId="1" nodeType="withEffect">
                                  <p:stCondLst>
                                    <p:cond delay="0"/>
                                  </p:stCondLst>
                                  <p:childTnLst>
                                    <p:anim calcmode="lin" valueType="num">
                                      <p:cBhvr additive="base">
                                        <p:cTn id="144" dur="500"/>
                                        <p:tgtEl>
                                          <p:spTgt spid="20"/>
                                        </p:tgtEl>
                                        <p:attrNameLst>
                                          <p:attrName>ppt_x</p:attrName>
                                        </p:attrNameLst>
                                      </p:cBhvr>
                                      <p:tavLst>
                                        <p:tav tm="0">
                                          <p:val>
                                            <p:strVal val="ppt_x"/>
                                          </p:val>
                                        </p:tav>
                                        <p:tav tm="100000">
                                          <p:val>
                                            <p:strVal val="1+ppt_w/2"/>
                                          </p:val>
                                        </p:tav>
                                      </p:tavLst>
                                    </p:anim>
                                    <p:anim calcmode="lin" valueType="num">
                                      <p:cBhvr additive="base">
                                        <p:cTn id="145" dur="500"/>
                                        <p:tgtEl>
                                          <p:spTgt spid="20"/>
                                        </p:tgtEl>
                                        <p:attrNameLst>
                                          <p:attrName>ppt_y</p:attrName>
                                        </p:attrNameLst>
                                      </p:cBhvr>
                                      <p:tavLst>
                                        <p:tav tm="0">
                                          <p:val>
                                            <p:strVal val="ppt_y"/>
                                          </p:val>
                                        </p:tav>
                                        <p:tav tm="100000">
                                          <p:val>
                                            <p:strVal val="ppt_y"/>
                                          </p:val>
                                        </p:tav>
                                      </p:tavLst>
                                    </p:anim>
                                    <p:set>
                                      <p:cBhvr>
                                        <p:cTn id="146" dur="1" fill="hold">
                                          <p:stCondLst>
                                            <p:cond delay="499"/>
                                          </p:stCondLst>
                                        </p:cTn>
                                        <p:tgtEl>
                                          <p:spTgt spid="20"/>
                                        </p:tgtEl>
                                        <p:attrNameLst>
                                          <p:attrName>style.visibility</p:attrName>
                                        </p:attrNameLst>
                                      </p:cBhvr>
                                      <p:to>
                                        <p:strVal val="hidden"/>
                                      </p:to>
                                    </p:set>
                                  </p:childTnLst>
                                </p:cTn>
                              </p:par>
                              <p:par>
                                <p:cTn id="147" presetID="2" presetClass="exit" presetSubtype="2" fill="hold" grpId="1" nodeType="withEffect">
                                  <p:stCondLst>
                                    <p:cond delay="0"/>
                                  </p:stCondLst>
                                  <p:childTnLst>
                                    <p:anim calcmode="lin" valueType="num">
                                      <p:cBhvr additive="base">
                                        <p:cTn id="148" dur="500"/>
                                        <p:tgtEl>
                                          <p:spTgt spid="6"/>
                                        </p:tgtEl>
                                        <p:attrNameLst>
                                          <p:attrName>ppt_x</p:attrName>
                                        </p:attrNameLst>
                                      </p:cBhvr>
                                      <p:tavLst>
                                        <p:tav tm="0">
                                          <p:val>
                                            <p:strVal val="ppt_x"/>
                                          </p:val>
                                        </p:tav>
                                        <p:tav tm="100000">
                                          <p:val>
                                            <p:strVal val="1+ppt_w/2"/>
                                          </p:val>
                                        </p:tav>
                                      </p:tavLst>
                                    </p:anim>
                                    <p:anim calcmode="lin" valueType="num">
                                      <p:cBhvr additive="base">
                                        <p:cTn id="149" dur="500"/>
                                        <p:tgtEl>
                                          <p:spTgt spid="6"/>
                                        </p:tgtEl>
                                        <p:attrNameLst>
                                          <p:attrName>ppt_y</p:attrName>
                                        </p:attrNameLst>
                                      </p:cBhvr>
                                      <p:tavLst>
                                        <p:tav tm="0">
                                          <p:val>
                                            <p:strVal val="ppt_y"/>
                                          </p:val>
                                        </p:tav>
                                        <p:tav tm="100000">
                                          <p:val>
                                            <p:strVal val="ppt_y"/>
                                          </p:val>
                                        </p:tav>
                                      </p:tavLst>
                                    </p:anim>
                                    <p:set>
                                      <p:cBhvr>
                                        <p:cTn id="150" dur="1" fill="hold">
                                          <p:stCondLst>
                                            <p:cond delay="499"/>
                                          </p:stCondLst>
                                        </p:cTn>
                                        <p:tgtEl>
                                          <p:spTgt spid="6"/>
                                        </p:tgtEl>
                                        <p:attrNameLst>
                                          <p:attrName>style.visibility</p:attrName>
                                        </p:attrNameLst>
                                      </p:cBhvr>
                                      <p:to>
                                        <p:strVal val="hidden"/>
                                      </p:to>
                                    </p:set>
                                  </p:childTnLst>
                                </p:cTn>
                              </p:par>
                              <p:par>
                                <p:cTn id="151" presetID="2" presetClass="exit" presetSubtype="2" fill="hold" grpId="1" nodeType="withEffect">
                                  <p:stCondLst>
                                    <p:cond delay="0"/>
                                  </p:stCondLst>
                                  <p:childTnLst>
                                    <p:anim calcmode="lin" valueType="num">
                                      <p:cBhvr additive="base">
                                        <p:cTn id="152" dur="500"/>
                                        <p:tgtEl>
                                          <p:spTgt spid="18"/>
                                        </p:tgtEl>
                                        <p:attrNameLst>
                                          <p:attrName>ppt_x</p:attrName>
                                        </p:attrNameLst>
                                      </p:cBhvr>
                                      <p:tavLst>
                                        <p:tav tm="0">
                                          <p:val>
                                            <p:strVal val="ppt_x"/>
                                          </p:val>
                                        </p:tav>
                                        <p:tav tm="100000">
                                          <p:val>
                                            <p:strVal val="1+ppt_w/2"/>
                                          </p:val>
                                        </p:tav>
                                      </p:tavLst>
                                    </p:anim>
                                    <p:anim calcmode="lin" valueType="num">
                                      <p:cBhvr additive="base">
                                        <p:cTn id="153" dur="500"/>
                                        <p:tgtEl>
                                          <p:spTgt spid="18"/>
                                        </p:tgtEl>
                                        <p:attrNameLst>
                                          <p:attrName>ppt_y</p:attrName>
                                        </p:attrNameLst>
                                      </p:cBhvr>
                                      <p:tavLst>
                                        <p:tav tm="0">
                                          <p:val>
                                            <p:strVal val="ppt_y"/>
                                          </p:val>
                                        </p:tav>
                                        <p:tav tm="100000">
                                          <p:val>
                                            <p:strVal val="ppt_y"/>
                                          </p:val>
                                        </p:tav>
                                      </p:tavLst>
                                    </p:anim>
                                    <p:set>
                                      <p:cBhvr>
                                        <p:cTn id="154" dur="1" fill="hold">
                                          <p:stCondLst>
                                            <p:cond delay="499"/>
                                          </p:stCondLst>
                                        </p:cTn>
                                        <p:tgtEl>
                                          <p:spTgt spid="18"/>
                                        </p:tgtEl>
                                        <p:attrNameLst>
                                          <p:attrName>style.visibility</p:attrName>
                                        </p:attrNameLst>
                                      </p:cBhvr>
                                      <p:to>
                                        <p:strVal val="hidden"/>
                                      </p:to>
                                    </p:set>
                                  </p:childTnLst>
                                </p:cTn>
                              </p:par>
                              <p:par>
                                <p:cTn id="155" presetID="2" presetClass="exit" presetSubtype="2" fill="hold" grpId="1" nodeType="withEffect">
                                  <p:stCondLst>
                                    <p:cond delay="0"/>
                                  </p:stCondLst>
                                  <p:childTnLst>
                                    <p:anim calcmode="lin" valueType="num">
                                      <p:cBhvr additive="base">
                                        <p:cTn id="156" dur="500"/>
                                        <p:tgtEl>
                                          <p:spTgt spid="15"/>
                                        </p:tgtEl>
                                        <p:attrNameLst>
                                          <p:attrName>ppt_x</p:attrName>
                                        </p:attrNameLst>
                                      </p:cBhvr>
                                      <p:tavLst>
                                        <p:tav tm="0">
                                          <p:val>
                                            <p:strVal val="ppt_x"/>
                                          </p:val>
                                        </p:tav>
                                        <p:tav tm="100000">
                                          <p:val>
                                            <p:strVal val="1+ppt_w/2"/>
                                          </p:val>
                                        </p:tav>
                                      </p:tavLst>
                                    </p:anim>
                                    <p:anim calcmode="lin" valueType="num">
                                      <p:cBhvr additive="base">
                                        <p:cTn id="157" dur="500"/>
                                        <p:tgtEl>
                                          <p:spTgt spid="15"/>
                                        </p:tgtEl>
                                        <p:attrNameLst>
                                          <p:attrName>ppt_y</p:attrName>
                                        </p:attrNameLst>
                                      </p:cBhvr>
                                      <p:tavLst>
                                        <p:tav tm="0">
                                          <p:val>
                                            <p:strVal val="ppt_y"/>
                                          </p:val>
                                        </p:tav>
                                        <p:tav tm="100000">
                                          <p:val>
                                            <p:strVal val="ppt_y"/>
                                          </p:val>
                                        </p:tav>
                                      </p:tavLst>
                                    </p:anim>
                                    <p:set>
                                      <p:cBhvr>
                                        <p:cTn id="158" dur="1" fill="hold">
                                          <p:stCondLst>
                                            <p:cond delay="499"/>
                                          </p:stCondLst>
                                        </p:cTn>
                                        <p:tgtEl>
                                          <p:spTgt spid="15"/>
                                        </p:tgtEl>
                                        <p:attrNameLst>
                                          <p:attrName>style.visibility</p:attrName>
                                        </p:attrNameLst>
                                      </p:cBhvr>
                                      <p:to>
                                        <p:strVal val="hidden"/>
                                      </p:to>
                                    </p:set>
                                  </p:childTnLst>
                                </p:cTn>
                              </p:par>
                              <p:par>
                                <p:cTn id="159" presetID="2" presetClass="exit" presetSubtype="2" fill="hold" grpId="1" nodeType="withEffect">
                                  <p:stCondLst>
                                    <p:cond delay="0"/>
                                  </p:stCondLst>
                                  <p:childTnLst>
                                    <p:anim calcmode="lin" valueType="num">
                                      <p:cBhvr additive="base">
                                        <p:cTn id="160" dur="500"/>
                                        <p:tgtEl>
                                          <p:spTgt spid="16"/>
                                        </p:tgtEl>
                                        <p:attrNameLst>
                                          <p:attrName>ppt_x</p:attrName>
                                        </p:attrNameLst>
                                      </p:cBhvr>
                                      <p:tavLst>
                                        <p:tav tm="0">
                                          <p:val>
                                            <p:strVal val="ppt_x"/>
                                          </p:val>
                                        </p:tav>
                                        <p:tav tm="100000">
                                          <p:val>
                                            <p:strVal val="1+ppt_w/2"/>
                                          </p:val>
                                        </p:tav>
                                      </p:tavLst>
                                    </p:anim>
                                    <p:anim calcmode="lin" valueType="num">
                                      <p:cBhvr additive="base">
                                        <p:cTn id="161" dur="500"/>
                                        <p:tgtEl>
                                          <p:spTgt spid="16"/>
                                        </p:tgtEl>
                                        <p:attrNameLst>
                                          <p:attrName>ppt_y</p:attrName>
                                        </p:attrNameLst>
                                      </p:cBhvr>
                                      <p:tavLst>
                                        <p:tav tm="0">
                                          <p:val>
                                            <p:strVal val="ppt_y"/>
                                          </p:val>
                                        </p:tav>
                                        <p:tav tm="100000">
                                          <p:val>
                                            <p:strVal val="ppt_y"/>
                                          </p:val>
                                        </p:tav>
                                      </p:tavLst>
                                    </p:anim>
                                    <p:set>
                                      <p:cBhvr>
                                        <p:cTn id="162" dur="1" fill="hold">
                                          <p:stCondLst>
                                            <p:cond delay="499"/>
                                          </p:stCondLst>
                                        </p:cTn>
                                        <p:tgtEl>
                                          <p:spTgt spid="16"/>
                                        </p:tgtEl>
                                        <p:attrNameLst>
                                          <p:attrName>style.visibility</p:attrName>
                                        </p:attrNameLst>
                                      </p:cBhvr>
                                      <p:to>
                                        <p:strVal val="hidden"/>
                                      </p:to>
                                    </p:set>
                                  </p:childTnLst>
                                </p:cTn>
                              </p:par>
                              <p:par>
                                <p:cTn id="163" presetID="2" presetClass="exit" presetSubtype="2" fill="hold" grpId="1" nodeType="withEffect">
                                  <p:stCondLst>
                                    <p:cond delay="0"/>
                                  </p:stCondLst>
                                  <p:childTnLst>
                                    <p:anim calcmode="lin" valueType="num">
                                      <p:cBhvr additive="base">
                                        <p:cTn id="164" dur="500"/>
                                        <p:tgtEl>
                                          <p:spTgt spid="5"/>
                                        </p:tgtEl>
                                        <p:attrNameLst>
                                          <p:attrName>ppt_x</p:attrName>
                                        </p:attrNameLst>
                                      </p:cBhvr>
                                      <p:tavLst>
                                        <p:tav tm="0">
                                          <p:val>
                                            <p:strVal val="ppt_x"/>
                                          </p:val>
                                        </p:tav>
                                        <p:tav tm="100000">
                                          <p:val>
                                            <p:strVal val="1+ppt_w/2"/>
                                          </p:val>
                                        </p:tav>
                                      </p:tavLst>
                                    </p:anim>
                                    <p:anim calcmode="lin" valueType="num">
                                      <p:cBhvr additive="base">
                                        <p:cTn id="165" dur="500"/>
                                        <p:tgtEl>
                                          <p:spTgt spid="5"/>
                                        </p:tgtEl>
                                        <p:attrNameLst>
                                          <p:attrName>ppt_y</p:attrName>
                                        </p:attrNameLst>
                                      </p:cBhvr>
                                      <p:tavLst>
                                        <p:tav tm="0">
                                          <p:val>
                                            <p:strVal val="ppt_y"/>
                                          </p:val>
                                        </p:tav>
                                        <p:tav tm="100000">
                                          <p:val>
                                            <p:strVal val="ppt_y"/>
                                          </p:val>
                                        </p:tav>
                                      </p:tavLst>
                                    </p:anim>
                                    <p:set>
                                      <p:cBhvr>
                                        <p:cTn id="166" dur="1" fill="hold">
                                          <p:stCondLst>
                                            <p:cond delay="499"/>
                                          </p:stCondLst>
                                        </p:cTn>
                                        <p:tgtEl>
                                          <p:spTgt spid="5"/>
                                        </p:tgtEl>
                                        <p:attrNameLst>
                                          <p:attrName>style.visibility</p:attrName>
                                        </p:attrNameLst>
                                      </p:cBhvr>
                                      <p:to>
                                        <p:strVal val="hidden"/>
                                      </p:to>
                                    </p:set>
                                  </p:childTnLst>
                                </p:cTn>
                              </p:par>
                              <p:par>
                                <p:cTn id="167" presetID="2" presetClass="exit" presetSubtype="2" fill="hold" grpId="1" nodeType="withEffect">
                                  <p:stCondLst>
                                    <p:cond delay="0"/>
                                  </p:stCondLst>
                                  <p:childTnLst>
                                    <p:anim calcmode="lin" valueType="num">
                                      <p:cBhvr additive="base">
                                        <p:cTn id="168" dur="500"/>
                                        <p:tgtEl>
                                          <p:spTgt spid="11"/>
                                        </p:tgtEl>
                                        <p:attrNameLst>
                                          <p:attrName>ppt_x</p:attrName>
                                        </p:attrNameLst>
                                      </p:cBhvr>
                                      <p:tavLst>
                                        <p:tav tm="0">
                                          <p:val>
                                            <p:strVal val="ppt_x"/>
                                          </p:val>
                                        </p:tav>
                                        <p:tav tm="100000">
                                          <p:val>
                                            <p:strVal val="1+ppt_w/2"/>
                                          </p:val>
                                        </p:tav>
                                      </p:tavLst>
                                    </p:anim>
                                    <p:anim calcmode="lin" valueType="num">
                                      <p:cBhvr additive="base">
                                        <p:cTn id="169" dur="500"/>
                                        <p:tgtEl>
                                          <p:spTgt spid="11"/>
                                        </p:tgtEl>
                                        <p:attrNameLst>
                                          <p:attrName>ppt_y</p:attrName>
                                        </p:attrNameLst>
                                      </p:cBhvr>
                                      <p:tavLst>
                                        <p:tav tm="0">
                                          <p:val>
                                            <p:strVal val="ppt_y"/>
                                          </p:val>
                                        </p:tav>
                                        <p:tav tm="100000">
                                          <p:val>
                                            <p:strVal val="ppt_y"/>
                                          </p:val>
                                        </p:tav>
                                      </p:tavLst>
                                    </p:anim>
                                    <p:set>
                                      <p:cBhvr>
                                        <p:cTn id="170" dur="1" fill="hold">
                                          <p:stCondLst>
                                            <p:cond delay="499"/>
                                          </p:stCondLst>
                                        </p:cTn>
                                        <p:tgtEl>
                                          <p:spTgt spid="11"/>
                                        </p:tgtEl>
                                        <p:attrNameLst>
                                          <p:attrName>style.visibility</p:attrName>
                                        </p:attrNameLst>
                                      </p:cBhvr>
                                      <p:to>
                                        <p:strVal val="hidden"/>
                                      </p:to>
                                    </p:set>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0"/>
                                  </p:stCondLst>
                                  <p:childTnLst>
                                    <p:set>
                                      <p:cBhvr>
                                        <p:cTn id="174" dur="1" fill="hold">
                                          <p:stCondLst>
                                            <p:cond delay="0"/>
                                          </p:stCondLst>
                                        </p:cTn>
                                        <p:tgtEl>
                                          <p:spTgt spid="3">
                                            <p:txEl>
                                              <p:pRg st="2" end="2"/>
                                            </p:txEl>
                                          </p:spTgt>
                                        </p:tgtEl>
                                        <p:attrNameLst>
                                          <p:attrName>style.visibility</p:attrName>
                                        </p:attrNameLst>
                                      </p:cBhvr>
                                      <p:to>
                                        <p:strVal val="visible"/>
                                      </p:to>
                                    </p:set>
                                    <p:anim calcmode="lin" valueType="num">
                                      <p:cBhvr additive="base">
                                        <p:cTn id="17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ere's why you should consider buying a property franchise">
            <a:extLst>
              <a:ext uri="{FF2B5EF4-FFF2-40B4-BE49-F238E27FC236}">
                <a16:creationId xmlns:a16="http://schemas.microsoft.com/office/drawing/2014/main" id="{FD1D21B3-8E36-9894-2EA9-0862CB120F5F}"/>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895350" y="4750"/>
            <a:ext cx="10299700" cy="6848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A8FB694-3A32-23EE-F4F2-441BCCED8B7D}"/>
              </a:ext>
            </a:extLst>
          </p:cNvPr>
          <p:cNvSpPr>
            <a:spLocks noGrp="1"/>
          </p:cNvSpPr>
          <p:nvPr>
            <p:ph type="title"/>
          </p:nvPr>
        </p:nvSpPr>
        <p:spPr/>
        <p:txBody>
          <a:bodyPr>
            <a:normAutofit/>
          </a:bodyPr>
          <a:lstStyle/>
          <a:p>
            <a:r>
              <a:rPr lang="en-GB"/>
              <a:t>They sold property and possessions to give to anyone who had need. </a:t>
            </a:r>
            <a:endParaRPr lang="en-GB" dirty="0"/>
          </a:p>
        </p:txBody>
      </p:sp>
      <p:sp>
        <p:nvSpPr>
          <p:cNvPr id="3" name="Content Placeholder 2">
            <a:extLst>
              <a:ext uri="{FF2B5EF4-FFF2-40B4-BE49-F238E27FC236}">
                <a16:creationId xmlns:a16="http://schemas.microsoft.com/office/drawing/2014/main" id="{582913A4-1844-7313-F3A8-D71D9A299386}"/>
              </a:ext>
            </a:extLst>
          </p:cNvPr>
          <p:cNvSpPr>
            <a:spLocks noGrp="1"/>
          </p:cNvSpPr>
          <p:nvPr>
            <p:ph idx="1"/>
          </p:nvPr>
        </p:nvSpPr>
        <p:spPr>
          <a:xfrm>
            <a:off x="838200" y="1825625"/>
            <a:ext cx="10515600" cy="497057"/>
          </a:xfrm>
        </p:spPr>
        <p:txBody>
          <a:bodyPr>
            <a:normAutofit/>
          </a:bodyPr>
          <a:lstStyle/>
          <a:p>
            <a:r>
              <a:rPr lang="en-GB" sz="2400" dirty="0"/>
              <a:t>Year of Jubilee (Lev 25)</a:t>
            </a:r>
          </a:p>
        </p:txBody>
      </p:sp>
      <p:sp>
        <p:nvSpPr>
          <p:cNvPr id="5" name="TextBox 4">
            <a:extLst>
              <a:ext uri="{FF2B5EF4-FFF2-40B4-BE49-F238E27FC236}">
                <a16:creationId xmlns:a16="http://schemas.microsoft.com/office/drawing/2014/main" id="{0E17E553-AB9A-1F0A-C687-5F90F033B9F3}"/>
              </a:ext>
            </a:extLst>
          </p:cNvPr>
          <p:cNvSpPr txBox="1"/>
          <p:nvPr/>
        </p:nvSpPr>
        <p:spPr>
          <a:xfrm>
            <a:off x="8534400" y="2559196"/>
            <a:ext cx="3460750" cy="3046988"/>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GB" sz="2400" dirty="0">
                <a:effectLst/>
                <a:latin typeface="Aptos" panose="020B0004020202020204" pitchFamily="34" charset="0"/>
                <a:ea typeface="Aptos" panose="020B0004020202020204" pitchFamily="34" charset="0"/>
                <a:cs typeface="Times New Roman" panose="02020603050405020304" pitchFamily="18" charset="0"/>
              </a:rPr>
              <a:t>The commandments… are summed up in this one command: “Love your </a:t>
            </a:r>
            <a:r>
              <a:rPr lang="en-GB" sz="2400" dirty="0" err="1">
                <a:effectLst/>
                <a:latin typeface="Aptos" panose="020B0004020202020204" pitchFamily="34" charset="0"/>
                <a:ea typeface="Aptos" panose="020B0004020202020204" pitchFamily="34" charset="0"/>
                <a:cs typeface="Times New Roman" panose="02020603050405020304" pitchFamily="18" charset="0"/>
              </a:rPr>
              <a:t>neighbor</a:t>
            </a:r>
            <a:r>
              <a:rPr lang="en-GB" sz="2400" dirty="0">
                <a:effectLst/>
                <a:latin typeface="Aptos" panose="020B0004020202020204" pitchFamily="34" charset="0"/>
                <a:ea typeface="Aptos" panose="020B0004020202020204" pitchFamily="34" charset="0"/>
                <a:cs typeface="Times New Roman" panose="02020603050405020304" pitchFamily="18" charset="0"/>
              </a:rPr>
              <a:t> as yourself.” …</a:t>
            </a:r>
            <a:r>
              <a:rPr lang="en-GB" sz="2400" b="1" dirty="0">
                <a:effectLst/>
                <a:latin typeface="Aptos" panose="020B0004020202020204" pitchFamily="34" charset="0"/>
                <a:ea typeface="Aptos" panose="020B0004020202020204" pitchFamily="34" charset="0"/>
                <a:cs typeface="Times New Roman" panose="02020603050405020304" pitchFamily="18" charset="0"/>
              </a:rPr>
              <a:t>Therefore </a:t>
            </a:r>
            <a:r>
              <a:rPr lang="en-GB" sz="2400" b="1"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love</a:t>
            </a:r>
            <a:r>
              <a:rPr lang="en-GB" sz="2400" b="1" dirty="0">
                <a:effectLst/>
                <a:latin typeface="Aptos" panose="020B0004020202020204" pitchFamily="34" charset="0"/>
                <a:ea typeface="Aptos" panose="020B0004020202020204" pitchFamily="34" charset="0"/>
                <a:cs typeface="Times New Roman" panose="02020603050405020304" pitchFamily="18" charset="0"/>
              </a:rPr>
              <a:t> is the </a:t>
            </a:r>
            <a:r>
              <a:rPr lang="en-GB" sz="2400" b="1" dirty="0" err="1">
                <a:solidFill>
                  <a:srgbClr val="FF0000"/>
                </a:solidFill>
                <a:effectLst/>
                <a:latin typeface="Aptos" panose="020B0004020202020204" pitchFamily="34" charset="0"/>
                <a:ea typeface="Aptos" panose="020B0004020202020204" pitchFamily="34" charset="0"/>
                <a:cs typeface="Times New Roman" panose="02020603050405020304" pitchFamily="18" charset="0"/>
              </a:rPr>
              <a:t>fulfillment</a:t>
            </a:r>
            <a:r>
              <a:rPr lang="en-GB" sz="2400" b="1"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of the law</a:t>
            </a:r>
            <a:r>
              <a:rPr lang="en-GB" sz="2400" dirty="0">
                <a:effectLst/>
                <a:latin typeface="Aptos" panose="020B0004020202020204" pitchFamily="34" charset="0"/>
                <a:ea typeface="Aptos" panose="020B0004020202020204" pitchFamily="34" charset="0"/>
                <a:cs typeface="Times New Roman" panose="02020603050405020304" pitchFamily="18" charset="0"/>
              </a:rPr>
              <a:t>. </a:t>
            </a:r>
          </a:p>
          <a:p>
            <a:r>
              <a:rPr lang="en-GB" sz="2400" dirty="0">
                <a:latin typeface="Aptos" panose="020B0004020202020204" pitchFamily="34" charset="0"/>
                <a:ea typeface="Aptos" panose="020B0004020202020204" pitchFamily="34" charset="0"/>
                <a:cs typeface="Times New Roman" panose="02020603050405020304" pitchFamily="18" charset="0"/>
              </a:rPr>
              <a:t>(Rom 13:9-10)</a:t>
            </a:r>
            <a:endParaRPr lang="en-GB" sz="24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262C65D-7087-B3E6-E520-130502A5E523}"/>
              </a:ext>
            </a:extLst>
          </p:cNvPr>
          <p:cNvSpPr txBox="1"/>
          <p:nvPr/>
        </p:nvSpPr>
        <p:spPr>
          <a:xfrm>
            <a:off x="292100" y="2568648"/>
            <a:ext cx="2622550" cy="2677656"/>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GB" sz="2400" dirty="0">
                <a:effectLst/>
                <a:latin typeface="Aptos" panose="020B0004020202020204" pitchFamily="34" charset="0"/>
                <a:ea typeface="Aptos" panose="020B0004020202020204" pitchFamily="34" charset="0"/>
                <a:cs typeface="Times New Roman" panose="02020603050405020304" pitchFamily="18" charset="0"/>
              </a:rPr>
              <a:t>And I will </a:t>
            </a:r>
            <a:r>
              <a:rPr lang="en-GB" sz="2400" b="1" dirty="0">
                <a:effectLst/>
                <a:latin typeface="Aptos" panose="020B0004020202020204" pitchFamily="34" charset="0"/>
                <a:ea typeface="Aptos" panose="020B0004020202020204" pitchFamily="34" charset="0"/>
                <a:cs typeface="Times New Roman" panose="02020603050405020304" pitchFamily="18" charset="0"/>
              </a:rPr>
              <a:t>put my </a:t>
            </a:r>
            <a:r>
              <a:rPr lang="en-GB" sz="2400" b="1"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Spirit</a:t>
            </a:r>
            <a:r>
              <a:rPr lang="en-GB" sz="2400" b="1" dirty="0">
                <a:effectLst/>
                <a:latin typeface="Aptos" panose="020B0004020202020204" pitchFamily="34" charset="0"/>
                <a:ea typeface="Aptos" panose="020B0004020202020204" pitchFamily="34" charset="0"/>
                <a:cs typeface="Times New Roman" panose="02020603050405020304" pitchFamily="18" charset="0"/>
              </a:rPr>
              <a:t> in you </a:t>
            </a:r>
            <a:r>
              <a:rPr lang="en-GB" sz="2400" dirty="0">
                <a:effectLst/>
                <a:latin typeface="Aptos" panose="020B0004020202020204" pitchFamily="34" charset="0"/>
                <a:ea typeface="Aptos" panose="020B0004020202020204" pitchFamily="34" charset="0"/>
                <a:cs typeface="Times New Roman" panose="02020603050405020304" pitchFamily="18" charset="0"/>
              </a:rPr>
              <a:t>and </a:t>
            </a:r>
            <a:r>
              <a:rPr lang="en-GB" sz="2400" b="1" dirty="0">
                <a:effectLst/>
                <a:latin typeface="Aptos" panose="020B0004020202020204" pitchFamily="34" charset="0"/>
                <a:ea typeface="Aptos" panose="020B0004020202020204" pitchFamily="34" charset="0"/>
                <a:cs typeface="Times New Roman" panose="02020603050405020304" pitchFamily="18" charset="0"/>
              </a:rPr>
              <a:t>move you </a:t>
            </a:r>
            <a:r>
              <a:rPr lang="en-GB" sz="2400" dirty="0">
                <a:effectLst/>
                <a:latin typeface="Aptos" panose="020B0004020202020204" pitchFamily="34" charset="0"/>
                <a:ea typeface="Aptos" panose="020B0004020202020204" pitchFamily="34" charset="0"/>
                <a:cs typeface="Times New Roman" panose="02020603050405020304" pitchFamily="18" charset="0"/>
              </a:rPr>
              <a:t>to follow my decrees and be careful to </a:t>
            </a:r>
            <a:r>
              <a:rPr lang="en-GB" sz="2400" b="1" dirty="0">
                <a:effectLst/>
                <a:latin typeface="Aptos" panose="020B0004020202020204" pitchFamily="34" charset="0"/>
                <a:ea typeface="Aptos" panose="020B0004020202020204" pitchFamily="34" charset="0"/>
                <a:cs typeface="Times New Roman" panose="02020603050405020304" pitchFamily="18" charset="0"/>
              </a:rPr>
              <a:t>keep my laws</a:t>
            </a:r>
            <a:r>
              <a:rPr lang="en-GB" sz="2400" dirty="0">
                <a:effectLst/>
                <a:latin typeface="Aptos" panose="020B0004020202020204" pitchFamily="34" charset="0"/>
                <a:ea typeface="Aptos" panose="020B0004020202020204" pitchFamily="34" charset="0"/>
                <a:cs typeface="Times New Roman" panose="02020603050405020304" pitchFamily="18" charset="0"/>
              </a:rPr>
              <a:t>.</a:t>
            </a:r>
          </a:p>
          <a:p>
            <a:r>
              <a:rPr lang="en-GB" sz="2400" dirty="0">
                <a:latin typeface="Aptos" panose="020B0004020202020204" pitchFamily="34" charset="0"/>
                <a:ea typeface="Aptos" panose="020B0004020202020204" pitchFamily="34" charset="0"/>
                <a:cs typeface="Times New Roman" panose="02020603050405020304" pitchFamily="18" charset="0"/>
              </a:rPr>
              <a:t>(</a:t>
            </a:r>
            <a:r>
              <a:rPr lang="en-GB" sz="2400" dirty="0" err="1">
                <a:effectLst/>
                <a:latin typeface="Aptos" panose="020B0004020202020204" pitchFamily="34" charset="0"/>
                <a:ea typeface="Aptos" panose="020B0004020202020204" pitchFamily="34" charset="0"/>
                <a:cs typeface="Times New Roman" panose="02020603050405020304" pitchFamily="18" charset="0"/>
              </a:rPr>
              <a:t>Ezek</a:t>
            </a:r>
            <a:r>
              <a:rPr lang="en-GB" sz="2400" dirty="0">
                <a:effectLst/>
                <a:latin typeface="Aptos" panose="020B0004020202020204" pitchFamily="34" charset="0"/>
                <a:ea typeface="Aptos" panose="020B0004020202020204" pitchFamily="34" charset="0"/>
                <a:cs typeface="Times New Roman" panose="02020603050405020304" pitchFamily="18" charset="0"/>
              </a:rPr>
              <a:t> 37:26</a:t>
            </a:r>
            <a:r>
              <a:rPr lang="en-GB" sz="2400" dirty="0">
                <a:latin typeface="Aptos" panose="020B0004020202020204" pitchFamily="34" charset="0"/>
                <a:ea typeface="Aptos" panose="020B0004020202020204" pitchFamily="34" charset="0"/>
                <a:cs typeface="Times New Roman" panose="02020603050405020304" pitchFamily="18" charset="0"/>
              </a:rPr>
              <a:t>)</a:t>
            </a:r>
            <a:endParaRPr lang="en-GB" sz="24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A270A0D9-14B4-70AF-3381-7C8211B029FB}"/>
              </a:ext>
            </a:extLst>
          </p:cNvPr>
          <p:cNvSpPr txBox="1"/>
          <p:nvPr/>
        </p:nvSpPr>
        <p:spPr>
          <a:xfrm>
            <a:off x="3384550" y="2568648"/>
            <a:ext cx="1568450" cy="193899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GB" sz="2400" dirty="0">
                <a:effectLst/>
                <a:latin typeface="Aptos" panose="020B0004020202020204" pitchFamily="34" charset="0"/>
                <a:ea typeface="Aptos" panose="020B0004020202020204" pitchFamily="34" charset="0"/>
                <a:cs typeface="Times New Roman" panose="02020603050405020304" pitchFamily="18" charset="0"/>
              </a:rPr>
              <a:t>But the fruit of the Spirit is </a:t>
            </a:r>
            <a:r>
              <a:rPr lang="en-GB" sz="2400" b="1"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love</a:t>
            </a:r>
            <a:r>
              <a:rPr lang="en-GB" sz="2400" dirty="0">
                <a:effectLst/>
                <a:latin typeface="Aptos" panose="020B0004020202020204" pitchFamily="34" charset="0"/>
                <a:ea typeface="Aptos" panose="020B0004020202020204" pitchFamily="34" charset="0"/>
                <a:cs typeface="Times New Roman" panose="02020603050405020304" pitchFamily="18" charset="0"/>
              </a:rPr>
              <a:t>…</a:t>
            </a:r>
          </a:p>
          <a:p>
            <a:r>
              <a:rPr lang="en-GB" sz="2400" dirty="0">
                <a:latin typeface="Aptos" panose="020B0004020202020204" pitchFamily="34" charset="0"/>
                <a:ea typeface="Aptos" panose="020B0004020202020204" pitchFamily="34" charset="0"/>
                <a:cs typeface="Times New Roman" panose="02020603050405020304" pitchFamily="18" charset="0"/>
              </a:rPr>
              <a:t>(</a:t>
            </a:r>
            <a:r>
              <a:rPr lang="en-GB" sz="2400" dirty="0">
                <a:effectLst/>
                <a:latin typeface="Aptos" panose="020B0004020202020204" pitchFamily="34" charset="0"/>
                <a:ea typeface="Aptos" panose="020B0004020202020204" pitchFamily="34" charset="0"/>
                <a:cs typeface="Times New Roman" panose="02020603050405020304" pitchFamily="18" charset="0"/>
              </a:rPr>
              <a:t>Gal 5:22)</a:t>
            </a:r>
          </a:p>
        </p:txBody>
      </p:sp>
      <p:sp>
        <p:nvSpPr>
          <p:cNvPr id="8" name="TextBox 7">
            <a:extLst>
              <a:ext uri="{FF2B5EF4-FFF2-40B4-BE49-F238E27FC236}">
                <a16:creationId xmlns:a16="http://schemas.microsoft.com/office/drawing/2014/main" id="{1B11CBB3-08D1-67B9-D716-0316DC558EC7}"/>
              </a:ext>
            </a:extLst>
          </p:cNvPr>
          <p:cNvSpPr txBox="1"/>
          <p:nvPr/>
        </p:nvSpPr>
        <p:spPr>
          <a:xfrm>
            <a:off x="5473700" y="2568648"/>
            <a:ext cx="2540000" cy="3046988"/>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GB" sz="2400" dirty="0">
                <a:effectLst/>
                <a:latin typeface="Aptos" panose="020B0004020202020204" pitchFamily="34" charset="0"/>
                <a:ea typeface="Aptos" panose="020B0004020202020204" pitchFamily="34" charset="0"/>
                <a:cs typeface="Times New Roman" panose="02020603050405020304" pitchFamily="18" charset="0"/>
              </a:rPr>
              <a:t>…</a:t>
            </a:r>
            <a:r>
              <a:rPr lang="en-GB" sz="2400" b="1"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law</a:t>
            </a:r>
            <a:r>
              <a:rPr lang="en-GB" sz="2400" b="1" dirty="0">
                <a:effectLst/>
                <a:latin typeface="Aptos" panose="020B0004020202020204" pitchFamily="34" charset="0"/>
                <a:ea typeface="Aptos" panose="020B0004020202020204" pitchFamily="34" charset="0"/>
                <a:cs typeface="Times New Roman" panose="02020603050405020304" pitchFamily="18" charset="0"/>
              </a:rPr>
              <a:t> might be fully </a:t>
            </a:r>
            <a:r>
              <a:rPr lang="en-GB" sz="2400" b="1"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met</a:t>
            </a:r>
            <a:r>
              <a:rPr lang="en-GB" sz="2400" b="1" dirty="0">
                <a:effectLst/>
                <a:latin typeface="Aptos" panose="020B0004020202020204" pitchFamily="34" charset="0"/>
                <a:ea typeface="Aptos" panose="020B0004020202020204" pitchFamily="34" charset="0"/>
                <a:cs typeface="Times New Roman" panose="02020603050405020304" pitchFamily="18" charset="0"/>
              </a:rPr>
              <a:t> </a:t>
            </a:r>
            <a:r>
              <a:rPr lang="en-GB" sz="2400" dirty="0">
                <a:effectLst/>
                <a:latin typeface="Aptos" panose="020B0004020202020204" pitchFamily="34" charset="0"/>
                <a:ea typeface="Aptos" panose="020B0004020202020204" pitchFamily="34" charset="0"/>
                <a:cs typeface="Times New Roman" panose="02020603050405020304" pitchFamily="18" charset="0"/>
              </a:rPr>
              <a:t>in us, who do not live according to the flesh but </a:t>
            </a:r>
            <a:r>
              <a:rPr lang="en-GB" sz="2400" b="1" dirty="0">
                <a:effectLst/>
                <a:latin typeface="Aptos" panose="020B0004020202020204" pitchFamily="34" charset="0"/>
                <a:ea typeface="Aptos" panose="020B0004020202020204" pitchFamily="34" charset="0"/>
                <a:cs typeface="Times New Roman" panose="02020603050405020304" pitchFamily="18" charset="0"/>
              </a:rPr>
              <a:t>according to the </a:t>
            </a:r>
            <a:r>
              <a:rPr lang="en-GB" sz="2400" b="1"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Spirit</a:t>
            </a:r>
            <a:r>
              <a:rPr lang="en-GB" sz="2400" dirty="0">
                <a:effectLst/>
                <a:latin typeface="Aptos" panose="020B0004020202020204" pitchFamily="34" charset="0"/>
                <a:ea typeface="Aptos" panose="020B0004020202020204" pitchFamily="34" charset="0"/>
                <a:cs typeface="Times New Roman" panose="02020603050405020304" pitchFamily="18" charset="0"/>
              </a:rPr>
              <a:t>.</a:t>
            </a:r>
          </a:p>
          <a:p>
            <a:r>
              <a:rPr lang="en-GB" sz="2400" dirty="0">
                <a:effectLst/>
                <a:latin typeface="Aptos" panose="020B0004020202020204" pitchFamily="34" charset="0"/>
                <a:ea typeface="Aptos" panose="020B0004020202020204" pitchFamily="34" charset="0"/>
                <a:cs typeface="Times New Roman" panose="02020603050405020304" pitchFamily="18" charset="0"/>
              </a:rPr>
              <a:t>(Rom 8:4</a:t>
            </a:r>
            <a:r>
              <a:rPr lang="en-GB" sz="2400" dirty="0">
                <a:latin typeface="Aptos" panose="020B0004020202020204" pitchFamily="34" charset="0"/>
                <a:ea typeface="Aptos" panose="020B0004020202020204" pitchFamily="34" charset="0"/>
                <a:cs typeface="Times New Roman" panose="02020603050405020304" pitchFamily="18" charset="0"/>
              </a:rPr>
              <a:t>)</a:t>
            </a:r>
            <a:endParaRPr lang="en-GB" sz="24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95F17834-3BE8-FB29-1D1C-53169E3F1701}"/>
              </a:ext>
            </a:extLst>
          </p:cNvPr>
          <p:cNvSpPr txBox="1">
            <a:spLocks/>
          </p:cNvSpPr>
          <p:nvPr/>
        </p:nvSpPr>
        <p:spPr>
          <a:xfrm>
            <a:off x="889000" y="5852151"/>
            <a:ext cx="10515600" cy="7885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i="1" dirty="0"/>
              <a:t>“if all you have is a decision for Christ and no delight in Christ, you don't have Christ” </a:t>
            </a:r>
            <a:r>
              <a:rPr lang="en-GB" sz="2400" dirty="0"/>
              <a:t>– John Piper</a:t>
            </a:r>
          </a:p>
        </p:txBody>
      </p:sp>
    </p:spTree>
    <p:extLst>
      <p:ext uri="{BB962C8B-B14F-4D97-AF65-F5344CB8AC3E}">
        <p14:creationId xmlns:p14="http://schemas.microsoft.com/office/powerpoint/2010/main" val="268329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P spid="8"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916AF-0CA9-7186-9F2F-BF97E3618723}"/>
              </a:ext>
            </a:extLst>
          </p:cNvPr>
          <p:cNvSpPr>
            <a:spLocks noGrp="1"/>
          </p:cNvSpPr>
          <p:nvPr>
            <p:ph type="title"/>
          </p:nvPr>
        </p:nvSpPr>
        <p:spPr>
          <a:xfrm>
            <a:off x="838200" y="365125"/>
            <a:ext cx="4673600" cy="1325563"/>
          </a:xfrm>
        </p:spPr>
        <p:txBody>
          <a:bodyPr/>
          <a:lstStyle/>
          <a:p>
            <a:r>
              <a:rPr lang="en-GB" dirty="0"/>
              <a:t>Learning to love one another</a:t>
            </a:r>
          </a:p>
        </p:txBody>
      </p:sp>
      <p:sp>
        <p:nvSpPr>
          <p:cNvPr id="5" name="Content Placeholder 4">
            <a:extLst>
              <a:ext uri="{FF2B5EF4-FFF2-40B4-BE49-F238E27FC236}">
                <a16:creationId xmlns:a16="http://schemas.microsoft.com/office/drawing/2014/main" id="{F729EB03-DA99-4717-3A76-CEB2592E5C17}"/>
              </a:ext>
            </a:extLst>
          </p:cNvPr>
          <p:cNvSpPr>
            <a:spLocks noGrp="1"/>
          </p:cNvSpPr>
          <p:nvPr>
            <p:ph idx="1"/>
          </p:nvPr>
        </p:nvSpPr>
        <p:spPr>
          <a:xfrm>
            <a:off x="838200" y="1825625"/>
            <a:ext cx="4965700" cy="4351338"/>
          </a:xfrm>
        </p:spPr>
        <p:txBody>
          <a:bodyPr/>
          <a:lstStyle/>
          <a:p>
            <a:r>
              <a:rPr lang="en-GB" dirty="0"/>
              <a:t>Not programmed</a:t>
            </a:r>
          </a:p>
          <a:p>
            <a:r>
              <a:rPr lang="en-GB" dirty="0"/>
              <a:t>Not natural commonality </a:t>
            </a:r>
          </a:p>
          <a:p>
            <a:r>
              <a:rPr lang="en-GB" dirty="0"/>
              <a:t>Learning and discovering</a:t>
            </a:r>
          </a:p>
          <a:p>
            <a:r>
              <a:rPr lang="en-GB" dirty="0"/>
              <a:t>I can’t live up to this</a:t>
            </a:r>
          </a:p>
          <a:p>
            <a:pPr lvl="1"/>
            <a:r>
              <a:rPr lang="en-US" dirty="0"/>
              <a:t>E.g. Bear one another’s burdens (Gal 6:2)</a:t>
            </a:r>
            <a:endParaRPr lang="en-GB" dirty="0"/>
          </a:p>
          <a:p>
            <a:endParaRPr lang="en-GB" dirty="0"/>
          </a:p>
        </p:txBody>
      </p:sp>
      <p:sp>
        <p:nvSpPr>
          <p:cNvPr id="6" name="Text Box 1">
            <a:extLst>
              <a:ext uri="{FF2B5EF4-FFF2-40B4-BE49-F238E27FC236}">
                <a16:creationId xmlns:a16="http://schemas.microsoft.com/office/drawing/2014/main" id="{4AB2F93F-DDE1-AB68-36D4-F8FBF69668A2}"/>
              </a:ext>
            </a:extLst>
          </p:cNvPr>
          <p:cNvSpPr txBox="1"/>
          <p:nvPr/>
        </p:nvSpPr>
        <p:spPr>
          <a:xfrm>
            <a:off x="5759450" y="6927849"/>
            <a:ext cx="6432550" cy="32979179"/>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Romans 12:10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Be devoted</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to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Romans 12:16 Be of the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same mind toward</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Romans 13:8 Owe nothing but to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love</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Romans 14:13 Therefore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let us not judge</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Romans 15:17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Accept</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1 Corinthians 12:25 Have the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same care</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for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Galatians 5:13 through love,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serve</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Galatians 6:2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Bear</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another’s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burdens</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Ephesians 4: 2 with all humility and gentleness with patience</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 showing forbearance </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to one another in love</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Ephesians 4: 32 Be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kind</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to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Ephesians 5: 19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Speaking</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to one another in psalms and hymns and spiritual songs</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Ephesians 5:21</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 Be subject </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to one another in the fear of Christ</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Philippians 2:3 with humility of mind let each of you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regard</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as more important</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than himself</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Colossians 3:13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bearing with</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1 Thessalonians 3:12 may the lord cause you to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increase and abound in love</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for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1 Thessalonians 4:18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comfort</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 with these words</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1 Thessalonians 5: 15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seek</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after that which is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good</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for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Hebrews 3:13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encourage</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 day after day</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Hebrews10: 24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consider how to stimulate</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one another to love and good deeds</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James 5:16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confess your sins</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to one another and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pray</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for one another so that you may be healed</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US" sz="2400" dirty="0">
                <a:solidFill>
                  <a:srgbClr val="000000"/>
                </a:solidFill>
                <a:effectLst/>
                <a:latin typeface="Helvetica Neue"/>
                <a:ea typeface="Times New Roman" panose="02020603050405020304" pitchFamily="18" charset="0"/>
                <a:cs typeface="Times New Roman" panose="02020603050405020304" pitchFamily="18" charset="0"/>
              </a:rPr>
              <a:t>1 Peter 4:9 </a:t>
            </a:r>
            <a:r>
              <a:rPr lang="en-US" sz="2400" u="sng" dirty="0">
                <a:solidFill>
                  <a:srgbClr val="000000"/>
                </a:solidFill>
                <a:effectLst/>
                <a:latin typeface="Helvetica Neue"/>
                <a:ea typeface="Times New Roman" panose="02020603050405020304" pitchFamily="18" charset="0"/>
                <a:cs typeface="Times New Roman" panose="02020603050405020304" pitchFamily="18" charset="0"/>
              </a:rPr>
              <a:t>be hospitable</a:t>
            </a:r>
            <a:r>
              <a:rPr lang="en-US" sz="2400" dirty="0">
                <a:solidFill>
                  <a:srgbClr val="000000"/>
                </a:solidFill>
                <a:effectLst/>
                <a:latin typeface="Helvetica Neue"/>
                <a:ea typeface="Times New Roman" panose="02020603050405020304" pitchFamily="18" charset="0"/>
                <a:cs typeface="Times New Roman" panose="02020603050405020304" pitchFamily="18" charset="0"/>
              </a:rPr>
              <a:t> to one another</a:t>
            </a:r>
            <a:endParaRPr lang="en-GB" sz="2400" dirty="0">
              <a:solidFill>
                <a:srgbClr val="000000"/>
              </a:solidFill>
              <a:effectLst/>
              <a:latin typeface="Helvetica Neue"/>
              <a:ea typeface="Aptos" panose="020B0004020202020204" pitchFamily="34" charset="0"/>
              <a:cs typeface="Times New Roman" panose="02020603050405020304" pitchFamily="18" charset="0"/>
            </a:endParaRPr>
          </a:p>
          <a:p>
            <a:pPr>
              <a:lnSpc>
                <a:spcPct val="107000"/>
              </a:lnSpc>
              <a:spcAft>
                <a:spcPts val="800"/>
              </a:spcAft>
            </a:pPr>
            <a:r>
              <a:rPr lang="en-GB" sz="24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334324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4" presetClass="path" presetSubtype="0" accel="50000" decel="50000" fill="hold" grpId="0" nodeType="clickEffect">
                                  <p:stCondLst>
                                    <p:cond delay="0"/>
                                  </p:stCondLst>
                                  <p:childTnLst>
                                    <p:animMotion origin="layout" path="M 2.08333E-6 -3.33333E-6 L 0.00117 -5.31319 " pathEditMode="relative" rAng="0" ptsTypes="AA">
                                      <p:cBhvr>
                                        <p:cTn id="18" dur="15000" fill="hold"/>
                                        <p:tgtEl>
                                          <p:spTgt spid="6"/>
                                        </p:tgtEl>
                                        <p:attrNameLst>
                                          <p:attrName>ppt_x</p:attrName>
                                          <p:attrName>ppt_y</p:attrName>
                                        </p:attrNameLst>
                                      </p:cBhvr>
                                      <p:rCtr x="52" y="-265671"/>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48C85-4537-D954-1664-9A5E97F7E4E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50F57F0-CA1F-657F-BDBF-FC9C7A20F4EF}"/>
              </a:ext>
            </a:extLst>
          </p:cNvPr>
          <p:cNvSpPr>
            <a:spLocks noGrp="1"/>
          </p:cNvSpPr>
          <p:nvPr>
            <p:ph idx="1"/>
          </p:nvPr>
        </p:nvSpPr>
        <p:spPr/>
        <p:txBody>
          <a:bodyPr/>
          <a:lstStyle/>
          <a:p>
            <a:endParaRPr lang="en-GB" dirty="0"/>
          </a:p>
        </p:txBody>
      </p:sp>
      <p:sp>
        <p:nvSpPr>
          <p:cNvPr id="4" name="Speech Bubble: Rectangle with Corners Rounded 3">
            <a:extLst>
              <a:ext uri="{FF2B5EF4-FFF2-40B4-BE49-F238E27FC236}">
                <a16:creationId xmlns:a16="http://schemas.microsoft.com/office/drawing/2014/main" id="{12C5F47A-0B87-3069-6432-8C07AF629B0B}"/>
              </a:ext>
            </a:extLst>
          </p:cNvPr>
          <p:cNvSpPr/>
          <p:nvPr/>
        </p:nvSpPr>
        <p:spPr>
          <a:xfrm>
            <a:off x="552450" y="177800"/>
            <a:ext cx="11353800" cy="2813050"/>
          </a:xfrm>
          <a:prstGeom prst="wedgeRoundRectCallout">
            <a:avLst>
              <a:gd name="adj1" fmla="val -54564"/>
              <a:gd name="adj2" fmla="val 2679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0" i="0" u="none" strike="noStrike" dirty="0">
                <a:solidFill>
                  <a:schemeClr val="bg1"/>
                </a:solidFill>
                <a:effectLst/>
                <a:latin typeface="Calibri" panose="020F0502020204030204" pitchFamily="34" charset="0"/>
              </a:rPr>
              <a:t>‘Brother, I want you to know that I’m committed to you. You’ll never knowingly suffer at my hands. I’ll never say or do anything, knowingly, to hurt you. I’ll always in every circumstance seek to help and support you. If you’re down and I can lift you up, I’ll do that. Anything I have that you need, I’ll share with you; and if need be I’ll give it to you. No matter what I find out about you and no matter what happens in the future, either good or bad, my commitment to you will never change. And there’s nothing you can do about it. You don’t have to respond. I love you, and that’s what it means.’</a:t>
            </a:r>
            <a:endParaRPr lang="en-GB" sz="2400" dirty="0">
              <a:solidFill>
                <a:schemeClr val="bg1"/>
              </a:solidFill>
            </a:endParaRPr>
          </a:p>
        </p:txBody>
      </p:sp>
      <p:sp>
        <p:nvSpPr>
          <p:cNvPr id="5" name="Thought Bubble: Cloud 4">
            <a:extLst>
              <a:ext uri="{FF2B5EF4-FFF2-40B4-BE49-F238E27FC236}">
                <a16:creationId xmlns:a16="http://schemas.microsoft.com/office/drawing/2014/main" id="{A7F74346-CA24-B05F-915A-2CC8DEDF91C2}"/>
              </a:ext>
            </a:extLst>
          </p:cNvPr>
          <p:cNvSpPr/>
          <p:nvPr/>
        </p:nvSpPr>
        <p:spPr>
          <a:xfrm>
            <a:off x="285750" y="3125787"/>
            <a:ext cx="7232650" cy="3306763"/>
          </a:xfrm>
          <a:prstGeom prst="cloudCallo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0" i="1" u="none" strike="noStrike" dirty="0">
                <a:solidFill>
                  <a:schemeClr val="tx1"/>
                </a:solidFill>
                <a:effectLst/>
                <a:latin typeface="Calibri" panose="020F0502020204030204" pitchFamily="34" charset="0"/>
              </a:rPr>
              <a:t>what have I gotten myself into? Can I really keep my commitment to this man? When he’s all done pouring himself out to me, can I totally accept him and not think any less of him?</a:t>
            </a:r>
            <a:endParaRPr lang="en-GB" sz="2400" dirty="0">
              <a:solidFill>
                <a:schemeClr val="tx1"/>
              </a:solidFill>
            </a:endParaRPr>
          </a:p>
        </p:txBody>
      </p:sp>
      <p:sp>
        <p:nvSpPr>
          <p:cNvPr id="7" name="TextBox 6">
            <a:extLst>
              <a:ext uri="{FF2B5EF4-FFF2-40B4-BE49-F238E27FC236}">
                <a16:creationId xmlns:a16="http://schemas.microsoft.com/office/drawing/2014/main" id="{BA5F0469-7F5B-1B95-FC0E-9D37A24AE1AF}"/>
              </a:ext>
            </a:extLst>
          </p:cNvPr>
          <p:cNvSpPr txBox="1"/>
          <p:nvPr/>
        </p:nvSpPr>
        <p:spPr>
          <a:xfrm>
            <a:off x="6648450" y="3056811"/>
            <a:ext cx="5257800" cy="1328023"/>
          </a:xfrm>
          <a:prstGeom prst="roundRect">
            <a:avLst/>
          </a:prstGeom>
          <a:solidFill>
            <a:schemeClr val="tx1"/>
          </a:solidFill>
        </p:spPr>
        <p:txBody>
          <a:bodyPr wrap="square">
            <a:spAutoFit/>
          </a:bodyPr>
          <a:lstStyle/>
          <a:p>
            <a:pPr algn="ctr"/>
            <a:r>
              <a:rPr lang="en-GB" sz="2400" b="0" i="0" u="none" strike="noStrike" dirty="0">
                <a:solidFill>
                  <a:schemeClr val="bg1"/>
                </a:solidFill>
                <a:effectLst/>
                <a:latin typeface="Calibri" panose="020F0502020204030204" pitchFamily="34" charset="0"/>
              </a:rPr>
              <a:t>But while he was speaking, a strange thing happened. God gave me compassion for the man.</a:t>
            </a:r>
            <a:endParaRPr lang="en-GB" sz="2400" dirty="0">
              <a:solidFill>
                <a:schemeClr val="bg1"/>
              </a:solidFill>
            </a:endParaRPr>
          </a:p>
        </p:txBody>
      </p:sp>
      <p:sp>
        <p:nvSpPr>
          <p:cNvPr id="8" name="Speech Bubble: Rectangle with Corners Rounded 7">
            <a:extLst>
              <a:ext uri="{FF2B5EF4-FFF2-40B4-BE49-F238E27FC236}">
                <a16:creationId xmlns:a16="http://schemas.microsoft.com/office/drawing/2014/main" id="{DD585FC0-F0A5-1275-FD8B-0EEFCFAB393F}"/>
              </a:ext>
            </a:extLst>
          </p:cNvPr>
          <p:cNvSpPr/>
          <p:nvPr/>
        </p:nvSpPr>
        <p:spPr>
          <a:xfrm>
            <a:off x="6661150" y="4453810"/>
            <a:ext cx="5314950" cy="1978740"/>
          </a:xfrm>
          <a:prstGeom prst="wedgeRoundRectCallout">
            <a:avLst>
              <a:gd name="adj1" fmla="val -21072"/>
              <a:gd name="adj2" fmla="val 6731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rtl="0">
              <a:spcBef>
                <a:spcPts val="0"/>
              </a:spcBef>
              <a:spcAft>
                <a:spcPts val="800"/>
              </a:spcAft>
            </a:pPr>
            <a:r>
              <a:rPr lang="en-GB" sz="2400" dirty="0">
                <a:solidFill>
                  <a:schemeClr val="bg1"/>
                </a:solidFill>
                <a:latin typeface="Calibri" panose="020F0502020204030204" pitchFamily="34" charset="0"/>
              </a:rPr>
              <a:t>the Holy Spirit is giving me the capacity to love you. And because I love you, and that love has been placed in my heart by the Holy Spirit, God loves you and offers you complete forgiveness.’</a:t>
            </a:r>
          </a:p>
        </p:txBody>
      </p:sp>
    </p:spTree>
    <p:extLst>
      <p:ext uri="{BB962C8B-B14F-4D97-AF65-F5344CB8AC3E}">
        <p14:creationId xmlns:p14="http://schemas.microsoft.com/office/powerpoint/2010/main" val="363757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3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out)">
                                      <p:cBhvr>
                                        <p:cTn id="2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4381224-79BF-9295-00D6-46800FB0CF54}"/>
              </a:ext>
            </a:extLst>
          </p:cNvPr>
          <p:cNvSpPr txBox="1"/>
          <p:nvPr/>
        </p:nvSpPr>
        <p:spPr>
          <a:xfrm>
            <a:off x="720725" y="696426"/>
            <a:ext cx="10750550" cy="3785652"/>
          </a:xfrm>
          <a:prstGeom prst="rect">
            <a:avLst/>
          </a:prstGeom>
          <a:noFill/>
        </p:spPr>
        <p:txBody>
          <a:bodyPr wrap="square">
            <a:spAutoFit/>
          </a:bodyPr>
          <a:lstStyle/>
          <a:p>
            <a:pPr rtl="0">
              <a:spcBef>
                <a:spcPts val="0"/>
              </a:spcBef>
              <a:spcAft>
                <a:spcPts val="0"/>
              </a:spcAft>
            </a:pPr>
            <a:r>
              <a:rPr lang="en-GB" sz="2400" b="0" i="0" u="none" strike="noStrike" dirty="0">
                <a:solidFill>
                  <a:srgbClr val="000000"/>
                </a:solidFill>
                <a:effectLst/>
              </a:rPr>
              <a:t>D.A. Carson writes:</a:t>
            </a:r>
          </a:p>
          <a:p>
            <a:pPr rtl="0">
              <a:spcBef>
                <a:spcPts val="0"/>
              </a:spcBef>
              <a:spcAft>
                <a:spcPts val="0"/>
              </a:spcAft>
            </a:pPr>
            <a:endParaRPr lang="en-GB" sz="2400" b="0" dirty="0">
              <a:effectLst/>
            </a:endParaRPr>
          </a:p>
          <a:p>
            <a:r>
              <a:rPr lang="en-GB" sz="2400" b="0" i="0" u="none" strike="noStrike" dirty="0">
                <a:solidFill>
                  <a:srgbClr val="000000"/>
                </a:solidFill>
                <a:effectLst/>
              </a:rPr>
              <a:t>What binds us together is not common education, common race, common income levels, common politics, common nationality, common accents, common jobs, or anything else of that sort. Christians come together not because they form a natural alliance, but because they have all been saved by Jesus Christ and owe him a common allegiance... </a:t>
            </a:r>
          </a:p>
          <a:p>
            <a:endParaRPr lang="en-GB" sz="2400" dirty="0">
              <a:solidFill>
                <a:srgbClr val="000000"/>
              </a:solidFill>
            </a:endParaRPr>
          </a:p>
          <a:p>
            <a:r>
              <a:rPr lang="en-GB" sz="2400" b="0" i="0" u="none" strike="noStrike" dirty="0">
                <a:solidFill>
                  <a:srgbClr val="000000"/>
                </a:solidFill>
                <a:effectLst/>
              </a:rPr>
              <a:t>. . . Christian love will stand out and bear witness to Jesus because it is a display, for Jesus’ sake, of mutual love among social incompatibles. </a:t>
            </a:r>
            <a:endParaRPr lang="en-GB" sz="2400" dirty="0"/>
          </a:p>
        </p:txBody>
      </p:sp>
    </p:spTree>
    <p:extLst>
      <p:ext uri="{BB962C8B-B14F-4D97-AF65-F5344CB8AC3E}">
        <p14:creationId xmlns:p14="http://schemas.microsoft.com/office/powerpoint/2010/main" val="193718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958A2F5B-B0A3-2218-2466-423B78213A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950" y="104775"/>
            <a:ext cx="4305300" cy="64579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A584391-89B0-C15D-BC43-C32AB0134CF1}"/>
              </a:ext>
            </a:extLst>
          </p:cNvPr>
          <p:cNvSpPr txBox="1"/>
          <p:nvPr/>
        </p:nvSpPr>
        <p:spPr>
          <a:xfrm>
            <a:off x="6578600" y="2451785"/>
            <a:ext cx="3822700" cy="1569660"/>
          </a:xfrm>
          <a:prstGeom prst="rect">
            <a:avLst/>
          </a:prstGeom>
          <a:noFill/>
        </p:spPr>
        <p:txBody>
          <a:bodyPr wrap="square">
            <a:spAutoFit/>
          </a:bodyPr>
          <a:lstStyle/>
          <a:p>
            <a:pPr algn="ctr"/>
            <a:r>
              <a:rPr lang="en-GB" sz="2400" i="1" dirty="0"/>
              <a:t>"How is it that the only place in the whole city that blacks and whites get along is my football team?"</a:t>
            </a:r>
          </a:p>
        </p:txBody>
      </p:sp>
      <p:pic>
        <p:nvPicPr>
          <p:cNvPr id="4" name="Woodlawn trailer_0">
            <a:hlinkClick r:id="" action="ppaction://media"/>
            <a:extLst>
              <a:ext uri="{FF2B5EF4-FFF2-40B4-BE49-F238E27FC236}">
                <a16:creationId xmlns:a16="http://schemas.microsoft.com/office/drawing/2014/main" id="{DD8DF91F-C6B4-1846-5297-48AEE49AD7D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454650" y="1619250"/>
            <a:ext cx="6096000" cy="3429000"/>
          </a:xfrm>
          <a:prstGeom prst="rect">
            <a:avLst/>
          </a:prstGeom>
        </p:spPr>
      </p:pic>
    </p:spTree>
    <p:extLst>
      <p:ext uri="{BB962C8B-B14F-4D97-AF65-F5344CB8AC3E}">
        <p14:creationId xmlns:p14="http://schemas.microsoft.com/office/powerpoint/2010/main" val="389321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4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4" presetClass="exit" presetSubtype="10" fill="hold" nodeType="clickEffect">
                                  <p:stCondLst>
                                    <p:cond delay="0"/>
                                  </p:stCondLst>
                                  <p:childTnLst>
                                    <p:animEffect transition="out" filter="randombar(horizontal)">
                                      <p:cBhvr>
                                        <p:cTn id="10" dur="500"/>
                                        <p:tgtEl>
                                          <p:spTgt spid="4"/>
                                        </p:tgtEl>
                                      </p:cBhvr>
                                    </p:animEffect>
                                    <p:set>
                                      <p:cBhvr>
                                        <p:cTn id="11" dur="1" fill="hold">
                                          <p:stCondLst>
                                            <p:cond delay="499"/>
                                          </p:stCondLst>
                                        </p:cTn>
                                        <p:tgtEl>
                                          <p:spTgt spid="4"/>
                                        </p:tgtEl>
                                        <p:attrNameLst>
                                          <p:attrName>style.visibility</p:attrName>
                                        </p:attrNameLst>
                                      </p:cBhvr>
                                      <p:to>
                                        <p:strVal val="hidden"/>
                                      </p:to>
                                    </p:set>
                                    <p:cmd type="call" cmd="stop">
                                      <p:cBhvr>
                                        <p:cTn id="12" dur="1">
                                          <p:stCondLst>
                                            <p:cond delay="499"/>
                                          </p:stCondLst>
                                        </p:cTn>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3" fill="hold" display="0">
                  <p:stCondLst>
                    <p:cond delay="indefinite"/>
                  </p:stCondLst>
                </p:cTn>
                <p:tgtEl>
                  <p:spTgt spid="4"/>
                </p:tgtEl>
              </p:cMediaNode>
            </p:vide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28A456-5B83-75AE-8801-3996738DCF6F}"/>
              </a:ext>
            </a:extLst>
          </p:cNvPr>
          <p:cNvSpPr>
            <a:spLocks noGrp="1"/>
          </p:cNvSpPr>
          <p:nvPr>
            <p:ph type="title"/>
          </p:nvPr>
        </p:nvSpPr>
        <p:spPr>
          <a:xfrm>
            <a:off x="838201" y="365125"/>
            <a:ext cx="5251316" cy="1807305"/>
          </a:xfrm>
        </p:spPr>
        <p:txBody>
          <a:bodyPr>
            <a:normAutofit/>
          </a:bodyPr>
          <a:lstStyle/>
          <a:p>
            <a:r>
              <a:rPr lang="en-GB" dirty="0"/>
              <a:t>Glad and sincere hearts</a:t>
            </a:r>
          </a:p>
        </p:txBody>
      </p:sp>
      <p:sp>
        <p:nvSpPr>
          <p:cNvPr id="3" name="Content Placeholder 2">
            <a:extLst>
              <a:ext uri="{FF2B5EF4-FFF2-40B4-BE49-F238E27FC236}">
                <a16:creationId xmlns:a16="http://schemas.microsoft.com/office/drawing/2014/main" id="{F3F48CEB-6E4E-38FF-FBF6-051F7CA43A44}"/>
              </a:ext>
            </a:extLst>
          </p:cNvPr>
          <p:cNvSpPr>
            <a:spLocks noGrp="1"/>
          </p:cNvSpPr>
          <p:nvPr>
            <p:ph idx="1"/>
          </p:nvPr>
        </p:nvSpPr>
        <p:spPr>
          <a:xfrm>
            <a:off x="838200" y="2333297"/>
            <a:ext cx="4619621" cy="3843666"/>
          </a:xfrm>
        </p:spPr>
        <p:txBody>
          <a:bodyPr>
            <a:normAutofit/>
          </a:bodyPr>
          <a:lstStyle/>
          <a:p>
            <a:r>
              <a:rPr lang="en-GB" sz="2400" dirty="0" err="1">
                <a:effectLst/>
                <a:latin typeface="Aptos" panose="020B0004020202020204" pitchFamily="34" charset="0"/>
                <a:ea typeface="Aptos" panose="020B0004020202020204" pitchFamily="34" charset="0"/>
                <a:cs typeface="Times New Roman" panose="02020603050405020304" pitchFamily="18" charset="0"/>
              </a:rPr>
              <a:t>Eph</a:t>
            </a:r>
            <a:r>
              <a:rPr lang="en-GB" sz="2400" dirty="0">
                <a:effectLst/>
                <a:latin typeface="Aptos" panose="020B0004020202020204" pitchFamily="34" charset="0"/>
                <a:ea typeface="Aptos" panose="020B0004020202020204" pitchFamily="34" charset="0"/>
                <a:cs typeface="Times New Roman" panose="02020603050405020304" pitchFamily="18" charset="0"/>
              </a:rPr>
              <a:t> 5:2 - and </a:t>
            </a:r>
            <a:r>
              <a:rPr lang="en-GB" sz="24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walk in the way of love</a:t>
            </a:r>
            <a:r>
              <a:rPr lang="en-GB" sz="2400" dirty="0">
                <a:effectLst/>
                <a:latin typeface="Aptos" panose="020B0004020202020204" pitchFamily="34" charset="0"/>
                <a:ea typeface="Aptos" panose="020B0004020202020204" pitchFamily="34" charset="0"/>
                <a:cs typeface="Times New Roman" panose="02020603050405020304" pitchFamily="18" charset="0"/>
              </a:rPr>
              <a:t>, just as Christ loved us and gave himself up for us as a fragrant offering and sacrifice to God.</a:t>
            </a:r>
          </a:p>
          <a:p>
            <a:r>
              <a:rPr lang="en-GB" sz="2400" dirty="0">
                <a:latin typeface="Aptos" panose="020B0004020202020204" pitchFamily="34" charset="0"/>
                <a:cs typeface="Times New Roman" panose="02020603050405020304" pitchFamily="18" charset="0"/>
              </a:rPr>
              <a:t>As I give, I want to give more (prime the pump)</a:t>
            </a:r>
          </a:p>
          <a:p>
            <a:r>
              <a:rPr lang="en-GB" sz="2400" dirty="0">
                <a:latin typeface="Aptos" panose="020B0004020202020204" pitchFamily="34" charset="0"/>
                <a:cs typeface="Times New Roman" panose="02020603050405020304" pitchFamily="18" charset="0"/>
              </a:rPr>
              <a:t>You sacrifice for what you love; you love what you sacrifice for</a:t>
            </a:r>
          </a:p>
          <a:p>
            <a:endParaRPr lang="en-GB" sz="2400" dirty="0"/>
          </a:p>
        </p:txBody>
      </p:sp>
      <p:pic>
        <p:nvPicPr>
          <p:cNvPr id="9218" name="Picture 2" descr="Hand pump clip art">
            <a:extLst>
              <a:ext uri="{FF2B5EF4-FFF2-40B4-BE49-F238E27FC236}">
                <a16:creationId xmlns:a16="http://schemas.microsoft.com/office/drawing/2014/main" id="{247BBE8D-8EE4-3FC8-79D9-2188A609DA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3" r="1189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79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0" name="Rectangle 1024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E15528-5B30-D932-D113-89CCA40B54D1}"/>
              </a:ext>
            </a:extLst>
          </p:cNvPr>
          <p:cNvSpPr>
            <a:spLocks noGrp="1"/>
          </p:cNvSpPr>
          <p:nvPr>
            <p:ph type="title"/>
          </p:nvPr>
        </p:nvSpPr>
        <p:spPr>
          <a:xfrm>
            <a:off x="640080" y="325369"/>
            <a:ext cx="4368602" cy="1956841"/>
          </a:xfrm>
        </p:spPr>
        <p:txBody>
          <a:bodyPr anchor="b">
            <a:normAutofit/>
          </a:bodyPr>
          <a:lstStyle/>
          <a:p>
            <a:r>
              <a:rPr lang="en-GB" sz="5400"/>
              <a:t>Appealing community</a:t>
            </a:r>
          </a:p>
        </p:txBody>
      </p:sp>
      <p:sp>
        <p:nvSpPr>
          <p:cNvPr id="1024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5FC651D-ADB4-D6CB-049F-AD18533DCF5E}"/>
              </a:ext>
            </a:extLst>
          </p:cNvPr>
          <p:cNvSpPr>
            <a:spLocks noGrp="1"/>
          </p:cNvSpPr>
          <p:nvPr>
            <p:ph idx="1"/>
          </p:nvPr>
        </p:nvSpPr>
        <p:spPr>
          <a:xfrm>
            <a:off x="640080" y="2872899"/>
            <a:ext cx="4243589" cy="3320668"/>
          </a:xfrm>
        </p:spPr>
        <p:txBody>
          <a:bodyPr>
            <a:normAutofit/>
          </a:bodyPr>
          <a:lstStyle/>
          <a:p>
            <a:r>
              <a:rPr lang="en-GB" sz="2200" i="1" dirty="0">
                <a:effectLst/>
                <a:latin typeface="Aptos" panose="020B0004020202020204" pitchFamily="34" charset="0"/>
                <a:ea typeface="Aptos" panose="020B0004020202020204" pitchFamily="34" charset="0"/>
                <a:cs typeface="Times New Roman" panose="02020603050405020304" pitchFamily="18" charset="0"/>
              </a:rPr>
              <a:t>‘enjoying the favour of all the people’</a:t>
            </a:r>
          </a:p>
          <a:p>
            <a:r>
              <a:rPr lang="en-GB" sz="2200" i="1" dirty="0">
                <a:effectLst/>
                <a:latin typeface="Aptos" panose="020B0004020202020204" pitchFamily="34" charset="0"/>
                <a:ea typeface="Aptos" panose="020B0004020202020204" pitchFamily="34" charset="0"/>
                <a:cs typeface="Times New Roman" panose="02020603050405020304" pitchFamily="18" charset="0"/>
              </a:rPr>
              <a:t>‘added to their number daily those who were being saved’</a:t>
            </a:r>
          </a:p>
          <a:p>
            <a:pPr lvl="1"/>
            <a:r>
              <a:rPr lang="en-GB" sz="2200" dirty="0">
                <a:effectLst/>
                <a:latin typeface="Aptos" panose="020B0004020202020204" pitchFamily="34" charset="0"/>
                <a:ea typeface="Aptos" panose="020B0004020202020204" pitchFamily="34" charset="0"/>
                <a:cs typeface="Times New Roman" panose="02020603050405020304" pitchFamily="18" charset="0"/>
              </a:rPr>
              <a:t>‘Being’ – in the process, belong before they believe </a:t>
            </a:r>
          </a:p>
          <a:p>
            <a:pPr lvl="1"/>
            <a:r>
              <a:rPr lang="en-GB" sz="2200" dirty="0">
                <a:effectLst/>
                <a:latin typeface="Aptos" panose="020B0004020202020204" pitchFamily="34" charset="0"/>
                <a:ea typeface="Aptos" panose="020B0004020202020204" pitchFamily="34" charset="0"/>
                <a:cs typeface="Times New Roman" panose="02020603050405020304" pitchFamily="18" charset="0"/>
              </a:rPr>
              <a:t>Being added = all by itself</a:t>
            </a:r>
          </a:p>
          <a:p>
            <a:endParaRPr lang="en-GB" sz="2200" dirty="0"/>
          </a:p>
        </p:txBody>
      </p:sp>
      <p:pic>
        <p:nvPicPr>
          <p:cNvPr id="10242" name="Picture 2" descr="History of Magnetism and Permanent Magnets | Stanford Magnets">
            <a:extLst>
              <a:ext uri="{FF2B5EF4-FFF2-40B4-BE49-F238E27FC236}">
                <a16:creationId xmlns:a16="http://schemas.microsoft.com/office/drawing/2014/main" id="{A0EBB214-029C-600E-E9C5-00B49B8A72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83" r="7439" b="-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90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718E-7E06-CC00-E677-7197EE2699F1}"/>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19F1DF3B-C55B-83E1-20CD-AAA1996BF246}"/>
              </a:ext>
            </a:extLst>
          </p:cNvPr>
          <p:cNvSpPr>
            <a:spLocks noGrp="1"/>
          </p:cNvSpPr>
          <p:nvPr>
            <p:ph idx="1"/>
          </p:nvPr>
        </p:nvSpPr>
        <p:spPr/>
        <p:txBody>
          <a:bodyPr/>
          <a:lstStyle/>
          <a:p>
            <a:r>
              <a:rPr lang="en-GB" dirty="0"/>
              <a:t>Cause me to love you and others more</a:t>
            </a:r>
          </a:p>
          <a:p>
            <a:r>
              <a:rPr lang="en-GB" dirty="0"/>
              <a:t>Commit to live accordingly </a:t>
            </a:r>
          </a:p>
        </p:txBody>
      </p:sp>
    </p:spTree>
    <p:extLst>
      <p:ext uri="{BB962C8B-B14F-4D97-AF65-F5344CB8AC3E}">
        <p14:creationId xmlns:p14="http://schemas.microsoft.com/office/powerpoint/2010/main" val="352704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19595</TotalTime>
  <Words>1808</Words>
  <Application>Microsoft Macintosh PowerPoint</Application>
  <PresentationFormat>Widescreen</PresentationFormat>
  <Paragraphs>168</Paragraphs>
  <Slides>17</Slides>
  <Notes>17</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vt:lpstr>
      <vt:lpstr>Aptos Display</vt:lpstr>
      <vt:lpstr>Arial</vt:lpstr>
      <vt:lpstr>Calibri</vt:lpstr>
      <vt:lpstr>Graphik</vt:lpstr>
      <vt:lpstr>Helvetica Neue</vt:lpstr>
      <vt:lpstr>system-ui</vt:lpstr>
      <vt:lpstr>Wingdings</vt:lpstr>
      <vt:lpstr>Office Theme</vt:lpstr>
      <vt:lpstr>Acts Series</vt:lpstr>
      <vt:lpstr>PowerPoint Presentation</vt:lpstr>
      <vt:lpstr>Acts 2:42-47</vt:lpstr>
      <vt:lpstr>PowerPoint Presentation</vt:lpstr>
      <vt:lpstr>Apostle’s teaching</vt:lpstr>
      <vt:lpstr>Fellowship</vt:lpstr>
      <vt:lpstr>Breaking of Bread</vt:lpstr>
      <vt:lpstr>Prayer</vt:lpstr>
      <vt:lpstr>filled with awe at the many wonders and signs</vt:lpstr>
      <vt:lpstr>They sold property and possessions to give to anyone who had need. </vt:lpstr>
      <vt:lpstr>Learning to love one another</vt:lpstr>
      <vt:lpstr>PowerPoint Presentation</vt:lpstr>
      <vt:lpstr>PowerPoint Presentation</vt:lpstr>
      <vt:lpstr>PowerPoint Presentation</vt:lpstr>
      <vt:lpstr>Glad and sincere hearts</vt:lpstr>
      <vt:lpstr>Appealing community</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6</cp:revision>
  <cp:lastPrinted>2024-07-13T12:14:08Z</cp:lastPrinted>
  <dcterms:created xsi:type="dcterms:W3CDTF">2024-06-13T11:09:31Z</dcterms:created>
  <dcterms:modified xsi:type="dcterms:W3CDTF">2024-07-17T14:49:50Z</dcterms:modified>
</cp:coreProperties>
</file>