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26" r:id="rId3"/>
    <p:sldId id="299" r:id="rId4"/>
    <p:sldId id="300" r:id="rId5"/>
    <p:sldId id="301" r:id="rId6"/>
    <p:sldId id="302" r:id="rId7"/>
    <p:sldId id="303" r:id="rId8"/>
    <p:sldId id="306" r:id="rId9"/>
    <p:sldId id="308" r:id="rId10"/>
    <p:sldId id="307" r:id="rId11"/>
    <p:sldId id="309" r:id="rId12"/>
    <p:sldId id="310" r:id="rId13"/>
    <p:sldId id="304" r:id="rId14"/>
    <p:sldId id="311" r:id="rId15"/>
    <p:sldId id="312" r:id="rId16"/>
    <p:sldId id="313" r:id="rId17"/>
    <p:sldId id="314" r:id="rId18"/>
    <p:sldId id="315" r:id="rId19"/>
    <p:sldId id="316" r:id="rId20"/>
    <p:sldId id="317" r:id="rId21"/>
    <p:sldId id="305" r:id="rId22"/>
    <p:sldId id="318" r:id="rId23"/>
    <p:sldId id="284" r:id="rId24"/>
    <p:sldId id="319" r:id="rId25"/>
    <p:sldId id="321" r:id="rId26"/>
    <p:sldId id="322" r:id="rId27"/>
    <p:sldId id="324" r:id="rId28"/>
    <p:sldId id="325" r:id="rId29"/>
    <p:sldId id="330" r:id="rId30"/>
    <p:sldId id="327" r:id="rId31"/>
    <p:sldId id="323" r:id="rId32"/>
  </p:sldIdLst>
  <p:sldSz cx="12192000" cy="6858000"/>
  <p:notesSz cx="6786563" cy="99234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2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23A593-23AC-403A-A04F-A35F12DAB328}" v="625" dt="2024-03-16T21:14:44.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9592" autoAdjust="0"/>
  </p:normalViewPr>
  <p:slideViewPr>
    <p:cSldViewPr snapToGrid="0">
      <p:cViewPr varScale="1">
        <p:scale>
          <a:sx n="100" d="100"/>
          <a:sy n="100" d="100"/>
        </p:scale>
        <p:origin x="15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0844" cy="49789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4149" y="0"/>
            <a:ext cx="2940844" cy="497897"/>
          </a:xfrm>
          <a:prstGeom prst="rect">
            <a:avLst/>
          </a:prstGeom>
        </p:spPr>
        <p:txBody>
          <a:bodyPr vert="horz" lIns="91440" tIns="45720" rIns="91440" bIns="45720" rtlCol="0"/>
          <a:lstStyle>
            <a:lvl1pPr algn="r">
              <a:defRPr sz="1200"/>
            </a:lvl1pPr>
          </a:lstStyle>
          <a:p>
            <a:fld id="{36C837D8-57D2-4416-8151-31007088DC2D}" type="datetimeFigureOut">
              <a:rPr lang="en-GB" smtClean="0"/>
              <a:t>19/03/2024</a:t>
            </a:fld>
            <a:endParaRPr lang="en-GB"/>
          </a:p>
        </p:txBody>
      </p:sp>
      <p:sp>
        <p:nvSpPr>
          <p:cNvPr id="4" name="Slide Image Placeholder 3"/>
          <p:cNvSpPr>
            <a:spLocks noGrp="1" noRot="1" noChangeAspect="1"/>
          </p:cNvSpPr>
          <p:nvPr>
            <p:ph type="sldImg" idx="2"/>
          </p:nvPr>
        </p:nvSpPr>
        <p:spPr>
          <a:xfrm>
            <a:off x="417513" y="1239838"/>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8657" y="4775666"/>
            <a:ext cx="5429250" cy="39073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5568"/>
            <a:ext cx="2940844" cy="4978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4149" y="9425568"/>
            <a:ext cx="2940844" cy="497895"/>
          </a:xfrm>
          <a:prstGeom prst="rect">
            <a:avLst/>
          </a:prstGeom>
        </p:spPr>
        <p:txBody>
          <a:bodyPr vert="horz" lIns="91440" tIns="45720" rIns="91440" bIns="45720" rtlCol="0" anchor="b"/>
          <a:lstStyle>
            <a:lvl1pPr algn="r">
              <a:defRPr sz="1200"/>
            </a:lvl1pPr>
          </a:lstStyle>
          <a:p>
            <a:fld id="{E0EF7F9A-2C57-4B40-9514-82A238504BAD}" type="slidenum">
              <a:rPr lang="en-GB" smtClean="0"/>
              <a:t>‹#›</a:t>
            </a:fld>
            <a:endParaRPr lang="en-GB"/>
          </a:p>
        </p:txBody>
      </p:sp>
    </p:spTree>
    <p:extLst>
      <p:ext uri="{BB962C8B-B14F-4D97-AF65-F5344CB8AC3E}">
        <p14:creationId xmlns:p14="http://schemas.microsoft.com/office/powerpoint/2010/main" val="388504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bible.com/bible/compare/PSA.91.4"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EF7F9A-2C57-4B40-9514-82A238504BAD}" type="slidenum">
              <a:rPr lang="en-GB" smtClean="0"/>
              <a:t>1</a:t>
            </a:fld>
            <a:endParaRPr lang="en-GB"/>
          </a:p>
        </p:txBody>
      </p:sp>
    </p:spTree>
    <p:extLst>
      <p:ext uri="{BB962C8B-B14F-4D97-AF65-F5344CB8AC3E}">
        <p14:creationId xmlns:p14="http://schemas.microsoft.com/office/powerpoint/2010/main" val="256491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an impossible job </a:t>
            </a:r>
          </a:p>
          <a:p>
            <a:r>
              <a:rPr lang="en-GB" dirty="0"/>
              <a:t>We are trying our best but often fail</a:t>
            </a:r>
          </a:p>
        </p:txBody>
      </p:sp>
      <p:sp>
        <p:nvSpPr>
          <p:cNvPr id="4" name="Slide Number Placeholder 3"/>
          <p:cNvSpPr>
            <a:spLocks noGrp="1"/>
          </p:cNvSpPr>
          <p:nvPr>
            <p:ph type="sldNum" sz="quarter" idx="5"/>
          </p:nvPr>
        </p:nvSpPr>
        <p:spPr/>
        <p:txBody>
          <a:bodyPr/>
          <a:lstStyle/>
          <a:p>
            <a:fld id="{E0EF7F9A-2C57-4B40-9514-82A238504BAD}" type="slidenum">
              <a:rPr lang="en-GB" smtClean="0"/>
              <a:t>2</a:t>
            </a:fld>
            <a:endParaRPr lang="en-GB"/>
          </a:p>
        </p:txBody>
      </p:sp>
    </p:spTree>
    <p:extLst>
      <p:ext uri="{BB962C8B-B14F-4D97-AF65-F5344CB8AC3E}">
        <p14:creationId xmlns:p14="http://schemas.microsoft.com/office/powerpoint/2010/main" val="285451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 water-boarded your own kid?</a:t>
            </a:r>
          </a:p>
          <a:p>
            <a:r>
              <a:rPr lang="en-GB" dirty="0"/>
              <a:t>Ever found your lack of control has been </a:t>
            </a:r>
            <a:r>
              <a:rPr lang="en-GB" dirty="0" err="1"/>
              <a:t>outted</a:t>
            </a:r>
            <a:r>
              <a:rPr lang="en-GB" dirty="0"/>
              <a:t> in public?</a:t>
            </a:r>
          </a:p>
          <a:p>
            <a:r>
              <a:rPr lang="en-GB" dirty="0"/>
              <a:t>Ever got so fed up trying to get them to stay still that you have just gaffer-ed them to the wall? </a:t>
            </a:r>
          </a:p>
          <a:p>
            <a:endParaRPr lang="en-GB" dirty="0"/>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3</a:t>
            </a:fld>
            <a:endParaRPr lang="en-GB"/>
          </a:p>
        </p:txBody>
      </p:sp>
    </p:spTree>
    <p:extLst>
      <p:ext uri="{BB962C8B-B14F-4D97-AF65-F5344CB8AC3E}">
        <p14:creationId xmlns:p14="http://schemas.microsoft.com/office/powerpoint/2010/main" val="551776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 struggled juggling two children? </a:t>
            </a:r>
          </a:p>
          <a:p>
            <a:r>
              <a:rPr lang="en-GB" dirty="0"/>
              <a:t>Ever had to eat your lunch off your baby’s face? </a:t>
            </a:r>
          </a:p>
        </p:txBody>
      </p:sp>
      <p:sp>
        <p:nvSpPr>
          <p:cNvPr id="4" name="Slide Number Placeholder 3"/>
          <p:cNvSpPr>
            <a:spLocks noGrp="1"/>
          </p:cNvSpPr>
          <p:nvPr>
            <p:ph type="sldNum" sz="quarter" idx="5"/>
          </p:nvPr>
        </p:nvSpPr>
        <p:spPr/>
        <p:txBody>
          <a:bodyPr/>
          <a:lstStyle/>
          <a:p>
            <a:fld id="{E0EF7F9A-2C57-4B40-9514-82A238504BAD}" type="slidenum">
              <a:rPr lang="en-GB" smtClean="0"/>
              <a:t>4</a:t>
            </a:fld>
            <a:endParaRPr lang="en-GB"/>
          </a:p>
        </p:txBody>
      </p:sp>
    </p:spTree>
    <p:extLst>
      <p:ext uri="{BB962C8B-B14F-4D97-AF65-F5344CB8AC3E}">
        <p14:creationId xmlns:p14="http://schemas.microsoft.com/office/powerpoint/2010/main" val="3177294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EF7F9A-2C57-4B40-9514-82A238504BAD}" type="slidenum">
              <a:rPr lang="en-GB" smtClean="0"/>
              <a:t>5</a:t>
            </a:fld>
            <a:endParaRPr lang="en-GB"/>
          </a:p>
        </p:txBody>
      </p:sp>
    </p:spTree>
    <p:extLst>
      <p:ext uri="{BB962C8B-B14F-4D97-AF65-F5344CB8AC3E}">
        <p14:creationId xmlns:p14="http://schemas.microsoft.com/office/powerpoint/2010/main" val="2099410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Guilt/shame/failure</a:t>
            </a:r>
          </a:p>
          <a:p>
            <a:r>
              <a:rPr lang="en-GB" sz="1100" dirty="0"/>
              <a:t>A thousand decisions every day</a:t>
            </a:r>
          </a:p>
          <a:p>
            <a:r>
              <a:rPr lang="en-GB" sz="1100" dirty="0"/>
              <a:t>A hundred questions – some of which you don’t care about but suddenly need to have an opinion on </a:t>
            </a:r>
          </a:p>
          <a:p>
            <a:r>
              <a:rPr lang="en-GB" sz="1100" dirty="0"/>
              <a:t>You try to educate a kids on one thing then discover they are policing the whole playground </a:t>
            </a:r>
          </a:p>
          <a:p>
            <a:endParaRPr lang="en-GB" sz="1100" dirty="0"/>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Your children will put you back into situation you could have avoided since you became independent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You will mix with people and have opportunity to demonstrate the compassion you have experienced from God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Marriage reveals how selfish you are</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Parenting rubs your face in it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6</a:t>
            </a:fld>
            <a:endParaRPr lang="en-GB"/>
          </a:p>
        </p:txBody>
      </p:sp>
    </p:spTree>
    <p:extLst>
      <p:ext uri="{BB962C8B-B14F-4D97-AF65-F5344CB8AC3E}">
        <p14:creationId xmlns:p14="http://schemas.microsoft.com/office/powerpoint/2010/main" val="3667475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EF7F9A-2C57-4B40-9514-82A238504BAD}" type="slidenum">
              <a:rPr lang="en-GB" smtClean="0"/>
              <a:t>7</a:t>
            </a:fld>
            <a:endParaRPr lang="en-GB"/>
          </a:p>
        </p:txBody>
      </p:sp>
    </p:spTree>
    <p:extLst>
      <p:ext uri="{BB962C8B-B14F-4D97-AF65-F5344CB8AC3E}">
        <p14:creationId xmlns:p14="http://schemas.microsoft.com/office/powerpoint/2010/main" val="3258276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100" dirty="0"/>
              <a:t>“Be Jesus to your child” !!! </a:t>
            </a:r>
          </a:p>
          <a:p>
            <a:pPr marL="0" indent="0">
              <a:buNone/>
            </a:pPr>
            <a:r>
              <a:rPr lang="en-GB" sz="1100" dirty="0"/>
              <a:t>Show them how you live out your relationship with God </a:t>
            </a:r>
          </a:p>
          <a:p>
            <a:pPr marL="0" indent="0">
              <a:buNone/>
            </a:pPr>
            <a:endParaRPr lang="en-GB" sz="1100" dirty="0"/>
          </a:p>
          <a:p>
            <a:pPr marL="342900" lvl="0" indent="-342900">
              <a:buFont typeface="Symbol" panose="05050102010706020507" pitchFamily="18" charset="2"/>
              <a:buChar char=""/>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Can’t I just send them to Sunday school?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Symbol" panose="05050102010706020507" pitchFamily="18" charset="2"/>
              <a:buChar char=""/>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How am I getting on?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With all the stuff I’m already doing, I can’t get to this!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Sometimes I’m not living from this stuff</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sz="1100" dirty="0"/>
          </a:p>
          <a:p>
            <a:pPr marL="0" indent="0">
              <a:buNone/>
            </a:pPr>
            <a:r>
              <a:rPr lang="en-GB" sz="1100" dirty="0"/>
              <a:t>PKs – pastor kids – seen hypocrisy</a:t>
            </a:r>
          </a:p>
          <a:p>
            <a:pPr marL="0" indent="0">
              <a:buNone/>
            </a:pPr>
            <a:r>
              <a:rPr lang="en-GB" sz="1100" dirty="0"/>
              <a:t>Don’t walk but drive together – reaction to Backseat driver </a:t>
            </a:r>
          </a:p>
          <a:p>
            <a:pPr marL="0" indent="0">
              <a:buNone/>
            </a:pPr>
            <a:r>
              <a:rPr lang="en-GB" sz="1100" dirty="0"/>
              <a:t> </a:t>
            </a:r>
          </a:p>
          <a:p>
            <a:pPr marL="0" indent="0">
              <a:buNone/>
            </a:pPr>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8</a:t>
            </a:fld>
            <a:endParaRPr lang="en-GB"/>
          </a:p>
        </p:txBody>
      </p:sp>
    </p:spTree>
    <p:extLst>
      <p:ext uri="{BB962C8B-B14F-4D97-AF65-F5344CB8AC3E}">
        <p14:creationId xmlns:p14="http://schemas.microsoft.com/office/powerpoint/2010/main" val="196896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 honour, obey parents (in line with God’s law)</a:t>
            </a:r>
          </a:p>
          <a:p>
            <a:r>
              <a:rPr lang="en-GB" dirty="0"/>
              <a:t>Fathers – don’t provoke, discipline, instruct</a:t>
            </a:r>
          </a:p>
          <a:p>
            <a:endParaRPr lang="en-GB" dirty="0"/>
          </a:p>
          <a:p>
            <a:r>
              <a:rPr lang="en-GB" dirty="0"/>
              <a:t>First role to lead, friendship will grow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worship children – idolise, live life in way to avoid upsetting a child, afraid to discipline, they are actually leading the family, you make their happiness the goal and your success is if they achieve your dreams (crushing burden on both because they have taken God’s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neglect child – disengage, more focus on doing the things that make your life meaningful, not take time to equip children to become powerful, fail to affirm </a:t>
            </a:r>
          </a:p>
        </p:txBody>
      </p:sp>
      <p:sp>
        <p:nvSpPr>
          <p:cNvPr id="4" name="Slide Number Placeholder 3"/>
          <p:cNvSpPr>
            <a:spLocks noGrp="1"/>
          </p:cNvSpPr>
          <p:nvPr>
            <p:ph type="sldNum" sz="quarter" idx="5"/>
          </p:nvPr>
        </p:nvSpPr>
        <p:spPr/>
        <p:txBody>
          <a:bodyPr/>
          <a:lstStyle/>
          <a:p>
            <a:fld id="{E0EF7F9A-2C57-4B40-9514-82A238504BAD}" type="slidenum">
              <a:rPr lang="en-GB" smtClean="0"/>
              <a:t>9</a:t>
            </a:fld>
            <a:endParaRPr lang="en-GB"/>
          </a:p>
        </p:txBody>
      </p:sp>
    </p:spTree>
    <p:extLst>
      <p:ext uri="{BB962C8B-B14F-4D97-AF65-F5344CB8AC3E}">
        <p14:creationId xmlns:p14="http://schemas.microsoft.com/office/powerpoint/2010/main" val="222155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Proverbs 22:6</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"Start children off on the way they should go, and even when they are old they will not turn from it." </a:t>
            </a:r>
          </a:p>
          <a:p>
            <a:pPr marL="342900" lvl="0" indent="-342900">
              <a:buFont typeface="Symbol" panose="05050102010706020507" pitchFamily="18" charset="2"/>
              <a:buChar char=""/>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So if they turned away does this mean I did it wrong?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Symbol" panose="05050102010706020507" pitchFamily="18" charset="2"/>
              <a:buChar char=""/>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You can do all this and yet they still have free will! (How must God feel)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dirty="0"/>
          </a:p>
          <a:p>
            <a:r>
              <a:rPr lang="en-GB" sz="1100" dirty="0"/>
              <a:t>Heart ache, failure? </a:t>
            </a:r>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10</a:t>
            </a:fld>
            <a:endParaRPr lang="en-GB"/>
          </a:p>
        </p:txBody>
      </p:sp>
    </p:spTree>
    <p:extLst>
      <p:ext uri="{BB962C8B-B14F-4D97-AF65-F5344CB8AC3E}">
        <p14:creationId xmlns:p14="http://schemas.microsoft.com/office/powerpoint/2010/main" val="1395645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“It takes a church to raise a parent” </a:t>
            </a:r>
          </a:p>
          <a:p>
            <a:pPr marL="171450" indent="-171450">
              <a:buFontTx/>
              <a:buChar char="-"/>
            </a:pPr>
            <a:r>
              <a:rPr lang="en-GB" sz="1100" dirty="0"/>
              <a:t>Rachel Turner </a:t>
            </a:r>
          </a:p>
          <a:p>
            <a:pPr marL="171450" indent="-171450">
              <a:buFontTx/>
              <a:buChar cha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Band of Aunts and Uncles</a:t>
            </a:r>
          </a:p>
          <a:p>
            <a:pPr marL="0" indent="0">
              <a:buFontTx/>
              <a:buNone/>
            </a:pPr>
            <a:r>
              <a:rPr lang="en-GB" sz="1100" dirty="0"/>
              <a:t>Take interest e.g. Andy Garland (make kids visible, pencil case), Fitch </a:t>
            </a:r>
            <a:r>
              <a:rPr lang="en-GB" sz="1100" dirty="0" err="1"/>
              <a:t>bday</a:t>
            </a:r>
            <a:r>
              <a:rPr lang="en-GB" sz="1100" dirty="0"/>
              <a:t> cards, Simon listened to Nick’s </a:t>
            </a:r>
            <a:r>
              <a:rPr lang="en-GB" sz="1100" dirty="0" err="1"/>
              <a:t>gangsta</a:t>
            </a:r>
            <a:r>
              <a:rPr lang="en-GB" sz="1100" dirty="0"/>
              <a:t> rap, martin smith - fishing</a:t>
            </a:r>
          </a:p>
          <a:p>
            <a:pPr marL="0" indent="0">
              <a:buFontTx/>
              <a:buNone/>
            </a:pPr>
            <a:r>
              <a:rPr lang="en-GB" sz="1100" dirty="0"/>
              <a:t>Engage with child (can’t just be Sunday morning)</a:t>
            </a:r>
          </a:p>
          <a:p>
            <a:pPr marL="0" indent="0">
              <a:buFontTx/>
              <a:buNone/>
            </a:pPr>
            <a:r>
              <a:rPr lang="en-GB" sz="1100" dirty="0"/>
              <a:t>Catch God’s vision – e.g. passion for my friends </a:t>
            </a:r>
          </a:p>
          <a:p>
            <a:pPr marL="0" indent="0">
              <a:buFontTx/>
              <a:buNone/>
            </a:pPr>
            <a:r>
              <a:rPr lang="en-GB" sz="1100" dirty="0"/>
              <a:t>Encourage parents as they catch vision, weep/rejoice </a:t>
            </a:r>
          </a:p>
        </p:txBody>
      </p:sp>
      <p:sp>
        <p:nvSpPr>
          <p:cNvPr id="4" name="Slide Number Placeholder 3"/>
          <p:cNvSpPr>
            <a:spLocks noGrp="1"/>
          </p:cNvSpPr>
          <p:nvPr>
            <p:ph type="sldNum" sz="quarter" idx="5"/>
          </p:nvPr>
        </p:nvSpPr>
        <p:spPr/>
        <p:txBody>
          <a:bodyPr/>
          <a:lstStyle/>
          <a:p>
            <a:fld id="{E0EF7F9A-2C57-4B40-9514-82A238504BAD}" type="slidenum">
              <a:rPr lang="en-GB" smtClean="0"/>
              <a:t>11</a:t>
            </a:fld>
            <a:endParaRPr lang="en-GB"/>
          </a:p>
        </p:txBody>
      </p:sp>
    </p:spTree>
    <p:extLst>
      <p:ext uri="{BB962C8B-B14F-4D97-AF65-F5344CB8AC3E}">
        <p14:creationId xmlns:p14="http://schemas.microsoft.com/office/powerpoint/2010/main" val="2476289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As a parent - Your children will put you back into situation you could have avoided since you became independent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Marriage reveals how selfish you are</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Parenting rubs your face in it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How often your kids reveal things about you </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As a community – I haven’t taken the interest I need to you as parents, or your kids, do I have a sense of vision or expect your child to be god-connected</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e.g. Andy Garland – made kids feel visible </a:t>
            </a:r>
          </a:p>
          <a:p>
            <a:pPr>
              <a:lnSpc>
                <a:spcPct val="107000"/>
              </a:lnSpc>
              <a:spcAft>
                <a:spcPts val="800"/>
              </a:spcAf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No chance we can succeed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If this depended on me then we are all screwed!</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Depressing if we finished the sermon here…</a:t>
            </a:r>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12</a:t>
            </a:fld>
            <a:endParaRPr lang="en-GB"/>
          </a:p>
        </p:txBody>
      </p:sp>
    </p:spTree>
    <p:extLst>
      <p:ext uri="{BB962C8B-B14F-4D97-AF65-F5344CB8AC3E}">
        <p14:creationId xmlns:p14="http://schemas.microsoft.com/office/powerpoint/2010/main" val="4017983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EF7F9A-2C57-4B40-9514-82A238504BAD}" type="slidenum">
              <a:rPr lang="en-GB" smtClean="0"/>
              <a:t>13</a:t>
            </a:fld>
            <a:endParaRPr lang="en-GB"/>
          </a:p>
        </p:txBody>
      </p:sp>
    </p:spTree>
    <p:extLst>
      <p:ext uri="{BB962C8B-B14F-4D97-AF65-F5344CB8AC3E}">
        <p14:creationId xmlns:p14="http://schemas.microsoft.com/office/powerpoint/2010/main" val="1379839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He has the time for children</a:t>
            </a:r>
          </a:p>
        </p:txBody>
      </p:sp>
      <p:sp>
        <p:nvSpPr>
          <p:cNvPr id="4" name="Slide Number Placeholder 3"/>
          <p:cNvSpPr>
            <a:spLocks noGrp="1"/>
          </p:cNvSpPr>
          <p:nvPr>
            <p:ph type="sldNum" sz="quarter" idx="5"/>
          </p:nvPr>
        </p:nvSpPr>
        <p:spPr/>
        <p:txBody>
          <a:bodyPr/>
          <a:lstStyle/>
          <a:p>
            <a:fld id="{E0EF7F9A-2C57-4B40-9514-82A238504BAD}" type="slidenum">
              <a:rPr lang="en-GB" smtClean="0"/>
              <a:t>14</a:t>
            </a:fld>
            <a:endParaRPr lang="en-GB"/>
          </a:p>
        </p:txBody>
      </p:sp>
    </p:spTree>
    <p:extLst>
      <p:ext uri="{BB962C8B-B14F-4D97-AF65-F5344CB8AC3E}">
        <p14:creationId xmlns:p14="http://schemas.microsoft.com/office/powerpoint/2010/main" val="999155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100" dirty="0"/>
              <a:t>Protective of children</a:t>
            </a:r>
          </a:p>
          <a:p>
            <a:pPr marL="0" indent="0">
              <a:buNone/>
            </a:pPr>
            <a:r>
              <a:rPr lang="en-GB" sz="1100" dirty="0"/>
              <a:t>“Your child?!”</a:t>
            </a:r>
          </a:p>
          <a:p>
            <a:pPr marL="0" indent="0">
              <a:buNone/>
            </a:pPr>
            <a:endParaRPr lang="en-GB" sz="1100" dirty="0"/>
          </a:p>
          <a:p>
            <a:pPr marL="0" indent="0">
              <a:buNone/>
            </a:pPr>
            <a:r>
              <a:rPr lang="en-GB" sz="1100" dirty="0"/>
              <a:t>What is it Jesus loves about children (Model yourself on children)</a:t>
            </a:r>
          </a:p>
          <a:p>
            <a:pPr marL="0" indent="0">
              <a:buNone/>
            </a:pPr>
            <a:r>
              <a:rPr lang="en-GB" sz="1100" dirty="0"/>
              <a:t>“Daddy, I’m done!!!”</a:t>
            </a:r>
          </a:p>
          <a:p>
            <a:pPr marL="0" indent="0">
              <a:buNone/>
            </a:pPr>
            <a:r>
              <a:rPr lang="en-GB" sz="1100" dirty="0"/>
              <a:t>Kids don’t hide their mess, in fact they bring it to you for your to fix</a:t>
            </a:r>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15</a:t>
            </a:fld>
            <a:endParaRPr lang="en-GB"/>
          </a:p>
        </p:txBody>
      </p:sp>
    </p:spTree>
    <p:extLst>
      <p:ext uri="{BB962C8B-B14F-4D97-AF65-F5344CB8AC3E}">
        <p14:creationId xmlns:p14="http://schemas.microsoft.com/office/powerpoint/2010/main" val="2835946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God loves children, He loves parents and He wants to help us get it right</a:t>
            </a:r>
          </a:p>
          <a:p>
            <a:pPr marL="0" indent="0">
              <a:buNone/>
            </a:pPr>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16</a:t>
            </a:fld>
            <a:endParaRPr lang="en-GB"/>
          </a:p>
        </p:txBody>
      </p:sp>
    </p:spTree>
    <p:extLst>
      <p:ext uri="{BB962C8B-B14F-4D97-AF65-F5344CB8AC3E}">
        <p14:creationId xmlns:p14="http://schemas.microsoft.com/office/powerpoint/2010/main" val="3579868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Conquer the land</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Shine in wicked generation </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Don’t wrap in cotton wool if God plans to work with and through them to reach the world He loves</a:t>
            </a:r>
          </a:p>
        </p:txBody>
      </p:sp>
      <p:sp>
        <p:nvSpPr>
          <p:cNvPr id="4" name="Slide Number Placeholder 3"/>
          <p:cNvSpPr>
            <a:spLocks noGrp="1"/>
          </p:cNvSpPr>
          <p:nvPr>
            <p:ph type="sldNum" sz="quarter" idx="5"/>
          </p:nvPr>
        </p:nvSpPr>
        <p:spPr/>
        <p:txBody>
          <a:bodyPr/>
          <a:lstStyle/>
          <a:p>
            <a:fld id="{E0EF7F9A-2C57-4B40-9514-82A238504BAD}" type="slidenum">
              <a:rPr lang="en-GB" smtClean="0"/>
              <a:t>17</a:t>
            </a:fld>
            <a:endParaRPr lang="en-GB"/>
          </a:p>
        </p:txBody>
      </p:sp>
    </p:spTree>
    <p:extLst>
      <p:ext uri="{BB962C8B-B14F-4D97-AF65-F5344CB8AC3E}">
        <p14:creationId xmlns:p14="http://schemas.microsoft.com/office/powerpoint/2010/main" val="4279664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“tell me more”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Own faith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God-connected </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Colin </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pg</a:t>
            </a:r>
            <a:r>
              <a:rPr lang="en-GB" sz="1100" kern="100">
                <a:effectLst/>
                <a:latin typeface="Aptos" panose="020B0004020202020204" pitchFamily="34" charset="0"/>
                <a:ea typeface="Aptos" panose="020B0004020202020204" pitchFamily="34" charset="0"/>
                <a:cs typeface="Times New Roman" panose="02020603050405020304" pitchFamily="18" charset="0"/>
              </a:rPr>
              <a:t> 75</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Asher </a:t>
            </a:r>
          </a:p>
        </p:txBody>
      </p:sp>
      <p:sp>
        <p:nvSpPr>
          <p:cNvPr id="4" name="Slide Number Placeholder 3"/>
          <p:cNvSpPr>
            <a:spLocks noGrp="1"/>
          </p:cNvSpPr>
          <p:nvPr>
            <p:ph type="sldNum" sz="quarter" idx="5"/>
          </p:nvPr>
        </p:nvSpPr>
        <p:spPr/>
        <p:txBody>
          <a:bodyPr/>
          <a:lstStyle/>
          <a:p>
            <a:fld id="{E0EF7F9A-2C57-4B40-9514-82A238504BAD}" type="slidenum">
              <a:rPr lang="en-GB" smtClean="0"/>
              <a:t>18</a:t>
            </a:fld>
            <a:endParaRPr lang="en-GB"/>
          </a:p>
        </p:txBody>
      </p:sp>
    </p:spTree>
    <p:extLst>
      <p:ext uri="{BB962C8B-B14F-4D97-AF65-F5344CB8AC3E}">
        <p14:creationId xmlns:p14="http://schemas.microsoft.com/office/powerpoint/2010/main" val="162650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Abraham (Gen 22) willing to obey God and sacrifice the miraculous promised child</a:t>
            </a:r>
          </a:p>
          <a:p>
            <a:r>
              <a:rPr lang="en-GB" sz="1100" b="0" i="0" dirty="0">
                <a:solidFill>
                  <a:srgbClr val="000000"/>
                </a:solidFill>
                <a:effectLst/>
                <a:latin typeface="system-ui"/>
              </a:rPr>
              <a:t>Gen 22:2</a:t>
            </a:r>
          </a:p>
          <a:p>
            <a:r>
              <a:rPr lang="en-GB" sz="1100" b="0" i="0" dirty="0">
                <a:solidFill>
                  <a:srgbClr val="000000"/>
                </a:solidFill>
                <a:effectLst/>
                <a:latin typeface="system-ui"/>
              </a:rPr>
              <a:t>Then God said, “Take your son, your only son, whom you love—Isaac—and go to the region of Moriah. Sacrifice him there as a burnt offering on a mountain I will show you.”</a:t>
            </a:r>
            <a:endParaRPr lang="en-GB" sz="1100" b="1"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Hannah (1 Sam 1) Offering child back to God (steward)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1 Sam 1:28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So now I give him to the Lord. For his whole life he will be given over to the Lord….</a:t>
            </a:r>
          </a:p>
          <a:p>
            <a:endPar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endParaRPr>
          </a:p>
          <a:p>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no more than He was willing to do</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EF7F9A-2C57-4B40-9514-82A238504BAD}" type="slidenum">
              <a:rPr lang="en-GB" smtClean="0"/>
              <a:t>19</a:t>
            </a:fld>
            <a:endParaRPr lang="en-GB"/>
          </a:p>
        </p:txBody>
      </p:sp>
    </p:spTree>
    <p:extLst>
      <p:ext uri="{BB962C8B-B14F-4D97-AF65-F5344CB8AC3E}">
        <p14:creationId xmlns:p14="http://schemas.microsoft.com/office/powerpoint/2010/main" val="227124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The Great Reversal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Sin is when I put myself in His place (all acts of sin grow from my decision to serve myself, to act as if I’m in charge, to commit coup d-</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etat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(coo day-tar)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Salvation is when He puts Himself in my place </a:t>
            </a:r>
          </a:p>
        </p:txBody>
      </p:sp>
      <p:sp>
        <p:nvSpPr>
          <p:cNvPr id="4" name="Slide Number Placeholder 3"/>
          <p:cNvSpPr>
            <a:spLocks noGrp="1"/>
          </p:cNvSpPr>
          <p:nvPr>
            <p:ph type="sldNum" sz="quarter" idx="5"/>
          </p:nvPr>
        </p:nvSpPr>
        <p:spPr/>
        <p:txBody>
          <a:bodyPr/>
          <a:lstStyle/>
          <a:p>
            <a:fld id="{E0EF7F9A-2C57-4B40-9514-82A238504BAD}" type="slidenum">
              <a:rPr lang="en-GB" smtClean="0"/>
              <a:t>20</a:t>
            </a:fld>
            <a:endParaRPr lang="en-GB"/>
          </a:p>
        </p:txBody>
      </p:sp>
    </p:spTree>
    <p:extLst>
      <p:ext uri="{BB962C8B-B14F-4D97-AF65-F5344CB8AC3E}">
        <p14:creationId xmlns:p14="http://schemas.microsoft.com/office/powerpoint/2010/main" val="2931381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EF7F9A-2C57-4B40-9514-82A238504BAD}" type="slidenum">
              <a:rPr lang="en-GB" smtClean="0"/>
              <a:t>21</a:t>
            </a:fld>
            <a:endParaRPr lang="en-GB"/>
          </a:p>
        </p:txBody>
      </p:sp>
    </p:spTree>
    <p:extLst>
      <p:ext uri="{BB962C8B-B14F-4D97-AF65-F5344CB8AC3E}">
        <p14:creationId xmlns:p14="http://schemas.microsoft.com/office/powerpoint/2010/main" val="1278445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Thank God this doesn’t depend on me, but because he loves me and has invited me to participle, I have a role which He empowers me to fulfil</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Begin to realise you are surrounded by sick people – shouldn’t be surprised in a hospital!</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We are here because we have come to the conclusion we need help</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Fever – vacuuming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We aren’t here because we are the best, but </a:t>
            </a:r>
            <a:r>
              <a:rPr lang="en-GB" sz="1100"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cus</a:t>
            </a: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we know we are the worst</a:t>
            </a:r>
          </a:p>
          <a:p>
            <a:pPr>
              <a:lnSpc>
                <a:spcPct val="107000"/>
              </a:lnSpc>
              <a:spcAft>
                <a:spcPts val="800"/>
              </a:spcAft>
            </a:pPr>
            <a:endPar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We don’t need to (and are unable) to fool Him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22</a:t>
            </a:fld>
            <a:endParaRPr lang="en-GB"/>
          </a:p>
        </p:txBody>
      </p:sp>
    </p:spTree>
    <p:extLst>
      <p:ext uri="{BB962C8B-B14F-4D97-AF65-F5344CB8AC3E}">
        <p14:creationId xmlns:p14="http://schemas.microsoft.com/office/powerpoint/2010/main" val="76676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100" kern="1200" dirty="0">
                <a:solidFill>
                  <a:schemeClr val="tx1"/>
                </a:solidFill>
                <a:effectLst/>
                <a:latin typeface="+mn-lt"/>
                <a:ea typeface="+mn-ea"/>
                <a:cs typeface="+mn-cs"/>
              </a:rPr>
              <a:t>Chariots of Fire</a:t>
            </a:r>
          </a:p>
          <a:p>
            <a:pPr lvl="0"/>
            <a:endParaRPr lang="en-GB" sz="1100" kern="1200" dirty="0">
              <a:solidFill>
                <a:schemeClr val="tx1"/>
              </a:solidFill>
              <a:effectLst/>
              <a:latin typeface="+mn-lt"/>
              <a:ea typeface="+mn-ea"/>
              <a:cs typeface="+mn-cs"/>
            </a:endParaRPr>
          </a:p>
          <a:p>
            <a:pPr lvl="0"/>
            <a:r>
              <a:rPr lang="en-GB" sz="1100" kern="1200" dirty="0">
                <a:solidFill>
                  <a:schemeClr val="tx1"/>
                </a:solidFill>
                <a:effectLst/>
                <a:latin typeface="+mn-lt"/>
                <a:ea typeface="+mn-ea"/>
                <a:cs typeface="+mn-cs"/>
              </a:rPr>
              <a:t>Abrahams – runs in order to be accepted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“I have 10 seconds to justify my existence” </a:t>
            </a:r>
          </a:p>
          <a:p>
            <a:pPr lvl="0"/>
            <a:endParaRPr lang="en-GB" sz="1100" kern="1200" dirty="0">
              <a:solidFill>
                <a:schemeClr val="tx1"/>
              </a:solidFill>
              <a:effectLst/>
              <a:latin typeface="+mn-lt"/>
              <a:ea typeface="+mn-ea"/>
              <a:cs typeface="+mn-cs"/>
            </a:endParaRPr>
          </a:p>
          <a:p>
            <a:pPr lvl="0"/>
            <a:r>
              <a:rPr lang="en-GB" sz="1100" kern="1200" dirty="0">
                <a:solidFill>
                  <a:schemeClr val="tx1"/>
                </a:solidFill>
                <a:effectLst/>
                <a:latin typeface="+mn-lt"/>
                <a:ea typeface="+mn-ea"/>
                <a:cs typeface="+mn-cs"/>
              </a:rPr>
              <a:t>Already accepted</a:t>
            </a:r>
          </a:p>
          <a:p>
            <a:pPr lvl="1"/>
            <a:r>
              <a:rPr lang="en-GB" sz="1100" kern="1200" dirty="0">
                <a:solidFill>
                  <a:schemeClr val="tx1"/>
                </a:solidFill>
                <a:effectLst/>
                <a:latin typeface="+mn-lt"/>
                <a:ea typeface="+mn-ea"/>
                <a:cs typeface="+mn-cs"/>
              </a:rPr>
              <a:t>Last Episode we saw two clips from</a:t>
            </a:r>
          </a:p>
          <a:p>
            <a:pPr lvl="0"/>
            <a:r>
              <a:rPr lang="en-GB" sz="1100" kern="1200" dirty="0">
                <a:solidFill>
                  <a:schemeClr val="tx1"/>
                </a:solidFill>
                <a:effectLst/>
                <a:latin typeface="+mn-lt"/>
                <a:ea typeface="+mn-ea"/>
                <a:cs typeface="+mn-cs"/>
              </a:rPr>
              <a:t>Liddle – runs because he’s accepted</a:t>
            </a:r>
          </a:p>
          <a:p>
            <a:pPr lvl="0"/>
            <a:r>
              <a:rPr lang="en-GB" sz="1100" kern="1200" dirty="0">
                <a:solidFill>
                  <a:schemeClr val="tx1"/>
                </a:solidFill>
                <a:effectLst/>
                <a:latin typeface="+mn-lt"/>
                <a:ea typeface="+mn-ea"/>
                <a:cs typeface="+mn-cs"/>
              </a:rPr>
              <a:t>“When I run I feel His pleasure”</a:t>
            </a:r>
          </a:p>
          <a:p>
            <a:pPr lvl="0"/>
            <a:endParaRPr lang="en-GB" sz="11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D94D48-4B7B-498F-8744-573D1FC8B4AB}" type="slidenum">
              <a:rPr lang="en-GB" smtClean="0"/>
              <a:t>23</a:t>
            </a:fld>
            <a:endParaRPr lang="en-GB"/>
          </a:p>
        </p:txBody>
      </p:sp>
    </p:spTree>
    <p:extLst>
      <p:ext uri="{BB962C8B-B14F-4D97-AF65-F5344CB8AC3E}">
        <p14:creationId xmlns:p14="http://schemas.microsoft.com/office/powerpoint/2010/main" val="3928473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24</a:t>
            </a:fld>
            <a:endParaRPr lang="en-GB"/>
          </a:p>
        </p:txBody>
      </p:sp>
    </p:spTree>
    <p:extLst>
      <p:ext uri="{BB962C8B-B14F-4D97-AF65-F5344CB8AC3E}">
        <p14:creationId xmlns:p14="http://schemas.microsoft.com/office/powerpoint/2010/main" val="3532608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100" kern="1200" dirty="0">
                <a:solidFill>
                  <a:schemeClr val="tx1"/>
                </a:solidFill>
                <a:effectLst/>
                <a:latin typeface="+mn-lt"/>
                <a:ea typeface="+mn-ea"/>
                <a:cs typeface="+mn-cs"/>
              </a:rPr>
              <a:t>By myself I can do nothing. I’m an utter failure</a:t>
            </a:r>
          </a:p>
          <a:p>
            <a:pPr lvl="0"/>
            <a:r>
              <a:rPr lang="en-GB" sz="1100" kern="1200" dirty="0">
                <a:solidFill>
                  <a:schemeClr val="tx1"/>
                </a:solidFill>
                <a:effectLst/>
                <a:latin typeface="+mn-lt"/>
                <a:ea typeface="+mn-ea"/>
                <a:cs typeface="+mn-cs"/>
              </a:rPr>
              <a:t>Yet because He loves me, He wants to involve me, so He empowers me</a:t>
            </a:r>
          </a:p>
          <a:p>
            <a:pPr lvl="0"/>
            <a:r>
              <a:rPr lang="en-GB" sz="1100" kern="1200" dirty="0">
                <a:solidFill>
                  <a:schemeClr val="tx1"/>
                </a:solidFill>
                <a:effectLst/>
                <a:latin typeface="+mn-lt"/>
                <a:ea typeface="+mn-ea"/>
                <a:cs typeface="+mn-cs"/>
              </a:rPr>
              <a:t>I work with Him because I feel His pleasure, I don’t have to justify my existence </a:t>
            </a:r>
          </a:p>
          <a:p>
            <a:pPr lvl="0"/>
            <a:endParaRPr lang="en-GB" sz="1100" kern="1200" dirty="0">
              <a:solidFill>
                <a:schemeClr val="tx1"/>
              </a:solidFill>
              <a:effectLst/>
              <a:latin typeface="+mn-lt"/>
              <a:ea typeface="+mn-ea"/>
              <a:cs typeface="+mn-cs"/>
            </a:endParaRPr>
          </a:p>
          <a:p>
            <a:pPr lvl="0"/>
            <a:r>
              <a:rPr lang="en-GB" sz="1100" kern="1200" dirty="0">
                <a:solidFill>
                  <a:schemeClr val="tx1"/>
                </a:solidFill>
                <a:effectLst/>
                <a:latin typeface="+mn-lt"/>
                <a:ea typeface="+mn-ea"/>
                <a:cs typeface="+mn-cs"/>
              </a:rPr>
              <a:t>He gives me divine calling to be a parent/community wrapping around parent</a:t>
            </a:r>
          </a:p>
          <a:p>
            <a:pPr lvl="0"/>
            <a:r>
              <a:rPr lang="en-GB" sz="1100" kern="1200" dirty="0">
                <a:solidFill>
                  <a:schemeClr val="tx1"/>
                </a:solidFill>
                <a:effectLst/>
                <a:latin typeface="+mn-lt"/>
                <a:ea typeface="+mn-ea"/>
                <a:cs typeface="+mn-cs"/>
              </a:rPr>
              <a:t>- I look to him for patience, security, willingness to sacrifice </a:t>
            </a:r>
          </a:p>
        </p:txBody>
      </p:sp>
      <p:sp>
        <p:nvSpPr>
          <p:cNvPr id="4" name="Slide Number Placeholder 3"/>
          <p:cNvSpPr>
            <a:spLocks noGrp="1"/>
          </p:cNvSpPr>
          <p:nvPr>
            <p:ph type="sldNum" sz="quarter" idx="10"/>
          </p:nvPr>
        </p:nvSpPr>
        <p:spPr/>
        <p:txBody>
          <a:bodyPr/>
          <a:lstStyle/>
          <a:p>
            <a:fld id="{71D94D48-4B7B-498F-8744-573D1FC8B4AB}" type="slidenum">
              <a:rPr lang="en-GB" smtClean="0"/>
              <a:t>25</a:t>
            </a:fld>
            <a:endParaRPr lang="en-GB"/>
          </a:p>
        </p:txBody>
      </p:sp>
    </p:spTree>
    <p:extLst>
      <p:ext uri="{BB962C8B-B14F-4D97-AF65-F5344CB8AC3E}">
        <p14:creationId xmlns:p14="http://schemas.microsoft.com/office/powerpoint/2010/main" val="1790669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Eli calling</a:t>
            </a: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D94D48-4B7B-498F-8744-573D1FC8B4AB}" type="slidenum">
              <a:rPr lang="en-GB" smtClean="0"/>
              <a:t>26</a:t>
            </a:fld>
            <a:endParaRPr lang="en-GB"/>
          </a:p>
        </p:txBody>
      </p:sp>
    </p:spTree>
    <p:extLst>
      <p:ext uri="{BB962C8B-B14F-4D97-AF65-F5344CB8AC3E}">
        <p14:creationId xmlns:p14="http://schemas.microsoft.com/office/powerpoint/2010/main" val="4251673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100" kern="1200" dirty="0">
                <a:solidFill>
                  <a:schemeClr val="tx1"/>
                </a:solidFill>
                <a:effectLst/>
                <a:latin typeface="+mn-lt"/>
                <a:ea typeface="+mn-ea"/>
                <a:cs typeface="+mn-cs"/>
              </a:rPr>
              <a:t>Compassion for your child, your parent, your community</a:t>
            </a:r>
          </a:p>
          <a:p>
            <a:pPr lvl="0"/>
            <a:endParaRPr lang="en-GB" sz="1100" kern="1200" dirty="0">
              <a:solidFill>
                <a:schemeClr val="tx1"/>
              </a:solidFill>
              <a:effectLst/>
              <a:latin typeface="+mn-lt"/>
              <a:ea typeface="+mn-ea"/>
              <a:cs typeface="+mn-cs"/>
            </a:endParaRPr>
          </a:p>
          <a:p>
            <a:pPr lvl="0"/>
            <a:r>
              <a:rPr lang="en-GB" sz="1100" kern="1200" dirty="0">
                <a:solidFill>
                  <a:schemeClr val="tx1"/>
                </a:solidFill>
                <a:effectLst/>
                <a:latin typeface="+mn-lt"/>
                <a:ea typeface="+mn-ea"/>
                <a:cs typeface="+mn-cs"/>
              </a:rPr>
              <a:t>Also those you are meeting – you never know what is going on </a:t>
            </a:r>
          </a:p>
          <a:p>
            <a:pPr lvl="0"/>
            <a:endParaRPr lang="en-GB"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Careful not to compare or judge</a:t>
            </a:r>
          </a:p>
          <a:p>
            <a:pPr lvl="0"/>
            <a:endParaRPr lang="en-GB" sz="1100" kern="1200" dirty="0">
              <a:solidFill>
                <a:schemeClr val="tx1"/>
              </a:solidFill>
              <a:effectLst/>
              <a:latin typeface="+mn-lt"/>
              <a:ea typeface="+mn-ea"/>
              <a:cs typeface="+mn-cs"/>
            </a:endParaRPr>
          </a:p>
          <a:p>
            <a:pPr lvl="0"/>
            <a:r>
              <a:rPr lang="en-GB" sz="1100" kern="1200" dirty="0">
                <a:solidFill>
                  <a:schemeClr val="tx1"/>
                </a:solidFill>
                <a:effectLst/>
                <a:latin typeface="+mn-lt"/>
                <a:ea typeface="+mn-ea"/>
                <a:cs typeface="+mn-cs"/>
              </a:rPr>
              <a:t>Curiosity</a:t>
            </a:r>
          </a:p>
          <a:p>
            <a:pPr lvl="0"/>
            <a:r>
              <a:rPr lang="en-GB" sz="1100" kern="1200" dirty="0">
                <a:solidFill>
                  <a:schemeClr val="tx1"/>
                </a:solidFill>
                <a:effectLst/>
                <a:latin typeface="+mn-lt"/>
                <a:ea typeface="+mn-ea"/>
                <a:cs typeface="+mn-cs"/>
              </a:rPr>
              <a:t>7 Habits of Highly effective people </a:t>
            </a:r>
          </a:p>
        </p:txBody>
      </p:sp>
      <p:sp>
        <p:nvSpPr>
          <p:cNvPr id="4" name="Slide Number Placeholder 3"/>
          <p:cNvSpPr>
            <a:spLocks noGrp="1"/>
          </p:cNvSpPr>
          <p:nvPr>
            <p:ph type="sldNum" sz="quarter" idx="10"/>
          </p:nvPr>
        </p:nvSpPr>
        <p:spPr/>
        <p:txBody>
          <a:bodyPr/>
          <a:lstStyle/>
          <a:p>
            <a:fld id="{71D94D48-4B7B-498F-8744-573D1FC8B4AB}" type="slidenum">
              <a:rPr lang="en-GB" smtClean="0"/>
              <a:t>27</a:t>
            </a:fld>
            <a:endParaRPr lang="en-GB"/>
          </a:p>
        </p:txBody>
      </p:sp>
    </p:spTree>
    <p:extLst>
      <p:ext uri="{BB962C8B-B14F-4D97-AF65-F5344CB8AC3E}">
        <p14:creationId xmlns:p14="http://schemas.microsoft.com/office/powerpoint/2010/main" val="1524796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D94D48-4B7B-498F-8744-573D1FC8B4AB}" type="slidenum">
              <a:rPr lang="en-GB" smtClean="0"/>
              <a:t>28</a:t>
            </a:fld>
            <a:endParaRPr lang="en-GB"/>
          </a:p>
        </p:txBody>
      </p:sp>
    </p:spTree>
    <p:extLst>
      <p:ext uri="{BB962C8B-B14F-4D97-AF65-F5344CB8AC3E}">
        <p14:creationId xmlns:p14="http://schemas.microsoft.com/office/powerpoint/2010/main" val="966846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EF7F9A-2C57-4B40-9514-82A238504BAD}" type="slidenum">
              <a:rPr lang="en-GB" smtClean="0"/>
              <a:t>29</a:t>
            </a:fld>
            <a:endParaRPr lang="en-GB"/>
          </a:p>
        </p:txBody>
      </p:sp>
    </p:spTree>
    <p:extLst>
      <p:ext uri="{BB962C8B-B14F-4D97-AF65-F5344CB8AC3E}">
        <p14:creationId xmlns:p14="http://schemas.microsoft.com/office/powerpoint/2010/main" val="1989876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100" b="1" i="0" dirty="0">
                <a:effectLst/>
                <a:latin typeface="+mn-lt"/>
              </a:rPr>
              <a:t>Psalms 91:4 TPT</a:t>
            </a:r>
          </a:p>
          <a:p>
            <a:pPr algn="l"/>
            <a:r>
              <a:rPr lang="en-GB" sz="1100" b="0" i="0" u="none" strike="noStrike" dirty="0">
                <a:solidFill>
                  <a:srgbClr val="3D79C2"/>
                </a:solidFill>
                <a:effectLst/>
                <a:latin typeface="+mn-lt"/>
                <a:hlinkClick r:id="rId3"/>
              </a:rPr>
              <a:t>His massive arms are wrapped around you, protecting you. You can run under his covering of majesty and hide. His arms of faithfulness are a shield keeping you from harm.</a:t>
            </a:r>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30</a:t>
            </a:fld>
            <a:endParaRPr lang="en-GB"/>
          </a:p>
        </p:txBody>
      </p:sp>
    </p:spTree>
    <p:extLst>
      <p:ext uri="{BB962C8B-B14F-4D97-AF65-F5344CB8AC3E}">
        <p14:creationId xmlns:p14="http://schemas.microsoft.com/office/powerpoint/2010/main" val="4010441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Households vision – removal of guilt </a:t>
            </a:r>
          </a:p>
          <a:p>
            <a:endParaRPr lang="en-GB" dirty="0"/>
          </a:p>
        </p:txBody>
      </p:sp>
      <p:sp>
        <p:nvSpPr>
          <p:cNvPr id="4" name="Slide Number Placeholder 3"/>
          <p:cNvSpPr>
            <a:spLocks noGrp="1"/>
          </p:cNvSpPr>
          <p:nvPr>
            <p:ph type="sldNum" sz="quarter" idx="5"/>
          </p:nvPr>
        </p:nvSpPr>
        <p:spPr/>
        <p:txBody>
          <a:bodyPr/>
          <a:lstStyle/>
          <a:p>
            <a:fld id="{E0EF7F9A-2C57-4B40-9514-82A238504BAD}" type="slidenum">
              <a:rPr lang="en-GB" smtClean="0"/>
              <a:t>31</a:t>
            </a:fld>
            <a:endParaRPr lang="en-GB"/>
          </a:p>
        </p:txBody>
      </p:sp>
    </p:spTree>
    <p:extLst>
      <p:ext uri="{BB962C8B-B14F-4D97-AF65-F5344CB8AC3E}">
        <p14:creationId xmlns:p14="http://schemas.microsoft.com/office/powerpoint/2010/main" val="2128318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2F508-BBB6-B1DA-6276-6E41867B62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6DCD4D4-72B9-949F-503D-F2B0E3D59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737138F-A86F-824F-2D90-B2773B778D9C}"/>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5" name="Footer Placeholder 4">
            <a:extLst>
              <a:ext uri="{FF2B5EF4-FFF2-40B4-BE49-F238E27FC236}">
                <a16:creationId xmlns:a16="http://schemas.microsoft.com/office/drawing/2014/main" id="{B1F2149E-0491-BF20-0743-D95655A098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FF57C-C4CE-E84D-6735-7251692954D7}"/>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1143649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C379-22C8-D91B-406C-A35F4C64D3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DBFDDD-E62B-F654-471C-3C6DD3657C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D2450C-F988-7D34-42F2-38C3182729D5}"/>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5" name="Footer Placeholder 4">
            <a:extLst>
              <a:ext uri="{FF2B5EF4-FFF2-40B4-BE49-F238E27FC236}">
                <a16:creationId xmlns:a16="http://schemas.microsoft.com/office/drawing/2014/main" id="{EA1495DB-AE26-1959-E5DB-F19C32BF88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71092-0A15-FF4E-A621-96A012F5EDB1}"/>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3185832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9DDE-42D8-D35C-455C-6F52D3DB0B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96E6958-811F-2BF2-E3B3-79042BA4E5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A2519E-93F4-3C9B-CFE3-46462E6D81DD}"/>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5" name="Footer Placeholder 4">
            <a:extLst>
              <a:ext uri="{FF2B5EF4-FFF2-40B4-BE49-F238E27FC236}">
                <a16:creationId xmlns:a16="http://schemas.microsoft.com/office/drawing/2014/main" id="{C71A5C1F-2B0E-C099-A772-CC3521A62B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ECEDA2-FB51-7A60-D9D4-38A2E0F99A1B}"/>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2449360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7FE0-BC11-F19E-7101-88991F15FE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0AD5C1-F7D1-718E-8729-C4C478248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D8789F-A428-29C4-150E-8FCBEB63D2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B39F7F3-C012-C9A8-713C-7F8EAC4A8D53}"/>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6" name="Footer Placeholder 5">
            <a:extLst>
              <a:ext uri="{FF2B5EF4-FFF2-40B4-BE49-F238E27FC236}">
                <a16:creationId xmlns:a16="http://schemas.microsoft.com/office/drawing/2014/main" id="{B5450B7E-E40A-8539-C3C3-5D779BAE2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3EEC2D-32FE-8251-D998-B38BC7E56E4D}"/>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1251744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AB1E8-070B-F6A9-B969-45242D01C14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6050EC-60A2-5A68-5016-9F5CAD952F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7B3953-53CB-1E6C-39A0-82CA259852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3DA7E97-0860-F569-C27A-8051DED98B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CA60F0-E52C-9F80-E136-6668A398DB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B6AEBB-DB89-5E15-3CEA-C16FA83AE6EE}"/>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8" name="Footer Placeholder 7">
            <a:extLst>
              <a:ext uri="{FF2B5EF4-FFF2-40B4-BE49-F238E27FC236}">
                <a16:creationId xmlns:a16="http://schemas.microsoft.com/office/drawing/2014/main" id="{5EA320C2-8BBA-0E7E-3C65-D4F9CD6DD80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D3C5EB-0E4E-56A7-3055-85B9BCF4CBB9}"/>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551098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7B192-1541-D82E-663B-C1B6A7E762D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FD2590-F32A-77A6-100B-43A7CB2AF17A}"/>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4" name="Footer Placeholder 3">
            <a:extLst>
              <a:ext uri="{FF2B5EF4-FFF2-40B4-BE49-F238E27FC236}">
                <a16:creationId xmlns:a16="http://schemas.microsoft.com/office/drawing/2014/main" id="{7C1DCA2F-B5E5-2A2C-2706-C07640B4BDE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FB3020E-6CC3-9B95-989B-6404AC59B260}"/>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4076611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0E5FDB-9668-AF4F-77DE-8C426CDD0D8D}"/>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3" name="Footer Placeholder 2">
            <a:extLst>
              <a:ext uri="{FF2B5EF4-FFF2-40B4-BE49-F238E27FC236}">
                <a16:creationId xmlns:a16="http://schemas.microsoft.com/office/drawing/2014/main" id="{A45AD083-501B-2C1B-1C34-EB005DE4DDF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19206A-593E-E579-0CB5-4C6F5DAD20DF}"/>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2222523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E490-68D8-EC68-41B4-8A9214899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0919140-DEA4-F106-4C16-B7EC28860C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930539-EE06-874C-3AE5-853D642F0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A21FDC-DE6C-E1B5-69D8-7BE0D230C60F}"/>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6" name="Footer Placeholder 5">
            <a:extLst>
              <a:ext uri="{FF2B5EF4-FFF2-40B4-BE49-F238E27FC236}">
                <a16:creationId xmlns:a16="http://schemas.microsoft.com/office/drawing/2014/main" id="{E77BC1BB-A87C-E9AE-5B7F-6C20285936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CAABB1-9C77-7142-5BD4-FE769E636F49}"/>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282207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0C899-AD4E-D141-6EFE-D8220A297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AEEEBE1-EC37-B87F-73F8-4E7A7F7FA6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E620BF4-C5BB-2CAB-2639-466CA0CBE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33A493-A28B-ECF7-79E7-1CB0066F8442}"/>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6" name="Footer Placeholder 5">
            <a:extLst>
              <a:ext uri="{FF2B5EF4-FFF2-40B4-BE49-F238E27FC236}">
                <a16:creationId xmlns:a16="http://schemas.microsoft.com/office/drawing/2014/main" id="{1500D295-5F18-2FDD-D65C-AC37B41EC9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CBA668C-B4E3-DDCA-7BD5-8C7D4D7F12E3}"/>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2318882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CE84-7FE8-FCBA-0A65-C23878C6976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EBC31C-BDCE-021F-5E09-9AF36EE0A3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17F6E-E5E5-D71B-2738-A5ABCA0111BB}"/>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5" name="Footer Placeholder 4">
            <a:extLst>
              <a:ext uri="{FF2B5EF4-FFF2-40B4-BE49-F238E27FC236}">
                <a16:creationId xmlns:a16="http://schemas.microsoft.com/office/drawing/2014/main" id="{8ADC96E1-07BB-0969-B7BC-72036EC95D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39B936-4AE6-F708-37CC-58B74ED94FF8}"/>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2870701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70DAC-2990-9290-6969-383474B86D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25929A-28E8-6C52-FCB6-C8AE57CBAF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95987C-6294-3456-8BFF-7E1295C8157F}"/>
              </a:ext>
            </a:extLst>
          </p:cNvPr>
          <p:cNvSpPr>
            <a:spLocks noGrp="1"/>
          </p:cNvSpPr>
          <p:nvPr>
            <p:ph type="dt" sz="half" idx="10"/>
          </p:nvPr>
        </p:nvSpPr>
        <p:spPr/>
        <p:txBody>
          <a:bodyPr/>
          <a:lstStyle/>
          <a:p>
            <a:fld id="{9C6CD49E-E550-4594-BA3C-C4B10DD1202E}" type="datetimeFigureOut">
              <a:rPr lang="en-GB" smtClean="0"/>
              <a:t>19/03/2024</a:t>
            </a:fld>
            <a:endParaRPr lang="en-GB"/>
          </a:p>
        </p:txBody>
      </p:sp>
      <p:sp>
        <p:nvSpPr>
          <p:cNvPr id="5" name="Footer Placeholder 4">
            <a:extLst>
              <a:ext uri="{FF2B5EF4-FFF2-40B4-BE49-F238E27FC236}">
                <a16:creationId xmlns:a16="http://schemas.microsoft.com/office/drawing/2014/main" id="{3A722324-E320-EF85-5D77-73867F5CA9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CB5754-B327-ECDC-E906-0E597E2FBDE9}"/>
              </a:ext>
            </a:extLst>
          </p:cNvPr>
          <p:cNvSpPr>
            <a:spLocks noGrp="1"/>
          </p:cNvSpPr>
          <p:nvPr>
            <p:ph type="sldNum" sz="quarter" idx="12"/>
          </p:nvPr>
        </p:nvSpPr>
        <p:spPr/>
        <p:txBody>
          <a:bodyPr/>
          <a:lstStyle/>
          <a:p>
            <a:fld id="{FC1B2C68-B47F-4404-AF2B-CE31C87EB7E2}" type="slidenum">
              <a:rPr lang="en-GB" smtClean="0"/>
              <a:t>‹#›</a:t>
            </a:fld>
            <a:endParaRPr lang="en-GB"/>
          </a:p>
        </p:txBody>
      </p:sp>
    </p:spTree>
    <p:extLst>
      <p:ext uri="{BB962C8B-B14F-4D97-AF65-F5344CB8AC3E}">
        <p14:creationId xmlns:p14="http://schemas.microsoft.com/office/powerpoint/2010/main" val="298323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03E713-3CCB-DFB1-CF76-5191B95DC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C4A5EC-193C-E211-9420-5101FB97AF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A94284-2B1C-1A8D-A399-68A79A8A3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6CD49E-E550-4594-BA3C-C4B10DD1202E}" type="datetimeFigureOut">
              <a:rPr lang="en-GB" smtClean="0"/>
              <a:t>19/03/2024</a:t>
            </a:fld>
            <a:endParaRPr lang="en-GB"/>
          </a:p>
        </p:txBody>
      </p:sp>
      <p:sp>
        <p:nvSpPr>
          <p:cNvPr id="5" name="Footer Placeholder 4">
            <a:extLst>
              <a:ext uri="{FF2B5EF4-FFF2-40B4-BE49-F238E27FC236}">
                <a16:creationId xmlns:a16="http://schemas.microsoft.com/office/drawing/2014/main" id="{ACF8549E-E706-ED3F-9178-127D193190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38F3097-340B-FB54-2D1D-ECBD0D6E99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1B2C68-B47F-4404-AF2B-CE31C87EB7E2}" type="slidenum">
              <a:rPr lang="en-GB" smtClean="0"/>
              <a:t>‹#›</a:t>
            </a:fld>
            <a:endParaRPr lang="en-GB"/>
          </a:p>
        </p:txBody>
      </p:sp>
    </p:spTree>
    <p:extLst>
      <p:ext uri="{BB962C8B-B14F-4D97-AF65-F5344CB8AC3E}">
        <p14:creationId xmlns:p14="http://schemas.microsoft.com/office/powerpoint/2010/main" val="1763178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7.png"/><Relationship Id="rId18" Type="http://schemas.microsoft.com/office/2007/relationships/hdphoto" Target="../media/hdphoto7.wdp"/><Relationship Id="rId3" Type="http://schemas.openxmlformats.org/officeDocument/2006/relationships/image" Target="../media/image11.png"/><Relationship Id="rId21" Type="http://schemas.microsoft.com/office/2007/relationships/hdphoto" Target="../media/hdphoto8.wdp"/><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19.png"/><Relationship Id="rId2" Type="http://schemas.openxmlformats.org/officeDocument/2006/relationships/notesSlide" Target="../notesSlides/notesSlide18.xml"/><Relationship Id="rId16" Type="http://schemas.microsoft.com/office/2007/relationships/hdphoto" Target="../media/hdphoto6.wdp"/><Relationship Id="rId20"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image" Target="../media/image16.png"/><Relationship Id="rId5" Type="http://schemas.microsoft.com/office/2007/relationships/hdphoto" Target="../media/hdphoto1.wdp"/><Relationship Id="rId15" Type="http://schemas.openxmlformats.org/officeDocument/2006/relationships/image" Target="../media/image18.png"/><Relationship Id="rId10" Type="http://schemas.microsoft.com/office/2007/relationships/hdphoto" Target="../media/hdphoto3.wdp"/><Relationship Id="rId19" Type="http://schemas.openxmlformats.org/officeDocument/2006/relationships/image" Target="../media/image20.jpeg"/><Relationship Id="rId4" Type="http://schemas.openxmlformats.org/officeDocument/2006/relationships/image" Target="../media/image12.png"/><Relationship Id="rId9" Type="http://schemas.openxmlformats.org/officeDocument/2006/relationships/image" Target="../media/image15.png"/><Relationship Id="rId1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microsoft.com/office/2007/relationships/hdphoto" Target="../media/hdphoto9.wdp"/></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25C26F-3571-1D94-647B-00F0EA2D2A1F}"/>
              </a:ext>
            </a:extLst>
          </p:cNvPr>
          <p:cNvSpPr>
            <a:spLocks noGrp="1"/>
          </p:cNvSpPr>
          <p:nvPr>
            <p:ph type="ctrTitle"/>
          </p:nvPr>
        </p:nvSpPr>
        <p:spPr>
          <a:xfrm>
            <a:off x="1113810" y="2960716"/>
            <a:ext cx="4036334" cy="2387600"/>
          </a:xfrm>
        </p:spPr>
        <p:txBody>
          <a:bodyPr anchor="t">
            <a:normAutofit/>
          </a:bodyPr>
          <a:lstStyle/>
          <a:p>
            <a:pPr algn="l"/>
            <a:r>
              <a:rPr lang="en-GB" sz="5400" dirty="0"/>
              <a:t>Within Arms of Love</a:t>
            </a:r>
          </a:p>
        </p:txBody>
      </p:sp>
      <p:sp>
        <p:nvSpPr>
          <p:cNvPr id="3" name="Subtitle 2">
            <a:extLst>
              <a:ext uri="{FF2B5EF4-FFF2-40B4-BE49-F238E27FC236}">
                <a16:creationId xmlns:a16="http://schemas.microsoft.com/office/drawing/2014/main" id="{6CCFEAB2-1DE6-8B9A-DF7F-152FB2A7DDEF}"/>
              </a:ext>
            </a:extLst>
          </p:cNvPr>
          <p:cNvSpPr>
            <a:spLocks noGrp="1"/>
          </p:cNvSpPr>
          <p:nvPr>
            <p:ph type="subTitle" idx="1"/>
          </p:nvPr>
        </p:nvSpPr>
        <p:spPr>
          <a:xfrm>
            <a:off x="1113809" y="953037"/>
            <a:ext cx="4036333" cy="1709849"/>
          </a:xfrm>
        </p:spPr>
        <p:txBody>
          <a:bodyPr anchor="b">
            <a:normAutofit/>
          </a:bodyPr>
          <a:lstStyle/>
          <a:p>
            <a:pPr algn="l"/>
            <a:r>
              <a:rPr lang="en-GB" sz="2000"/>
              <a:t>17</a:t>
            </a:r>
            <a:r>
              <a:rPr lang="en-GB" sz="2000" baseline="30000"/>
              <a:t>th</a:t>
            </a:r>
            <a:r>
              <a:rPr lang="en-GB" sz="2000"/>
              <a:t> March 2024</a:t>
            </a:r>
          </a:p>
        </p:txBody>
      </p:sp>
      <p:grpSp>
        <p:nvGrpSpPr>
          <p:cNvPr id="13" name="Group 1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holding a baby&#10;&#10;Description automatically generated">
            <a:extLst>
              <a:ext uri="{FF2B5EF4-FFF2-40B4-BE49-F238E27FC236}">
                <a16:creationId xmlns:a16="http://schemas.microsoft.com/office/drawing/2014/main" id="{3015B2C5-42CE-A55A-1DC6-91BC5B9CB0DE}"/>
              </a:ext>
            </a:extLst>
          </p:cNvPr>
          <p:cNvPicPr>
            <a:picLocks noChangeAspect="1"/>
          </p:cNvPicPr>
          <p:nvPr/>
        </p:nvPicPr>
        <p:blipFill rotWithShape="1">
          <a:blip r:embed="rId3">
            <a:extLst>
              <a:ext uri="{28A0092B-C50C-407E-A947-70E740481C1C}">
                <a14:useLocalDpi xmlns:a14="http://schemas.microsoft.com/office/drawing/2010/main" val="0"/>
              </a:ext>
            </a:extLst>
          </a:blip>
          <a:srcRect l="20659" t="17329" r="25678" b="3523"/>
          <a:stretch/>
        </p:blipFill>
        <p:spPr>
          <a:xfrm>
            <a:off x="6219924" y="666728"/>
            <a:ext cx="4941137" cy="5465791"/>
          </a:xfrm>
          <a:prstGeom prst="rect">
            <a:avLst/>
          </a:prstGeom>
        </p:spPr>
      </p:pic>
    </p:spTree>
    <p:extLst>
      <p:ext uri="{BB962C8B-B14F-4D97-AF65-F5344CB8AC3E}">
        <p14:creationId xmlns:p14="http://schemas.microsoft.com/office/powerpoint/2010/main" val="1177707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orlds Toughest Job - for our moms - unofficial [h0r-I5Djpu8]">
            <a:hlinkClick r:id="" action="ppaction://media"/>
            <a:extLst>
              <a:ext uri="{FF2B5EF4-FFF2-40B4-BE49-F238E27FC236}">
                <a16:creationId xmlns:a16="http://schemas.microsoft.com/office/drawing/2014/main" id="{B134299D-88FC-D569-6DB7-7EDAB4EA8BF9}"/>
              </a:ext>
            </a:extLst>
          </p:cNvPr>
          <p:cNvPicPr>
            <a:picLocks noChangeAspect="1"/>
          </p:cNvPicPr>
          <p:nvPr>
            <a:videoFile r:link="rId1"/>
            <p:extLst>
              <p:ext uri="{DAA4B4D4-6D71-4841-9C94-3DE7FCFB9230}">
                <p14:media xmlns:p14="http://schemas.microsoft.com/office/powerpoint/2010/main" r:embed="rId2">
                  <p14:trim end="235165"/>
                </p14:media>
              </p:ext>
            </p:extLst>
          </p:nvPr>
        </p:nvPicPr>
        <p:blipFill>
          <a:blip r:embed="rId5"/>
          <a:stretch>
            <a:fillRect/>
          </a:stretch>
        </p:blipFill>
        <p:spPr>
          <a:xfrm>
            <a:off x="849737" y="527086"/>
            <a:ext cx="10492525" cy="5902045"/>
          </a:xfrm>
          <a:prstGeom prst="rect">
            <a:avLst/>
          </a:prstGeom>
        </p:spPr>
      </p:pic>
    </p:spTree>
    <p:extLst>
      <p:ext uri="{BB962C8B-B14F-4D97-AF65-F5344CB8AC3E}">
        <p14:creationId xmlns:p14="http://schemas.microsoft.com/office/powerpoint/2010/main" val="182908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0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1E6836-8A33-9D51-A7CD-D299D5D2265C}"/>
              </a:ext>
            </a:extLst>
          </p:cNvPr>
          <p:cNvSpPr>
            <a:spLocks noGrp="1"/>
          </p:cNvSpPr>
          <p:nvPr>
            <p:ph type="title"/>
          </p:nvPr>
        </p:nvSpPr>
        <p:spPr/>
        <p:txBody>
          <a:bodyPr/>
          <a:lstStyle/>
          <a:p>
            <a:pPr algn="ctr"/>
            <a:r>
              <a:rPr lang="en-GB"/>
              <a:t>Parental Fails</a:t>
            </a:r>
            <a:endParaRPr lang="en-GB" dirty="0"/>
          </a:p>
        </p:txBody>
      </p:sp>
      <p:pic>
        <p:nvPicPr>
          <p:cNvPr id="5" name="Picture 4" descr="Parents Are Posting Their Most Epic Fails, And It's Hilarious | Bored Panda">
            <a:extLst>
              <a:ext uri="{FF2B5EF4-FFF2-40B4-BE49-F238E27FC236}">
                <a16:creationId xmlns:a16="http://schemas.microsoft.com/office/drawing/2014/main" id="{E0B67336-4A85-5E76-EA91-AFC32E815A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22"/>
          <a:stretch/>
        </p:blipFill>
        <p:spPr bwMode="auto">
          <a:xfrm>
            <a:off x="91634" y="1619168"/>
            <a:ext cx="4067857" cy="4271948"/>
          </a:xfrm>
          <a:prstGeom prst="rect">
            <a:avLst/>
          </a:prstGeom>
          <a:noFill/>
          <a:ln>
            <a:noFill/>
          </a:ln>
          <a:extLst>
            <a:ext uri="{53640926-AAD7-44D8-BBD7-CCE9431645EC}">
              <a14:shadowObscured xmlns:a14="http://schemas.microsoft.com/office/drawing/2010/main"/>
            </a:ext>
          </a:extLst>
        </p:spPr>
      </p:pic>
      <p:pic>
        <p:nvPicPr>
          <p:cNvPr id="6" name="Picture 5" descr="Parents Are Posting Their Most Epic Fails, And It's Impossible Not To Laugh  | DeMilked">
            <a:extLst>
              <a:ext uri="{FF2B5EF4-FFF2-40B4-BE49-F238E27FC236}">
                <a16:creationId xmlns:a16="http://schemas.microsoft.com/office/drawing/2014/main" id="{F268DEDF-AEC2-4841-5EC7-706F6C5EEAE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4880" y="1690688"/>
            <a:ext cx="3562240" cy="4271948"/>
          </a:xfrm>
          <a:prstGeom prst="rect">
            <a:avLst/>
          </a:prstGeom>
          <a:noFill/>
          <a:ln>
            <a:noFill/>
          </a:ln>
        </p:spPr>
      </p:pic>
      <p:pic>
        <p:nvPicPr>
          <p:cNvPr id="2050" name="Picture 2" descr="When Does Duct Taping a Kid to a Wall Stop Being Funny? | CafeMom.com">
            <a:extLst>
              <a:ext uri="{FF2B5EF4-FFF2-40B4-BE49-F238E27FC236}">
                <a16:creationId xmlns:a16="http://schemas.microsoft.com/office/drawing/2014/main" id="{825DF736-0BF5-AD0F-3461-CC7B07DF3D8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643" r="25979"/>
          <a:stretch/>
        </p:blipFill>
        <p:spPr bwMode="auto">
          <a:xfrm>
            <a:off x="8103657" y="1695769"/>
            <a:ext cx="3816868" cy="426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47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1E6836-8A33-9D51-A7CD-D299D5D2265C}"/>
              </a:ext>
            </a:extLst>
          </p:cNvPr>
          <p:cNvSpPr>
            <a:spLocks noGrp="1"/>
          </p:cNvSpPr>
          <p:nvPr>
            <p:ph type="title"/>
          </p:nvPr>
        </p:nvSpPr>
        <p:spPr/>
        <p:txBody>
          <a:bodyPr/>
          <a:lstStyle/>
          <a:p>
            <a:pPr algn="ctr"/>
            <a:r>
              <a:rPr lang="en-GB" dirty="0"/>
              <a:t>Parental Fails</a:t>
            </a:r>
          </a:p>
        </p:txBody>
      </p:sp>
      <p:pic>
        <p:nvPicPr>
          <p:cNvPr id="3" name="Picture 2" descr="Parents Are Posting Their Most Epic Fails, And It's Hilarious | Bored Panda">
            <a:extLst>
              <a:ext uri="{FF2B5EF4-FFF2-40B4-BE49-F238E27FC236}">
                <a16:creationId xmlns:a16="http://schemas.microsoft.com/office/drawing/2014/main" id="{BFB095D7-4663-CA11-2FB6-652659093B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571" r="11908"/>
          <a:stretch/>
        </p:blipFill>
        <p:spPr bwMode="auto">
          <a:xfrm>
            <a:off x="5656519" y="1286540"/>
            <a:ext cx="6235997" cy="5287922"/>
          </a:xfrm>
          <a:prstGeom prst="rect">
            <a:avLst/>
          </a:prstGeom>
          <a:noFill/>
          <a:ln>
            <a:noFill/>
          </a:ln>
        </p:spPr>
      </p:pic>
      <p:pic>
        <p:nvPicPr>
          <p:cNvPr id="3074" name="Picture 2">
            <a:extLst>
              <a:ext uri="{FF2B5EF4-FFF2-40B4-BE49-F238E27FC236}">
                <a16:creationId xmlns:a16="http://schemas.microsoft.com/office/drawing/2014/main" id="{1DAB362F-57CA-F7CF-CD02-68043E7C07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417" y="1286540"/>
            <a:ext cx="5287923" cy="5287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78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D928E5-9380-A49D-EDA8-2A454D0CA8E6}"/>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Parental Fail</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holding a baby with dirty face&#10;&#10;Description automatically generated">
            <a:extLst>
              <a:ext uri="{FF2B5EF4-FFF2-40B4-BE49-F238E27FC236}">
                <a16:creationId xmlns:a16="http://schemas.microsoft.com/office/drawing/2014/main" id="{FB5102D5-A402-7741-E015-3591E9F49051}"/>
              </a:ext>
            </a:extLst>
          </p:cNvPr>
          <p:cNvPicPr>
            <a:picLocks noChangeAspect="1"/>
          </p:cNvPicPr>
          <p:nvPr/>
        </p:nvPicPr>
        <p:blipFill rotWithShape="1">
          <a:blip r:embed="rId3">
            <a:extLst>
              <a:ext uri="{28A0092B-C50C-407E-A947-70E740481C1C}">
                <a14:useLocalDpi xmlns:a14="http://schemas.microsoft.com/office/drawing/2010/main" val="0"/>
              </a:ext>
            </a:extLst>
          </a:blip>
          <a:srcRect t="551" r="-1" b="2467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5389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2023-EF5A-3380-A1B1-0533322A4C0A}"/>
              </a:ext>
            </a:extLst>
          </p:cNvPr>
          <p:cNvSpPr>
            <a:spLocks noGrp="1"/>
          </p:cNvSpPr>
          <p:nvPr>
            <p:ph type="title"/>
          </p:nvPr>
        </p:nvSpPr>
        <p:spPr/>
        <p:txBody>
          <a:bodyPr/>
          <a:lstStyle/>
          <a:p>
            <a:endParaRPr lang="en-GB" dirty="0"/>
          </a:p>
        </p:txBody>
      </p:sp>
      <p:pic>
        <p:nvPicPr>
          <p:cNvPr id="4098" name="Picture 2" descr="Man Walks Slackline Above Gator Pond">
            <a:extLst>
              <a:ext uri="{FF2B5EF4-FFF2-40B4-BE49-F238E27FC236}">
                <a16:creationId xmlns:a16="http://schemas.microsoft.com/office/drawing/2014/main" id="{AA2FEDE9-2AE5-0805-C1BB-A57CB731F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088" y="5316"/>
            <a:ext cx="9136912" cy="6852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016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8B2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EC5D-2AB1-7730-A4AA-2424A66A621B}"/>
              </a:ext>
            </a:extLst>
          </p:cNvPr>
          <p:cNvSpPr>
            <a:spLocks noGrp="1"/>
          </p:cNvSpPr>
          <p:nvPr>
            <p:ph type="title"/>
          </p:nvPr>
        </p:nvSpPr>
        <p:spPr>
          <a:xfrm>
            <a:off x="838200" y="2683022"/>
            <a:ext cx="10515600" cy="1325563"/>
          </a:xfrm>
        </p:spPr>
        <p:txBody>
          <a:bodyPr/>
          <a:lstStyle/>
          <a:p>
            <a:pPr algn="ctr"/>
            <a:r>
              <a:rPr lang="en-GB" dirty="0"/>
              <a:t>(1) Our role in the raising of children</a:t>
            </a:r>
          </a:p>
        </p:txBody>
      </p:sp>
    </p:spTree>
    <p:extLst>
      <p:ext uri="{BB962C8B-B14F-4D97-AF65-F5344CB8AC3E}">
        <p14:creationId xmlns:p14="http://schemas.microsoft.com/office/powerpoint/2010/main" val="2631835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p:txBody>
          <a:bodyPr/>
          <a:lstStyle/>
          <a:p>
            <a:pPr algn="ctr"/>
            <a:r>
              <a:rPr lang="en-GB" dirty="0"/>
              <a:t>What is expected of us?</a:t>
            </a:r>
          </a:p>
        </p:txBody>
      </p:sp>
      <p:sp>
        <p:nvSpPr>
          <p:cNvPr id="4" name="TextBox 3">
            <a:extLst>
              <a:ext uri="{FF2B5EF4-FFF2-40B4-BE49-F238E27FC236}">
                <a16:creationId xmlns:a16="http://schemas.microsoft.com/office/drawing/2014/main" id="{AC77CBE9-E924-F469-F8F6-3892ABEBC8F3}"/>
              </a:ext>
            </a:extLst>
          </p:cNvPr>
          <p:cNvSpPr txBox="1"/>
          <p:nvPr/>
        </p:nvSpPr>
        <p:spPr>
          <a:xfrm>
            <a:off x="1016738" y="1690688"/>
            <a:ext cx="6095114" cy="461665"/>
          </a:xfrm>
          <a:prstGeom prst="rect">
            <a:avLst/>
          </a:prstGeom>
          <a:noFill/>
        </p:spPr>
        <p:txBody>
          <a:bodyPr wrap="square">
            <a:spAutoFit/>
          </a:bodyPr>
          <a:lstStyle/>
          <a:p>
            <a:pPr marL="228600" indent="-228600">
              <a:buAutoNum type="alphaLcPeriod"/>
            </a:pPr>
            <a:r>
              <a:rPr lang="en-GB" sz="2400" dirty="0"/>
              <a:t> As parents</a:t>
            </a:r>
          </a:p>
        </p:txBody>
      </p:sp>
      <p:sp>
        <p:nvSpPr>
          <p:cNvPr id="6" name="TextBox 5">
            <a:extLst>
              <a:ext uri="{FF2B5EF4-FFF2-40B4-BE49-F238E27FC236}">
                <a16:creationId xmlns:a16="http://schemas.microsoft.com/office/drawing/2014/main" id="{7C665CE5-916F-924B-AFE8-FB0917B3E163}"/>
              </a:ext>
            </a:extLst>
          </p:cNvPr>
          <p:cNvSpPr txBox="1"/>
          <p:nvPr/>
        </p:nvSpPr>
        <p:spPr>
          <a:xfrm>
            <a:off x="1557670" y="2223089"/>
            <a:ext cx="9478926" cy="3544753"/>
          </a:xfrm>
          <a:prstGeom prst="rect">
            <a:avLst/>
          </a:prstGeom>
          <a:noFill/>
        </p:spPr>
        <p:txBody>
          <a:bodyPr wrap="square">
            <a:spAutoFit/>
          </a:bodyPr>
          <a:lstStyle/>
          <a:p>
            <a:pPr>
              <a:lnSpc>
                <a:spcPct val="107000"/>
              </a:lnSpc>
              <a:spcAft>
                <a:spcPts val="800"/>
              </a:spcAft>
            </a:pPr>
            <a:r>
              <a:rPr lang="en-GB" sz="2400" kern="100" dirty="0">
                <a:solidFill>
                  <a:srgbClr val="000000"/>
                </a:solidFill>
                <a:cs typeface="Times New Roman" panose="02020603050405020304" pitchFamily="18" charset="0"/>
              </a:rPr>
              <a:t>Deu 6:4-9</a:t>
            </a:r>
          </a:p>
          <a:p>
            <a:r>
              <a:rPr lang="en-GB" sz="2400" kern="100" dirty="0">
                <a:solidFill>
                  <a:srgbClr val="000000"/>
                </a:solidFill>
                <a:cs typeface="Times New Roman" panose="02020603050405020304" pitchFamily="18" charset="0"/>
              </a:rPr>
              <a:t>Hear, O Israel: The Lord our God, the Lord is one. Love the Lord your God with all your heart and with all your soul and with all your strength. These commandments that I give you today are to be on your hearts. </a:t>
            </a:r>
            <a:r>
              <a:rPr lang="en-GB" sz="2400" b="1" kern="100" dirty="0">
                <a:solidFill>
                  <a:srgbClr val="000000"/>
                </a:solidFill>
                <a:cs typeface="Times New Roman" panose="02020603050405020304" pitchFamily="18" charset="0"/>
              </a:rPr>
              <a:t>Impress them on your children</a:t>
            </a:r>
            <a:r>
              <a:rPr lang="en-GB" sz="2400" kern="100" dirty="0">
                <a:solidFill>
                  <a:srgbClr val="000000"/>
                </a:solidFill>
                <a:cs typeface="Times New Roman" panose="02020603050405020304" pitchFamily="18" charset="0"/>
              </a:rPr>
              <a:t>. Talk about them when you </a:t>
            </a:r>
            <a:r>
              <a:rPr lang="en-GB" sz="2400" u="sng" kern="100" dirty="0">
                <a:solidFill>
                  <a:srgbClr val="000000"/>
                </a:solidFill>
                <a:cs typeface="Times New Roman" panose="02020603050405020304" pitchFamily="18" charset="0"/>
              </a:rPr>
              <a:t>sit at home </a:t>
            </a:r>
            <a:r>
              <a:rPr lang="en-GB" sz="2400" kern="100" dirty="0">
                <a:solidFill>
                  <a:srgbClr val="000000"/>
                </a:solidFill>
                <a:cs typeface="Times New Roman" panose="02020603050405020304" pitchFamily="18" charset="0"/>
              </a:rPr>
              <a:t>and when you </a:t>
            </a:r>
            <a:r>
              <a:rPr lang="en-GB" sz="2400" u="sng" kern="100" dirty="0">
                <a:solidFill>
                  <a:srgbClr val="000000"/>
                </a:solidFill>
                <a:cs typeface="Times New Roman" panose="02020603050405020304" pitchFamily="18" charset="0"/>
              </a:rPr>
              <a:t>walk along the road</a:t>
            </a:r>
            <a:r>
              <a:rPr lang="en-GB" sz="2400" kern="100" dirty="0">
                <a:solidFill>
                  <a:srgbClr val="000000"/>
                </a:solidFill>
                <a:cs typeface="Times New Roman" panose="02020603050405020304" pitchFamily="18" charset="0"/>
              </a:rPr>
              <a:t>, when you </a:t>
            </a:r>
            <a:r>
              <a:rPr lang="en-GB" sz="2400" u="sng" kern="100" dirty="0">
                <a:solidFill>
                  <a:srgbClr val="000000"/>
                </a:solidFill>
                <a:cs typeface="Times New Roman" panose="02020603050405020304" pitchFamily="18" charset="0"/>
              </a:rPr>
              <a:t>lie down </a:t>
            </a:r>
            <a:r>
              <a:rPr lang="en-GB" sz="2400" kern="100" dirty="0">
                <a:solidFill>
                  <a:srgbClr val="000000"/>
                </a:solidFill>
                <a:cs typeface="Times New Roman" panose="02020603050405020304" pitchFamily="18" charset="0"/>
              </a:rPr>
              <a:t>and when you </a:t>
            </a:r>
            <a:r>
              <a:rPr lang="en-GB" sz="2400" u="sng" kern="100" dirty="0">
                <a:solidFill>
                  <a:srgbClr val="000000"/>
                </a:solidFill>
                <a:cs typeface="Times New Roman" panose="02020603050405020304" pitchFamily="18" charset="0"/>
              </a:rPr>
              <a:t>get up</a:t>
            </a:r>
            <a:r>
              <a:rPr lang="en-GB" sz="2400" kern="100" dirty="0">
                <a:solidFill>
                  <a:srgbClr val="000000"/>
                </a:solidFill>
                <a:cs typeface="Times New Roman" panose="02020603050405020304" pitchFamily="18" charset="0"/>
              </a:rPr>
              <a:t>. Tie them as symbols on your hands and bind them on your foreheads. Write them on the doorframes of your houses and on your gates </a:t>
            </a:r>
          </a:p>
        </p:txBody>
      </p:sp>
    </p:spTree>
    <p:extLst>
      <p:ext uri="{BB962C8B-B14F-4D97-AF65-F5344CB8AC3E}">
        <p14:creationId xmlns:p14="http://schemas.microsoft.com/office/powerpoint/2010/main" val="101109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15DE9D-FEE0-1C1D-AF21-4AD63BA18FAD}"/>
              </a:ext>
            </a:extLst>
          </p:cNvPr>
          <p:cNvSpPr txBox="1"/>
          <p:nvPr/>
        </p:nvSpPr>
        <p:spPr>
          <a:xfrm>
            <a:off x="1839433" y="2489656"/>
            <a:ext cx="9367284" cy="2677656"/>
          </a:xfrm>
          <a:prstGeom prst="rect">
            <a:avLst/>
          </a:prstGeom>
          <a:noFill/>
        </p:spPr>
        <p:txBody>
          <a:bodyPr wrap="square">
            <a:spAutoFit/>
          </a:bodyPr>
          <a:lstStyle/>
          <a:p>
            <a:pPr algn="l"/>
            <a:r>
              <a:rPr lang="en-GB" sz="2400" dirty="0">
                <a:solidFill>
                  <a:srgbClr val="000000"/>
                </a:solidFill>
              </a:rPr>
              <a:t>Ephesians 6:1-4 </a:t>
            </a:r>
          </a:p>
          <a:p>
            <a:pPr algn="l"/>
            <a:endParaRPr lang="en-GB" sz="2400" b="0" i="0" dirty="0">
              <a:solidFill>
                <a:srgbClr val="000000"/>
              </a:solidFill>
              <a:effectLst/>
            </a:endParaRPr>
          </a:p>
          <a:p>
            <a:pPr algn="l"/>
            <a:r>
              <a:rPr lang="en-GB" sz="2400" b="0" i="0" dirty="0">
                <a:solidFill>
                  <a:srgbClr val="000000"/>
                </a:solidFill>
                <a:effectLst/>
              </a:rPr>
              <a:t>Children, obey your parents in the Lord, for this is right. “Honor your father and mother” (this is the first commandment with a promise), “that it may go well with you and that you may live long in the land.” Fathers, </a:t>
            </a:r>
            <a:r>
              <a:rPr lang="en-GB" sz="2400" b="0" i="0" u="sng" dirty="0">
                <a:solidFill>
                  <a:srgbClr val="000000"/>
                </a:solidFill>
                <a:effectLst/>
              </a:rPr>
              <a:t>do not provoke </a:t>
            </a:r>
            <a:r>
              <a:rPr lang="en-GB" sz="2400" b="0" i="0" dirty="0">
                <a:solidFill>
                  <a:srgbClr val="000000"/>
                </a:solidFill>
                <a:effectLst/>
              </a:rPr>
              <a:t>your children to anger, but bring them up in the </a:t>
            </a:r>
            <a:r>
              <a:rPr lang="en-GB" sz="2400" b="0" i="0" u="sng" dirty="0">
                <a:solidFill>
                  <a:srgbClr val="000000"/>
                </a:solidFill>
                <a:effectLst/>
              </a:rPr>
              <a:t>discipline</a:t>
            </a:r>
            <a:r>
              <a:rPr lang="en-GB" sz="2400" b="0" i="0" dirty="0">
                <a:solidFill>
                  <a:srgbClr val="000000"/>
                </a:solidFill>
                <a:effectLst/>
              </a:rPr>
              <a:t> and </a:t>
            </a:r>
            <a:r>
              <a:rPr lang="en-GB" sz="2400" b="0" i="0" u="sng" dirty="0">
                <a:solidFill>
                  <a:srgbClr val="000000"/>
                </a:solidFill>
                <a:effectLst/>
              </a:rPr>
              <a:t>instruction</a:t>
            </a:r>
            <a:r>
              <a:rPr lang="en-GB" sz="2400" b="0" i="0" dirty="0">
                <a:solidFill>
                  <a:srgbClr val="000000"/>
                </a:solidFill>
                <a:effectLst/>
              </a:rPr>
              <a:t> of the Lord.</a:t>
            </a:r>
          </a:p>
        </p:txBody>
      </p:sp>
      <p:sp>
        <p:nvSpPr>
          <p:cNvPr id="5" name="Title 1">
            <a:extLst>
              <a:ext uri="{FF2B5EF4-FFF2-40B4-BE49-F238E27FC236}">
                <a16:creationId xmlns:a16="http://schemas.microsoft.com/office/drawing/2014/main" id="{8167D76B-0317-C515-C413-B4D8A6FBC037}"/>
              </a:ext>
            </a:extLst>
          </p:cNvPr>
          <p:cNvSpPr txBox="1">
            <a:spLocks/>
          </p:cNvSpPr>
          <p:nvPr/>
        </p:nvSpPr>
        <p:spPr>
          <a:xfrm>
            <a:off x="0" y="36512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What is expected of us?</a:t>
            </a:r>
          </a:p>
        </p:txBody>
      </p:sp>
      <p:sp>
        <p:nvSpPr>
          <p:cNvPr id="6" name="TextBox 5">
            <a:extLst>
              <a:ext uri="{FF2B5EF4-FFF2-40B4-BE49-F238E27FC236}">
                <a16:creationId xmlns:a16="http://schemas.microsoft.com/office/drawing/2014/main" id="{6FEBA190-08D3-B083-0C95-6F9C5CA428D5}"/>
              </a:ext>
            </a:extLst>
          </p:cNvPr>
          <p:cNvSpPr txBox="1"/>
          <p:nvPr/>
        </p:nvSpPr>
        <p:spPr>
          <a:xfrm>
            <a:off x="1139013" y="1690688"/>
            <a:ext cx="6095114" cy="461665"/>
          </a:xfrm>
          <a:prstGeom prst="rect">
            <a:avLst/>
          </a:prstGeom>
          <a:noFill/>
        </p:spPr>
        <p:txBody>
          <a:bodyPr wrap="square">
            <a:spAutoFit/>
          </a:bodyPr>
          <a:lstStyle/>
          <a:p>
            <a:pPr marL="228600" indent="-228600">
              <a:buAutoNum type="alphaLcPeriod"/>
            </a:pPr>
            <a:r>
              <a:rPr lang="en-GB" sz="2400" dirty="0"/>
              <a:t> As parents</a:t>
            </a:r>
          </a:p>
        </p:txBody>
      </p:sp>
    </p:spTree>
    <p:extLst>
      <p:ext uri="{BB962C8B-B14F-4D97-AF65-F5344CB8AC3E}">
        <p14:creationId xmlns:p14="http://schemas.microsoft.com/office/powerpoint/2010/main" val="29828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1E3064-70E6-0134-3173-F560728C0FE6}"/>
              </a:ext>
            </a:extLst>
          </p:cNvPr>
          <p:cNvSpPr txBox="1"/>
          <p:nvPr/>
        </p:nvSpPr>
        <p:spPr>
          <a:xfrm>
            <a:off x="2046766" y="2971802"/>
            <a:ext cx="8016949" cy="136691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Proverbs 22:6</a:t>
            </a:r>
          </a:p>
          <a:p>
            <a:pPr>
              <a:lnSpc>
                <a:spcPct val="107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Start children off on the way they should go, and even when they are old they will not turn from it. </a:t>
            </a:r>
          </a:p>
        </p:txBody>
      </p:sp>
      <p:sp>
        <p:nvSpPr>
          <p:cNvPr id="5" name="TextBox 4">
            <a:extLst>
              <a:ext uri="{FF2B5EF4-FFF2-40B4-BE49-F238E27FC236}">
                <a16:creationId xmlns:a16="http://schemas.microsoft.com/office/drawing/2014/main" id="{D18CA60E-325B-0F8B-8759-333E5602B21F}"/>
              </a:ext>
            </a:extLst>
          </p:cNvPr>
          <p:cNvSpPr txBox="1"/>
          <p:nvPr/>
        </p:nvSpPr>
        <p:spPr>
          <a:xfrm>
            <a:off x="1335717" y="1690688"/>
            <a:ext cx="6095114" cy="461665"/>
          </a:xfrm>
          <a:prstGeom prst="rect">
            <a:avLst/>
          </a:prstGeom>
          <a:noFill/>
        </p:spPr>
        <p:txBody>
          <a:bodyPr wrap="square">
            <a:spAutoFit/>
          </a:bodyPr>
          <a:lstStyle/>
          <a:p>
            <a:pPr marL="228600" indent="-228600">
              <a:buAutoNum type="alphaLcPeriod"/>
            </a:pPr>
            <a:r>
              <a:rPr lang="en-GB" sz="2400" dirty="0"/>
              <a:t> As parents</a:t>
            </a:r>
          </a:p>
        </p:txBody>
      </p:sp>
      <p:sp>
        <p:nvSpPr>
          <p:cNvPr id="6" name="Title 1">
            <a:extLst>
              <a:ext uri="{FF2B5EF4-FFF2-40B4-BE49-F238E27FC236}">
                <a16:creationId xmlns:a16="http://schemas.microsoft.com/office/drawing/2014/main" id="{F22BCE69-3EA4-7C6B-0883-F8CBC358DA38}"/>
              </a:ext>
            </a:extLst>
          </p:cNvPr>
          <p:cNvSpPr txBox="1">
            <a:spLocks/>
          </p:cNvSpPr>
          <p:nvPr/>
        </p:nvSpPr>
        <p:spPr>
          <a:xfrm>
            <a:off x="69112" y="517525"/>
            <a:ext cx="121228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What is expected of us?</a:t>
            </a:r>
          </a:p>
        </p:txBody>
      </p:sp>
    </p:spTree>
    <p:extLst>
      <p:ext uri="{BB962C8B-B14F-4D97-AF65-F5344CB8AC3E}">
        <p14:creationId xmlns:p14="http://schemas.microsoft.com/office/powerpoint/2010/main" val="110935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CA60E-325B-0F8B-8759-333E5602B21F}"/>
              </a:ext>
            </a:extLst>
          </p:cNvPr>
          <p:cNvSpPr txBox="1"/>
          <p:nvPr/>
        </p:nvSpPr>
        <p:spPr>
          <a:xfrm>
            <a:off x="1479255" y="1690688"/>
            <a:ext cx="6095114" cy="461665"/>
          </a:xfrm>
          <a:prstGeom prst="rect">
            <a:avLst/>
          </a:prstGeom>
          <a:noFill/>
        </p:spPr>
        <p:txBody>
          <a:bodyPr wrap="square">
            <a:spAutoFit/>
          </a:bodyPr>
          <a:lstStyle/>
          <a:p>
            <a:r>
              <a:rPr lang="en-GB" sz="2400" dirty="0"/>
              <a:t>b. As the church family</a:t>
            </a:r>
          </a:p>
        </p:txBody>
      </p:sp>
      <p:sp>
        <p:nvSpPr>
          <p:cNvPr id="6" name="Title 1">
            <a:extLst>
              <a:ext uri="{FF2B5EF4-FFF2-40B4-BE49-F238E27FC236}">
                <a16:creationId xmlns:a16="http://schemas.microsoft.com/office/drawing/2014/main" id="{F22BCE69-3EA4-7C6B-0883-F8CBC358DA38}"/>
              </a:ext>
            </a:extLst>
          </p:cNvPr>
          <p:cNvSpPr txBox="1">
            <a:spLocks/>
          </p:cNvSpPr>
          <p:nvPr/>
        </p:nvSpPr>
        <p:spPr>
          <a:xfrm>
            <a:off x="0" y="51752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What is expected of us?</a:t>
            </a:r>
          </a:p>
        </p:txBody>
      </p:sp>
      <p:sp>
        <p:nvSpPr>
          <p:cNvPr id="3" name="TextBox 2">
            <a:extLst>
              <a:ext uri="{FF2B5EF4-FFF2-40B4-BE49-F238E27FC236}">
                <a16:creationId xmlns:a16="http://schemas.microsoft.com/office/drawing/2014/main" id="{BC4315CC-0B21-D40C-7F05-AAF7132B97C5}"/>
              </a:ext>
            </a:extLst>
          </p:cNvPr>
          <p:cNvSpPr txBox="1"/>
          <p:nvPr/>
        </p:nvSpPr>
        <p:spPr>
          <a:xfrm>
            <a:off x="3047557" y="3105835"/>
            <a:ext cx="6095114" cy="830997"/>
          </a:xfrm>
          <a:prstGeom prst="rect">
            <a:avLst/>
          </a:prstGeom>
          <a:noFill/>
        </p:spPr>
        <p:txBody>
          <a:bodyPr wrap="square">
            <a:spAutoFit/>
          </a:bodyPr>
          <a:lstStyle/>
          <a:p>
            <a:pPr algn="ctr"/>
            <a:r>
              <a:rPr lang="en-GB" sz="2400" dirty="0"/>
              <a:t>“It takes a church to raise a parent” </a:t>
            </a:r>
          </a:p>
          <a:p>
            <a:pPr algn="ctr"/>
            <a:r>
              <a:rPr lang="en-GB" sz="2400" dirty="0"/>
              <a:t>- Rachel Turner </a:t>
            </a:r>
          </a:p>
        </p:txBody>
      </p:sp>
    </p:spTree>
    <p:extLst>
      <p:ext uri="{BB962C8B-B14F-4D97-AF65-F5344CB8AC3E}">
        <p14:creationId xmlns:p14="http://schemas.microsoft.com/office/powerpoint/2010/main" val="18486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6968C-7619-8DAF-65AA-B3E50094A98C}"/>
              </a:ext>
            </a:extLst>
          </p:cNvPr>
          <p:cNvSpPr>
            <a:spLocks noGrp="1"/>
          </p:cNvSpPr>
          <p:nvPr>
            <p:ph type="title"/>
          </p:nvPr>
        </p:nvSpPr>
        <p:spPr>
          <a:xfrm>
            <a:off x="838200" y="2481004"/>
            <a:ext cx="10515600" cy="1325563"/>
          </a:xfrm>
        </p:spPr>
        <p:txBody>
          <a:bodyPr/>
          <a:lstStyle/>
          <a:p>
            <a:pPr algn="ctr"/>
            <a:r>
              <a:rPr lang="en-GB" dirty="0"/>
              <a:t>How do you measure up?</a:t>
            </a:r>
          </a:p>
        </p:txBody>
      </p:sp>
    </p:spTree>
    <p:extLst>
      <p:ext uri="{BB962C8B-B14F-4D97-AF65-F5344CB8AC3E}">
        <p14:creationId xmlns:p14="http://schemas.microsoft.com/office/powerpoint/2010/main" val="954310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8B2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EC5D-2AB1-7730-A4AA-2424A66A621B}"/>
              </a:ext>
            </a:extLst>
          </p:cNvPr>
          <p:cNvSpPr>
            <a:spLocks noGrp="1"/>
          </p:cNvSpPr>
          <p:nvPr>
            <p:ph type="title"/>
          </p:nvPr>
        </p:nvSpPr>
        <p:spPr>
          <a:xfrm>
            <a:off x="838200" y="2683022"/>
            <a:ext cx="10515600" cy="1325563"/>
          </a:xfrm>
        </p:spPr>
        <p:txBody>
          <a:bodyPr/>
          <a:lstStyle/>
          <a:p>
            <a:pPr algn="ctr"/>
            <a:r>
              <a:rPr lang="en-GB" dirty="0"/>
              <a:t>(2) God’s role</a:t>
            </a:r>
          </a:p>
        </p:txBody>
      </p:sp>
    </p:spTree>
    <p:extLst>
      <p:ext uri="{BB962C8B-B14F-4D97-AF65-F5344CB8AC3E}">
        <p14:creationId xmlns:p14="http://schemas.microsoft.com/office/powerpoint/2010/main" val="454547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p:txBody>
          <a:bodyPr/>
          <a:lstStyle/>
          <a:p>
            <a:pPr algn="ctr"/>
            <a:r>
              <a:rPr lang="en-GB" dirty="0"/>
              <a:t>God’s Heart</a:t>
            </a:r>
          </a:p>
        </p:txBody>
      </p:sp>
      <p:sp>
        <p:nvSpPr>
          <p:cNvPr id="8" name="TextBox 7">
            <a:extLst>
              <a:ext uri="{FF2B5EF4-FFF2-40B4-BE49-F238E27FC236}">
                <a16:creationId xmlns:a16="http://schemas.microsoft.com/office/drawing/2014/main" id="{6E3341AA-3B09-9813-DC85-5E5522B4F0EE}"/>
              </a:ext>
            </a:extLst>
          </p:cNvPr>
          <p:cNvSpPr txBox="1"/>
          <p:nvPr/>
        </p:nvSpPr>
        <p:spPr>
          <a:xfrm>
            <a:off x="1515140" y="2300859"/>
            <a:ext cx="9494874" cy="2677656"/>
          </a:xfrm>
          <a:prstGeom prst="rect">
            <a:avLst/>
          </a:prstGeom>
          <a:noFill/>
        </p:spPr>
        <p:txBody>
          <a:bodyPr wrap="square">
            <a:spAutoFit/>
          </a:bodyPr>
          <a:lstStyle>
            <a:defPPr>
              <a:defRPr lang="en-US"/>
            </a:defPPr>
            <a:lvl1pPr marL="228600" indent="-228600">
              <a:buAutoNum type="alphaLcPeriod"/>
              <a:defRPr sz="2400"/>
            </a:lvl1pPr>
          </a:lstStyle>
          <a:p>
            <a:pPr marL="0" indent="0">
              <a:buNone/>
            </a:pPr>
            <a:r>
              <a:rPr lang="en-GB" dirty="0"/>
              <a:t>Matt 19:13-15</a:t>
            </a:r>
          </a:p>
          <a:p>
            <a:pPr marL="0" indent="0">
              <a:buNone/>
            </a:pPr>
            <a:endParaRPr lang="en-GB" dirty="0"/>
          </a:p>
          <a:p>
            <a:pPr marL="0" indent="0">
              <a:buNone/>
            </a:pPr>
            <a:r>
              <a:rPr lang="en-GB" dirty="0"/>
              <a:t>Then people brought little children to Jesus for him to place his hands on them and pray for them. But the disciples rebuked them.</a:t>
            </a:r>
          </a:p>
          <a:p>
            <a:pPr marL="0" indent="0">
              <a:buNone/>
            </a:pPr>
            <a:r>
              <a:rPr lang="en-GB" dirty="0"/>
              <a:t>Jesus said, “</a:t>
            </a:r>
            <a:r>
              <a:rPr lang="en-GB" u="sng" dirty="0"/>
              <a:t>Let the little children come to me</a:t>
            </a:r>
            <a:r>
              <a:rPr lang="en-GB" dirty="0"/>
              <a:t>, and do not hinder them, for the kingdom of heaven belongs to such as these.” When he had placed his hands on them, he went on from there. </a:t>
            </a:r>
          </a:p>
        </p:txBody>
      </p:sp>
    </p:spTree>
    <p:extLst>
      <p:ext uri="{BB962C8B-B14F-4D97-AF65-F5344CB8AC3E}">
        <p14:creationId xmlns:p14="http://schemas.microsoft.com/office/powerpoint/2010/main" val="3677572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p:txBody>
          <a:bodyPr/>
          <a:lstStyle/>
          <a:p>
            <a:pPr algn="ctr"/>
            <a:r>
              <a:rPr lang="en-GB" dirty="0"/>
              <a:t>God’s Heart</a:t>
            </a:r>
          </a:p>
        </p:txBody>
      </p:sp>
      <p:sp>
        <p:nvSpPr>
          <p:cNvPr id="8" name="TextBox 7">
            <a:extLst>
              <a:ext uri="{FF2B5EF4-FFF2-40B4-BE49-F238E27FC236}">
                <a16:creationId xmlns:a16="http://schemas.microsoft.com/office/drawing/2014/main" id="{6E3341AA-3B09-9813-DC85-5E5522B4F0EE}"/>
              </a:ext>
            </a:extLst>
          </p:cNvPr>
          <p:cNvSpPr txBox="1"/>
          <p:nvPr/>
        </p:nvSpPr>
        <p:spPr>
          <a:xfrm>
            <a:off x="657446" y="1552465"/>
            <a:ext cx="11038367" cy="4733475"/>
          </a:xfrm>
          <a:prstGeom prst="rect">
            <a:avLst/>
          </a:prstGeom>
          <a:noFill/>
        </p:spPr>
        <p:txBody>
          <a:bodyPr wrap="square">
            <a:spAutoFit/>
          </a:bodyPr>
          <a:lstStyle>
            <a:defPPr>
              <a:defRPr lang="en-US"/>
            </a:defPPr>
            <a:lvl1pPr marL="228600" indent="-228600">
              <a:buAutoNum type="alphaLcPeriod"/>
              <a:defRPr sz="2400"/>
            </a:lvl1pPr>
          </a:lstStyle>
          <a:p>
            <a:pPr marL="0" indent="0">
              <a:lnSpc>
                <a:spcPct val="107000"/>
              </a:lnSpc>
              <a:spcAft>
                <a:spcPts val="800"/>
              </a:spcAft>
              <a:buNone/>
            </a:pPr>
            <a:r>
              <a:rPr lang="en-GB" dirty="0"/>
              <a:t>Matt 18:1-6 </a:t>
            </a:r>
          </a:p>
          <a:p>
            <a:pPr marL="0" indent="0">
              <a:lnSpc>
                <a:spcPct val="107000"/>
              </a:lnSpc>
              <a:spcAft>
                <a:spcPts val="800"/>
              </a:spcAft>
              <a:buNone/>
            </a:pPr>
            <a:r>
              <a:rPr lang="en-GB" dirty="0"/>
              <a:t>At that time the disciples came to Jesus and asked, “Who, then, is the </a:t>
            </a:r>
            <a:r>
              <a:rPr lang="en-GB" u="sng" dirty="0"/>
              <a:t>greatest in the kingdom of heaven</a:t>
            </a:r>
            <a:r>
              <a:rPr lang="en-GB" dirty="0"/>
              <a:t>?”</a:t>
            </a:r>
          </a:p>
          <a:p>
            <a:pPr marL="0" indent="0">
              <a:lnSpc>
                <a:spcPct val="107000"/>
              </a:lnSpc>
              <a:spcAft>
                <a:spcPts val="800"/>
              </a:spcAft>
              <a:buNone/>
            </a:pPr>
            <a:r>
              <a:rPr lang="en-GB" dirty="0"/>
              <a:t>He called a little child to him, and placed the child among them. And he said: “Truly I tell you, unless you change and </a:t>
            </a:r>
            <a:r>
              <a:rPr lang="en-GB" u="sng" dirty="0"/>
              <a:t>become like little children</a:t>
            </a:r>
            <a:r>
              <a:rPr lang="en-GB" dirty="0"/>
              <a:t>, you will never enter the kingdom of heaven. Therefore, whoever takes the lowly position of this child is the greatest in the kingdom of heaven. And whoever </a:t>
            </a:r>
            <a:r>
              <a:rPr lang="en-GB" u="sng" dirty="0"/>
              <a:t>welcomes one such child in my name welcomes me</a:t>
            </a:r>
            <a:r>
              <a:rPr lang="en-GB" dirty="0"/>
              <a:t>.</a:t>
            </a:r>
          </a:p>
          <a:p>
            <a:pPr marL="0" indent="0">
              <a:lnSpc>
                <a:spcPct val="107000"/>
              </a:lnSpc>
              <a:spcAft>
                <a:spcPts val="800"/>
              </a:spcAft>
              <a:buNone/>
            </a:pPr>
            <a:r>
              <a:rPr lang="en-GB" dirty="0"/>
              <a:t>“If anyone causes one of these little ones—those who believe in me—to stumble, it would be better for them to have a large millstone hung around their neck and to be drowned in the depths of the sea.</a:t>
            </a:r>
          </a:p>
        </p:txBody>
      </p:sp>
    </p:spTree>
    <p:extLst>
      <p:ext uri="{BB962C8B-B14F-4D97-AF65-F5344CB8AC3E}">
        <p14:creationId xmlns:p14="http://schemas.microsoft.com/office/powerpoint/2010/main" val="2947637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God’s Heart</a:t>
            </a:r>
          </a:p>
        </p:txBody>
      </p:sp>
      <p:sp>
        <p:nvSpPr>
          <p:cNvPr id="512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E3341AA-3B09-9813-DC85-5E5522B4F0EE}"/>
              </a:ext>
            </a:extLst>
          </p:cNvPr>
          <p:cNvSpPr txBox="1"/>
          <p:nvPr/>
        </p:nvSpPr>
        <p:spPr>
          <a:xfrm>
            <a:off x="640080" y="2872899"/>
            <a:ext cx="4243589" cy="3320668"/>
          </a:xfrm>
          <a:prstGeom prst="rect">
            <a:avLst/>
          </a:prstGeom>
        </p:spPr>
        <p:txBody>
          <a:bodyPr vert="horz" lIns="91440" tIns="45720" rIns="91440" bIns="45720" rtlCol="0">
            <a:normAutofit/>
          </a:bodyPr>
          <a:lstStyle>
            <a:defPPr>
              <a:defRPr lang="en-US"/>
            </a:defPPr>
            <a:lvl1pPr marL="228600" indent="-228600">
              <a:buAutoNum type="alphaLcPeriod"/>
              <a:defRPr sz="2400"/>
            </a:lvl1pPr>
          </a:lstStyle>
          <a:p>
            <a:pPr marL="0" indent="0">
              <a:lnSpc>
                <a:spcPct val="90000"/>
              </a:lnSpc>
              <a:spcAft>
                <a:spcPts val="800"/>
              </a:spcAft>
              <a:buNone/>
            </a:pPr>
            <a:r>
              <a:rPr lang="en-US" dirty="0" err="1"/>
              <a:t>Zeph</a:t>
            </a:r>
            <a:r>
              <a:rPr lang="en-US" dirty="0"/>
              <a:t> 3:17</a:t>
            </a:r>
          </a:p>
          <a:p>
            <a:pPr marL="0" indent="0">
              <a:lnSpc>
                <a:spcPct val="90000"/>
              </a:lnSpc>
              <a:spcAft>
                <a:spcPts val="800"/>
              </a:spcAft>
              <a:buNone/>
            </a:pPr>
            <a:r>
              <a:rPr lang="en-US" dirty="0"/>
              <a:t>The LORD your God is with you, the Mighty Warrior who saves. He will take great delight in you; in his love he will no longer rebuke you, but will </a:t>
            </a:r>
            <a:r>
              <a:rPr lang="en-US" u="sng" dirty="0"/>
              <a:t>rejoice over you with singing</a:t>
            </a:r>
            <a:r>
              <a:rPr lang="en-US" dirty="0"/>
              <a:t>.”</a:t>
            </a:r>
          </a:p>
        </p:txBody>
      </p:sp>
      <p:pic>
        <p:nvPicPr>
          <p:cNvPr id="5122" name="Picture 2" descr="Why singing is soothing | Lovevery">
            <a:extLst>
              <a:ext uri="{FF2B5EF4-FFF2-40B4-BE49-F238E27FC236}">
                <a16:creationId xmlns:a16="http://schemas.microsoft.com/office/drawing/2014/main" id="{464EB3C5-C821-447E-B6C8-0D21FB25C8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64" r="33607"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828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a:xfrm>
            <a:off x="838200" y="338544"/>
            <a:ext cx="10515600" cy="1325563"/>
          </a:xfrm>
        </p:spPr>
        <p:txBody>
          <a:bodyPr/>
          <a:lstStyle/>
          <a:p>
            <a:pPr algn="ctr"/>
            <a:r>
              <a:rPr lang="en-GB" dirty="0"/>
              <a:t>God’s Expectation</a:t>
            </a:r>
          </a:p>
        </p:txBody>
      </p:sp>
      <p:sp>
        <p:nvSpPr>
          <p:cNvPr id="8" name="TextBox 7">
            <a:extLst>
              <a:ext uri="{FF2B5EF4-FFF2-40B4-BE49-F238E27FC236}">
                <a16:creationId xmlns:a16="http://schemas.microsoft.com/office/drawing/2014/main" id="{6E3341AA-3B09-9813-DC85-5E5522B4F0EE}"/>
              </a:ext>
            </a:extLst>
          </p:cNvPr>
          <p:cNvSpPr txBox="1"/>
          <p:nvPr/>
        </p:nvSpPr>
        <p:spPr>
          <a:xfrm>
            <a:off x="8973663" y="2152054"/>
            <a:ext cx="2923953" cy="3680639"/>
          </a:xfrm>
          <a:prstGeom prst="roundRect">
            <a:avLst/>
          </a:prstGeom>
          <a:solidFill>
            <a:srgbClr val="78B2D8"/>
          </a:solidFill>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defPPr>
              <a:defRPr lang="en-US"/>
            </a:defPPr>
            <a:lvl1pPr marL="228600" indent="-228600">
              <a:buAutoNum type="alphaLcPeriod"/>
              <a:defRPr sz="2400"/>
            </a:lvl1pPr>
          </a:lstStyle>
          <a:p>
            <a:pPr marL="0" indent="0">
              <a:buNone/>
            </a:pPr>
            <a:r>
              <a:rPr lang="en-GB"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Psalm 127:3-4</a:t>
            </a:r>
          </a:p>
          <a:p>
            <a:pPr marL="0" indent="0">
              <a:buNone/>
            </a:pPr>
            <a:r>
              <a:rPr lang="en-GB"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Children are a heritage from the Lord, offspring a reward from him. </a:t>
            </a:r>
            <a:r>
              <a:rPr lang="en-GB" sz="2400"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Like arrows </a:t>
            </a:r>
            <a:r>
              <a:rPr lang="en-GB"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in the hands of a warrior are children born in one's youth.</a:t>
            </a:r>
          </a:p>
        </p:txBody>
      </p:sp>
      <p:sp>
        <p:nvSpPr>
          <p:cNvPr id="4" name="TextBox 3">
            <a:extLst>
              <a:ext uri="{FF2B5EF4-FFF2-40B4-BE49-F238E27FC236}">
                <a16:creationId xmlns:a16="http://schemas.microsoft.com/office/drawing/2014/main" id="{82E4246A-AD79-B2B0-204F-69847154B9B5}"/>
              </a:ext>
            </a:extLst>
          </p:cNvPr>
          <p:cNvSpPr txBox="1"/>
          <p:nvPr/>
        </p:nvSpPr>
        <p:spPr>
          <a:xfrm>
            <a:off x="4211049" y="2152054"/>
            <a:ext cx="4602569" cy="3779758"/>
          </a:xfrm>
          <a:prstGeom prst="roundRect">
            <a:avLst/>
          </a:prstGeom>
          <a:solidFill>
            <a:srgbClr val="78B2D8"/>
          </a:solidFill>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defPPr>
              <a:defRPr lang="en-US"/>
            </a:defPPr>
            <a:lvl1pPr indent="0">
              <a:buNone/>
              <a:defRPr sz="2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solidFill>
                  <a:schemeClr val="tx1"/>
                </a:solidFill>
              </a:rPr>
              <a:t>Phil 2:14-16</a:t>
            </a:r>
          </a:p>
          <a:p>
            <a:r>
              <a:rPr lang="en-GB" dirty="0">
                <a:solidFill>
                  <a:schemeClr val="tx1"/>
                </a:solidFill>
              </a:rPr>
              <a:t>…you may become blameless and pure, “children of God without fault in a </a:t>
            </a:r>
            <a:r>
              <a:rPr lang="en-GB" u="sng" dirty="0">
                <a:solidFill>
                  <a:schemeClr val="tx1"/>
                </a:solidFill>
              </a:rPr>
              <a:t>warped and crooked generation</a:t>
            </a:r>
            <a:r>
              <a:rPr lang="en-GB" dirty="0">
                <a:solidFill>
                  <a:schemeClr val="tx1"/>
                </a:solidFill>
              </a:rPr>
              <a:t>.” Then you will </a:t>
            </a:r>
            <a:r>
              <a:rPr lang="en-GB" u="sng" dirty="0">
                <a:solidFill>
                  <a:schemeClr val="tx1"/>
                </a:solidFill>
              </a:rPr>
              <a:t>shine</a:t>
            </a:r>
            <a:r>
              <a:rPr lang="en-GB" dirty="0">
                <a:solidFill>
                  <a:schemeClr val="tx1"/>
                </a:solidFill>
              </a:rPr>
              <a:t> among them </a:t>
            </a:r>
            <a:r>
              <a:rPr lang="en-GB" u="sng" dirty="0">
                <a:solidFill>
                  <a:schemeClr val="tx1"/>
                </a:solidFill>
              </a:rPr>
              <a:t>like stars </a:t>
            </a:r>
            <a:r>
              <a:rPr lang="en-GB" dirty="0">
                <a:solidFill>
                  <a:schemeClr val="tx1"/>
                </a:solidFill>
              </a:rPr>
              <a:t>in the sky as you hold firmly to the word of life…</a:t>
            </a:r>
          </a:p>
        </p:txBody>
      </p:sp>
      <p:sp>
        <p:nvSpPr>
          <p:cNvPr id="6" name="TextBox 5">
            <a:extLst>
              <a:ext uri="{FF2B5EF4-FFF2-40B4-BE49-F238E27FC236}">
                <a16:creationId xmlns:a16="http://schemas.microsoft.com/office/drawing/2014/main" id="{C1A303B2-EF21-34D2-57D6-E06603C10363}"/>
              </a:ext>
            </a:extLst>
          </p:cNvPr>
          <p:cNvSpPr txBox="1"/>
          <p:nvPr/>
        </p:nvSpPr>
        <p:spPr>
          <a:xfrm>
            <a:off x="276446" y="2152054"/>
            <a:ext cx="3732028" cy="2553891"/>
          </a:xfrm>
          <a:prstGeom prst="roundRect">
            <a:avLst/>
          </a:prstGeom>
          <a:solidFill>
            <a:srgbClr val="78B2D8"/>
          </a:solidFill>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defPPr>
              <a:defRPr lang="en-US"/>
            </a:defPPr>
            <a:lvl1pPr indent="0">
              <a:buNone/>
              <a:defRPr sz="2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solidFill>
                  <a:schemeClr val="tx1"/>
                </a:solidFill>
              </a:rPr>
              <a:t>Num 14:31</a:t>
            </a:r>
          </a:p>
          <a:p>
            <a:r>
              <a:rPr lang="en-GB" dirty="0">
                <a:solidFill>
                  <a:schemeClr val="tx1"/>
                </a:solidFill>
              </a:rPr>
              <a:t>As for your children that you said would be taken as plunder, I will bring them in to enjoy the land you have rejected.</a:t>
            </a:r>
          </a:p>
        </p:txBody>
      </p:sp>
      <p:sp>
        <p:nvSpPr>
          <p:cNvPr id="9" name="TextBox 8">
            <a:extLst>
              <a:ext uri="{FF2B5EF4-FFF2-40B4-BE49-F238E27FC236}">
                <a16:creationId xmlns:a16="http://schemas.microsoft.com/office/drawing/2014/main" id="{56198439-6616-9D93-3416-41269D772DD9}"/>
              </a:ext>
            </a:extLst>
          </p:cNvPr>
          <p:cNvSpPr txBox="1"/>
          <p:nvPr/>
        </p:nvSpPr>
        <p:spPr>
          <a:xfrm>
            <a:off x="276446" y="4977440"/>
            <a:ext cx="3732028" cy="1328023"/>
          </a:xfrm>
          <a:prstGeom prst="roundRect">
            <a:avLst/>
          </a:prstGeom>
          <a:solidFill>
            <a:srgbClr val="78B2D8"/>
          </a:solidFill>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defPPr>
              <a:defRPr lang="en-US"/>
            </a:defPPr>
            <a:lvl1pPr indent="0">
              <a:buNone/>
              <a:defRPr sz="2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solidFill>
                  <a:schemeClr val="tx1"/>
                </a:solidFill>
              </a:rPr>
              <a:t>Matt 10:16 </a:t>
            </a:r>
          </a:p>
          <a:p>
            <a:r>
              <a:rPr lang="en-GB" dirty="0">
                <a:solidFill>
                  <a:schemeClr val="tx1"/>
                </a:solidFill>
              </a:rPr>
              <a:t>I am sending you out like </a:t>
            </a:r>
            <a:r>
              <a:rPr lang="en-GB" u="sng" dirty="0">
                <a:solidFill>
                  <a:schemeClr val="tx1"/>
                </a:solidFill>
              </a:rPr>
              <a:t>sheep among wolves</a:t>
            </a:r>
            <a:r>
              <a:rPr lang="en-GB" dirty="0">
                <a:solidFill>
                  <a:schemeClr val="tx1"/>
                </a:solidFill>
              </a:rPr>
              <a:t>.</a:t>
            </a:r>
          </a:p>
        </p:txBody>
      </p:sp>
    </p:spTree>
    <p:extLst>
      <p:ext uri="{BB962C8B-B14F-4D97-AF65-F5344CB8AC3E}">
        <p14:creationId xmlns:p14="http://schemas.microsoft.com/office/powerpoint/2010/main" val="131575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p:txBody>
          <a:bodyPr/>
          <a:lstStyle/>
          <a:p>
            <a:pPr algn="ctr"/>
            <a:r>
              <a:rPr lang="en-GB" dirty="0">
                <a:solidFill>
                  <a:schemeClr val="bg1"/>
                </a:solidFill>
              </a:rPr>
              <a:t>God’s Expectation</a:t>
            </a:r>
          </a:p>
        </p:txBody>
      </p:sp>
      <p:pic>
        <p:nvPicPr>
          <p:cNvPr id="6148" name="Picture 4" descr="The lonely boy by Kiyoshj2810 on DeviantArt">
            <a:extLst>
              <a:ext uri="{FF2B5EF4-FFF2-40B4-BE49-F238E27FC236}">
                <a16:creationId xmlns:a16="http://schemas.microsoft.com/office/drawing/2014/main" id="{3CB15C87-FC5C-9800-BFD1-535E7FA34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890" y="1431870"/>
            <a:ext cx="4920803" cy="4920803"/>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Set of letters firework o Royalty Free Vector Image">
            <a:extLst>
              <a:ext uri="{FF2B5EF4-FFF2-40B4-BE49-F238E27FC236}">
                <a16:creationId xmlns:a16="http://schemas.microsoft.com/office/drawing/2014/main" id="{71457711-B50F-CD8E-7AE8-49CB49BDC18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1667" b="79744" l="63200" r="97600">
                        <a14:foregroundMark x1="63200" y1="53718" x2="63200" y2="53718"/>
                        <a14:foregroundMark x1="94800" y1="69487" x2="94800" y2="69487"/>
                        <a14:foregroundMark x1="97600" y1="64744" x2="97600" y2="64744"/>
                        <a14:foregroundMark x1="80400" y1="79744" x2="80400" y2="79744"/>
                        <a14:foregroundMark x1="80800" y1="35513" x2="80800" y2="35513"/>
                        <a14:foregroundMark x1="76000" y1="34872" x2="76000" y2="34872"/>
                        <a14:foregroundMark x1="80700" y1="31667" x2="80700" y2="31667"/>
                        <a14:foregroundMark x1="82900" y1="31667" x2="82900" y2="31667"/>
                        <a14:foregroundMark x1="81800" y1="32051" x2="81800" y2="32051"/>
                        <a14:foregroundMark x1="68700" y1="44744" x2="67500" y2="51154"/>
                        <a14:foregroundMark x1="75200" y1="36410" x2="73000" y2="36154"/>
                      </a14:backgroundRemoval>
                    </a14:imgEffect>
                  </a14:imgLayer>
                </a14:imgProps>
              </a:ext>
              <a:ext uri="{28A0092B-C50C-407E-A947-70E740481C1C}">
                <a14:useLocalDpi xmlns:a14="http://schemas.microsoft.com/office/drawing/2010/main" val="0"/>
              </a:ext>
            </a:extLst>
          </a:blip>
          <a:srcRect l="60723" t="30465" b="18295"/>
          <a:stretch/>
        </p:blipFill>
        <p:spPr bwMode="auto">
          <a:xfrm>
            <a:off x="1927846" y="5351795"/>
            <a:ext cx="1480048" cy="150620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Set of letters firework n Royalty Free Vector Image">
            <a:extLst>
              <a:ext uri="{FF2B5EF4-FFF2-40B4-BE49-F238E27FC236}">
                <a16:creationId xmlns:a16="http://schemas.microsoft.com/office/drawing/2014/main" id="{A16703DB-2543-57EC-ABBA-2E68883872B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1410" b="79359" l="60800" r="98200">
                        <a14:foregroundMark x1="64400" y1="34872" x2="72900" y2="40641"/>
                        <a14:foregroundMark x1="62900" y1="36795" x2="62900" y2="56538"/>
                        <a14:foregroundMark x1="62900" y1="77564" x2="69500" y2="79359"/>
                        <a14:foregroundMark x1="98200" y1="79359" x2="97600" y2="51026"/>
                        <a14:foregroundMark x1="63100" y1="77692" x2="65800" y2="60256"/>
                        <a14:foregroundMark x1="63100" y1="34231" x2="62700" y2="35256"/>
                        <a14:foregroundMark x1="60800" y1="34231" x2="60800" y2="34231"/>
                        <a14:foregroundMark x1="83300" y1="32821" x2="83300" y2="32821"/>
                        <a14:foregroundMark x1="86000" y1="34744" x2="86000" y2="34744"/>
                        <a14:foregroundMark x1="79900" y1="31410" x2="77800" y2="32051"/>
                      </a14:backgroundRemoval>
                    </a14:imgEffect>
                  </a14:imgLayer>
                </a14:imgProps>
              </a:ext>
              <a:ext uri="{28A0092B-C50C-407E-A947-70E740481C1C}">
                <a14:useLocalDpi xmlns:a14="http://schemas.microsoft.com/office/drawing/2010/main" val="0"/>
              </a:ext>
            </a:extLst>
          </a:blip>
          <a:srcRect l="59210" t="26667" b="16434"/>
          <a:stretch/>
        </p:blipFill>
        <p:spPr bwMode="auto">
          <a:xfrm>
            <a:off x="3407894" y="5305646"/>
            <a:ext cx="1349934" cy="1468911"/>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Adult Child Hand Images – Browse 343,302 Stock Photos, Vectors, and Video |  Adobe Stock">
            <a:extLst>
              <a:ext uri="{FF2B5EF4-FFF2-40B4-BE49-F238E27FC236}">
                <a16:creationId xmlns:a16="http://schemas.microsoft.com/office/drawing/2014/main" id="{9B2BCDD6-3F8E-0475-D60E-A02220A94D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1442536"/>
            <a:ext cx="4800460" cy="320030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et of letters firework w Royalty Free Vector Image">
            <a:extLst>
              <a:ext uri="{FF2B5EF4-FFF2-40B4-BE49-F238E27FC236}">
                <a16:creationId xmlns:a16="http://schemas.microsoft.com/office/drawing/2014/main" id="{86C1E65E-F322-AD65-C54F-5283FDDF8937}"/>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35000" b="70513" l="60200" r="98300">
                        <a14:foregroundMark x1="60700" y1="36026" x2="66200" y2="35128"/>
                        <a14:foregroundMark x1="66200" y1="35128" x2="65100" y2="44744"/>
                        <a14:foregroundMark x1="65100" y1="44744" x2="70200" y2="64359"/>
                        <a14:foregroundMark x1="60200" y1="35897" x2="60200" y2="35897"/>
                        <a14:foregroundMark x1="71500" y1="69872" x2="76800" y2="69872"/>
                        <a14:foregroundMark x1="84100" y1="70513" x2="89300" y2="70513"/>
                        <a14:foregroundMark x1="98300" y1="36923" x2="95300" y2="43846"/>
                      </a14:backgroundRemoval>
                    </a14:imgEffect>
                  </a14:imgLayer>
                </a14:imgProps>
              </a:ext>
              <a:ext uri="{28A0092B-C50C-407E-A947-70E740481C1C}">
                <a14:useLocalDpi xmlns:a14="http://schemas.microsoft.com/office/drawing/2010/main" val="0"/>
              </a:ext>
            </a:extLst>
          </a:blip>
          <a:srcRect l="57760" t="32248" b="26589"/>
          <a:stretch/>
        </p:blipFill>
        <p:spPr bwMode="auto">
          <a:xfrm>
            <a:off x="56707" y="5273881"/>
            <a:ext cx="1974112" cy="15006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t of letters firework e Royalty Free Vector Image">
            <a:extLst>
              <a:ext uri="{FF2B5EF4-FFF2-40B4-BE49-F238E27FC236}">
                <a16:creationId xmlns:a16="http://schemas.microsoft.com/office/drawing/2014/main" id="{66621CCD-1882-4BC0-27D2-611CC2B06244}"/>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30000" b="85641" l="57400" r="99400">
                        <a14:foregroundMark x1="74900" y1="31667" x2="81800" y2="30641"/>
                        <a14:foregroundMark x1="81800" y1="30641" x2="82500" y2="30256"/>
                        <a14:foregroundMark x1="95000" y1="55000" x2="97200" y2="47692"/>
                        <a14:foregroundMark x1="97200" y1="47692" x2="97200" y2="47692"/>
                        <a14:foregroundMark x1="99400" y1="54615" x2="99400" y2="54615"/>
                        <a14:foregroundMark x1="58600" y1="48333" x2="57400" y2="55513"/>
                        <a14:foregroundMark x1="57400" y1="55513" x2="57900" y2="61154"/>
                        <a14:foregroundMark x1="70500" y1="80897" x2="90400" y2="77179"/>
                        <a14:foregroundMark x1="90400" y1="77179" x2="94300" y2="71282"/>
                        <a14:foregroundMark x1="72900" y1="83718" x2="81500" y2="82564"/>
                        <a14:foregroundMark x1="81500" y1="82564" x2="82200" y2="82308"/>
                        <a14:foregroundMark x1="78400" y1="85641" x2="78400" y2="85641"/>
                        <a14:foregroundMark x1="95700" y1="71282" x2="93400" y2="70641"/>
                        <a14:foregroundMark x1="96000" y1="70256" x2="96000" y2="70256"/>
                        <a14:foregroundMark x1="96800" y1="69359" x2="94800" y2="69487"/>
                        <a14:foregroundMark x1="97700" y1="69359" x2="97700" y2="69359"/>
                      </a14:backgroundRemoval>
                    </a14:imgEffect>
                  </a14:imgLayer>
                </a14:imgProps>
              </a:ext>
              <a:ext uri="{28A0092B-C50C-407E-A947-70E740481C1C}">
                <a14:useLocalDpi xmlns:a14="http://schemas.microsoft.com/office/drawing/2010/main" val="0"/>
              </a:ext>
            </a:extLst>
          </a:blip>
          <a:srcRect l="55202" t="28247" b="13954"/>
          <a:stretch/>
        </p:blipFill>
        <p:spPr bwMode="auto">
          <a:xfrm>
            <a:off x="6251645" y="5375834"/>
            <a:ext cx="1320010" cy="13285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t of letters firework r Royalty Free Vector Image">
            <a:extLst>
              <a:ext uri="{FF2B5EF4-FFF2-40B4-BE49-F238E27FC236}">
                <a16:creationId xmlns:a16="http://schemas.microsoft.com/office/drawing/2014/main" id="{EF1DEB30-CDA8-30EC-2CA2-70CF2CB1B0D4}"/>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30000" b="85000" l="63200" r="99800">
                        <a14:foregroundMark x1="64500" y1="33077" x2="71900" y2="30897"/>
                        <a14:foregroundMark x1="83000" y1="30128" x2="85500" y2="30897"/>
                        <a14:foregroundMark x1="97200" y1="37179" x2="99800" y2="37564"/>
                        <a14:foregroundMark x1="63400" y1="76154" x2="64000" y2="84359"/>
                        <a14:foregroundMark x1="64000" y1="84359" x2="72500" y2="85128"/>
                        <a14:foregroundMark x1="64700" y1="74615" x2="64000" y2="69615"/>
                        <a14:foregroundMark x1="63200" y1="77308" x2="63200" y2="73205"/>
                      </a14:backgroundRemoval>
                    </a14:imgEffect>
                  </a14:imgLayer>
                </a14:imgProps>
              </a:ext>
              <a:ext uri="{28A0092B-C50C-407E-A947-70E740481C1C}">
                <a14:useLocalDpi xmlns:a14="http://schemas.microsoft.com/office/drawing/2010/main" val="0"/>
              </a:ext>
            </a:extLst>
          </a:blip>
          <a:srcRect l="61570" t="27442" b="13644"/>
          <a:stretch/>
        </p:blipFill>
        <p:spPr bwMode="auto">
          <a:xfrm>
            <a:off x="7720273" y="5305646"/>
            <a:ext cx="1171253" cy="140066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et of letters firework f Royalty Free Vector Image">
            <a:extLst>
              <a:ext uri="{FF2B5EF4-FFF2-40B4-BE49-F238E27FC236}">
                <a16:creationId xmlns:a16="http://schemas.microsoft.com/office/drawing/2014/main" id="{EA2F939A-C8CA-CF89-A861-E267029626B0}"/>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5000" b="83077" l="57600" r="98300">
                        <a14:foregroundMark x1="96400" y1="11410" x2="89400" y2="8590"/>
                        <a14:foregroundMark x1="89400" y1="8590" x2="82700" y2="9103"/>
                        <a14:foregroundMark x1="82700" y1="9103" x2="79400" y2="11538"/>
                        <a14:foregroundMark x1="86200" y1="5256" x2="86200" y2="5256"/>
                        <a14:foregroundMark x1="98300" y1="10897" x2="98300" y2="10897"/>
                        <a14:foregroundMark x1="97900" y1="11410" x2="96500" y2="11026"/>
                        <a14:foregroundMark x1="57600" y1="41923" x2="58200" y2="47179"/>
                        <a14:foregroundMark x1="69400" y1="72949" x2="74700" y2="75000"/>
                        <a14:foregroundMark x1="74700" y1="75000" x2="71600" y2="82436"/>
                        <a14:foregroundMark x1="71600" y1="82436" x2="70900" y2="83077"/>
                        <a14:foregroundMark x1="76400" y1="80897" x2="77800" y2="53462"/>
                        <a14:foregroundMark x1="69900" y1="82692" x2="71700" y2="57564"/>
                      </a14:backgroundRemoval>
                    </a14:imgEffect>
                  </a14:imgLayer>
                </a14:imgProps>
              </a:ext>
              <a:ext uri="{28A0092B-C50C-407E-A947-70E740481C1C}">
                <a14:useLocalDpi xmlns:a14="http://schemas.microsoft.com/office/drawing/2010/main" val="0"/>
              </a:ext>
            </a:extLst>
          </a:blip>
          <a:srcRect l="55202" t="3876" b="13101"/>
          <a:stretch/>
        </p:blipFill>
        <p:spPr bwMode="auto">
          <a:xfrm>
            <a:off x="8848781" y="4642842"/>
            <a:ext cx="1374204" cy="198666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et of letters firework u Royalty Free Vector Image">
            <a:extLst>
              <a:ext uri="{FF2B5EF4-FFF2-40B4-BE49-F238E27FC236}">
                <a16:creationId xmlns:a16="http://schemas.microsoft.com/office/drawing/2014/main" id="{9C5CABBC-53D7-C4FF-998A-3FF86DD6FDBB}"/>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32436" b="77436" l="65300" r="99200">
                        <a14:foregroundMark x1="64300" y1="32949" x2="71000" y2="35000"/>
                        <a14:foregroundMark x1="71000" y1="35000" x2="71800" y2="35000"/>
                        <a14:foregroundMark x1="64100" y1="32821" x2="65300" y2="58718"/>
                        <a14:foregroundMark x1="65300" y1="58718" x2="67400" y2="65513"/>
                        <a14:foregroundMark x1="71800" y1="33077" x2="65700" y2="32436"/>
                        <a14:foregroundMark x1="91000" y1="33462" x2="97100" y2="33590"/>
                        <a14:foregroundMark x1="97100" y1="33590" x2="98000" y2="75256"/>
                        <a14:foregroundMark x1="98000" y1="75256" x2="93000" y2="77308"/>
                        <a14:foregroundMark x1="81000" y1="76923" x2="81000" y2="76923"/>
                        <a14:foregroundMark x1="81400" y1="77564" x2="81400" y2="77564"/>
                        <a14:foregroundMark x1="99200" y1="33974" x2="99200" y2="33974"/>
                      </a14:backgroundRemoval>
                    </a14:imgEffect>
                  </a14:imgLayer>
                </a14:imgProps>
              </a:ext>
              <a:ext uri="{28A0092B-C50C-407E-A947-70E740481C1C}">
                <a14:useLocalDpi xmlns:a14="http://schemas.microsoft.com/office/drawing/2010/main" val="0"/>
              </a:ext>
            </a:extLst>
          </a:blip>
          <a:srcRect l="62538" t="30698" b="20878"/>
          <a:stretch/>
        </p:blipFill>
        <p:spPr bwMode="auto">
          <a:xfrm>
            <a:off x="10172514" y="5498831"/>
            <a:ext cx="1202153" cy="121213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et of letters firework l Royalty Free Vector Image">
            <a:extLst>
              <a:ext uri="{FF2B5EF4-FFF2-40B4-BE49-F238E27FC236}">
                <a16:creationId xmlns:a16="http://schemas.microsoft.com/office/drawing/2014/main" id="{52CCB524-5F6F-5447-BF78-0B1CE0A141A0}"/>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83204" b="8759"/>
          <a:stretch/>
        </p:blipFill>
        <p:spPr bwMode="auto">
          <a:xfrm>
            <a:off x="11566905" y="4503580"/>
            <a:ext cx="423828" cy="2184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et of letters firework d Royalty Free Vector Image">
            <a:extLst>
              <a:ext uri="{FF2B5EF4-FFF2-40B4-BE49-F238E27FC236}">
                <a16:creationId xmlns:a16="http://schemas.microsoft.com/office/drawing/2014/main" id="{5F05F830-94DA-38AB-1BB6-6A915CDD8C84}"/>
              </a:ext>
            </a:extLst>
          </p:cNvPr>
          <p:cNvPicPr>
            <a:picLocks noChangeAspect="1" noChangeArrowheads="1"/>
          </p:cNvPicPr>
          <p:nvPr/>
        </p:nvPicPr>
        <p:blipFill rotWithShape="1">
          <a:blip r:embed="rId20">
            <a:extLst>
              <a:ext uri="{BEBA8EAE-BF5A-486C-A8C5-ECC9F3942E4B}">
                <a14:imgProps xmlns:a14="http://schemas.microsoft.com/office/drawing/2010/main">
                  <a14:imgLayer r:embed="rId21">
                    <a14:imgEffect>
                      <a14:backgroundRemoval t="6026" b="82949" l="64500" r="98200">
                        <a14:foregroundMark x1="88200" y1="4872" x2="96200" y2="5513"/>
                        <a14:foregroundMark x1="96200" y1="5513" x2="98500" y2="15897"/>
                        <a14:foregroundMark x1="98500" y1="15897" x2="97600" y2="78846"/>
                        <a14:foregroundMark x1="97600" y1="78846" x2="94600" y2="85385"/>
                        <a14:foregroundMark x1="94600" y1="85385" x2="86600" y2="86154"/>
                        <a14:foregroundMark x1="86600" y1="86154" x2="79700" y2="83333"/>
                        <a14:foregroundMark x1="79700" y1="83333" x2="67300" y2="69872"/>
                        <a14:foregroundMark x1="67300" y1="69872" x2="65900" y2="62692"/>
                        <a14:foregroundMark x1="65900" y1="62692" x2="89100" y2="40641"/>
                        <a14:foregroundMark x1="89100" y1="40641" x2="91000" y2="10513"/>
                        <a14:foregroundMark x1="94200" y1="41667" x2="96900" y2="66410"/>
                        <a14:foregroundMark x1="93100" y1="55385" x2="90700" y2="80256"/>
                        <a14:foregroundMark x1="74100" y1="76282" x2="91500" y2="82949"/>
                        <a14:foregroundMark x1="91500" y1="82949" x2="96100" y2="82949"/>
                        <a14:foregroundMark x1="96500" y1="76923" x2="98200" y2="68205"/>
                        <a14:foregroundMark x1="98200" y1="68205" x2="98100" y2="68333"/>
                        <a14:foregroundMark x1="64600" y1="59744" x2="64600" y2="59744"/>
                        <a14:foregroundMark x1="89700" y1="6026" x2="97400" y2="6026"/>
                      </a14:backgroundRemoval>
                    </a14:imgEffect>
                  </a14:imgLayer>
                </a14:imgProps>
              </a:ext>
              <a:ext uri="{28A0092B-C50C-407E-A947-70E740481C1C}">
                <a14:useLocalDpi xmlns:a14="http://schemas.microsoft.com/office/drawing/2010/main" val="0"/>
              </a:ext>
            </a:extLst>
          </a:blip>
          <a:srcRect l="61631" t="4031" b="14032"/>
          <a:stretch/>
        </p:blipFill>
        <p:spPr bwMode="auto">
          <a:xfrm>
            <a:off x="4836238" y="4502887"/>
            <a:ext cx="1341026" cy="223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03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60"/>
                                        </p:tgtEl>
                                        <p:attrNameLst>
                                          <p:attrName>style.visibility</p:attrName>
                                        </p:attrNameLst>
                                      </p:cBhvr>
                                      <p:to>
                                        <p:strVal val="visible"/>
                                      </p:to>
                                    </p:set>
                                    <p:animEffect transition="in" filter="wipe(down)">
                                      <p:cBhvr>
                                        <p:cTn id="7" dur="500"/>
                                        <p:tgtEl>
                                          <p:spTgt spid="616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circle(out)">
                                      <p:cBhvr>
                                        <p:cTn id="12" dur="20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6152"/>
                                        </p:tgtEl>
                                        <p:attrNameLst>
                                          <p:attrName>style.visibility</p:attrName>
                                        </p:attrNameLst>
                                      </p:cBhvr>
                                      <p:to>
                                        <p:strVal val="visible"/>
                                      </p:to>
                                    </p:set>
                                    <p:animEffect transition="in" filter="fade">
                                      <p:cBhvr>
                                        <p:cTn id="17" dur="2000"/>
                                        <p:tgtEl>
                                          <p:spTgt spid="6152"/>
                                        </p:tgtEl>
                                      </p:cBhvr>
                                    </p:animEffect>
                                    <p:anim calcmode="lin" valueType="num">
                                      <p:cBhvr>
                                        <p:cTn id="18" dur="2000" fill="hold"/>
                                        <p:tgtEl>
                                          <p:spTgt spid="6152"/>
                                        </p:tgtEl>
                                        <p:attrNameLst>
                                          <p:attrName>style.rotation</p:attrName>
                                        </p:attrNameLst>
                                      </p:cBhvr>
                                      <p:tavLst>
                                        <p:tav tm="0">
                                          <p:val>
                                            <p:fltVal val="720"/>
                                          </p:val>
                                        </p:tav>
                                        <p:tav tm="100000">
                                          <p:val>
                                            <p:fltVal val="0"/>
                                          </p:val>
                                        </p:tav>
                                      </p:tavLst>
                                    </p:anim>
                                    <p:anim calcmode="lin" valueType="num">
                                      <p:cBhvr>
                                        <p:cTn id="19" dur="2000" fill="hold"/>
                                        <p:tgtEl>
                                          <p:spTgt spid="6152"/>
                                        </p:tgtEl>
                                        <p:attrNameLst>
                                          <p:attrName>ppt_h</p:attrName>
                                        </p:attrNameLst>
                                      </p:cBhvr>
                                      <p:tavLst>
                                        <p:tav tm="0">
                                          <p:val>
                                            <p:fltVal val="0"/>
                                          </p:val>
                                        </p:tav>
                                        <p:tav tm="100000">
                                          <p:val>
                                            <p:strVal val="#ppt_h"/>
                                          </p:val>
                                        </p:tav>
                                      </p:tavLst>
                                    </p:anim>
                                    <p:anim calcmode="lin" valueType="num">
                                      <p:cBhvr>
                                        <p:cTn id="20" dur="2000" fill="hold"/>
                                        <p:tgtEl>
                                          <p:spTgt spid="6152"/>
                                        </p:tgtEl>
                                        <p:attrNameLst>
                                          <p:attrName>ppt_w</p:attrName>
                                        </p:attrNameLst>
                                      </p:cBhvr>
                                      <p:tavLst>
                                        <p:tav tm="0">
                                          <p:val>
                                            <p:fltVal val="0"/>
                                          </p:val>
                                        </p:tav>
                                        <p:tav tm="100000">
                                          <p:val>
                                            <p:strVal val="#ppt_w"/>
                                          </p:val>
                                        </p:tav>
                                      </p:tavLst>
                                    </p:anim>
                                  </p:childTnLst>
                                </p:cTn>
                              </p:par>
                              <p:par>
                                <p:cTn id="21" presetID="35" presetClass="entr" presetSubtype="0" fill="hold" nodeType="withEffect">
                                  <p:stCondLst>
                                    <p:cond delay="0"/>
                                  </p:stCondLst>
                                  <p:childTnLst>
                                    <p:set>
                                      <p:cBhvr>
                                        <p:cTn id="22" dur="1" fill="hold">
                                          <p:stCondLst>
                                            <p:cond delay="0"/>
                                          </p:stCondLst>
                                        </p:cTn>
                                        <p:tgtEl>
                                          <p:spTgt spid="6158"/>
                                        </p:tgtEl>
                                        <p:attrNameLst>
                                          <p:attrName>style.visibility</p:attrName>
                                        </p:attrNameLst>
                                      </p:cBhvr>
                                      <p:to>
                                        <p:strVal val="visible"/>
                                      </p:to>
                                    </p:set>
                                    <p:animEffect transition="in" filter="fade">
                                      <p:cBhvr>
                                        <p:cTn id="23" dur="2000"/>
                                        <p:tgtEl>
                                          <p:spTgt spid="6158"/>
                                        </p:tgtEl>
                                      </p:cBhvr>
                                    </p:animEffect>
                                    <p:anim calcmode="lin" valueType="num">
                                      <p:cBhvr>
                                        <p:cTn id="24" dur="2000" fill="hold"/>
                                        <p:tgtEl>
                                          <p:spTgt spid="6158"/>
                                        </p:tgtEl>
                                        <p:attrNameLst>
                                          <p:attrName>style.rotation</p:attrName>
                                        </p:attrNameLst>
                                      </p:cBhvr>
                                      <p:tavLst>
                                        <p:tav tm="0">
                                          <p:val>
                                            <p:fltVal val="720"/>
                                          </p:val>
                                        </p:tav>
                                        <p:tav tm="100000">
                                          <p:val>
                                            <p:fltVal val="0"/>
                                          </p:val>
                                        </p:tav>
                                      </p:tavLst>
                                    </p:anim>
                                    <p:anim calcmode="lin" valueType="num">
                                      <p:cBhvr>
                                        <p:cTn id="25" dur="2000" fill="hold"/>
                                        <p:tgtEl>
                                          <p:spTgt spid="6158"/>
                                        </p:tgtEl>
                                        <p:attrNameLst>
                                          <p:attrName>ppt_h</p:attrName>
                                        </p:attrNameLst>
                                      </p:cBhvr>
                                      <p:tavLst>
                                        <p:tav tm="0">
                                          <p:val>
                                            <p:fltVal val="0"/>
                                          </p:val>
                                        </p:tav>
                                        <p:tav tm="100000">
                                          <p:val>
                                            <p:strVal val="#ppt_h"/>
                                          </p:val>
                                        </p:tav>
                                      </p:tavLst>
                                    </p:anim>
                                    <p:anim calcmode="lin" valueType="num">
                                      <p:cBhvr>
                                        <p:cTn id="26" dur="2000" fill="hold"/>
                                        <p:tgtEl>
                                          <p:spTgt spid="6158"/>
                                        </p:tgtEl>
                                        <p:attrNameLst>
                                          <p:attrName>ppt_w</p:attrName>
                                        </p:attrNameLst>
                                      </p:cBhvr>
                                      <p:tavLst>
                                        <p:tav tm="0">
                                          <p:val>
                                            <p:fltVal val="0"/>
                                          </p:val>
                                        </p:tav>
                                        <p:tav tm="100000">
                                          <p:val>
                                            <p:strVal val="#ppt_w"/>
                                          </p:val>
                                        </p:tav>
                                      </p:tavLst>
                                    </p:anim>
                                  </p:childTnLst>
                                </p:cTn>
                              </p:par>
                              <p:par>
                                <p:cTn id="27" presetID="35" presetClass="entr" presetSubtype="0"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fade">
                                      <p:cBhvr>
                                        <p:cTn id="29" dur="2000"/>
                                        <p:tgtEl>
                                          <p:spTgt spid="1026"/>
                                        </p:tgtEl>
                                      </p:cBhvr>
                                    </p:animEffect>
                                    <p:anim calcmode="lin" valueType="num">
                                      <p:cBhvr>
                                        <p:cTn id="30" dur="2000" fill="hold"/>
                                        <p:tgtEl>
                                          <p:spTgt spid="1026"/>
                                        </p:tgtEl>
                                        <p:attrNameLst>
                                          <p:attrName>style.rotation</p:attrName>
                                        </p:attrNameLst>
                                      </p:cBhvr>
                                      <p:tavLst>
                                        <p:tav tm="0">
                                          <p:val>
                                            <p:fltVal val="720"/>
                                          </p:val>
                                        </p:tav>
                                        <p:tav tm="100000">
                                          <p:val>
                                            <p:fltVal val="0"/>
                                          </p:val>
                                        </p:tav>
                                      </p:tavLst>
                                    </p:anim>
                                    <p:anim calcmode="lin" valueType="num">
                                      <p:cBhvr>
                                        <p:cTn id="31" dur="2000" fill="hold"/>
                                        <p:tgtEl>
                                          <p:spTgt spid="1026"/>
                                        </p:tgtEl>
                                        <p:attrNameLst>
                                          <p:attrName>ppt_h</p:attrName>
                                        </p:attrNameLst>
                                      </p:cBhvr>
                                      <p:tavLst>
                                        <p:tav tm="0">
                                          <p:val>
                                            <p:fltVal val="0"/>
                                          </p:val>
                                        </p:tav>
                                        <p:tav tm="100000">
                                          <p:val>
                                            <p:strVal val="#ppt_h"/>
                                          </p:val>
                                        </p:tav>
                                      </p:tavLst>
                                    </p:anim>
                                    <p:anim calcmode="lin" valueType="num">
                                      <p:cBhvr>
                                        <p:cTn id="32" dur="2000" fill="hold"/>
                                        <p:tgtEl>
                                          <p:spTgt spid="1026"/>
                                        </p:tgtEl>
                                        <p:attrNameLst>
                                          <p:attrName>ppt_w</p:attrName>
                                        </p:attrNameLst>
                                      </p:cBhvr>
                                      <p:tavLst>
                                        <p:tav tm="0">
                                          <p:val>
                                            <p:fltVal val="0"/>
                                          </p:val>
                                        </p:tav>
                                        <p:tav tm="100000">
                                          <p:val>
                                            <p:strVal val="#ppt_w"/>
                                          </p:val>
                                        </p:tav>
                                      </p:tavLst>
                                    </p:anim>
                                  </p:childTnLst>
                                </p:cTn>
                              </p:par>
                              <p:par>
                                <p:cTn id="33" presetID="35" presetClass="entr" presetSubtype="0" fill="hold" nodeType="withEffect">
                                  <p:stCondLst>
                                    <p:cond delay="0"/>
                                  </p:stCondLst>
                                  <p:childTnLst>
                                    <p:set>
                                      <p:cBhvr>
                                        <p:cTn id="34" dur="1" fill="hold">
                                          <p:stCondLst>
                                            <p:cond delay="0"/>
                                          </p:stCondLst>
                                        </p:cTn>
                                        <p:tgtEl>
                                          <p:spTgt spid="1032"/>
                                        </p:tgtEl>
                                        <p:attrNameLst>
                                          <p:attrName>style.visibility</p:attrName>
                                        </p:attrNameLst>
                                      </p:cBhvr>
                                      <p:to>
                                        <p:strVal val="visible"/>
                                      </p:to>
                                    </p:set>
                                    <p:animEffect transition="in" filter="fade">
                                      <p:cBhvr>
                                        <p:cTn id="35" dur="2000"/>
                                        <p:tgtEl>
                                          <p:spTgt spid="1032"/>
                                        </p:tgtEl>
                                      </p:cBhvr>
                                    </p:animEffect>
                                    <p:anim calcmode="lin" valueType="num">
                                      <p:cBhvr>
                                        <p:cTn id="36" dur="2000" fill="hold"/>
                                        <p:tgtEl>
                                          <p:spTgt spid="1032"/>
                                        </p:tgtEl>
                                        <p:attrNameLst>
                                          <p:attrName>style.rotation</p:attrName>
                                        </p:attrNameLst>
                                      </p:cBhvr>
                                      <p:tavLst>
                                        <p:tav tm="0">
                                          <p:val>
                                            <p:fltVal val="720"/>
                                          </p:val>
                                        </p:tav>
                                        <p:tav tm="100000">
                                          <p:val>
                                            <p:fltVal val="0"/>
                                          </p:val>
                                        </p:tav>
                                      </p:tavLst>
                                    </p:anim>
                                    <p:anim calcmode="lin" valueType="num">
                                      <p:cBhvr>
                                        <p:cTn id="37" dur="2000" fill="hold"/>
                                        <p:tgtEl>
                                          <p:spTgt spid="1032"/>
                                        </p:tgtEl>
                                        <p:attrNameLst>
                                          <p:attrName>ppt_h</p:attrName>
                                        </p:attrNameLst>
                                      </p:cBhvr>
                                      <p:tavLst>
                                        <p:tav tm="0">
                                          <p:val>
                                            <p:fltVal val="0"/>
                                          </p:val>
                                        </p:tav>
                                        <p:tav tm="100000">
                                          <p:val>
                                            <p:strVal val="#ppt_h"/>
                                          </p:val>
                                        </p:tav>
                                      </p:tavLst>
                                    </p:anim>
                                    <p:anim calcmode="lin" valueType="num">
                                      <p:cBhvr>
                                        <p:cTn id="38" dur="2000" fill="hold"/>
                                        <p:tgtEl>
                                          <p:spTgt spid="1032"/>
                                        </p:tgtEl>
                                        <p:attrNameLst>
                                          <p:attrName>ppt_w</p:attrName>
                                        </p:attrNameLst>
                                      </p:cBhvr>
                                      <p:tavLst>
                                        <p:tav tm="0">
                                          <p:val>
                                            <p:fltVal val="0"/>
                                          </p:val>
                                        </p:tav>
                                        <p:tav tm="100000">
                                          <p:val>
                                            <p:strVal val="#ppt_w"/>
                                          </p:val>
                                        </p:tav>
                                      </p:tavLst>
                                    </p:anim>
                                  </p:childTnLst>
                                </p:cTn>
                              </p:par>
                              <p:par>
                                <p:cTn id="39" presetID="35" presetClass="entr" presetSubtype="0" fill="hold" nodeType="withEffect">
                                  <p:stCondLst>
                                    <p:cond delay="0"/>
                                  </p:stCondLst>
                                  <p:childTnLst>
                                    <p:set>
                                      <p:cBhvr>
                                        <p:cTn id="40" dur="1" fill="hold">
                                          <p:stCondLst>
                                            <p:cond delay="0"/>
                                          </p:stCondLst>
                                        </p:cTn>
                                        <p:tgtEl>
                                          <p:spTgt spid="1034"/>
                                        </p:tgtEl>
                                        <p:attrNameLst>
                                          <p:attrName>style.visibility</p:attrName>
                                        </p:attrNameLst>
                                      </p:cBhvr>
                                      <p:to>
                                        <p:strVal val="visible"/>
                                      </p:to>
                                    </p:set>
                                    <p:animEffect transition="in" filter="fade">
                                      <p:cBhvr>
                                        <p:cTn id="41" dur="2000"/>
                                        <p:tgtEl>
                                          <p:spTgt spid="1034"/>
                                        </p:tgtEl>
                                      </p:cBhvr>
                                    </p:animEffect>
                                    <p:anim calcmode="lin" valueType="num">
                                      <p:cBhvr>
                                        <p:cTn id="42" dur="2000" fill="hold"/>
                                        <p:tgtEl>
                                          <p:spTgt spid="1034"/>
                                        </p:tgtEl>
                                        <p:attrNameLst>
                                          <p:attrName>style.rotation</p:attrName>
                                        </p:attrNameLst>
                                      </p:cBhvr>
                                      <p:tavLst>
                                        <p:tav tm="0">
                                          <p:val>
                                            <p:fltVal val="720"/>
                                          </p:val>
                                        </p:tav>
                                        <p:tav tm="100000">
                                          <p:val>
                                            <p:fltVal val="0"/>
                                          </p:val>
                                        </p:tav>
                                      </p:tavLst>
                                    </p:anim>
                                    <p:anim calcmode="lin" valueType="num">
                                      <p:cBhvr>
                                        <p:cTn id="43" dur="2000" fill="hold"/>
                                        <p:tgtEl>
                                          <p:spTgt spid="1034"/>
                                        </p:tgtEl>
                                        <p:attrNameLst>
                                          <p:attrName>ppt_h</p:attrName>
                                        </p:attrNameLst>
                                      </p:cBhvr>
                                      <p:tavLst>
                                        <p:tav tm="0">
                                          <p:val>
                                            <p:fltVal val="0"/>
                                          </p:val>
                                        </p:tav>
                                        <p:tav tm="100000">
                                          <p:val>
                                            <p:strVal val="#ppt_h"/>
                                          </p:val>
                                        </p:tav>
                                      </p:tavLst>
                                    </p:anim>
                                    <p:anim calcmode="lin" valueType="num">
                                      <p:cBhvr>
                                        <p:cTn id="44" dur="2000" fill="hold"/>
                                        <p:tgtEl>
                                          <p:spTgt spid="1034"/>
                                        </p:tgtEl>
                                        <p:attrNameLst>
                                          <p:attrName>ppt_w</p:attrName>
                                        </p:attrNameLst>
                                      </p:cBhvr>
                                      <p:tavLst>
                                        <p:tav tm="0">
                                          <p:val>
                                            <p:fltVal val="0"/>
                                          </p:val>
                                        </p:tav>
                                        <p:tav tm="100000">
                                          <p:val>
                                            <p:strVal val="#ppt_w"/>
                                          </p:val>
                                        </p:tav>
                                      </p:tavLst>
                                    </p:anim>
                                  </p:childTnLst>
                                </p:cTn>
                              </p:par>
                              <p:par>
                                <p:cTn id="45" presetID="35" presetClass="entr" presetSubtype="0" fill="hold" nodeType="withEffect">
                                  <p:stCondLst>
                                    <p:cond delay="0"/>
                                  </p:stCondLst>
                                  <p:childTnLst>
                                    <p:set>
                                      <p:cBhvr>
                                        <p:cTn id="46" dur="1" fill="hold">
                                          <p:stCondLst>
                                            <p:cond delay="0"/>
                                          </p:stCondLst>
                                        </p:cTn>
                                        <p:tgtEl>
                                          <p:spTgt spid="1036"/>
                                        </p:tgtEl>
                                        <p:attrNameLst>
                                          <p:attrName>style.visibility</p:attrName>
                                        </p:attrNameLst>
                                      </p:cBhvr>
                                      <p:to>
                                        <p:strVal val="visible"/>
                                      </p:to>
                                    </p:set>
                                    <p:animEffect transition="in" filter="fade">
                                      <p:cBhvr>
                                        <p:cTn id="47" dur="2000"/>
                                        <p:tgtEl>
                                          <p:spTgt spid="1036"/>
                                        </p:tgtEl>
                                      </p:cBhvr>
                                    </p:animEffect>
                                    <p:anim calcmode="lin" valueType="num">
                                      <p:cBhvr>
                                        <p:cTn id="48" dur="2000" fill="hold"/>
                                        <p:tgtEl>
                                          <p:spTgt spid="1036"/>
                                        </p:tgtEl>
                                        <p:attrNameLst>
                                          <p:attrName>style.rotation</p:attrName>
                                        </p:attrNameLst>
                                      </p:cBhvr>
                                      <p:tavLst>
                                        <p:tav tm="0">
                                          <p:val>
                                            <p:fltVal val="720"/>
                                          </p:val>
                                        </p:tav>
                                        <p:tav tm="100000">
                                          <p:val>
                                            <p:fltVal val="0"/>
                                          </p:val>
                                        </p:tav>
                                      </p:tavLst>
                                    </p:anim>
                                    <p:anim calcmode="lin" valueType="num">
                                      <p:cBhvr>
                                        <p:cTn id="49" dur="2000" fill="hold"/>
                                        <p:tgtEl>
                                          <p:spTgt spid="1036"/>
                                        </p:tgtEl>
                                        <p:attrNameLst>
                                          <p:attrName>ppt_h</p:attrName>
                                        </p:attrNameLst>
                                      </p:cBhvr>
                                      <p:tavLst>
                                        <p:tav tm="0">
                                          <p:val>
                                            <p:fltVal val="0"/>
                                          </p:val>
                                        </p:tav>
                                        <p:tav tm="100000">
                                          <p:val>
                                            <p:strVal val="#ppt_h"/>
                                          </p:val>
                                        </p:tav>
                                      </p:tavLst>
                                    </p:anim>
                                    <p:anim calcmode="lin" valueType="num">
                                      <p:cBhvr>
                                        <p:cTn id="50" dur="2000" fill="hold"/>
                                        <p:tgtEl>
                                          <p:spTgt spid="1036"/>
                                        </p:tgtEl>
                                        <p:attrNameLst>
                                          <p:attrName>ppt_w</p:attrName>
                                        </p:attrNameLst>
                                      </p:cBhvr>
                                      <p:tavLst>
                                        <p:tav tm="0">
                                          <p:val>
                                            <p:fltVal val="0"/>
                                          </p:val>
                                        </p:tav>
                                        <p:tav tm="100000">
                                          <p:val>
                                            <p:strVal val="#ppt_w"/>
                                          </p:val>
                                        </p:tav>
                                      </p:tavLst>
                                    </p:anim>
                                  </p:childTnLst>
                                </p:cTn>
                              </p:par>
                              <p:par>
                                <p:cTn id="51" presetID="35" presetClass="entr" presetSubtype="0" fill="hold" nodeType="withEffect">
                                  <p:stCondLst>
                                    <p:cond delay="0"/>
                                  </p:stCondLst>
                                  <p:childTnLst>
                                    <p:set>
                                      <p:cBhvr>
                                        <p:cTn id="52" dur="1" fill="hold">
                                          <p:stCondLst>
                                            <p:cond delay="0"/>
                                          </p:stCondLst>
                                        </p:cTn>
                                        <p:tgtEl>
                                          <p:spTgt spid="1038"/>
                                        </p:tgtEl>
                                        <p:attrNameLst>
                                          <p:attrName>style.visibility</p:attrName>
                                        </p:attrNameLst>
                                      </p:cBhvr>
                                      <p:to>
                                        <p:strVal val="visible"/>
                                      </p:to>
                                    </p:set>
                                    <p:animEffect transition="in" filter="fade">
                                      <p:cBhvr>
                                        <p:cTn id="53" dur="2000"/>
                                        <p:tgtEl>
                                          <p:spTgt spid="1038"/>
                                        </p:tgtEl>
                                      </p:cBhvr>
                                    </p:animEffect>
                                    <p:anim calcmode="lin" valueType="num">
                                      <p:cBhvr>
                                        <p:cTn id="54" dur="2000" fill="hold"/>
                                        <p:tgtEl>
                                          <p:spTgt spid="1038"/>
                                        </p:tgtEl>
                                        <p:attrNameLst>
                                          <p:attrName>style.rotation</p:attrName>
                                        </p:attrNameLst>
                                      </p:cBhvr>
                                      <p:tavLst>
                                        <p:tav tm="0">
                                          <p:val>
                                            <p:fltVal val="720"/>
                                          </p:val>
                                        </p:tav>
                                        <p:tav tm="100000">
                                          <p:val>
                                            <p:fltVal val="0"/>
                                          </p:val>
                                        </p:tav>
                                      </p:tavLst>
                                    </p:anim>
                                    <p:anim calcmode="lin" valueType="num">
                                      <p:cBhvr>
                                        <p:cTn id="55" dur="2000" fill="hold"/>
                                        <p:tgtEl>
                                          <p:spTgt spid="1038"/>
                                        </p:tgtEl>
                                        <p:attrNameLst>
                                          <p:attrName>ppt_h</p:attrName>
                                        </p:attrNameLst>
                                      </p:cBhvr>
                                      <p:tavLst>
                                        <p:tav tm="0">
                                          <p:val>
                                            <p:fltVal val="0"/>
                                          </p:val>
                                        </p:tav>
                                        <p:tav tm="100000">
                                          <p:val>
                                            <p:strVal val="#ppt_h"/>
                                          </p:val>
                                        </p:tav>
                                      </p:tavLst>
                                    </p:anim>
                                    <p:anim calcmode="lin" valueType="num">
                                      <p:cBhvr>
                                        <p:cTn id="56" dur="2000" fill="hold"/>
                                        <p:tgtEl>
                                          <p:spTgt spid="1038"/>
                                        </p:tgtEl>
                                        <p:attrNameLst>
                                          <p:attrName>ppt_w</p:attrName>
                                        </p:attrNameLst>
                                      </p:cBhvr>
                                      <p:tavLst>
                                        <p:tav tm="0">
                                          <p:val>
                                            <p:fltVal val="0"/>
                                          </p:val>
                                        </p:tav>
                                        <p:tav tm="100000">
                                          <p:val>
                                            <p:strVal val="#ppt_w"/>
                                          </p:val>
                                        </p:tav>
                                      </p:tavLst>
                                    </p:anim>
                                  </p:childTnLst>
                                </p:cTn>
                              </p:par>
                              <p:par>
                                <p:cTn id="57" presetID="35" presetClass="entr" presetSubtype="0" fill="hold" nodeType="withEffect">
                                  <p:stCondLst>
                                    <p:cond delay="0"/>
                                  </p:stCondLst>
                                  <p:childTnLst>
                                    <p:set>
                                      <p:cBhvr>
                                        <p:cTn id="58" dur="1" fill="hold">
                                          <p:stCondLst>
                                            <p:cond delay="0"/>
                                          </p:stCondLst>
                                        </p:cTn>
                                        <p:tgtEl>
                                          <p:spTgt spid="1040"/>
                                        </p:tgtEl>
                                        <p:attrNameLst>
                                          <p:attrName>style.visibility</p:attrName>
                                        </p:attrNameLst>
                                      </p:cBhvr>
                                      <p:to>
                                        <p:strVal val="visible"/>
                                      </p:to>
                                    </p:set>
                                    <p:animEffect transition="in" filter="fade">
                                      <p:cBhvr>
                                        <p:cTn id="59" dur="2000"/>
                                        <p:tgtEl>
                                          <p:spTgt spid="1040"/>
                                        </p:tgtEl>
                                      </p:cBhvr>
                                    </p:animEffect>
                                    <p:anim calcmode="lin" valueType="num">
                                      <p:cBhvr>
                                        <p:cTn id="60" dur="2000" fill="hold"/>
                                        <p:tgtEl>
                                          <p:spTgt spid="1040"/>
                                        </p:tgtEl>
                                        <p:attrNameLst>
                                          <p:attrName>style.rotation</p:attrName>
                                        </p:attrNameLst>
                                      </p:cBhvr>
                                      <p:tavLst>
                                        <p:tav tm="0">
                                          <p:val>
                                            <p:fltVal val="720"/>
                                          </p:val>
                                        </p:tav>
                                        <p:tav tm="100000">
                                          <p:val>
                                            <p:fltVal val="0"/>
                                          </p:val>
                                        </p:tav>
                                      </p:tavLst>
                                    </p:anim>
                                    <p:anim calcmode="lin" valueType="num">
                                      <p:cBhvr>
                                        <p:cTn id="61" dur="2000" fill="hold"/>
                                        <p:tgtEl>
                                          <p:spTgt spid="1040"/>
                                        </p:tgtEl>
                                        <p:attrNameLst>
                                          <p:attrName>ppt_h</p:attrName>
                                        </p:attrNameLst>
                                      </p:cBhvr>
                                      <p:tavLst>
                                        <p:tav tm="0">
                                          <p:val>
                                            <p:fltVal val="0"/>
                                          </p:val>
                                        </p:tav>
                                        <p:tav tm="100000">
                                          <p:val>
                                            <p:strVal val="#ppt_h"/>
                                          </p:val>
                                        </p:tav>
                                      </p:tavLst>
                                    </p:anim>
                                    <p:anim calcmode="lin" valueType="num">
                                      <p:cBhvr>
                                        <p:cTn id="62" dur="2000" fill="hold"/>
                                        <p:tgtEl>
                                          <p:spTgt spid="1040"/>
                                        </p:tgtEl>
                                        <p:attrNameLst>
                                          <p:attrName>ppt_w</p:attrName>
                                        </p:attrNameLst>
                                      </p:cBhvr>
                                      <p:tavLst>
                                        <p:tav tm="0">
                                          <p:val>
                                            <p:fltVal val="0"/>
                                          </p:val>
                                        </p:tav>
                                        <p:tav tm="100000">
                                          <p:val>
                                            <p:strVal val="#ppt_w"/>
                                          </p:val>
                                        </p:tav>
                                      </p:tavLst>
                                    </p:anim>
                                  </p:childTnLst>
                                </p:cTn>
                              </p:par>
                              <p:par>
                                <p:cTn id="63" presetID="35" presetClass="entr" presetSubtype="0" fill="hold" nodeType="withEffect">
                                  <p:stCondLst>
                                    <p:cond delay="0"/>
                                  </p:stCondLst>
                                  <p:childTnLst>
                                    <p:set>
                                      <p:cBhvr>
                                        <p:cTn id="64" dur="1" fill="hold">
                                          <p:stCondLst>
                                            <p:cond delay="0"/>
                                          </p:stCondLst>
                                        </p:cTn>
                                        <p:tgtEl>
                                          <p:spTgt spid="1042"/>
                                        </p:tgtEl>
                                        <p:attrNameLst>
                                          <p:attrName>style.visibility</p:attrName>
                                        </p:attrNameLst>
                                      </p:cBhvr>
                                      <p:to>
                                        <p:strVal val="visible"/>
                                      </p:to>
                                    </p:set>
                                    <p:animEffect transition="in" filter="fade">
                                      <p:cBhvr>
                                        <p:cTn id="65" dur="2000"/>
                                        <p:tgtEl>
                                          <p:spTgt spid="1042"/>
                                        </p:tgtEl>
                                      </p:cBhvr>
                                    </p:animEffect>
                                    <p:anim calcmode="lin" valueType="num">
                                      <p:cBhvr>
                                        <p:cTn id="66" dur="2000" fill="hold"/>
                                        <p:tgtEl>
                                          <p:spTgt spid="1042"/>
                                        </p:tgtEl>
                                        <p:attrNameLst>
                                          <p:attrName>style.rotation</p:attrName>
                                        </p:attrNameLst>
                                      </p:cBhvr>
                                      <p:tavLst>
                                        <p:tav tm="0">
                                          <p:val>
                                            <p:fltVal val="720"/>
                                          </p:val>
                                        </p:tav>
                                        <p:tav tm="100000">
                                          <p:val>
                                            <p:fltVal val="0"/>
                                          </p:val>
                                        </p:tav>
                                      </p:tavLst>
                                    </p:anim>
                                    <p:anim calcmode="lin" valueType="num">
                                      <p:cBhvr>
                                        <p:cTn id="67" dur="2000" fill="hold"/>
                                        <p:tgtEl>
                                          <p:spTgt spid="1042"/>
                                        </p:tgtEl>
                                        <p:attrNameLst>
                                          <p:attrName>ppt_h</p:attrName>
                                        </p:attrNameLst>
                                      </p:cBhvr>
                                      <p:tavLst>
                                        <p:tav tm="0">
                                          <p:val>
                                            <p:fltVal val="0"/>
                                          </p:val>
                                        </p:tav>
                                        <p:tav tm="100000">
                                          <p:val>
                                            <p:strVal val="#ppt_h"/>
                                          </p:val>
                                        </p:tav>
                                      </p:tavLst>
                                    </p:anim>
                                    <p:anim calcmode="lin" valueType="num">
                                      <p:cBhvr>
                                        <p:cTn id="68" dur="2000" fill="hold"/>
                                        <p:tgtEl>
                                          <p:spTgt spid="104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p:txBody>
          <a:bodyPr/>
          <a:lstStyle/>
          <a:p>
            <a:pPr algn="ctr"/>
            <a:r>
              <a:rPr lang="en-GB" dirty="0"/>
              <a:t>God’s Action</a:t>
            </a:r>
          </a:p>
        </p:txBody>
      </p:sp>
      <p:pic>
        <p:nvPicPr>
          <p:cNvPr id="7172" name="Picture 4" descr="Abraham's Near-Horrific Act | Voice of Prophecy">
            <a:extLst>
              <a:ext uri="{FF2B5EF4-FFF2-40B4-BE49-F238E27FC236}">
                <a16:creationId xmlns:a16="http://schemas.microsoft.com/office/drawing/2014/main" id="{EE6C69EC-F052-D297-A528-8154F95562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83" y="1755768"/>
            <a:ext cx="4222090" cy="308443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annah (biblical figure) - Wikipedia">
            <a:extLst>
              <a:ext uri="{FF2B5EF4-FFF2-40B4-BE49-F238E27FC236}">
                <a16:creationId xmlns:a16="http://schemas.microsoft.com/office/drawing/2014/main" id="{C3A7A2D6-B455-D9BA-94D7-BB7AB335F2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7013" y="1359971"/>
            <a:ext cx="2678962" cy="373688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18,935 Crucifixion Silhouette Royalty-Free Photos and Stock Images |  Shutterstock">
            <a:extLst>
              <a:ext uri="{FF2B5EF4-FFF2-40B4-BE49-F238E27FC236}">
                <a16:creationId xmlns:a16="http://schemas.microsoft.com/office/drawing/2014/main" id="{36267D66-C878-B622-BBF9-13240ADF4E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7825" y="1280469"/>
            <a:ext cx="3379245" cy="47819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8D452B8-B23D-BA88-B585-8CACD99729F2}"/>
              </a:ext>
            </a:extLst>
          </p:cNvPr>
          <p:cNvSpPr txBox="1"/>
          <p:nvPr/>
        </p:nvSpPr>
        <p:spPr>
          <a:xfrm>
            <a:off x="1059268" y="5652201"/>
            <a:ext cx="10556801" cy="1200329"/>
          </a:xfrm>
          <a:prstGeom prst="rect">
            <a:avLst/>
          </a:prstGeom>
          <a:noFill/>
        </p:spPr>
        <p:txBody>
          <a:bodyPr wrap="square">
            <a:spAutoFit/>
          </a:bodyPr>
          <a:lstStyle/>
          <a:p>
            <a:r>
              <a:rPr lang="en-GB" sz="2400" kern="100" dirty="0">
                <a:effectLst/>
                <a:ea typeface="Aptos" panose="020B0004020202020204" pitchFamily="34" charset="0"/>
                <a:cs typeface="Times New Roman" panose="02020603050405020304" pitchFamily="18" charset="0"/>
              </a:rPr>
              <a:t>John 3:16 </a:t>
            </a:r>
          </a:p>
          <a:p>
            <a:r>
              <a:rPr lang="en-GB" sz="2400" b="0" i="0" dirty="0">
                <a:solidFill>
                  <a:srgbClr val="001320"/>
                </a:solidFill>
                <a:effectLst/>
              </a:rPr>
              <a:t>For God so loved the world that he gave his one and only Son, that whoever believes in him shall not perish but have eternal life.</a:t>
            </a:r>
            <a:endParaRPr lang="en-GB" sz="24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405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circle(in)">
                                      <p:cBhvr>
                                        <p:cTn id="7" dur="20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174"/>
                                        </p:tgtEl>
                                        <p:attrNameLst>
                                          <p:attrName>style.visibility</p:attrName>
                                        </p:attrNameLst>
                                      </p:cBhvr>
                                      <p:to>
                                        <p:strVal val="visible"/>
                                      </p:to>
                                    </p:set>
                                    <p:animEffect transition="in" filter="circle(in)">
                                      <p:cBhvr>
                                        <p:cTn id="12" dur="2000"/>
                                        <p:tgtEl>
                                          <p:spTgt spid="71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176"/>
                                        </p:tgtEl>
                                        <p:attrNameLst>
                                          <p:attrName>style.visibility</p:attrName>
                                        </p:attrNameLst>
                                      </p:cBhvr>
                                      <p:to>
                                        <p:strVal val="visible"/>
                                      </p:to>
                                    </p:set>
                                    <p:animEffect transition="in" filter="wipe(down)">
                                      <p:cBhvr>
                                        <p:cTn id="17" dur="500"/>
                                        <p:tgtEl>
                                          <p:spTgt spid="717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4F5E-5F3C-C7E0-DAD9-17DF347B756B}"/>
              </a:ext>
            </a:extLst>
          </p:cNvPr>
          <p:cNvSpPr>
            <a:spLocks noGrp="1"/>
          </p:cNvSpPr>
          <p:nvPr>
            <p:ph type="title"/>
          </p:nvPr>
        </p:nvSpPr>
        <p:spPr/>
        <p:txBody>
          <a:bodyPr/>
          <a:lstStyle/>
          <a:p>
            <a:pPr algn="ctr"/>
            <a:r>
              <a:rPr lang="en-GB" dirty="0"/>
              <a:t>God’s Action</a:t>
            </a:r>
          </a:p>
        </p:txBody>
      </p:sp>
      <p:sp>
        <p:nvSpPr>
          <p:cNvPr id="5" name="TextBox 4">
            <a:extLst>
              <a:ext uri="{FF2B5EF4-FFF2-40B4-BE49-F238E27FC236}">
                <a16:creationId xmlns:a16="http://schemas.microsoft.com/office/drawing/2014/main" id="{5795B2DB-06BB-92BA-F869-57A645FC1F00}"/>
              </a:ext>
            </a:extLst>
          </p:cNvPr>
          <p:cNvSpPr txBox="1"/>
          <p:nvPr/>
        </p:nvSpPr>
        <p:spPr>
          <a:xfrm>
            <a:off x="3048443" y="3017054"/>
            <a:ext cx="6095114" cy="461665"/>
          </a:xfrm>
          <a:prstGeom prst="rect">
            <a:avLst/>
          </a:prstGeom>
          <a:noFill/>
        </p:spPr>
        <p:txBody>
          <a:bodyPr wrap="square">
            <a:spAutoFit/>
          </a:bodyPr>
          <a:lstStyle/>
          <a:p>
            <a:pPr algn="ctr"/>
            <a:r>
              <a:rPr lang="en-GB" sz="2400" kern="100" dirty="0">
                <a:effectLst/>
                <a:latin typeface="Aptos" panose="020B0004020202020204" pitchFamily="34" charset="0"/>
                <a:ea typeface="Aptos" panose="020B0004020202020204" pitchFamily="34" charset="0"/>
                <a:cs typeface="Times New Roman" panose="02020603050405020304" pitchFamily="18" charset="0"/>
              </a:rPr>
              <a:t>The Great Reversal </a:t>
            </a:r>
          </a:p>
        </p:txBody>
      </p:sp>
      <p:pic>
        <p:nvPicPr>
          <p:cNvPr id="8194" name="Picture 2" descr="Black And White Throne Chair Art Silhouette @ Silhouette.pics">
            <a:extLst>
              <a:ext uri="{FF2B5EF4-FFF2-40B4-BE49-F238E27FC236}">
                <a16:creationId xmlns:a16="http://schemas.microsoft.com/office/drawing/2014/main" id="{0546A510-53F9-11E4-6772-8055B7D1B6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965" r="34874" b="6563"/>
          <a:stretch/>
        </p:blipFill>
        <p:spPr bwMode="auto">
          <a:xfrm>
            <a:off x="1552354" y="1407134"/>
            <a:ext cx="2248786" cy="385961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JESUS' Empty Cross Vinyl Decals (Christian Decor) Jesus' Cross, Jesus Cross  Wall Decal...">
            <a:extLst>
              <a:ext uri="{FF2B5EF4-FFF2-40B4-BE49-F238E27FC236}">
                <a16:creationId xmlns:a16="http://schemas.microsoft.com/office/drawing/2014/main" id="{ABF24775-30F8-B9D0-ECEF-7F4335DC79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330" r="21754"/>
          <a:stretch/>
        </p:blipFill>
        <p:spPr bwMode="auto">
          <a:xfrm>
            <a:off x="9248553" y="1501697"/>
            <a:ext cx="2105247" cy="376505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6EE7DF-788C-03C1-B1A0-199757DA16BD}"/>
              </a:ext>
            </a:extLst>
          </p:cNvPr>
          <p:cNvSpPr txBox="1"/>
          <p:nvPr/>
        </p:nvSpPr>
        <p:spPr>
          <a:xfrm>
            <a:off x="2256761" y="5534246"/>
            <a:ext cx="1031358" cy="461665"/>
          </a:xfrm>
          <a:prstGeom prst="rect">
            <a:avLst/>
          </a:prstGeom>
          <a:noFill/>
        </p:spPr>
        <p:txBody>
          <a:bodyPr wrap="square" rtlCol="0">
            <a:spAutoFit/>
          </a:bodyPr>
          <a:lstStyle/>
          <a:p>
            <a:pPr algn="ctr"/>
            <a:r>
              <a:rPr lang="en-GB" sz="2400" dirty="0"/>
              <a:t>Jesus</a:t>
            </a:r>
          </a:p>
        </p:txBody>
      </p:sp>
      <p:sp>
        <p:nvSpPr>
          <p:cNvPr id="7" name="TextBox 6">
            <a:extLst>
              <a:ext uri="{FF2B5EF4-FFF2-40B4-BE49-F238E27FC236}">
                <a16:creationId xmlns:a16="http://schemas.microsoft.com/office/drawing/2014/main" id="{1D2192C5-DA76-7071-E50E-E8233DC53533}"/>
              </a:ext>
            </a:extLst>
          </p:cNvPr>
          <p:cNvSpPr txBox="1"/>
          <p:nvPr/>
        </p:nvSpPr>
        <p:spPr>
          <a:xfrm>
            <a:off x="9681832" y="5528078"/>
            <a:ext cx="1031358" cy="461665"/>
          </a:xfrm>
          <a:prstGeom prst="rect">
            <a:avLst/>
          </a:prstGeom>
          <a:solidFill>
            <a:schemeClr val="bg1"/>
          </a:solidFill>
        </p:spPr>
        <p:txBody>
          <a:bodyPr wrap="square" rtlCol="0">
            <a:spAutoFit/>
          </a:bodyPr>
          <a:lstStyle/>
          <a:p>
            <a:pPr algn="ctr"/>
            <a:r>
              <a:rPr lang="en-GB" sz="2400" dirty="0"/>
              <a:t>Me</a:t>
            </a:r>
          </a:p>
        </p:txBody>
      </p:sp>
    </p:spTree>
    <p:extLst>
      <p:ext uri="{BB962C8B-B14F-4D97-AF65-F5344CB8AC3E}">
        <p14:creationId xmlns:p14="http://schemas.microsoft.com/office/powerpoint/2010/main" val="404281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1.875E-6 -0.00162 L -0.16263 0.03959 C -0.19649 0.04885 -0.24727 0.05394 -0.30065 0.05394 C -0.3612 0.05394 -0.40977 0.04885 -0.44362 0.03959 L -0.60612 -0.00162 " pathEditMode="relative" rAng="0" ptsTypes="AAAAA">
                                      <p:cBhvr>
                                        <p:cTn id="6" dur="2000" fill="hold"/>
                                        <p:tgtEl>
                                          <p:spTgt spid="7"/>
                                        </p:tgtEl>
                                        <p:attrNameLst>
                                          <p:attrName>ppt_x</p:attrName>
                                          <p:attrName>ppt_y</p:attrName>
                                        </p:attrNameLst>
                                      </p:cBhvr>
                                      <p:rCtr x="-30312" y="2778"/>
                                    </p:animMotion>
                                  </p:childTnLst>
                                </p:cTn>
                              </p:par>
                            </p:childTnLst>
                          </p:cTn>
                        </p:par>
                      </p:childTnLst>
                    </p:cTn>
                  </p:par>
                  <p:par>
                    <p:cTn id="7" fill="hold">
                      <p:stCondLst>
                        <p:cond delay="indefinite"/>
                      </p:stCondLst>
                      <p:childTnLst>
                        <p:par>
                          <p:cTn id="8" fill="hold">
                            <p:stCondLst>
                              <p:cond delay="0"/>
                            </p:stCondLst>
                            <p:childTnLst>
                              <p:par>
                                <p:cTn id="9" presetID="44" presetClass="path" presetSubtype="0" accel="50000" decel="50000" fill="hold" grpId="0" nodeType="clickEffect">
                                  <p:stCondLst>
                                    <p:cond delay="0"/>
                                  </p:stCondLst>
                                  <p:childTnLst>
                                    <p:animMotion origin="layout" path="M 0.00286 -0.00254 L 0.16575 -0.04259 C 0.19961 -0.05162 0.25065 -0.05625 0.30417 -0.05625 C 0.36484 -0.05625 0.41367 -0.05162 0.44753 -0.04259 L 0.61055 -0.00254 " pathEditMode="relative" rAng="0" ptsTypes="AAAAA">
                                      <p:cBhvr>
                                        <p:cTn id="10" dur="2000" fill="hold"/>
                                        <p:tgtEl>
                                          <p:spTgt spid="6"/>
                                        </p:tgtEl>
                                        <p:attrNameLst>
                                          <p:attrName>ppt_x</p:attrName>
                                          <p:attrName>ppt_y</p:attrName>
                                        </p:attrNameLst>
                                      </p:cBhvr>
                                      <p:rCtr x="30378" y="-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8B2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EC5D-2AB1-7730-A4AA-2424A66A621B}"/>
              </a:ext>
            </a:extLst>
          </p:cNvPr>
          <p:cNvSpPr>
            <a:spLocks noGrp="1"/>
          </p:cNvSpPr>
          <p:nvPr>
            <p:ph type="title"/>
          </p:nvPr>
        </p:nvSpPr>
        <p:spPr>
          <a:xfrm>
            <a:off x="838200" y="2683022"/>
            <a:ext cx="10515600" cy="1325563"/>
          </a:xfrm>
        </p:spPr>
        <p:txBody>
          <a:bodyPr/>
          <a:lstStyle/>
          <a:p>
            <a:pPr algn="ctr"/>
            <a:r>
              <a:rPr lang="en-GB" dirty="0"/>
              <a:t>(3) Confident &amp; Active</a:t>
            </a:r>
          </a:p>
        </p:txBody>
      </p:sp>
    </p:spTree>
    <p:extLst>
      <p:ext uri="{BB962C8B-B14F-4D97-AF65-F5344CB8AC3E}">
        <p14:creationId xmlns:p14="http://schemas.microsoft.com/office/powerpoint/2010/main" val="350176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27C80-88D2-E2A3-8BE9-FDD06DCC51D9}"/>
              </a:ext>
            </a:extLst>
          </p:cNvPr>
          <p:cNvSpPr>
            <a:spLocks noGrp="1"/>
          </p:cNvSpPr>
          <p:nvPr>
            <p:ph type="title"/>
          </p:nvPr>
        </p:nvSpPr>
        <p:spPr/>
        <p:txBody>
          <a:bodyPr/>
          <a:lstStyle/>
          <a:p>
            <a:pPr algn="ctr"/>
            <a:r>
              <a:rPr lang="en-GB" dirty="0"/>
              <a:t>Confident: He knows we are broken</a:t>
            </a:r>
          </a:p>
        </p:txBody>
      </p:sp>
      <p:sp>
        <p:nvSpPr>
          <p:cNvPr id="5" name="TextBox 4">
            <a:extLst>
              <a:ext uri="{FF2B5EF4-FFF2-40B4-BE49-F238E27FC236}">
                <a16:creationId xmlns:a16="http://schemas.microsoft.com/office/drawing/2014/main" id="{E5B3F408-3444-790A-5AFF-60E9160B5D7A}"/>
              </a:ext>
            </a:extLst>
          </p:cNvPr>
          <p:cNvSpPr txBox="1"/>
          <p:nvPr/>
        </p:nvSpPr>
        <p:spPr>
          <a:xfrm>
            <a:off x="2351124" y="2459504"/>
            <a:ext cx="7574369" cy="1938992"/>
          </a:xfrm>
          <a:prstGeom prst="rect">
            <a:avLst/>
          </a:prstGeom>
          <a:noFill/>
        </p:spPr>
        <p:txBody>
          <a:bodyPr wrap="square">
            <a:spAutoFit/>
          </a:bodyPr>
          <a:lstStyle/>
          <a:p>
            <a:pPr algn="ctr"/>
            <a:r>
              <a:rPr lang="en-GB" sz="2400" b="0" i="0" dirty="0">
                <a:solidFill>
                  <a:srgbClr val="001320"/>
                </a:solidFill>
                <a:effectLst/>
              </a:rPr>
              <a:t>1 Tim 1:15</a:t>
            </a:r>
          </a:p>
          <a:p>
            <a:pPr algn="ctr"/>
            <a:endParaRPr lang="en-GB" sz="2400" dirty="0">
              <a:solidFill>
                <a:srgbClr val="001320"/>
              </a:solidFill>
            </a:endParaRPr>
          </a:p>
          <a:p>
            <a:pPr algn="ctr"/>
            <a:r>
              <a:rPr lang="en-GB" sz="2400" b="0" i="0" dirty="0">
                <a:solidFill>
                  <a:srgbClr val="001320"/>
                </a:solidFill>
                <a:effectLst/>
              </a:rPr>
              <a:t>Here is a trustworthy saying that deserves full acceptance: Christ Jesus came into the world to save sinners—of whom </a:t>
            </a:r>
            <a:r>
              <a:rPr lang="en-GB" sz="2400" b="0" i="0" u="sng" dirty="0">
                <a:solidFill>
                  <a:srgbClr val="001320"/>
                </a:solidFill>
                <a:effectLst/>
              </a:rPr>
              <a:t>I am the worst</a:t>
            </a:r>
            <a:r>
              <a:rPr lang="en-GB" sz="2400" b="0" i="0" dirty="0">
                <a:solidFill>
                  <a:srgbClr val="001320"/>
                </a:solidFill>
                <a:effectLst/>
              </a:rPr>
              <a:t>.</a:t>
            </a:r>
            <a:endParaRPr lang="en-GB" sz="2400" dirty="0"/>
          </a:p>
        </p:txBody>
      </p:sp>
    </p:spTree>
    <p:extLst>
      <p:ext uri="{BB962C8B-B14F-4D97-AF65-F5344CB8AC3E}">
        <p14:creationId xmlns:p14="http://schemas.microsoft.com/office/powerpoint/2010/main" val="1554420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28101" r="6149"/>
          <a:stretch/>
        </p:blipFill>
        <p:spPr bwMode="auto">
          <a:xfrm>
            <a:off x="6381490" y="1729932"/>
            <a:ext cx="4459706" cy="380516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381490" y="5891841"/>
            <a:ext cx="4459706" cy="461665"/>
          </a:xfrm>
          <a:prstGeom prst="rect">
            <a:avLst/>
          </a:prstGeom>
        </p:spPr>
        <p:txBody>
          <a:bodyPr wrap="square">
            <a:spAutoFit/>
          </a:bodyPr>
          <a:lstStyle/>
          <a:p>
            <a:pPr algn="ctr"/>
            <a:r>
              <a:rPr lang="en-GB" sz="2400" dirty="0"/>
              <a:t>Runs because he is accepted</a:t>
            </a:r>
          </a:p>
        </p:txBody>
      </p:sp>
      <p:sp>
        <p:nvSpPr>
          <p:cNvPr id="4" name="Title 3">
            <a:extLst>
              <a:ext uri="{FF2B5EF4-FFF2-40B4-BE49-F238E27FC236}">
                <a16:creationId xmlns:a16="http://schemas.microsoft.com/office/drawing/2014/main" id="{074D7342-3CF4-7469-FFC7-059A7316A7D1}"/>
              </a:ext>
            </a:extLst>
          </p:cNvPr>
          <p:cNvSpPr>
            <a:spLocks noGrp="1"/>
          </p:cNvSpPr>
          <p:nvPr>
            <p:ph type="title"/>
          </p:nvPr>
        </p:nvSpPr>
        <p:spPr/>
        <p:txBody>
          <a:bodyPr/>
          <a:lstStyle/>
          <a:p>
            <a:pPr algn="ctr"/>
            <a:r>
              <a:rPr lang="en-GB" dirty="0"/>
              <a:t>Confident: He accepts us</a:t>
            </a:r>
          </a:p>
        </p:txBody>
      </p:sp>
      <p:pic>
        <p:nvPicPr>
          <p:cNvPr id="5" name="Picture 4" descr="Image result for howard abrahams chariots of fi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4972" y="1729932"/>
            <a:ext cx="4508939" cy="38211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134972" y="5891841"/>
            <a:ext cx="4459706" cy="461665"/>
          </a:xfrm>
          <a:prstGeom prst="rect">
            <a:avLst/>
          </a:prstGeom>
        </p:spPr>
        <p:txBody>
          <a:bodyPr wrap="square">
            <a:spAutoFit/>
          </a:bodyPr>
          <a:lstStyle/>
          <a:p>
            <a:pPr algn="ctr"/>
            <a:r>
              <a:rPr lang="en-GB" sz="2400" dirty="0"/>
              <a:t>Runs to be accepted</a:t>
            </a:r>
          </a:p>
        </p:txBody>
      </p:sp>
    </p:spTree>
    <p:extLst>
      <p:ext uri="{BB962C8B-B14F-4D97-AF65-F5344CB8AC3E}">
        <p14:creationId xmlns:p14="http://schemas.microsoft.com/office/powerpoint/2010/main" val="63529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DEC0B9-4769-12B1-4D40-E5CD9818E30D}"/>
              </a:ext>
            </a:extLst>
          </p:cNvPr>
          <p:cNvSpPr txBox="1"/>
          <p:nvPr/>
        </p:nvSpPr>
        <p:spPr>
          <a:xfrm>
            <a:off x="949798" y="2264815"/>
            <a:ext cx="10578791" cy="1692771"/>
          </a:xfrm>
          <a:prstGeom prst="rect">
            <a:avLst/>
          </a:prstGeom>
          <a:noFill/>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sz="2600" i="1" dirty="0"/>
              <a:t>“The gospel is this: We are </a:t>
            </a:r>
            <a:r>
              <a:rPr lang="en-GB" sz="2600" i="1" u="sng" dirty="0"/>
              <a:t>more sinful and flawed </a:t>
            </a:r>
            <a:r>
              <a:rPr lang="en-GB" sz="2600" i="1" dirty="0"/>
              <a:t>in ourselves than we ever dared believe, yet at the very same time we are </a:t>
            </a:r>
            <a:r>
              <a:rPr lang="en-GB" sz="2600" i="1" u="sng" dirty="0"/>
              <a:t>more loved and accepted</a:t>
            </a:r>
            <a:r>
              <a:rPr lang="en-GB" sz="2600" i="1" dirty="0"/>
              <a:t> in Jesus Christ than we ever dared hope.”</a:t>
            </a:r>
          </a:p>
          <a:p>
            <a:pPr algn="ctr"/>
            <a:r>
              <a:rPr lang="en-GB" sz="2600" dirty="0"/>
              <a:t>- Tim Keller</a:t>
            </a:r>
          </a:p>
        </p:txBody>
      </p:sp>
    </p:spTree>
    <p:extLst>
      <p:ext uri="{BB962C8B-B14F-4D97-AF65-F5344CB8AC3E}">
        <p14:creationId xmlns:p14="http://schemas.microsoft.com/office/powerpoint/2010/main" val="205032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4D7342-3CF4-7469-FFC7-059A7316A7D1}"/>
              </a:ext>
            </a:extLst>
          </p:cNvPr>
          <p:cNvSpPr>
            <a:spLocks noGrp="1"/>
          </p:cNvSpPr>
          <p:nvPr>
            <p:ph type="title"/>
          </p:nvPr>
        </p:nvSpPr>
        <p:spPr/>
        <p:txBody>
          <a:bodyPr/>
          <a:lstStyle/>
          <a:p>
            <a:pPr algn="ctr"/>
            <a:r>
              <a:rPr lang="en-GB" dirty="0"/>
              <a:t>Confident: He wants to partner with us</a:t>
            </a:r>
          </a:p>
        </p:txBody>
      </p:sp>
      <p:sp>
        <p:nvSpPr>
          <p:cNvPr id="3" name="TextBox 2">
            <a:extLst>
              <a:ext uri="{FF2B5EF4-FFF2-40B4-BE49-F238E27FC236}">
                <a16:creationId xmlns:a16="http://schemas.microsoft.com/office/drawing/2014/main" id="{0E47E0D3-86C6-B8DB-88B6-453AD01C3BDC}"/>
              </a:ext>
            </a:extLst>
          </p:cNvPr>
          <p:cNvSpPr txBox="1"/>
          <p:nvPr/>
        </p:nvSpPr>
        <p:spPr>
          <a:xfrm>
            <a:off x="3048443" y="2712430"/>
            <a:ext cx="6095114" cy="1569660"/>
          </a:xfrm>
          <a:prstGeom prst="rect">
            <a:avLst/>
          </a:prstGeom>
          <a:noFill/>
        </p:spPr>
        <p:txBody>
          <a:bodyPr wrap="square">
            <a:spAutoFit/>
          </a:bodyPr>
          <a:lstStyle/>
          <a:p>
            <a:pPr algn="ctr"/>
            <a:r>
              <a:rPr lang="en-GB" sz="2400" b="0" i="0" dirty="0">
                <a:solidFill>
                  <a:srgbClr val="000000"/>
                </a:solidFill>
                <a:effectLst/>
              </a:rPr>
              <a:t>Phil 4:13</a:t>
            </a:r>
          </a:p>
          <a:p>
            <a:pPr algn="ctr"/>
            <a:endParaRPr lang="en-GB" sz="2400" b="0" i="0" dirty="0">
              <a:solidFill>
                <a:srgbClr val="000000"/>
              </a:solidFill>
              <a:effectLst/>
            </a:endParaRPr>
          </a:p>
          <a:p>
            <a:pPr algn="ctr"/>
            <a:r>
              <a:rPr lang="en-GB" sz="2400" dirty="0">
                <a:solidFill>
                  <a:srgbClr val="000000"/>
                </a:solidFill>
              </a:rPr>
              <a:t>I can do all things through him who strengthens me.</a:t>
            </a:r>
          </a:p>
        </p:txBody>
      </p:sp>
    </p:spTree>
    <p:extLst>
      <p:ext uri="{BB962C8B-B14F-4D97-AF65-F5344CB8AC3E}">
        <p14:creationId xmlns:p14="http://schemas.microsoft.com/office/powerpoint/2010/main" val="3775044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74D7342-3CF4-7469-FFC7-059A7316A7D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kern="1200">
                <a:solidFill>
                  <a:schemeClr val="tx1"/>
                </a:solidFill>
                <a:latin typeface="+mj-lt"/>
                <a:ea typeface="+mj-ea"/>
                <a:cs typeface="+mj-cs"/>
              </a:rPr>
              <a:t>Action: Encourage God-Connectedness</a:t>
            </a:r>
          </a:p>
        </p:txBody>
      </p:sp>
      <p:sp>
        <p:nvSpPr>
          <p:cNvPr id="92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Here I am. Did you call me?’ Eli realised it was the Lord who was calling Samuel. So he said, ‘Go and lie down again, and if someone calls again, say, “Speak, Lord, your servant is listening.”’ – Slide 12">
            <a:extLst>
              <a:ext uri="{FF2B5EF4-FFF2-40B4-BE49-F238E27FC236}">
                <a16:creationId xmlns:a16="http://schemas.microsoft.com/office/drawing/2014/main" id="{06483E2B-8CFF-7CD0-C5A8-093443FC1C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709803"/>
            <a:ext cx="7214616" cy="541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412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6" name="Rectangle 11275">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What a mess! | Right Start Online">
            <a:extLst>
              <a:ext uri="{FF2B5EF4-FFF2-40B4-BE49-F238E27FC236}">
                <a16:creationId xmlns:a16="http://schemas.microsoft.com/office/drawing/2014/main" id="{F7E088AB-B22F-32A6-DE9C-87EDB9516F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12" r="15025" b="-1"/>
          <a:stretch/>
        </p:blipFill>
        <p:spPr bwMode="auto">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1278" name="Freeform: Shape 11277">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275" name="Freeform: Shape 11274">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74D7342-3CF4-7469-FFC7-059A7316A7D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Action: Compassion</a:t>
            </a:r>
          </a:p>
        </p:txBody>
      </p:sp>
      <p:sp>
        <p:nvSpPr>
          <p:cNvPr id="11277" name="Rectangle 1127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79" name="Rectangle 1127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13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74D7342-3CF4-7469-FFC7-059A7316A7D1}"/>
              </a:ext>
            </a:extLst>
          </p:cNvPr>
          <p:cNvSpPr>
            <a:spLocks noGrp="1"/>
          </p:cNvSpPr>
          <p:nvPr>
            <p:ph type="title"/>
          </p:nvPr>
        </p:nvSpPr>
        <p:spPr>
          <a:xfrm>
            <a:off x="890337" y="640080"/>
            <a:ext cx="4277085" cy="3566160"/>
          </a:xfrm>
        </p:spPr>
        <p:txBody>
          <a:bodyPr vert="horz" lIns="91440" tIns="45720" rIns="91440" bIns="45720" rtlCol="0" anchor="b">
            <a:normAutofit/>
          </a:bodyPr>
          <a:lstStyle/>
          <a:p>
            <a:r>
              <a:rPr lang="en-US" sz="5400" dirty="0"/>
              <a:t>Action: </a:t>
            </a:r>
            <a:br>
              <a:rPr lang="en-US" sz="5400" dirty="0"/>
            </a:br>
            <a:r>
              <a:rPr lang="en-US" sz="5400" dirty="0"/>
              <a:t>Open-handed</a:t>
            </a:r>
          </a:p>
        </p:txBody>
      </p:sp>
      <p:sp>
        <p:nvSpPr>
          <p:cNvPr id="1024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Exodus 1 v 4 She hid the basket in tall bulrushes by the side of the river. Miriam kept watch over the baby from a distance. – Slide 17">
            <a:extLst>
              <a:ext uri="{FF2B5EF4-FFF2-40B4-BE49-F238E27FC236}">
                <a16:creationId xmlns:a16="http://schemas.microsoft.com/office/drawing/2014/main" id="{F59D322A-6C93-B42C-32F9-74548A74F9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42" r="1653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00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8B2D8"/>
        </a:solidFill>
        <a:effectLst/>
      </p:bgPr>
    </p:bg>
    <p:spTree>
      <p:nvGrpSpPr>
        <p:cNvPr id="1" name=""/>
        <p:cNvGrpSpPr/>
        <p:nvPr/>
      </p:nvGrpSpPr>
      <p:grpSpPr>
        <a:xfrm>
          <a:off x="0" y="0"/>
          <a:ext cx="0" cy="0"/>
          <a:chOff x="0" y="0"/>
          <a:chExt cx="0" cy="0"/>
        </a:xfrm>
      </p:grpSpPr>
      <p:pic>
        <p:nvPicPr>
          <p:cNvPr id="5" name="Picture 4" descr="A person holding a baby&#10;&#10;Description automatically generated">
            <a:extLst>
              <a:ext uri="{FF2B5EF4-FFF2-40B4-BE49-F238E27FC236}">
                <a16:creationId xmlns:a16="http://schemas.microsoft.com/office/drawing/2014/main" id="{A448B7AE-699F-D46F-01F0-200D7D5CE7E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59313" y="0"/>
            <a:ext cx="9144000" cy="6858000"/>
          </a:xfrm>
          <a:prstGeom prst="rect">
            <a:avLst/>
          </a:prstGeom>
        </p:spPr>
      </p:pic>
    </p:spTree>
    <p:extLst>
      <p:ext uri="{BB962C8B-B14F-4D97-AF65-F5344CB8AC3E}">
        <p14:creationId xmlns:p14="http://schemas.microsoft.com/office/powerpoint/2010/main" val="1932991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8B2D8"/>
        </a:solidFill>
        <a:effectLst/>
      </p:bgPr>
    </p:bg>
    <p:spTree>
      <p:nvGrpSpPr>
        <p:cNvPr id="1" name=""/>
        <p:cNvGrpSpPr/>
        <p:nvPr/>
      </p:nvGrpSpPr>
      <p:grpSpPr>
        <a:xfrm>
          <a:off x="0" y="0"/>
          <a:ext cx="0" cy="0"/>
          <a:chOff x="0" y="0"/>
          <a:chExt cx="0" cy="0"/>
        </a:xfrm>
      </p:grpSpPr>
      <p:pic>
        <p:nvPicPr>
          <p:cNvPr id="7" name="Picture 6" descr="A person holding a baby&#10;&#10;Description automatically generated">
            <a:extLst>
              <a:ext uri="{FF2B5EF4-FFF2-40B4-BE49-F238E27FC236}">
                <a16:creationId xmlns:a16="http://schemas.microsoft.com/office/drawing/2014/main" id="{C3F27310-5D56-365A-71D1-780CC64B5157}"/>
              </a:ext>
            </a:extLst>
          </p:cNvPr>
          <p:cNvPicPr>
            <a:picLocks noChangeAspect="1"/>
          </p:cNvPicPr>
          <p:nvPr/>
        </p:nvPicPr>
        <p:blipFill rotWithShape="1">
          <a:blip r:embed="rId3">
            <a:extLst>
              <a:ext uri="{28A0092B-C50C-407E-A947-70E740481C1C}">
                <a14:useLocalDpi xmlns:a14="http://schemas.microsoft.com/office/drawing/2010/main" val="0"/>
              </a:ext>
            </a:extLst>
          </a:blip>
          <a:srcRect l="17677" r="20291"/>
          <a:stretch/>
        </p:blipFill>
        <p:spPr>
          <a:xfrm>
            <a:off x="423745" y="0"/>
            <a:ext cx="5672255" cy="6858000"/>
          </a:xfrm>
          <a:prstGeom prst="rect">
            <a:avLst/>
          </a:prstGeom>
          <a:ln>
            <a:solidFill>
              <a:srgbClr val="78B2D8"/>
            </a:solidFill>
          </a:ln>
        </p:spPr>
      </p:pic>
      <p:sp>
        <p:nvSpPr>
          <p:cNvPr id="9" name="TextBox 8">
            <a:extLst>
              <a:ext uri="{FF2B5EF4-FFF2-40B4-BE49-F238E27FC236}">
                <a16:creationId xmlns:a16="http://schemas.microsoft.com/office/drawing/2014/main" id="{C903C2B2-F16A-48A6-330E-BEE9FE80608A}"/>
              </a:ext>
            </a:extLst>
          </p:cNvPr>
          <p:cNvSpPr txBox="1"/>
          <p:nvPr/>
        </p:nvSpPr>
        <p:spPr>
          <a:xfrm>
            <a:off x="5846513" y="115065"/>
            <a:ext cx="6095114" cy="6370975"/>
          </a:xfrm>
          <a:prstGeom prst="rect">
            <a:avLst/>
          </a:prstGeom>
          <a:noFill/>
        </p:spPr>
        <p:txBody>
          <a:bodyPr wrap="square">
            <a:spAutoFit/>
          </a:bodyPr>
          <a:lstStyle/>
          <a:p>
            <a:pPr algn="ctr"/>
            <a:r>
              <a:rPr lang="en-GB" sz="2400" dirty="0">
                <a:solidFill>
                  <a:srgbClr val="001320"/>
                </a:solidFill>
              </a:rPr>
              <a:t>Ps 94:1-6</a:t>
            </a:r>
          </a:p>
          <a:p>
            <a:pPr algn="ctr"/>
            <a:endParaRPr lang="en-GB" sz="2400" dirty="0">
              <a:solidFill>
                <a:srgbClr val="001320"/>
              </a:solidFill>
            </a:endParaRPr>
          </a:p>
          <a:p>
            <a:pPr algn="ctr"/>
            <a:r>
              <a:rPr lang="en-GB" sz="2400" b="0" i="0" dirty="0">
                <a:solidFill>
                  <a:srgbClr val="001320"/>
                </a:solidFill>
                <a:effectLst/>
              </a:rPr>
              <a:t>I will say of the </a:t>
            </a:r>
            <a:r>
              <a:rPr lang="en-GB" sz="2400" b="0" i="0" cap="small" dirty="0">
                <a:solidFill>
                  <a:srgbClr val="001320"/>
                </a:solidFill>
                <a:effectLst/>
              </a:rPr>
              <a:t>Lord</a:t>
            </a:r>
            <a:r>
              <a:rPr lang="en-GB" sz="2400" b="0" i="0" dirty="0">
                <a:solidFill>
                  <a:srgbClr val="001320"/>
                </a:solidFill>
                <a:effectLst/>
              </a:rPr>
              <a:t>, “He is my refuge and my fortress,</a:t>
            </a:r>
          </a:p>
          <a:p>
            <a:pPr algn="ctr"/>
            <a:r>
              <a:rPr lang="en-GB" sz="2400" b="0" i="0" dirty="0">
                <a:solidFill>
                  <a:srgbClr val="001320"/>
                </a:solidFill>
                <a:effectLst/>
              </a:rPr>
              <a:t>my God, in whom I trust.”</a:t>
            </a:r>
          </a:p>
          <a:p>
            <a:pPr algn="ctr"/>
            <a:r>
              <a:rPr lang="en-GB" sz="2400" b="0" i="0" dirty="0">
                <a:solidFill>
                  <a:srgbClr val="001320"/>
                </a:solidFill>
                <a:effectLst/>
              </a:rPr>
              <a:t>Surely he will save you</a:t>
            </a:r>
          </a:p>
          <a:p>
            <a:pPr algn="ctr"/>
            <a:r>
              <a:rPr lang="en-GB" sz="2400" b="0" i="0" dirty="0">
                <a:solidFill>
                  <a:srgbClr val="001320"/>
                </a:solidFill>
                <a:effectLst/>
              </a:rPr>
              <a:t>from the fowler’s snare</a:t>
            </a:r>
          </a:p>
          <a:p>
            <a:pPr algn="ctr"/>
            <a:r>
              <a:rPr lang="en-GB" sz="2400" b="0" i="0" dirty="0">
                <a:solidFill>
                  <a:srgbClr val="001320"/>
                </a:solidFill>
                <a:effectLst/>
              </a:rPr>
              <a:t>and from the deadly pestilence.</a:t>
            </a:r>
          </a:p>
          <a:p>
            <a:pPr algn="ctr"/>
            <a:r>
              <a:rPr lang="en-GB" sz="2400" i="0" u="sng" dirty="0">
                <a:solidFill>
                  <a:srgbClr val="001320"/>
                </a:solidFill>
                <a:effectLst/>
              </a:rPr>
              <a:t>He will cover you with his feathers,</a:t>
            </a:r>
          </a:p>
          <a:p>
            <a:pPr algn="ctr"/>
            <a:r>
              <a:rPr lang="en-GB" sz="2400" i="0" u="sng" dirty="0">
                <a:solidFill>
                  <a:srgbClr val="001320"/>
                </a:solidFill>
                <a:effectLst/>
              </a:rPr>
              <a:t>and under his wings you will find refuge</a:t>
            </a:r>
            <a:r>
              <a:rPr lang="en-GB" sz="2400" b="0" i="0" dirty="0">
                <a:solidFill>
                  <a:srgbClr val="001320"/>
                </a:solidFill>
                <a:effectLst/>
              </a:rPr>
              <a:t>;</a:t>
            </a:r>
          </a:p>
          <a:p>
            <a:pPr algn="ctr"/>
            <a:r>
              <a:rPr lang="en-GB" sz="2400" b="0" i="0" dirty="0">
                <a:solidFill>
                  <a:srgbClr val="001320"/>
                </a:solidFill>
                <a:effectLst/>
              </a:rPr>
              <a:t>his faithfulness will be your shield and rampart.</a:t>
            </a:r>
          </a:p>
          <a:p>
            <a:pPr algn="ctr"/>
            <a:r>
              <a:rPr lang="en-GB" sz="2400" b="0" i="0" dirty="0">
                <a:solidFill>
                  <a:srgbClr val="001320"/>
                </a:solidFill>
                <a:effectLst/>
              </a:rPr>
              <a:t>You will not fear the terror of night,</a:t>
            </a:r>
          </a:p>
          <a:p>
            <a:pPr algn="ctr"/>
            <a:r>
              <a:rPr lang="en-GB" sz="2400" b="0" i="0" dirty="0">
                <a:solidFill>
                  <a:srgbClr val="001320"/>
                </a:solidFill>
                <a:effectLst/>
              </a:rPr>
              <a:t>nor the arrow that flies by day,</a:t>
            </a:r>
          </a:p>
          <a:p>
            <a:pPr algn="ctr"/>
            <a:r>
              <a:rPr lang="en-GB" sz="2400" b="0" i="0" dirty="0">
                <a:solidFill>
                  <a:srgbClr val="001320"/>
                </a:solidFill>
                <a:effectLst/>
              </a:rPr>
              <a:t>nor the pestilence that stalks in the darkness,</a:t>
            </a:r>
          </a:p>
          <a:p>
            <a:pPr algn="ctr"/>
            <a:r>
              <a:rPr lang="en-GB" sz="2400" b="0" i="0" dirty="0">
                <a:solidFill>
                  <a:srgbClr val="001320"/>
                </a:solidFill>
                <a:effectLst/>
              </a:rPr>
              <a:t>nor the plague that destroys at midday.</a:t>
            </a:r>
          </a:p>
        </p:txBody>
      </p:sp>
    </p:spTree>
    <p:extLst>
      <p:ext uri="{BB962C8B-B14F-4D97-AF65-F5344CB8AC3E}">
        <p14:creationId xmlns:p14="http://schemas.microsoft.com/office/powerpoint/2010/main" val="897550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6EBF2-C4EC-C710-BC5E-27C836B22A4A}"/>
              </a:ext>
            </a:extLst>
          </p:cNvPr>
          <p:cNvSpPr>
            <a:spLocks noGrp="1"/>
          </p:cNvSpPr>
          <p:nvPr>
            <p:ph type="title"/>
          </p:nvPr>
        </p:nvSpPr>
        <p:spPr/>
        <p:txBody>
          <a:bodyPr/>
          <a:lstStyle/>
          <a:p>
            <a:r>
              <a:rPr lang="en-GB" dirty="0"/>
              <a:t>Response</a:t>
            </a:r>
          </a:p>
        </p:txBody>
      </p:sp>
      <p:sp>
        <p:nvSpPr>
          <p:cNvPr id="3" name="Content Placeholder 2">
            <a:extLst>
              <a:ext uri="{FF2B5EF4-FFF2-40B4-BE49-F238E27FC236}">
                <a16:creationId xmlns:a16="http://schemas.microsoft.com/office/drawing/2014/main" id="{CFB00359-8518-5E65-92D0-D0F3750FF570}"/>
              </a:ext>
            </a:extLst>
          </p:cNvPr>
          <p:cNvSpPr>
            <a:spLocks noGrp="1"/>
          </p:cNvSpPr>
          <p:nvPr>
            <p:ph idx="1"/>
          </p:nvPr>
        </p:nvSpPr>
        <p:spPr/>
        <p:txBody>
          <a:bodyPr/>
          <a:lstStyle/>
          <a:p>
            <a:pPr marL="514350" indent="-514350">
              <a:buFont typeface="+mj-lt"/>
              <a:buAutoNum type="arabicPeriod"/>
            </a:pPr>
            <a:r>
              <a:rPr lang="en-GB" dirty="0"/>
              <a:t>Swap guilt for adventurous calling</a:t>
            </a:r>
          </a:p>
          <a:p>
            <a:pPr marL="514350" indent="-514350">
              <a:buFont typeface="+mj-lt"/>
              <a:buAutoNum type="arabicPeriod"/>
            </a:pPr>
            <a:r>
              <a:rPr lang="en-GB" dirty="0"/>
              <a:t>Choose to believe He has seen me at my worst and yet still accepts me</a:t>
            </a:r>
          </a:p>
          <a:p>
            <a:pPr marL="514350" indent="-514350">
              <a:buFont typeface="+mj-lt"/>
              <a:buAutoNum type="arabicPeriod"/>
            </a:pPr>
            <a:r>
              <a:rPr lang="en-GB" dirty="0"/>
              <a:t>Ask to live in confidence </a:t>
            </a:r>
          </a:p>
          <a:p>
            <a:pPr marL="514350" indent="-514350">
              <a:buFont typeface="+mj-lt"/>
              <a:buAutoNum type="arabicPeriod"/>
            </a:pPr>
            <a:r>
              <a:rPr lang="en-GB" dirty="0"/>
              <a:t>Take action (e.g. of compassion &amp; curiosity)</a:t>
            </a:r>
          </a:p>
        </p:txBody>
      </p:sp>
    </p:spTree>
    <p:extLst>
      <p:ext uri="{BB962C8B-B14F-4D97-AF65-F5344CB8AC3E}">
        <p14:creationId xmlns:p14="http://schemas.microsoft.com/office/powerpoint/2010/main" val="379230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3881</TotalTime>
  <Words>2175</Words>
  <Application>Microsoft Macintosh PowerPoint</Application>
  <PresentationFormat>Widescreen</PresentationFormat>
  <Paragraphs>249</Paragraphs>
  <Slides>31</Slides>
  <Notes>31</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Aptos</vt:lpstr>
      <vt:lpstr>Aptos Display</vt:lpstr>
      <vt:lpstr>Arial</vt:lpstr>
      <vt:lpstr>Calibri</vt:lpstr>
      <vt:lpstr>Courier New</vt:lpstr>
      <vt:lpstr>Segoe UI</vt:lpstr>
      <vt:lpstr>Symbol</vt:lpstr>
      <vt:lpstr>system-ui</vt:lpstr>
      <vt:lpstr>Times New Roman</vt:lpstr>
      <vt:lpstr>Office Theme</vt:lpstr>
      <vt:lpstr>Within Arms of Love</vt:lpstr>
      <vt:lpstr>PowerPoint Presentation</vt:lpstr>
      <vt:lpstr>Parental Fails</vt:lpstr>
      <vt:lpstr>Parental Fails</vt:lpstr>
      <vt:lpstr>Parental Fail</vt:lpstr>
      <vt:lpstr>PowerPoint Presentation</vt:lpstr>
      <vt:lpstr>(1) Our role in the raising of children</vt:lpstr>
      <vt:lpstr>What is expected of us?</vt:lpstr>
      <vt:lpstr>PowerPoint Presentation</vt:lpstr>
      <vt:lpstr>PowerPoint Presentation</vt:lpstr>
      <vt:lpstr>PowerPoint Presentation</vt:lpstr>
      <vt:lpstr>How do you measure up?</vt:lpstr>
      <vt:lpstr>(2) God’s role</vt:lpstr>
      <vt:lpstr>God’s Heart</vt:lpstr>
      <vt:lpstr>God’s Heart</vt:lpstr>
      <vt:lpstr>God’s Heart</vt:lpstr>
      <vt:lpstr>God’s Expectation</vt:lpstr>
      <vt:lpstr>God’s Expectation</vt:lpstr>
      <vt:lpstr>God’s Action</vt:lpstr>
      <vt:lpstr>God’s Action</vt:lpstr>
      <vt:lpstr>(3) Confident &amp; Active</vt:lpstr>
      <vt:lpstr>Confident: He knows we are broken</vt:lpstr>
      <vt:lpstr>Confident: He accepts us</vt:lpstr>
      <vt:lpstr>PowerPoint Presentation</vt:lpstr>
      <vt:lpstr>Confident: He wants to partner with us</vt:lpstr>
      <vt:lpstr>Action: Encourage God-Connectedness</vt:lpstr>
      <vt:lpstr>Action: Compassion</vt:lpstr>
      <vt:lpstr>Action:  Open-handed</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Singleton</dc:creator>
  <cp:lastModifiedBy>Elspeth Paisley</cp:lastModifiedBy>
  <cp:revision>2</cp:revision>
  <dcterms:created xsi:type="dcterms:W3CDTF">2024-03-13T15:54:01Z</dcterms:created>
  <dcterms:modified xsi:type="dcterms:W3CDTF">2024-03-19T11:09:43Z</dcterms:modified>
</cp:coreProperties>
</file>