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61" r:id="rId6"/>
    <p:sldId id="262" r:id="rId7"/>
    <p:sldId id="263" r:id="rId8"/>
    <p:sldId id="259" r:id="rId9"/>
    <p:sldId id="264" r:id="rId10"/>
    <p:sldId id="265" r:id="rId11"/>
    <p:sldId id="266" r:id="rId12"/>
    <p:sldId id="268" r:id="rId13"/>
    <p:sldId id="26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090377-7DC8-4018-9A82-34905F9BA3D9}" v="367" dt="2023-01-27T15:56:54.5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75" d="100"/>
          <a:sy n="75" d="100"/>
        </p:scale>
        <p:origin x="328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mie Singleton" userId="ed30f70c-d3c1-4249-8fa6-4040a40814f7" providerId="ADAL" clId="{CA090377-7DC8-4018-9A82-34905F9BA3D9}"/>
    <pc:docChg chg="custSel modSld">
      <pc:chgData name="Jamie Singleton" userId="ed30f70c-d3c1-4249-8fa6-4040a40814f7" providerId="ADAL" clId="{CA090377-7DC8-4018-9A82-34905F9BA3D9}" dt="2023-01-27T15:56:54.565" v="378" actId="20577"/>
      <pc:docMkLst>
        <pc:docMk/>
      </pc:docMkLst>
      <pc:sldChg chg="modSp mod">
        <pc:chgData name="Jamie Singleton" userId="ed30f70c-d3c1-4249-8fa6-4040a40814f7" providerId="ADAL" clId="{CA090377-7DC8-4018-9A82-34905F9BA3D9}" dt="2023-01-27T13:42:28.864" v="125" actId="207"/>
        <pc:sldMkLst>
          <pc:docMk/>
          <pc:sldMk cId="361765787" sldId="257"/>
        </pc:sldMkLst>
        <pc:spChg chg="mod">
          <ac:chgData name="Jamie Singleton" userId="ed30f70c-d3c1-4249-8fa6-4040a40814f7" providerId="ADAL" clId="{CA090377-7DC8-4018-9A82-34905F9BA3D9}" dt="2023-01-27T13:42:28.864" v="125" actId="207"/>
          <ac:spMkLst>
            <pc:docMk/>
            <pc:sldMk cId="361765787" sldId="257"/>
            <ac:spMk id="2" creationId="{C71CBBA2-8802-5EC6-2DA4-791D5A0AFE6B}"/>
          </ac:spMkLst>
        </pc:spChg>
      </pc:sldChg>
      <pc:sldChg chg="modSp mod modAnim">
        <pc:chgData name="Jamie Singleton" userId="ed30f70c-d3c1-4249-8fa6-4040a40814f7" providerId="ADAL" clId="{CA090377-7DC8-4018-9A82-34905F9BA3D9}" dt="2023-01-27T15:56:54.565" v="378" actId="20577"/>
        <pc:sldMkLst>
          <pc:docMk/>
          <pc:sldMk cId="4221096845" sldId="265"/>
        </pc:sldMkLst>
        <pc:spChg chg="mod">
          <ac:chgData name="Jamie Singleton" userId="ed30f70c-d3c1-4249-8fa6-4040a40814f7" providerId="ADAL" clId="{CA090377-7DC8-4018-9A82-34905F9BA3D9}" dt="2023-01-27T15:56:54.565" v="378" actId="20577"/>
          <ac:spMkLst>
            <pc:docMk/>
            <pc:sldMk cId="4221096845" sldId="265"/>
            <ac:spMk id="3" creationId="{E29AE856-DF7E-2DD7-FE1F-0AA89F5EB01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0BC0C-E7DC-0227-FB7A-1BEEEBBDF6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41A366-6F02-7F02-8278-D2B73C7B7C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CB8ED-E413-E27B-F7DC-324C60201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3077A-6F93-4CB6-A6FA-DBE85F2851C8}" type="datetimeFigureOut">
              <a:rPr lang="en-GB" smtClean="0"/>
              <a:t>27/01/2023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04A43A-0525-BA33-C4A3-F56650FBF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69C79A-00C6-3458-30A8-C3655B1FF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8E717-048F-4AF8-919E-084AE84247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6308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E25DB-DBD9-ED56-D789-9A76FC3CF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8ACFD-BAB2-6292-D0DF-FEE20B1F77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FCF9F0-257F-934F-2E0C-5C24E718E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3077A-6F93-4CB6-A6FA-DBE85F2851C8}" type="datetimeFigureOut">
              <a:rPr lang="en-GB" smtClean="0"/>
              <a:t>27/01/2023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FA4B79-EA3B-9973-6E9E-3E5762A5B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7D7396-79B0-3EA9-0F28-BB63CA3F1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8E717-048F-4AF8-919E-084AE84247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1614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F91E8-5469-D19F-87E6-020301FD8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EDEC6E-3D70-533E-E1D8-4EEDD8447D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AEAE9-57FF-390D-A358-878D31FAE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3077A-6F93-4CB6-A6FA-DBE85F2851C8}" type="datetimeFigureOut">
              <a:rPr lang="en-GB" smtClean="0"/>
              <a:t>27/01/2023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9DFC9B-9FA3-8AF0-1643-401E51819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40F448-2E8B-6E13-4932-7EA52C6E7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8E717-048F-4AF8-919E-084AE84247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5290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9BD9E-6BB0-EA69-6B4C-A406F1168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CB5CFE-2AA2-5EAF-8BA0-8A09F64975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442317-661B-1C91-1031-C57A8BEF20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F11D7C-1541-B76C-FB7D-E82B829E7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3077A-6F93-4CB6-A6FA-DBE85F2851C8}" type="datetimeFigureOut">
              <a:rPr lang="en-GB" smtClean="0"/>
              <a:t>27/01/2023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631253-F24C-B765-7C0A-BEA7E88DB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C960A4-DA65-9EC5-EF5C-887511BDC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8E717-048F-4AF8-919E-084AE84247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8950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FAC89-54BC-F1A5-84A2-6B6EB803C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3F7DC5-255B-D185-BA08-24F6CC7EF7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FF99E7-E056-F140-DBD8-A3EDB57131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E39579-315A-A794-43F7-525FD54D42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917447-63F8-D591-121E-50DE923D47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4D1F7B-5F7C-397D-27EA-AFC7EB093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3077A-6F93-4CB6-A6FA-DBE85F2851C8}" type="datetimeFigureOut">
              <a:rPr lang="en-GB" smtClean="0"/>
              <a:t>27/01/2023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2432F89-2084-7CFE-E740-E76D7C59F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7AD5DF-70D6-9A57-5D3F-E78913168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8E717-048F-4AF8-919E-084AE84247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1126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EB7C7-F3EF-0E21-8E90-8700870E2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7FFB92-66B0-37BF-0A10-F7A6046A5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3077A-6F93-4CB6-A6FA-DBE85F2851C8}" type="datetimeFigureOut">
              <a:rPr lang="en-GB" smtClean="0"/>
              <a:t>27/01/2023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758324-842C-D92D-DFA2-A282AAE81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3D2487-8D2B-56E5-8149-F46AE0788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8E717-048F-4AF8-919E-084AE84247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8341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2312C9-00C6-996A-E366-B719B20AE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3077A-6F93-4CB6-A6FA-DBE85F2851C8}" type="datetimeFigureOut">
              <a:rPr lang="en-GB" smtClean="0"/>
              <a:t>27/01/2023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BF8B00-37BC-064B-9F3B-F512F4961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131D1E-F70B-20DB-06DB-C51084E98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8E717-048F-4AF8-919E-084AE84247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6806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E26D2-6474-B88A-5372-E70462762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8285A-2F2F-925D-9004-886AA243CC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DC62F3-96C6-02C3-B0AD-638BD6792B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7AB445-9428-33A5-0866-BF925931E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3077A-6F93-4CB6-A6FA-DBE85F2851C8}" type="datetimeFigureOut">
              <a:rPr lang="en-GB" smtClean="0"/>
              <a:t>27/01/2023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7D0D57-6B7E-45E4-28CD-36A40CE05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EF6B52-5379-32CE-DC16-DC9E4A726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8E717-048F-4AF8-919E-084AE84247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831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A6E31-9C1F-9389-50EE-C80D443FF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A9D6EA3-94E9-5180-4B74-0794BE321E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85F276-A8B1-FCE6-3BDB-9A0190BEA5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F2469C-6ADF-D795-6491-BBF72013B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3077A-6F93-4CB6-A6FA-DBE85F2851C8}" type="datetimeFigureOut">
              <a:rPr lang="en-GB" smtClean="0"/>
              <a:t>27/01/2023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D30939-F30A-FE1A-2ADE-497A22434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7A173D-2C1E-8725-F38D-F46BD103B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8E717-048F-4AF8-919E-084AE84247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0166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FEAA1-94AA-B3B3-804A-F62413188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99CCF3-0F65-6AA9-BD3D-943E9B6414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A9EEAB-61B4-E00C-4690-05C8607898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3077A-6F93-4CB6-A6FA-DBE85F2851C8}" type="datetimeFigureOut">
              <a:rPr lang="en-GB" smtClean="0"/>
              <a:t>27/01/2023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F4F075-27DE-25F2-0333-A0E38775B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0D0B0D-440C-EF92-7880-9E5748B54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8E717-048F-4AF8-919E-084AE84247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2154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D948D4-951A-E49C-585A-2FE623E28E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8E02E7-6B8B-A409-6BE8-8724202D2D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E9B1C2-E339-4CAC-0CC1-36B61DD6A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3077A-6F93-4CB6-A6FA-DBE85F2851C8}" type="datetimeFigureOut">
              <a:rPr lang="en-GB" smtClean="0"/>
              <a:t>27/01/2023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B874CB-0A6C-E725-EC0D-0BF1DC8D1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693170-FFEA-9085-4B34-87157E809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8E717-048F-4AF8-919E-084AE84247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8171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D80AD1-6AB6-3A7C-97D0-16BF0CCE7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070EEF-9C67-2C8E-B3EE-AC9100BE97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696900-D6F8-79CF-6B28-BD5FF32104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03077A-6F93-4CB6-A6FA-DBE85F2851C8}" type="datetimeFigureOut">
              <a:rPr lang="en-GB" smtClean="0"/>
              <a:t>27/01/2023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C02B66-8ADA-FDC7-85F9-AF8242B240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93E6A4-5180-821C-0399-46E6E38851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78E717-048F-4AF8-919E-084AE84247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3604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raphic eyewitness Somme accounts revealed - BBC News">
            <a:extLst>
              <a:ext uri="{FF2B5EF4-FFF2-40B4-BE49-F238E27FC236}">
                <a16:creationId xmlns:a16="http://schemas.microsoft.com/office/drawing/2014/main" id="{CF8E34DC-B5ED-ABBA-D93C-EE9A20AA0A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1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16A229-E3E6-DBAC-08C7-946A11B33D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22021" y="3231931"/>
            <a:ext cx="3852041" cy="1834056"/>
          </a:xfrm>
        </p:spPr>
        <p:txBody>
          <a:bodyPr>
            <a:normAutofit/>
          </a:bodyPr>
          <a:lstStyle/>
          <a:p>
            <a:r>
              <a:rPr lang="en-GB" sz="4000" dirty="0"/>
              <a:t>The Battle Cry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E2C4D8-8373-71A8-2305-EF47E33650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82910" y="5242675"/>
            <a:ext cx="4330262" cy="683284"/>
          </a:xfrm>
        </p:spPr>
        <p:txBody>
          <a:bodyPr>
            <a:normAutofit/>
          </a:bodyPr>
          <a:lstStyle/>
          <a:p>
            <a:r>
              <a:rPr lang="en-GB" sz="2000" dirty="0"/>
              <a:t>Sunday 29</a:t>
            </a:r>
            <a:r>
              <a:rPr lang="en-GB" sz="2000" baseline="30000" dirty="0"/>
              <a:t>th</a:t>
            </a:r>
            <a:r>
              <a:rPr lang="en-GB" sz="2000" dirty="0"/>
              <a:t> January</a:t>
            </a:r>
          </a:p>
        </p:txBody>
      </p:sp>
      <p:cxnSp>
        <p:nvCxnSpPr>
          <p:cNvPr id="1033" name="Straight Connector 1032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642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1CBBA2-8802-5EC6-2DA4-791D5A0AF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8805"/>
            <a:ext cx="10409767" cy="942975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GB" dirty="0"/>
              <a:t>‘Must haves’ to respond to battle cry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958E99-F078-824F-E3DE-1D9CB19E9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3700"/>
            <a:ext cx="7252252" cy="451326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/>
              <a:t>A fighting spirit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914400" lvl="2" indent="0">
              <a:buNone/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Sam 17:34-35 </a:t>
            </a:r>
          </a:p>
          <a:p>
            <a:pPr marL="914400" lvl="2" indent="0">
              <a:buNone/>
            </a:pPr>
            <a:r>
              <a:rPr lang="en-GB" sz="2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But David said to Saul, “Your servant has been keeping his father’s sheep. When a lion or a bear came and carried off a sheep from the flock, I went after it, struck it and rescued the sheep from its mouth. When it turned on me, I seized it by its hair, struck it and killed it.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2050" name="Picture 2" descr="May be an image of 1 person">
            <a:extLst>
              <a:ext uri="{FF2B5EF4-FFF2-40B4-BE49-F238E27FC236}">
                <a16:creationId xmlns:a16="http://schemas.microsoft.com/office/drawing/2014/main" id="{66AB44E8-F10B-4118-A7D2-99CE209280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91" r="11107" b="2"/>
          <a:stretch/>
        </p:blipFill>
        <p:spPr bwMode="auto">
          <a:xfrm>
            <a:off x="8133654" y="1562523"/>
            <a:ext cx="4012096" cy="461444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765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1CBBA2-8802-5EC6-2DA4-791D5A0AF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8805"/>
            <a:ext cx="10409767" cy="942975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GB" dirty="0"/>
              <a:t>‘Must haves’ to respond to battle cry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958E99-F078-824F-E3DE-1D9CB19E9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3700"/>
            <a:ext cx="7573433" cy="45132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2. Responsiveness</a:t>
            </a:r>
          </a:p>
          <a:p>
            <a:pPr marL="514350" indent="-514350">
              <a:buFont typeface="+mj-lt"/>
              <a:buAutoNum type="arabicPeriod"/>
            </a:pPr>
            <a:endParaRPr lang="en-GB" sz="1400" dirty="0"/>
          </a:p>
          <a:p>
            <a:pPr marL="914400" lvl="2" indent="0">
              <a:buNone/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Sam 17:20 </a:t>
            </a:r>
          </a:p>
          <a:p>
            <a:pPr marL="914400" lvl="2" indent="0">
              <a:buNone/>
            </a:pPr>
            <a:r>
              <a:rPr lang="en-GB" sz="2800" i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Early</a:t>
            </a:r>
            <a:r>
              <a:rPr lang="en-GB" sz="28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the morning David left the flock in the care of a shepherd, loaded up and set out, as Jesse had directed. He reached the camp as the army was going out to its battle positions, shouting the war cry.</a:t>
            </a:r>
          </a:p>
          <a:p>
            <a:pPr marL="914400" lvl="2" indent="0">
              <a:buNone/>
            </a:pPr>
            <a:endParaRPr lang="en-GB" sz="2800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lvl="2" indent="0">
              <a:buNone/>
            </a:pPr>
            <a:endParaRPr lang="en-GB" sz="2800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Graphics Delivery Illustration Motorcycle, DELIVERY FOOD, logo, motorcycle  png | PNGEgg">
            <a:extLst>
              <a:ext uri="{FF2B5EF4-FFF2-40B4-BE49-F238E27FC236}">
                <a16:creationId xmlns:a16="http://schemas.microsoft.com/office/drawing/2014/main" id="{D55597C6-D047-28DE-92D1-E10D6909FC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598" b="91753" l="10000" r="90556">
                        <a14:foregroundMark x1="12667" y1="30309" x2="18556" y2="41443"/>
                        <a14:foregroundMark x1="18556" y1="41443" x2="44000" y2="31959"/>
                        <a14:foregroundMark x1="44000" y1="31959" x2="51222" y2="34433"/>
                        <a14:foregroundMark x1="51222" y1="34433" x2="47333" y2="43093"/>
                        <a14:foregroundMark x1="47333" y1="43093" x2="46889" y2="43505"/>
                        <a14:foregroundMark x1="50556" y1="91753" x2="55222" y2="91546"/>
                        <a14:foregroundMark x1="83444" y1="87629" x2="90444" y2="89072"/>
                        <a14:foregroundMark x1="90444" y1="89072" x2="90556" y2="83505"/>
                        <a14:foregroundMark x1="80667" y1="43505" x2="80667" y2="43505"/>
                        <a14:foregroundMark x1="84000" y1="65361" x2="84000" y2="65361"/>
                        <a14:foregroundMark x1="43333" y1="48866" x2="46333" y2="47423"/>
                        <a14:foregroundMark x1="41889" y1="36082" x2="43111" y2="37938"/>
                        <a14:foregroundMark x1="36889" y1="36701" x2="18778" y2="45155"/>
                        <a14:foregroundMark x1="39444" y1="44742" x2="44889" y2="48247"/>
                        <a14:foregroundMark x1="44889" y1="48247" x2="49778" y2="47835"/>
                        <a14:foregroundMark x1="44222" y1="49485" x2="45778" y2="55258"/>
                        <a14:foregroundMark x1="50333" y1="48247" x2="50444" y2="52371"/>
                        <a14:foregroundMark x1="50778" y1="48660" x2="52000" y2="48041"/>
                        <a14:foregroundMark x1="40667" y1="48247" x2="44222" y2="48247"/>
                        <a14:foregroundMark x1="60333" y1="7835" x2="66333" y2="6598"/>
                        <a14:foregroundMark x1="66333" y1="6598" x2="66556" y2="7010"/>
                        <a14:foregroundMark x1="44556" y1="60412" x2="44556" y2="604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4633" y="2645833"/>
            <a:ext cx="4038600" cy="2176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30170B6-7F95-4D96-9A8C-19A8D54C94F2}"/>
              </a:ext>
            </a:extLst>
          </p:cNvPr>
          <p:cNvSpPr txBox="1">
            <a:spLocks/>
          </p:cNvSpPr>
          <p:nvPr/>
        </p:nvSpPr>
        <p:spPr>
          <a:xfrm>
            <a:off x="791633" y="4734195"/>
            <a:ext cx="10456334" cy="2211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lvl="2" indent="0">
              <a:buFont typeface="Arial" panose="020B0604020202020204" pitchFamily="34" charset="0"/>
              <a:buNone/>
            </a:pPr>
            <a:endParaRPr lang="en-GB" sz="2800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lvl="2" indent="0">
              <a:buFont typeface="Arial" panose="020B0604020202020204" pitchFamily="34" charset="0"/>
              <a:buNone/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Isaiah 30:21 </a:t>
            </a:r>
          </a:p>
          <a:p>
            <a:pPr marL="914400" lvl="2" indent="0">
              <a:buFont typeface="Arial" panose="020B0604020202020204" pitchFamily="34" charset="0"/>
              <a:buNone/>
            </a:pPr>
            <a:r>
              <a:rPr lang="en-GB" sz="28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Whether you turn to the right or to the left, your ears will hear a voice behind you, saying, “This is the way; walk in it.”</a:t>
            </a:r>
          </a:p>
          <a:p>
            <a:pPr marL="914400" lvl="2" indent="0">
              <a:buFont typeface="Arial" panose="020B0604020202020204" pitchFamily="34" charset="0"/>
              <a:buNone/>
            </a:pPr>
            <a:endParaRPr lang="en-GB" sz="2800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1604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1CBBA2-8802-5EC6-2DA4-791D5A0AF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8805"/>
            <a:ext cx="10409767" cy="942975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GB" dirty="0"/>
              <a:t>‘Must haves’ to respond to battle cry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958E99-F078-824F-E3DE-1D9CB19E9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3700"/>
            <a:ext cx="6455833" cy="45132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3. Clear motivation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914400" lvl="2" indent="0">
              <a:buNone/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Sam 17:46 </a:t>
            </a:r>
          </a:p>
          <a:p>
            <a:pPr marL="914400" lvl="2" indent="0">
              <a:buNone/>
            </a:pPr>
            <a:r>
              <a:rPr lang="en-GB" sz="28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…and the whole world will know that there is a God in Israel.</a:t>
            </a:r>
          </a:p>
        </p:txBody>
      </p:sp>
      <p:pic>
        <p:nvPicPr>
          <p:cNvPr id="3076" name="Picture 4" descr="Road Sign With Arrow Pointing To Heaven Stock Photo - Download Image Now -  Arrow Symbol, Blue, Christianity - iStock">
            <a:extLst>
              <a:ext uri="{FF2B5EF4-FFF2-40B4-BE49-F238E27FC236}">
                <a16:creationId xmlns:a16="http://schemas.microsoft.com/office/drawing/2014/main" id="{A688343A-A41A-EEBE-C33C-0B05BA0FE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825" y="1565777"/>
            <a:ext cx="3228975" cy="484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9C25E0C-C45E-A10C-964C-ABBEBFF4547F}"/>
              </a:ext>
            </a:extLst>
          </p:cNvPr>
          <p:cNvSpPr/>
          <p:nvPr/>
        </p:nvSpPr>
        <p:spPr>
          <a:xfrm>
            <a:off x="9053512" y="4104189"/>
            <a:ext cx="1388533" cy="4064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rgbClr val="FFC000"/>
                </a:solidFill>
              </a:rPr>
              <a:t>GOD</a:t>
            </a:r>
            <a:endParaRPr lang="en-GB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989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1CBBA2-8802-5EC6-2DA4-791D5A0AF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8805"/>
            <a:ext cx="10409767" cy="942975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GB" dirty="0"/>
              <a:t>‘Must haves’ to respond to battle cry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958E99-F078-824F-E3DE-1D9CB19E9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3700"/>
            <a:ext cx="6455833" cy="45132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4. Confidence in God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914400" lvl="2" indent="0">
              <a:buNone/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Sam 17:46 </a:t>
            </a:r>
          </a:p>
          <a:p>
            <a:pPr marL="914400" lvl="2" indent="0">
              <a:buNone/>
            </a:pPr>
            <a:r>
              <a:rPr lang="en-GB" sz="28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day </a:t>
            </a:r>
            <a:r>
              <a:rPr lang="en-GB" sz="2800" i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 Lord </a:t>
            </a:r>
            <a:r>
              <a:rPr lang="en-GB" sz="28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will deliver you into my hands…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218EFE-45D6-3286-4AAA-5A0CD3C179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857" t="9131" r="37485" b="22102"/>
          <a:stretch/>
        </p:blipFill>
        <p:spPr>
          <a:xfrm>
            <a:off x="2299353" y="5391978"/>
            <a:ext cx="732081" cy="9939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8478EB6-5001-6300-4A16-C79819F2D5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350" t="8333" r="14297" b="25218"/>
          <a:stretch/>
        </p:blipFill>
        <p:spPr>
          <a:xfrm>
            <a:off x="4934204" y="4507411"/>
            <a:ext cx="1863892" cy="1918282"/>
          </a:xfrm>
          <a:prstGeom prst="rect">
            <a:avLst/>
          </a:prstGeom>
        </p:spPr>
      </p:pic>
      <p:pic>
        <p:nvPicPr>
          <p:cNvPr id="4104" name="Picture 8" descr="Men's feet in leather sandals on a white background. | CanStock">
            <a:extLst>
              <a:ext uri="{FF2B5EF4-FFF2-40B4-BE49-F238E27FC236}">
                <a16:creationId xmlns:a16="http://schemas.microsoft.com/office/drawing/2014/main" id="{9B91DAC6-6B50-1F66-86B0-8C14B500C2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00" r="33230" b="15903"/>
          <a:stretch/>
        </p:blipFill>
        <p:spPr bwMode="auto">
          <a:xfrm>
            <a:off x="7221415" y="1125746"/>
            <a:ext cx="4924202" cy="5260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6B4FF9F-B2E0-447E-97E8-4B9E1AF7CD61}"/>
              </a:ext>
            </a:extLst>
          </p:cNvPr>
          <p:cNvSpPr txBox="1"/>
          <p:nvPr/>
        </p:nvSpPr>
        <p:spPr>
          <a:xfrm>
            <a:off x="9703125" y="6102625"/>
            <a:ext cx="952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God</a:t>
            </a:r>
          </a:p>
        </p:txBody>
      </p:sp>
    </p:spTree>
    <p:extLst>
      <p:ext uri="{BB962C8B-B14F-4D97-AF65-F5344CB8AC3E}">
        <p14:creationId xmlns:p14="http://schemas.microsoft.com/office/powerpoint/2010/main" val="466697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1CBBA2-8802-5EC6-2DA4-791D5A0AF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8805"/>
            <a:ext cx="10409767" cy="942975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GB" dirty="0"/>
              <a:t>‘Must haves’ to respond to battle cry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958E99-F078-824F-E3DE-1D9CB19E9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3700"/>
            <a:ext cx="6455833" cy="45132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5. Thankfulness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7978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1CBBA2-8802-5EC6-2DA4-791D5A0AF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8805"/>
            <a:ext cx="10409767" cy="942975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GB" dirty="0"/>
              <a:t>‘Must haves’ to respond to battle cry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958E99-F078-824F-E3DE-1D9CB19E9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3700"/>
            <a:ext cx="6455833" cy="45132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6. Single-mindedness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</p:txBody>
      </p:sp>
      <p:pic>
        <p:nvPicPr>
          <p:cNvPr id="5124" name="Picture 4" descr="Nehemiah said, I am doing a great work, so that I cannot come down-author-scott-lapierre">
            <a:extLst>
              <a:ext uri="{FF2B5EF4-FFF2-40B4-BE49-F238E27FC236}">
                <a16:creationId xmlns:a16="http://schemas.microsoft.com/office/drawing/2014/main" id="{70B03904-18CD-B158-6FF2-829D865939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0420" y="2420930"/>
            <a:ext cx="6284148" cy="3534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1415191-560B-71AC-AF6E-45FD9319A9FE}"/>
              </a:ext>
            </a:extLst>
          </p:cNvPr>
          <p:cNvSpPr txBox="1"/>
          <p:nvPr/>
        </p:nvSpPr>
        <p:spPr>
          <a:xfrm>
            <a:off x="702320" y="2718041"/>
            <a:ext cx="4906848" cy="29406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en-GB" sz="2800" dirty="0" err="1"/>
              <a:t>Neh</a:t>
            </a:r>
            <a:r>
              <a:rPr lang="en-GB" sz="2800" dirty="0"/>
              <a:t> 6:3 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en-GB" sz="2800" i="1" dirty="0"/>
              <a:t>…“I am carrying on a </a:t>
            </a:r>
            <a:r>
              <a:rPr lang="en-GB" sz="2800" i="1" u="sng" dirty="0"/>
              <a:t>great project</a:t>
            </a:r>
            <a:r>
              <a:rPr lang="en-GB" sz="2800" i="1" dirty="0"/>
              <a:t> and cannot go down. Why should the work stop while I leave it and go down to you?”</a:t>
            </a:r>
          </a:p>
        </p:txBody>
      </p:sp>
    </p:spTree>
    <p:extLst>
      <p:ext uri="{BB962C8B-B14F-4D97-AF65-F5344CB8AC3E}">
        <p14:creationId xmlns:p14="http://schemas.microsoft.com/office/powerpoint/2010/main" val="2981594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80CD0-06ED-1AB6-2D32-39A5E47E0412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en-GB" dirty="0"/>
              <a:t>Result of responding to battle cry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D8E816-BA16-7FE4-6B1D-E5A320D6F8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Accuracy leading to breakthrough</a:t>
            </a:r>
          </a:p>
          <a:p>
            <a:endParaRPr lang="en-GB" dirty="0"/>
          </a:p>
          <a:p>
            <a:r>
              <a:rPr lang="en-GB" dirty="0"/>
              <a:t>Release others</a:t>
            </a:r>
          </a:p>
        </p:txBody>
      </p:sp>
    </p:spTree>
    <p:extLst>
      <p:ext uri="{BB962C8B-B14F-4D97-AF65-F5344CB8AC3E}">
        <p14:creationId xmlns:p14="http://schemas.microsoft.com/office/powerpoint/2010/main" val="3556429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CEB9B8-D49C-63AD-2DD7-9B7323184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On the verge</a:t>
            </a:r>
          </a:p>
        </p:txBody>
      </p:sp>
      <p:pic>
        <p:nvPicPr>
          <p:cNvPr id="4" name="Picture 2" descr="Potential and Kinetic Energy Flashcards | Quizlet">
            <a:extLst>
              <a:ext uri="{FF2B5EF4-FFF2-40B4-BE49-F238E27FC236}">
                <a16:creationId xmlns:a16="http://schemas.microsoft.com/office/drawing/2014/main" id="{B104083B-E44E-F158-0DE5-8B2F4217EC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20588" y="643466"/>
            <a:ext cx="6494156" cy="5568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84498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74CD4-8007-0244-58CD-9860C873EF4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en-GB" dirty="0"/>
              <a:t>Our Great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9AE856-DF7E-2DD7-FE1F-0AA89F5EB0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179733" cy="4351338"/>
          </a:xfrm>
        </p:spPr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/>
              <a:t>Households together with Christ at the centre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800100" lvl="1" indent="-342900">
              <a:buFont typeface="Symbol" panose="05050102010706020507" pitchFamily="18" charset="2"/>
              <a:buChar char=""/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Parents will be released from sense of failure &amp; embrace their God-given call to lead family</a:t>
            </a:r>
          </a:p>
          <a:p>
            <a:pPr marL="800100" lvl="1" indent="-342900">
              <a:buFont typeface="Symbol" panose="05050102010706020507" pitchFamily="18" charset="2"/>
              <a:buChar char=""/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Households comprise of individuals/families of different backgrounds &amp; stages of life where new people quickly belong</a:t>
            </a:r>
          </a:p>
          <a:p>
            <a:pPr marL="800100" lvl="1" indent="-342900">
              <a:buFont typeface="Symbol" panose="05050102010706020507" pitchFamily="18" charset="2"/>
              <a:buChar char=""/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Households will </a:t>
            </a:r>
            <a:r>
              <a:rPr lang="en-GB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 a consistent </a:t>
            </a: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place where we experience His presence &amp; get equipped for </a:t>
            </a:r>
            <a:r>
              <a:rPr lang="en-GB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reaching out</a:t>
            </a:r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pic>
        <p:nvPicPr>
          <p:cNvPr id="4" name="Picture 3" descr="World Day of Pray for Vocations during the COVID 19 Pandemic | St. Peter's  Church">
            <a:extLst>
              <a:ext uri="{FF2B5EF4-FFF2-40B4-BE49-F238E27FC236}">
                <a16:creationId xmlns:a16="http://schemas.microsoft.com/office/drawing/2014/main" id="{AA3D1746-3CF9-5EC8-FAC1-3A7B01ADCC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65281" y="1939107"/>
            <a:ext cx="3094480" cy="41243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21096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74CD4-8007-0244-58CD-9860C873EF4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en-GB" dirty="0"/>
              <a:t>Our Great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9AE856-DF7E-2DD7-FE1F-0AA89F5EB0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27853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2. Ministering the Spirit</a:t>
            </a:r>
          </a:p>
          <a:p>
            <a:pPr marL="800100" lvl="1" indent="-342900">
              <a:buFont typeface="Symbol" panose="05050102010706020507" pitchFamily="18" charset="2"/>
              <a:buChar char=""/>
            </a:pPr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buFont typeface="Symbol" panose="05050102010706020507" pitchFamily="18" charset="2"/>
              <a:buChar char=""/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Naturally operating in supernatural gifts which 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strengthen the church 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awaken a hunger in the lost </a:t>
            </a:r>
          </a:p>
          <a:p>
            <a:pPr marL="800100" lvl="1" indent="-342900">
              <a:buFont typeface="Symbol" panose="05050102010706020507" pitchFamily="18" charset="2"/>
              <a:buChar char=""/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Increased of awareness &amp; submission to the Spirit </a:t>
            </a:r>
          </a:p>
          <a:p>
            <a:pPr marL="800100" lvl="1" indent="-342900">
              <a:buFont typeface="Symbol" panose="05050102010706020507" pitchFamily="18" charset="2"/>
              <a:buChar char=""/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Able to show not just describe God</a:t>
            </a:r>
          </a:p>
          <a:p>
            <a:pPr marL="800100" lvl="1" indent="-342900">
              <a:buFont typeface="Symbol" panose="05050102010706020507" pitchFamily="18" charset="2"/>
              <a:buChar char=""/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Spirit enables us to believe God’s promises </a:t>
            </a:r>
          </a:p>
          <a:p>
            <a:pPr marL="800100" lvl="1" indent="-342900">
              <a:buFont typeface="Symbol" panose="05050102010706020507" pitchFamily="18" charset="2"/>
              <a:buChar char=""/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New authority from re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alising the Spirit within is breaking out</a:t>
            </a:r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9004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74CD4-8007-0244-58CD-9860C873EF4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en-GB" dirty="0"/>
              <a:t>Our Great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9AE856-DF7E-2DD7-FE1F-0AA89F5EB0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27853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3. Sharper Witness</a:t>
            </a:r>
          </a:p>
          <a:p>
            <a:pPr marL="800100" lvl="1" indent="-342900">
              <a:buFont typeface="Symbol" panose="05050102010706020507" pitchFamily="18" charset="2"/>
              <a:buChar char=""/>
            </a:pP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buFont typeface="Symbol" panose="05050102010706020507" pitchFamily="18" charset="2"/>
              <a:buChar char=""/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Have to explain the ‘source of our power’ to remain relevant. </a:t>
            </a:r>
          </a:p>
          <a:p>
            <a:pPr marL="800100" lvl="1" indent="-342900">
              <a:buFont typeface="Symbol" panose="05050102010706020507" pitchFamily="18" charset="2"/>
              <a:buChar char=""/>
            </a:pPr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1329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D4401-C31D-2D94-10D1-4136A0A51CF4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en-GB" dirty="0"/>
              <a:t>Response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CAF95F-1A57-C57E-79A9-288D417003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battle cry is going out – will you respond 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 can’t generate the ‘must haves’. You don’t need to.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 just have to say “I will follow you wherever you go.” (Luke 9:57)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2006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</TotalTime>
  <Words>492</Words>
  <Application>Microsoft Office PowerPoint</Application>
  <PresentationFormat>Widescreen</PresentationFormat>
  <Paragraphs>63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Symbol</vt:lpstr>
      <vt:lpstr>Wingdings</vt:lpstr>
      <vt:lpstr>Office Theme</vt:lpstr>
      <vt:lpstr>The Battle Cry</vt:lpstr>
      <vt:lpstr>‘Must haves’ to respond to battle cry</vt:lpstr>
      <vt:lpstr>‘Must haves’ to respond to battle cry</vt:lpstr>
      <vt:lpstr>‘Must haves’ to respond to battle cry</vt:lpstr>
      <vt:lpstr>‘Must haves’ to respond to battle cry</vt:lpstr>
      <vt:lpstr>‘Must haves’ to respond to battle cry</vt:lpstr>
      <vt:lpstr>‘Must haves’ to respond to battle cry</vt:lpstr>
      <vt:lpstr>Result of responding to battle cry</vt:lpstr>
      <vt:lpstr>On the verge</vt:lpstr>
      <vt:lpstr>Our Great Project</vt:lpstr>
      <vt:lpstr>Our Great Project</vt:lpstr>
      <vt:lpstr>Our Great Project</vt:lpstr>
      <vt:lpstr>Response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Battle Cry</dc:title>
  <dc:creator>Jamie Singleton</dc:creator>
  <cp:lastModifiedBy>Jamie Singleton</cp:lastModifiedBy>
  <cp:revision>1</cp:revision>
  <dcterms:created xsi:type="dcterms:W3CDTF">2023-01-27T09:40:58Z</dcterms:created>
  <dcterms:modified xsi:type="dcterms:W3CDTF">2023-01-27T15:57:03Z</dcterms:modified>
</cp:coreProperties>
</file>