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92" r:id="rId5"/>
    <p:sldId id="260" r:id="rId6"/>
    <p:sldId id="277" r:id="rId7"/>
    <p:sldId id="270" r:id="rId8"/>
    <p:sldId id="296" r:id="rId9"/>
    <p:sldId id="259" r:id="rId10"/>
    <p:sldId id="279" r:id="rId11"/>
    <p:sldId id="278" r:id="rId12"/>
    <p:sldId id="281" r:id="rId13"/>
    <p:sldId id="283" r:id="rId14"/>
    <p:sldId id="282" r:id="rId15"/>
    <p:sldId id="284" r:id="rId16"/>
    <p:sldId id="285" r:id="rId17"/>
    <p:sldId id="297" r:id="rId18"/>
    <p:sldId id="287" r:id="rId19"/>
    <p:sldId id="286" r:id="rId20"/>
    <p:sldId id="288" r:id="rId21"/>
    <p:sldId id="289" r:id="rId22"/>
    <p:sldId id="290" r:id="rId23"/>
    <p:sldId id="291" r:id="rId24"/>
    <p:sldId id="293" r:id="rId25"/>
    <p:sldId id="298" r:id="rId26"/>
    <p:sldId id="294" r:id="rId27"/>
    <p:sldId id="299" r:id="rId28"/>
    <p:sldId id="29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53058D-0898-4A07-9B86-519C25E9620E}" v="26" dt="2024-10-05T18:09:21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78219" autoAdjust="0"/>
  </p:normalViewPr>
  <p:slideViewPr>
    <p:cSldViewPr snapToGrid="0">
      <p:cViewPr varScale="1">
        <p:scale>
          <a:sx n="98" d="100"/>
          <a:sy n="98" d="100"/>
        </p:scale>
        <p:origin x="16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A3DF3-7CD2-4CF2-8857-D472057B9750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4C430-A847-4962-A38B-051B1255D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20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lot of you guys are pastors and would have taught on the topic of grace (many of you for longer than the youngest here have been talking).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I think God wants to invite us into a new or refreshing depth of grace today.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possible to know about grace and even experience it and yet it stops there.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arenBoth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Failure to accept grace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Don’t need it – those with more issues need grace (I can trust in my own righteousness)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Too good to be true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Unforgiving servant – acts as if his debt hadn’t been forgiven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Don’t deserve it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arenBoth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Failure to afford it to others (pride is a blocker)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Jonah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Numbers on head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37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C4091-C96F-4ED5-8760-D973559AB1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40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C4091-C96F-4ED5-8760-D973559AB1A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624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God’s intention was always that we would work with Him to show the world what He is like.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TK – God transforms you, in order to transform through you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have been invited in and commissioned to invite others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Eph</a:t>
            </a: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3:10,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role of children of Israel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will be my witnesses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(Jesus didn’t do a ‘Damascus Road’ experience for all the believers – most were added through the God’s people)</a:t>
            </a:r>
          </a:p>
          <a:p>
            <a:endParaRPr lang="en-GB" sz="1100" baseline="0" dirty="0"/>
          </a:p>
          <a:p>
            <a:r>
              <a:rPr lang="en-GB" sz="1100" baseline="0" dirty="0"/>
              <a:t>To be a conduit – you need to receive and pass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C4091-C96F-4ED5-8760-D973559AB1A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49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Overwhelmed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Defensive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200">
                <a:solidFill>
                  <a:srgbClr val="000000"/>
                </a:solidFill>
                <a:latin typeface="Aptos" panose="020B0004020202020204" pitchFamily="34" charset="0"/>
              </a:rPr>
              <a:t>Failure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indent="-171450">
              <a:buFontTx/>
              <a:buChar char="-"/>
            </a:pPr>
            <a:r>
              <a:rPr lang="en-GB" dirty="0"/>
              <a:t>Talk about God rather than to Him</a:t>
            </a:r>
          </a:p>
          <a:p>
            <a:pPr marL="171450" indent="-171450">
              <a:buFontTx/>
              <a:buChar char="-"/>
            </a:pPr>
            <a:r>
              <a:rPr lang="en-GB" dirty="0"/>
              <a:t>Talk about church (structure/programme)</a:t>
            </a:r>
          </a:p>
          <a:p>
            <a:pPr marL="171450" indent="-171450">
              <a:buFontTx/>
              <a:buChar char="-"/>
            </a:pPr>
            <a:r>
              <a:rPr lang="en-GB" dirty="0"/>
              <a:t>Disappointed </a:t>
            </a:r>
          </a:p>
          <a:p>
            <a:pPr marL="171450" indent="-171450">
              <a:buFontTx/>
              <a:buChar char="-"/>
            </a:pPr>
            <a:r>
              <a:rPr lang="en-GB" dirty="0"/>
              <a:t>Frustrated</a:t>
            </a:r>
          </a:p>
          <a:p>
            <a:pPr marL="171450" indent="-171450">
              <a:buFontTx/>
              <a:buChar char="-"/>
            </a:pPr>
            <a:r>
              <a:rPr lang="en-GB" dirty="0"/>
              <a:t>Exaggerate my role (pride/failure)</a:t>
            </a:r>
          </a:p>
          <a:p>
            <a:pPr marL="171450" indent="-171450">
              <a:buFontTx/>
              <a:buChar char="-"/>
            </a:pPr>
            <a:r>
              <a:rPr lang="en-GB" dirty="0"/>
              <a:t>Legalism/externalism</a:t>
            </a:r>
          </a:p>
          <a:p>
            <a:pPr marL="171450" indent="-171450">
              <a:buFontTx/>
              <a:buChar char="-"/>
            </a:pPr>
            <a:r>
              <a:rPr lang="en-GB" dirty="0"/>
              <a:t>Anxiety 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90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GB" sz="1100" dirty="0"/>
              <a:t>I couldn’t deny it</a:t>
            </a:r>
          </a:p>
          <a:p>
            <a:pPr marL="228600" indent="-228600">
              <a:buAutoNum type="arabicParenR"/>
            </a:pPr>
            <a:r>
              <a:rPr lang="en-GB" sz="1100" dirty="0"/>
              <a:t>I couldn’t shift the blame</a:t>
            </a:r>
          </a:p>
          <a:p>
            <a:pPr marL="228600" indent="-228600">
              <a:buAutoNum type="arabicParenR"/>
            </a:pPr>
            <a:r>
              <a:rPr lang="en-GB" sz="1100" dirty="0"/>
              <a:t>I couldn’t fix my mistakes</a:t>
            </a:r>
          </a:p>
          <a:p>
            <a:pPr marL="0" indent="0">
              <a:buNone/>
            </a:pPr>
            <a:endParaRPr lang="en-GB" sz="11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Isa 54:6 all our righteous acts are like filthy rags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Rom 3:23 for all have sinned and fall short of the glory of God,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391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Rom 5 – ‘Perfect time’ – still swinging punches, I brought nothing to the table, I did nothing to endear myself to Him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483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being confident of this, that </a:t>
            </a:r>
            <a:r>
              <a:rPr lang="en-GB" sz="11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who began</a:t>
            </a:r>
            <a:r>
              <a:rPr lang="en-GB" sz="1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good work in you will carry it on to </a:t>
            </a:r>
            <a:r>
              <a:rPr lang="en-GB" sz="11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completion</a:t>
            </a:r>
            <a:r>
              <a:rPr lang="en-GB" sz="1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until the day of Christ Jesus. </a:t>
            </a: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Phil 1:6</a:t>
            </a:r>
          </a:p>
          <a:p>
            <a:endParaRPr lang="en-GB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don’t make ourselves holier by our own effort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23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gospel of grace is more wondrous and threatening than I ever understood.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113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Bishop: With this treasure I bought your soul for good not evil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 Jean knew pardon of Bishop was greatest attack, most formidable assault on his heart he had ever sustained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knew the hardness of heart will be complete if he resists this kindness, No longer middle ground. Would have to mount higher than bishop or fall lower than galley slave.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he became good he’d be an angel, if he became evil he’d become a monster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While he wept a light grew brighter in his mind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realised he was looking on Satan by the light of paradise </a:t>
            </a:r>
          </a:p>
          <a:p>
            <a:pPr marL="457200"/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Valjean needed to change or he would be damning himself</a:t>
            </a:r>
          </a:p>
          <a:p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Bishop changed course of Valjean’s life at cost of candlesticks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474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lady came up to Keller after his teaching and said she was uncomfortable with the idea of grace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821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HAD to do it – humbles me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was GLAD to do it – affirms me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719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want to be re-enchanted by his amazing grace all over again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shaking head and tutting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222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“It’s none of your business”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052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340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Stop trying to figure it out and enjoy it!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Whoever been forgiven much loves much (vs unforgiving servant)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has chosen to you/me, I have no idea why</a:t>
            </a:r>
          </a:p>
          <a:p>
            <a:endParaRPr lang="en-GB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He seems to have decided to love us!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75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341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the reality of His lavish love (1 John 3:1) soaks in, He becomes our delight. Because He first loves us (1 John 4:19) </a:t>
            </a:r>
          </a:p>
          <a:p>
            <a:endParaRPr lang="en-GB" sz="1100" dirty="0"/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Alexander the Great - Suit His giving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about what I deserve or don’t its about God expressing Himself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poor, wretched beggar had no claim upon the ruler, yet the Emperor threw him several gold coins. A noble man traveling with the ruler was shocked at his generosity and said, "Sir, a copper coin would meet the beggar's need. Why give him gold?"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Alexander the Great responded as a king responds, "Copper coins would suit the beggar's need, but gold coins suit Alexander's giving."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705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question is not “Am I good enough?” The only thing that matters is that Jesus is good enough</a:t>
            </a:r>
          </a:p>
          <a:p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Phil 3:8 </a:t>
            </a:r>
            <a:r>
              <a:rPr lang="en-GB" b="0" i="0" dirty="0">
                <a:solidFill>
                  <a:srgbClr val="000000"/>
                </a:solidFill>
                <a:effectLst/>
                <a:latin typeface="system-ui"/>
              </a:rPr>
              <a:t>What is more, I consider everything a loss because of the surpassing worth of knowing Christ Jesus my Lord, for whose sake I have lost all things. I consider them garbage, that I may gain Christ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Something happens when I see Him – When He becomes the object of my affection</a:t>
            </a:r>
          </a:p>
          <a:p>
            <a:pPr indent="457200"/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GB" sz="12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Snot Sucker 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12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Disgusting, boring, over the top 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12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Beautify, joy, appropriate 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GB" sz="12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Listened to Mozart to make money, now make money to listen to Mozart 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439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Wind in your sail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878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>
              <a:lnSpc>
                <a:spcPct val="107000"/>
              </a:lnSpc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Refilled from the supply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have not because you ask not - James 4:2	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should have what I need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your Father knows what you need before you ask him. Matt 6:8</a:t>
            </a:r>
          </a:p>
          <a:p>
            <a:endParaRPr lang="en-GB" sz="1100" dirty="0"/>
          </a:p>
          <a:p>
            <a:r>
              <a:rPr lang="en-GB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Luke 6:38 Give, and it will be </a:t>
            </a:r>
            <a:r>
              <a:rPr lang="en-GB" sz="1100" kern="100" dirty="0"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given to you</a:t>
            </a:r>
            <a:r>
              <a:rPr lang="en-GB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 good measure, pressed down, shaken together and running over, will be poured into your lap. 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I can give generously because I know God is generously resupply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464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Avoiding sin doesn’t make me clean</a:t>
            </a:r>
          </a:p>
          <a:p>
            <a:r>
              <a:rPr lang="en-GB" dirty="0"/>
              <a:t>Because God has made me clean (grace), I want to avoid sin </a:t>
            </a:r>
          </a:p>
          <a:p>
            <a:endParaRPr lang="en-GB" dirty="0"/>
          </a:p>
          <a:p>
            <a:r>
              <a:rPr lang="en-GB" dirty="0"/>
              <a:t>Abrahams vs Lidle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631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Grace to give Him the $100 He demands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knows what we have and don’t have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Matt 6:8 </a:t>
            </a:r>
            <a:r>
              <a:rPr lang="en-GB" sz="1600" b="0" i="0" dirty="0">
                <a:solidFill>
                  <a:srgbClr val="A80000"/>
                </a:solidFill>
                <a:effectLst/>
                <a:latin typeface="Roboto" panose="02000000000000000000" pitchFamily="2" charset="0"/>
              </a:rPr>
              <a:t>Do not be like them, for your Father knows what you need before you ask him.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is the grace of God to do the will of God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Phil 2:13 for it is God who works in you to will and to act in order to </a:t>
            </a:r>
            <a:r>
              <a:rPr lang="en-GB" sz="11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fulfill</a:t>
            </a:r>
            <a:r>
              <a:rPr lang="en-GB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his good purpose.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Grace is sufficient (2 Cor 12:9)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6542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2. Might include re-enchanted by grace (threat – humbled and affirmed)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C430-A847-4962-A38B-051B1255D4D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9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5F1DF-2325-7E0D-BCCE-E5ECCED65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9F69B3-C017-FC2D-7781-B809C30D4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22510-8DBB-A2D2-1237-9354C50A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59888-8A1E-3FAA-8BFB-438F857D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54E87-CC99-0494-70DC-F135D0CC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01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6D2F7-CAD1-6F0B-8663-E05C6EB4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63F70-9714-509D-9FCB-AC7BC77B8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7147F-E694-332C-7C30-F2E17C5BB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0B354-A312-E29A-00A5-9E6EBAD7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5961-3B89-2CCC-CFFB-162B5987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8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11394-B3EF-38D6-545C-DE6501B1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7164B-AE87-36D3-6557-7317FD988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3ACAD-51C9-AE35-3B05-8BDEB467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766DC-3563-E0D0-CA9E-B0BA4916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4F82-65D4-53E5-D10F-E1EF3C9D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27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8B1D6-4B06-C5E2-DA12-D95F6315B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4AFDD-B41C-A042-7242-78BCA6948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F1A33-28EA-6966-B727-EA39CDCB1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5CF41-03B8-2846-FFE8-C2B28C1B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B0065-8E1A-B62B-98F6-76168F09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FD6C6-5E6F-D6D9-E86D-256E9B160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4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8F32-84F1-68A5-D63B-87C3486F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43560-460F-BD85-98FF-4141F49AD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01FCB-7BD0-EC50-C7FB-A16B5D61C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83C03-0252-A404-A267-D5AB539F1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90E0EB-EC83-6929-6592-CA7D688DD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2E6877-D4EE-8E3E-7786-7DA1F5900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F5D46-720E-B476-B93F-40DD05DC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B47611-6508-975D-7D9E-2B324710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17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7FF2-F274-DB98-D5D1-EED425F5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3DA81-0374-1C36-D233-2C9E57DF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903B4-CABC-2044-2F16-1228289F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4864E-0F3C-EC96-650B-BE9092DE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61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859C07-B793-6DFA-F37F-11D2A4F0D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E1209F-BE1D-756A-336B-C10686197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06A75-4B27-3D90-D980-F42C9E71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30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52D2-7261-08CA-20E2-07E128F7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56D0F-4B62-FF44-569B-DD7787AF2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AEB55-8E7C-0387-B3F1-8C3193986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53EDF-21AB-61EB-73AA-84C33668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B8945-B7BE-3527-0854-3870D4F0E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8D38-54C4-B635-3D23-BB8013E9F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77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B4563-E9F5-B003-CBBC-6F52C91FC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B93C6-D037-30A4-5D28-F6B184E85B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BBBCA-35B2-89D7-6B9D-86B554586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FAD69-CC2B-F86E-031B-03FA7C38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C4C15-83D3-1A6C-63AB-ADB89656C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64533-0E65-6F65-3BDF-C8D0AB23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79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1498-6670-E0F1-AC1D-753262666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6EB03-C3FA-B7F9-9C7B-9964169A5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A5D3-46E7-F25E-D035-18409E42C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D8E74-A8D1-2F1F-FD03-D132AB01D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E1033-5B49-882A-6D7B-01FE6CCC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469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F8E0FD-6C8F-4BE5-65C1-2118D01C2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F8777-3FB4-2CB4-D443-27239CE83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178F3-F7F3-3B96-F963-CBA44C53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A6233-1FEE-DF60-6906-75ACFA1A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443E5-DFD2-EF09-99BE-91CA9C902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588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564E7-BA70-1DDC-A85E-2FD5781F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7D8D8-A582-58D7-A490-0DB941D32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07039-CF14-3C77-294C-DF31CBFDE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D0A66-BADE-4C9C-942E-A26AA3F867A2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6A2B8-EFF8-F6A4-4F20-55C667DAD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94DDD-10AC-24AA-64E6-E025ECCA3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0E90B-E225-4BE0-A75B-D2DD2F273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16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e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ater Flow Pipe Images – Browse 93,788 Stock Photos, Vectors, and Video |  Adobe Stock">
            <a:extLst>
              <a:ext uri="{FF2B5EF4-FFF2-40B4-BE49-F238E27FC236}">
                <a16:creationId xmlns:a16="http://schemas.microsoft.com/office/drawing/2014/main" id="{DFA8AB3D-0B0D-15A8-1835-4719E9313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B9E3B-7417-2C77-FEF2-DC150303B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6772" y="661397"/>
            <a:ext cx="5452529" cy="3569242"/>
          </a:xfrm>
        </p:spPr>
        <p:txBody>
          <a:bodyPr anchor="t">
            <a:normAutofit/>
          </a:bodyPr>
          <a:lstStyle/>
          <a:p>
            <a:pPr algn="r"/>
            <a:r>
              <a:rPr lang="en-GB" sz="5200" dirty="0"/>
              <a:t>Becoming a Conduit of </a:t>
            </a:r>
            <a:br>
              <a:rPr lang="en-GB" sz="5200" dirty="0"/>
            </a:br>
            <a:r>
              <a:rPr lang="en-GB" sz="5200" dirty="0"/>
              <a:t>Grace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95C03-1063-BD77-A0CC-140D6DC17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831" y="4230639"/>
            <a:ext cx="5449479" cy="1578054"/>
          </a:xfrm>
        </p:spPr>
        <p:txBody>
          <a:bodyPr anchor="b">
            <a:normAutofit/>
          </a:bodyPr>
          <a:lstStyle/>
          <a:p>
            <a:pPr algn="l"/>
            <a:r>
              <a:rPr lang="en-GB" dirty="0">
                <a:solidFill>
                  <a:srgbClr val="FFFFFF"/>
                </a:solidFill>
              </a:rPr>
              <a:t>6</a:t>
            </a:r>
            <a:r>
              <a:rPr lang="en-GB" baseline="30000" dirty="0">
                <a:solidFill>
                  <a:srgbClr val="FFFFFF"/>
                </a:solidFill>
              </a:rPr>
              <a:t>th</a:t>
            </a:r>
            <a:r>
              <a:rPr lang="en-GB" dirty="0">
                <a:solidFill>
                  <a:srgbClr val="FFFFFF"/>
                </a:solidFill>
              </a:rPr>
              <a:t> Oct 2024</a:t>
            </a:r>
          </a:p>
          <a:p>
            <a:pPr algn="l"/>
            <a:r>
              <a:rPr lang="en-GB" dirty="0">
                <a:solidFill>
                  <a:srgbClr val="FFFFFF"/>
                </a:solidFill>
              </a:rPr>
              <a:t>Jamie Singleton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7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31009-B159-F407-2239-6AB60B9A1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Blocker or Conduit of Grace</a:t>
            </a:r>
          </a:p>
        </p:txBody>
      </p:sp>
      <p:pic>
        <p:nvPicPr>
          <p:cNvPr id="2050" name="Picture 2" descr="Premium Vector | Clogged water pipe Sign for repair and service of plumbing">
            <a:extLst>
              <a:ext uri="{FF2B5EF4-FFF2-40B4-BE49-F238E27FC236}">
                <a16:creationId xmlns:a16="http://schemas.microsoft.com/office/drawing/2014/main" id="{6E2AAA96-216F-0FE6-4DD9-2539E3FF2C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510" y="467208"/>
            <a:ext cx="592358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73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E8B1-CD61-AA62-BB6A-BD5A11E9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592"/>
            <a:ext cx="10515600" cy="1325563"/>
          </a:xfrm>
        </p:spPr>
        <p:txBody>
          <a:bodyPr/>
          <a:lstStyle/>
          <a:p>
            <a:r>
              <a:rPr lang="en-GB" dirty="0"/>
              <a:t>Failure to Receive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53FB0-A51E-7F5B-FFF9-901693FB1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Conversely... How not to catch a ball. - GIF">
            <a:extLst>
              <a:ext uri="{FF2B5EF4-FFF2-40B4-BE49-F238E27FC236}">
                <a16:creationId xmlns:a16="http://schemas.microsoft.com/office/drawing/2014/main" id="{7EAB6D22-0266-2975-84B2-3B48CB748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877" y="886896"/>
            <a:ext cx="2855020" cy="224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ermon: The Parable of the Unforgiving Servant. Matthew Chapter 18 v 21 -  35 - St Wilfrid's">
            <a:extLst>
              <a:ext uri="{FF2B5EF4-FFF2-40B4-BE49-F238E27FC236}">
                <a16:creationId xmlns:a16="http://schemas.microsoft.com/office/drawing/2014/main" id="{C84BEDC1-BC9F-CF0E-AD26-1908A5676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735" y="3191382"/>
            <a:ext cx="33337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3CB806E-A888-2693-2208-8367BAF99BA4}"/>
              </a:ext>
            </a:extLst>
          </p:cNvPr>
          <p:cNvSpPr txBox="1">
            <a:spLocks/>
          </p:cNvSpPr>
          <p:nvPr/>
        </p:nvSpPr>
        <p:spPr>
          <a:xfrm>
            <a:off x="6339084" y="141317"/>
            <a:ext cx="4617540" cy="765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Failure to pass on</a:t>
            </a:r>
          </a:p>
        </p:txBody>
      </p:sp>
      <p:pic>
        <p:nvPicPr>
          <p:cNvPr id="5122" name="Picture 2" descr="Lebron James Jr Smith GIF - Lebron James Jr Smith Angry - Discover &amp; Share  GIFs">
            <a:extLst>
              <a:ext uri="{FF2B5EF4-FFF2-40B4-BE49-F238E27FC236}">
                <a16:creationId xmlns:a16="http://schemas.microsoft.com/office/drawing/2014/main" id="{822DAF73-FE34-DEC3-83C9-B9CF682AD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188" y="890195"/>
            <a:ext cx="3895668" cy="217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1779139-8EE7-4ECD-6F53-0B31BC8D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65" y="319138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00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93;p14">
            <a:extLst>
              <a:ext uri="{FF2B5EF4-FFF2-40B4-BE49-F238E27FC236}">
                <a16:creationId xmlns:a16="http://schemas.microsoft.com/office/drawing/2014/main" id="{8B211D5E-8E8C-536D-49A4-C3667285E251}"/>
              </a:ext>
            </a:extLst>
          </p:cNvPr>
          <p:cNvSpPr/>
          <p:nvPr/>
        </p:nvSpPr>
        <p:spPr>
          <a:xfrm>
            <a:off x="1985932" y="993013"/>
            <a:ext cx="4657664" cy="4377241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4;p14">
            <a:extLst>
              <a:ext uri="{FF2B5EF4-FFF2-40B4-BE49-F238E27FC236}">
                <a16:creationId xmlns:a16="http://schemas.microsoft.com/office/drawing/2014/main" id="{F0FD7A76-69B4-7766-F786-7D7D147C711E}"/>
              </a:ext>
            </a:extLst>
          </p:cNvPr>
          <p:cNvSpPr/>
          <p:nvPr/>
        </p:nvSpPr>
        <p:spPr>
          <a:xfrm>
            <a:off x="3413666" y="2275477"/>
            <a:ext cx="1802196" cy="16701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95;p14">
            <a:extLst>
              <a:ext uri="{FF2B5EF4-FFF2-40B4-BE49-F238E27FC236}">
                <a16:creationId xmlns:a16="http://schemas.microsoft.com/office/drawing/2014/main" id="{78EA8265-14CB-E67E-2E90-156126DA7E31}"/>
              </a:ext>
            </a:extLst>
          </p:cNvPr>
          <p:cNvSpPr/>
          <p:nvPr/>
        </p:nvSpPr>
        <p:spPr>
          <a:xfrm rot="2768694">
            <a:off x="4459319" y="3179595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6;p14">
            <a:extLst>
              <a:ext uri="{FF2B5EF4-FFF2-40B4-BE49-F238E27FC236}">
                <a16:creationId xmlns:a16="http://schemas.microsoft.com/office/drawing/2014/main" id="{0ABD67DC-042E-2BA8-0943-1673F4FEBDB2}"/>
              </a:ext>
            </a:extLst>
          </p:cNvPr>
          <p:cNvSpPr/>
          <p:nvPr/>
        </p:nvSpPr>
        <p:spPr>
          <a:xfrm rot="2768694">
            <a:off x="3738085" y="2680237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98;p14">
            <a:extLst>
              <a:ext uri="{FF2B5EF4-FFF2-40B4-BE49-F238E27FC236}">
                <a16:creationId xmlns:a16="http://schemas.microsoft.com/office/drawing/2014/main" id="{55EE74DE-1BF1-EB32-5D74-1010989829BC}"/>
              </a:ext>
            </a:extLst>
          </p:cNvPr>
          <p:cNvSpPr/>
          <p:nvPr/>
        </p:nvSpPr>
        <p:spPr>
          <a:xfrm rot="2768694">
            <a:off x="3101218" y="3777046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99;p14">
            <a:extLst>
              <a:ext uri="{FF2B5EF4-FFF2-40B4-BE49-F238E27FC236}">
                <a16:creationId xmlns:a16="http://schemas.microsoft.com/office/drawing/2014/main" id="{C597BA74-3494-1B5A-448E-22D83CA90E76}"/>
              </a:ext>
            </a:extLst>
          </p:cNvPr>
          <p:cNvSpPr/>
          <p:nvPr/>
        </p:nvSpPr>
        <p:spPr>
          <a:xfrm rot="2768694">
            <a:off x="2612248" y="2170930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0;p14">
            <a:extLst>
              <a:ext uri="{FF2B5EF4-FFF2-40B4-BE49-F238E27FC236}">
                <a16:creationId xmlns:a16="http://schemas.microsoft.com/office/drawing/2014/main" id="{6056D3F4-27E9-50CF-28E9-99F434269D7D}"/>
              </a:ext>
            </a:extLst>
          </p:cNvPr>
          <p:cNvSpPr/>
          <p:nvPr/>
        </p:nvSpPr>
        <p:spPr>
          <a:xfrm rot="2768694">
            <a:off x="785018" y="1157801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1;p14">
            <a:extLst>
              <a:ext uri="{FF2B5EF4-FFF2-40B4-BE49-F238E27FC236}">
                <a16:creationId xmlns:a16="http://schemas.microsoft.com/office/drawing/2014/main" id="{C0A74B29-987F-33E6-F445-B8C9B7DC7DD4}"/>
              </a:ext>
            </a:extLst>
          </p:cNvPr>
          <p:cNvSpPr/>
          <p:nvPr/>
        </p:nvSpPr>
        <p:spPr>
          <a:xfrm rot="2768694">
            <a:off x="6510016" y="867687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02;p14">
            <a:extLst>
              <a:ext uri="{FF2B5EF4-FFF2-40B4-BE49-F238E27FC236}">
                <a16:creationId xmlns:a16="http://schemas.microsoft.com/office/drawing/2014/main" id="{C4818719-1DEE-D466-2D1D-8C097BFC93F3}"/>
              </a:ext>
            </a:extLst>
          </p:cNvPr>
          <p:cNvSpPr/>
          <p:nvPr/>
        </p:nvSpPr>
        <p:spPr>
          <a:xfrm rot="2768694">
            <a:off x="1105645" y="4788061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03;p14">
            <a:extLst>
              <a:ext uri="{FF2B5EF4-FFF2-40B4-BE49-F238E27FC236}">
                <a16:creationId xmlns:a16="http://schemas.microsoft.com/office/drawing/2014/main" id="{FDC883FB-328E-B69F-9900-5CE37DEDEA64}"/>
              </a:ext>
            </a:extLst>
          </p:cNvPr>
          <p:cNvSpPr/>
          <p:nvPr/>
        </p:nvSpPr>
        <p:spPr>
          <a:xfrm rot="2768694">
            <a:off x="6158323" y="5277428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97;p14">
            <a:extLst>
              <a:ext uri="{FF2B5EF4-FFF2-40B4-BE49-F238E27FC236}">
                <a16:creationId xmlns:a16="http://schemas.microsoft.com/office/drawing/2014/main" id="{8B9F4406-E5C8-4041-BDB5-250E104034B3}"/>
              </a:ext>
            </a:extLst>
          </p:cNvPr>
          <p:cNvSpPr/>
          <p:nvPr/>
        </p:nvSpPr>
        <p:spPr>
          <a:xfrm rot="2768694">
            <a:off x="5658759" y="2052116"/>
            <a:ext cx="335101" cy="337222"/>
          </a:xfrm>
          <a:prstGeom prst="plus">
            <a:avLst>
              <a:gd name="adj" fmla="val 38793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Rectangle 54">
            <a:extLst>
              <a:ext uri="{FF2B5EF4-FFF2-40B4-BE49-F238E27FC236}">
                <a16:creationId xmlns:a16="http://schemas.microsoft.com/office/drawing/2014/main" id="{4FA87D08-8CFA-4B31-4077-DB332B7B4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237" y="2156350"/>
            <a:ext cx="2209003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Overwhelmed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4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Defensive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4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000000"/>
                </a:solidFill>
                <a:latin typeface="Aptos" panose="020B0004020202020204" pitchFamily="34" charset="0"/>
              </a:rPr>
              <a:t>Failure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621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4268" y="3542436"/>
            <a:ext cx="103822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4268" y="3542436"/>
            <a:ext cx="1038225" cy="1323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827" l="1667" r="96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7299" y="0"/>
            <a:ext cx="2908617" cy="55102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835" l="0" r="976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542" y="0"/>
            <a:ext cx="120967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7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4268" y="3542436"/>
            <a:ext cx="1038225" cy="1323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5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7677" y="3075711"/>
            <a:ext cx="6238875" cy="358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827" l="1667" r="96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7299" y="0"/>
            <a:ext cx="2908617" cy="551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DEBD-B73D-E388-6F06-396181C2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45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Question</a:t>
            </a:r>
            <a:br>
              <a:rPr lang="en-GB" sz="4800" dirty="0">
                <a:solidFill>
                  <a:schemeClr val="bg1"/>
                </a:solidFill>
              </a:rPr>
            </a:b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What behaviours indicate you have stopped being a conduit of grace?</a:t>
            </a:r>
          </a:p>
        </p:txBody>
      </p:sp>
    </p:spTree>
    <p:extLst>
      <p:ext uri="{BB962C8B-B14F-4D97-AF65-F5344CB8AC3E}">
        <p14:creationId xmlns:p14="http://schemas.microsoft.com/office/powerpoint/2010/main" val="312116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536A6-4FA1-D7E7-2360-9CB866EA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Necessity of Grace</a:t>
            </a:r>
          </a:p>
        </p:txBody>
      </p:sp>
      <p:pic>
        <p:nvPicPr>
          <p:cNvPr id="4100" name="Picture 4" descr="A blue shirt with octopus and turtle designs&#10;&#10;Description automatically generated">
            <a:extLst>
              <a:ext uri="{FF2B5EF4-FFF2-40B4-BE49-F238E27FC236}">
                <a16:creationId xmlns:a16="http://schemas.microsoft.com/office/drawing/2014/main" id="{902F627C-39DC-7DC4-9098-5B903A55F1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8578" y="241278"/>
            <a:ext cx="4925364" cy="505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2A147E-0BF6-BC1D-D109-BC4B18363947}"/>
              </a:ext>
            </a:extLst>
          </p:cNvPr>
          <p:cNvSpPr txBox="1"/>
          <p:nvPr/>
        </p:nvSpPr>
        <p:spPr>
          <a:xfrm>
            <a:off x="4870988" y="6012578"/>
            <a:ext cx="7133754" cy="53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Grace is God’s undeserved goodness to us!</a:t>
            </a:r>
          </a:p>
        </p:txBody>
      </p:sp>
    </p:spTree>
    <p:extLst>
      <p:ext uri="{BB962C8B-B14F-4D97-AF65-F5344CB8AC3E}">
        <p14:creationId xmlns:p14="http://schemas.microsoft.com/office/powerpoint/2010/main" val="119954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I am terrible at giving gifts. Can the experts teach me how?">
            <a:extLst>
              <a:ext uri="{FF2B5EF4-FFF2-40B4-BE49-F238E27FC236}">
                <a16:creationId xmlns:a16="http://schemas.microsoft.com/office/drawing/2014/main" id="{9EC38EBC-D73D-3343-3BF6-3B0255161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3" r="6245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09D2E-DAC8-7A09-3010-89F479BEEBF4}"/>
              </a:ext>
            </a:extLst>
          </p:cNvPr>
          <p:cNvSpPr txBox="1"/>
          <p:nvPr/>
        </p:nvSpPr>
        <p:spPr>
          <a:xfrm>
            <a:off x="8224173" y="1433230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effectLst/>
              </a:rPr>
              <a:t>For it is </a:t>
            </a:r>
            <a:r>
              <a:rPr lang="en-US" sz="2800" b="1" i="1" dirty="0">
                <a:effectLst/>
              </a:rPr>
              <a:t>by grace </a:t>
            </a:r>
            <a:r>
              <a:rPr lang="en-US" sz="2800" i="1" dirty="0">
                <a:effectLst/>
              </a:rPr>
              <a:t>you have been saved, through faith and this </a:t>
            </a:r>
            <a:r>
              <a:rPr lang="en-US" sz="2800" i="1" u="sng" dirty="0">
                <a:effectLst/>
              </a:rPr>
              <a:t>not from yourselves</a:t>
            </a:r>
            <a:r>
              <a:rPr lang="en-US" sz="2800" i="1" dirty="0">
                <a:effectLst/>
              </a:rPr>
              <a:t>, it is the </a:t>
            </a:r>
            <a:r>
              <a:rPr lang="en-US" sz="2800" b="1" i="1" dirty="0">
                <a:effectLst/>
              </a:rPr>
              <a:t>gift of God </a:t>
            </a:r>
            <a:r>
              <a:rPr lang="en-US" sz="2800" i="1" dirty="0">
                <a:effectLst/>
              </a:rPr>
              <a:t>- </a:t>
            </a:r>
            <a:r>
              <a:rPr lang="en-US" sz="2800" i="1" u="sng" dirty="0">
                <a:effectLst/>
              </a:rPr>
              <a:t>not by works</a:t>
            </a:r>
            <a:r>
              <a:rPr lang="en-US" sz="2800" i="1" dirty="0">
                <a:effectLst/>
              </a:rPr>
              <a:t>, so that </a:t>
            </a:r>
            <a:r>
              <a:rPr lang="en-US" sz="2800" i="1" u="sng" dirty="0">
                <a:effectLst/>
              </a:rPr>
              <a:t>no one can boast</a:t>
            </a:r>
            <a:r>
              <a:rPr lang="en-US" sz="2800" i="1" dirty="0">
                <a:effectLst/>
              </a:rPr>
              <a:t>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800" i="1" dirty="0">
              <a:effectLst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effectLst/>
              </a:rPr>
              <a:t>- Ephesians 2: 8-9</a:t>
            </a:r>
          </a:p>
        </p:txBody>
      </p:sp>
    </p:spTree>
    <p:extLst>
      <p:ext uri="{BB962C8B-B14F-4D97-AF65-F5344CB8AC3E}">
        <p14:creationId xmlns:p14="http://schemas.microsoft.com/office/powerpoint/2010/main" val="140492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BBED01-62CD-7330-9A2F-481E5D5E27E9}"/>
              </a:ext>
            </a:extLst>
          </p:cNvPr>
          <p:cNvSpPr txBox="1"/>
          <p:nvPr/>
        </p:nvSpPr>
        <p:spPr>
          <a:xfrm>
            <a:off x="6997324" y="2667541"/>
            <a:ext cx="4289294" cy="1128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en-GB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Grace is for life, not just for salvation</a:t>
            </a:r>
          </a:p>
        </p:txBody>
      </p:sp>
      <p:pic>
        <p:nvPicPr>
          <p:cNvPr id="6146" name="Picture 2" descr="Why A Dog Is For Life, Not Just For Christmas — Zigzag">
            <a:extLst>
              <a:ext uri="{FF2B5EF4-FFF2-40B4-BE49-F238E27FC236}">
                <a16:creationId xmlns:a16="http://schemas.microsoft.com/office/drawing/2014/main" id="{1A09C573-DD8F-4930-0D16-89CA70FDF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253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46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536A6-4FA1-D7E7-2360-9CB866EA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Threat of Grace</a:t>
            </a:r>
          </a:p>
        </p:txBody>
      </p:sp>
      <p:pic>
        <p:nvPicPr>
          <p:cNvPr id="8194" name="Picture 2" descr="Scattered Thunderstorms&quot; Images – Browse 548,864 Stock Photos, Vectors, and  Video | Adobe Stock">
            <a:extLst>
              <a:ext uri="{FF2B5EF4-FFF2-40B4-BE49-F238E27FC236}">
                <a16:creationId xmlns:a16="http://schemas.microsoft.com/office/drawing/2014/main" id="{9D6A44CD-8194-B5B2-3E52-5C1B51650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7" r="15159"/>
          <a:stretch/>
        </p:blipFill>
        <p:spPr bwMode="auto">
          <a:xfrm>
            <a:off x="4241442" y="335493"/>
            <a:ext cx="7736960" cy="618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259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'm not feeling terribly Les Mis about my nicked candlesticks | Giles  Fraser | The Guardian">
            <a:extLst>
              <a:ext uri="{FF2B5EF4-FFF2-40B4-BE49-F238E27FC236}">
                <a16:creationId xmlns:a16="http://schemas.microsoft.com/office/drawing/2014/main" id="{28EA0E88-D99A-5999-1B61-7CB2E19F1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8552785-F87B-542A-7D8C-F068FF80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462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E7E10-3BA4-1722-8535-FCA80D742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22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“I asked her what was so scary about unmerited free grace? She replied something like this: "If I was saved by my good works -- then there would be a limit to what God could ask of me or put me through. I would be like a taxpayer with rights. I would have done my duty and now I would deserve a certain quality of life. But if it is really true that I am a sinner saved by sheer grace -- at God's infinite cost -- then </a:t>
            </a:r>
            <a:r>
              <a:rPr lang="en-GB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there's nothing he cannot ask of me</a:t>
            </a:r>
            <a:r>
              <a:rPr lang="en-GB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.”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Tim Keller 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72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E57DE4-B333-EB83-6D62-4E17F77D4A5C}"/>
              </a:ext>
            </a:extLst>
          </p:cNvPr>
          <p:cNvSpPr/>
          <p:nvPr/>
        </p:nvSpPr>
        <p:spPr>
          <a:xfrm rot="5400000">
            <a:off x="5589200" y="-81610"/>
            <a:ext cx="1358074" cy="456658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128840-491B-09AB-833F-A1E237E38690}"/>
              </a:ext>
            </a:extLst>
          </p:cNvPr>
          <p:cNvSpPr/>
          <p:nvPr/>
        </p:nvSpPr>
        <p:spPr>
          <a:xfrm>
            <a:off x="5589202" y="274590"/>
            <a:ext cx="1358074" cy="63088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D9044-8FC6-83B0-3433-6D96D95D7D24}"/>
              </a:ext>
            </a:extLst>
          </p:cNvPr>
          <p:cNvSpPr txBox="1"/>
          <p:nvPr/>
        </p:nvSpPr>
        <p:spPr>
          <a:xfrm>
            <a:off x="5631472" y="572824"/>
            <a:ext cx="12735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u="sng" dirty="0">
                <a:solidFill>
                  <a:schemeClr val="bg1"/>
                </a:solidFill>
              </a:rPr>
              <a:t>HAD</a:t>
            </a:r>
          </a:p>
          <a:p>
            <a:pPr algn="ctr"/>
            <a:endParaRPr lang="en-GB" sz="4000" dirty="0">
              <a:solidFill>
                <a:schemeClr val="bg1"/>
              </a:solidFill>
            </a:endParaRPr>
          </a:p>
          <a:p>
            <a:pPr algn="ctr"/>
            <a:r>
              <a:rPr lang="en-GB" sz="4000" dirty="0">
                <a:solidFill>
                  <a:schemeClr val="bg1"/>
                </a:solidFill>
              </a:rPr>
              <a:t>to</a:t>
            </a:r>
          </a:p>
          <a:p>
            <a:pPr algn="ctr"/>
            <a:endParaRPr lang="en-GB" sz="4000" dirty="0">
              <a:solidFill>
                <a:schemeClr val="bg1"/>
              </a:solidFill>
            </a:endParaRPr>
          </a:p>
          <a:p>
            <a:pPr algn="ctr"/>
            <a:r>
              <a:rPr lang="en-GB" sz="4000" dirty="0">
                <a:solidFill>
                  <a:schemeClr val="bg1"/>
                </a:solidFill>
              </a:rPr>
              <a:t>do </a:t>
            </a:r>
          </a:p>
          <a:p>
            <a:pPr algn="ctr"/>
            <a:r>
              <a:rPr lang="en-GB" sz="4000" dirty="0">
                <a:solidFill>
                  <a:schemeClr val="bg1"/>
                </a:solidFill>
              </a:rPr>
              <a:t>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9FF91-0731-B45B-1A83-9528BC3BF894}"/>
              </a:ext>
            </a:extLst>
          </p:cNvPr>
          <p:cNvSpPr txBox="1"/>
          <p:nvPr/>
        </p:nvSpPr>
        <p:spPr>
          <a:xfrm>
            <a:off x="3949770" y="1791122"/>
            <a:ext cx="4425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u="sng" dirty="0">
                <a:solidFill>
                  <a:schemeClr val="bg1"/>
                </a:solidFill>
              </a:rPr>
              <a:t>GLAD </a:t>
            </a:r>
            <a:r>
              <a:rPr lang="en-GB" sz="4000" dirty="0">
                <a:solidFill>
                  <a:schemeClr val="bg1"/>
                </a:solidFill>
              </a:rPr>
              <a:t>    to      do it</a:t>
            </a:r>
          </a:p>
        </p:txBody>
      </p:sp>
    </p:spTree>
    <p:extLst>
      <p:ext uri="{BB962C8B-B14F-4D97-AF65-F5344CB8AC3E}">
        <p14:creationId xmlns:p14="http://schemas.microsoft.com/office/powerpoint/2010/main" val="251680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43,687 Welcome Silhouette Images, Stock Photos, 3D objects, &amp; Vectors |  Shutterstock">
            <a:extLst>
              <a:ext uri="{FF2B5EF4-FFF2-40B4-BE49-F238E27FC236}">
                <a16:creationId xmlns:a16="http://schemas.microsoft.com/office/drawing/2014/main" id="{41ECCF08-AAC0-6740-2C63-02B42B609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2" b="748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541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DEBD-B73D-E388-6F06-396181C2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455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Question</a:t>
            </a:r>
            <a:br>
              <a:rPr lang="en-GB" sz="4800" dirty="0">
                <a:solidFill>
                  <a:schemeClr val="bg1"/>
                </a:solidFill>
              </a:rPr>
            </a:b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Have you ever felt the ‘threat’ of grace?</a:t>
            </a:r>
          </a:p>
        </p:txBody>
      </p:sp>
    </p:spTree>
    <p:extLst>
      <p:ext uri="{BB962C8B-B14F-4D97-AF65-F5344CB8AC3E}">
        <p14:creationId xmlns:p14="http://schemas.microsoft.com/office/powerpoint/2010/main" val="3244660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1" name="Rectangle 133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7" name="Freeform: Shape 133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536A6-4FA1-D7E7-2360-9CB866EA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to become a conduit</a:t>
            </a:r>
          </a:p>
        </p:txBody>
      </p:sp>
      <p:pic>
        <p:nvPicPr>
          <p:cNvPr id="13314" name="Picture 2" descr="How Recent Acquisitions Are Expanding Northwest Pipe's Precast and  Reinforced Concrete Offerings - Municipal Water Leader Magazine">
            <a:extLst>
              <a:ext uri="{FF2B5EF4-FFF2-40B4-BE49-F238E27FC236}">
                <a16:creationId xmlns:a16="http://schemas.microsoft.com/office/drawing/2014/main" id="{5A70D603-942A-2C44-9A25-2519C917E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396758"/>
            <a:ext cx="7225748" cy="406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325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oly Week Reflection – the anointing at Bethany | Llandudno Methodist  Churches">
            <a:extLst>
              <a:ext uri="{FF2B5EF4-FFF2-40B4-BE49-F238E27FC236}">
                <a16:creationId xmlns:a16="http://schemas.microsoft.com/office/drawing/2014/main" id="{A1E1A310-173F-95D0-B514-B32B0FA66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8" y="1537955"/>
            <a:ext cx="4793838" cy="349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D22928-658D-F137-11B6-6AE5DDEBF978}"/>
              </a:ext>
            </a:extLst>
          </p:cNvPr>
          <p:cNvSpPr txBox="1"/>
          <p:nvPr/>
        </p:nvSpPr>
        <p:spPr>
          <a:xfrm>
            <a:off x="365219" y="5188346"/>
            <a:ext cx="55134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dirty="0">
                <a:solidFill>
                  <a:srgbClr val="000000"/>
                </a:solidFill>
                <a:effectLst/>
              </a:rPr>
              <a:t>Therefore I tell you, her sins, which are many, are forgiven—for she loved much. But he who is forgiven little, loves little.</a:t>
            </a:r>
          </a:p>
          <a:p>
            <a:r>
              <a:rPr lang="en-GB" sz="2400" dirty="0">
                <a:solidFill>
                  <a:srgbClr val="000000"/>
                </a:solidFill>
              </a:rPr>
              <a:t>Luke 7:47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7F69BE-4B53-65BD-540D-0B9C8F07E3B5}"/>
              </a:ext>
            </a:extLst>
          </p:cNvPr>
          <p:cNvSpPr txBox="1"/>
          <p:nvPr/>
        </p:nvSpPr>
        <p:spPr>
          <a:xfrm>
            <a:off x="6096000" y="1801747"/>
            <a:ext cx="5719058" cy="423571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he </a:t>
            </a:r>
            <a:r>
              <a:rPr lang="en-GB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chose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us in him before the creation of the world to be holy and blameless in his sight. In </a:t>
            </a:r>
            <a:r>
              <a:rPr lang="en-GB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love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he predestined us for </a:t>
            </a:r>
            <a:r>
              <a:rPr lang="en-GB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adoption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sonship through Jesus Christ, in accordance with </a:t>
            </a:r>
            <a:r>
              <a:rPr lang="en-GB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his pleasure and will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 to the praise of his </a:t>
            </a:r>
            <a:r>
              <a:rPr lang="en-GB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glorious grace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which he has freely given us in the One he loves.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Eph</a:t>
            </a:r>
            <a:r>
              <a:rPr lang="en-GB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1:4-6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0A95D4-824C-C7F3-973B-F0A7AE4E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087"/>
            <a:ext cx="10515600" cy="1325563"/>
          </a:xfrm>
        </p:spPr>
        <p:txBody>
          <a:bodyPr/>
          <a:lstStyle/>
          <a:p>
            <a:r>
              <a:rPr lang="en-GB" dirty="0"/>
              <a:t>a. Stop trying to figure it out &amp; enjoy it!</a:t>
            </a:r>
          </a:p>
        </p:txBody>
      </p:sp>
    </p:spTree>
    <p:extLst>
      <p:ext uri="{BB962C8B-B14F-4D97-AF65-F5344CB8AC3E}">
        <p14:creationId xmlns:p14="http://schemas.microsoft.com/office/powerpoint/2010/main" val="2869898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71B6-65F2-E285-AEC9-24C5094D0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He takes delight in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C77B1-A82B-D25D-8AA0-B0C43FC41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LORD your God is with you, the Mighty Warrior who saves. He will take </a:t>
            </a:r>
            <a:r>
              <a:rPr lang="en-GB" sz="2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great delight in you</a:t>
            </a: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in his love he will no longer rebuke you, but will </a:t>
            </a:r>
            <a:r>
              <a:rPr lang="en-GB" sz="2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rejoice over you</a:t>
            </a: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singing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Zephaniah 3:17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brought me out into a spacious place; he rescued me because </a:t>
            </a:r>
            <a:r>
              <a:rPr lang="en-GB" sz="2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delighted in me</a:t>
            </a: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i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Psalm 18:19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31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BCB96-0D1D-F75D-838F-C05D6520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b. Focus on Him</a:t>
            </a:r>
          </a:p>
        </p:txBody>
      </p:sp>
      <p:pic>
        <p:nvPicPr>
          <p:cNvPr id="14338" name="Picture 2" descr="Alexander the Great / Statue, Skopje ⋆ The Passenger">
            <a:extLst>
              <a:ext uri="{FF2B5EF4-FFF2-40B4-BE49-F238E27FC236}">
                <a16:creationId xmlns:a16="http://schemas.microsoft.com/office/drawing/2014/main" id="{37C27CBC-BD21-CEF6-AA8A-A1D7E9E4A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80104"/>
            <a:ext cx="5544114" cy="415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B9A003-B9A6-8909-7A3E-1B733538EB42}"/>
              </a:ext>
            </a:extLst>
          </p:cNvPr>
          <p:cNvSpPr txBox="1"/>
          <p:nvPr/>
        </p:nvSpPr>
        <p:spPr>
          <a:xfrm>
            <a:off x="6578224" y="2723031"/>
            <a:ext cx="5146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"Copper coins would suit the beggar's need, but gold coins suit Alexander's giving.“</a:t>
            </a:r>
          </a:p>
          <a:p>
            <a:pPr algn="ctr"/>
            <a:r>
              <a:rPr lang="en-GB" sz="2400" i="1" dirty="0">
                <a:latin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GB" sz="2400" dirty="0">
                <a:latin typeface="Aptos" panose="020B0004020202020204" pitchFamily="34" charset="0"/>
                <a:cs typeface="Times New Roman" panose="02020603050405020304" pitchFamily="18" charset="0"/>
              </a:rPr>
              <a:t>Alexander the Great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5424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472D-C907-574C-677A-2CB36F46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Find your delight in Him!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C10D5540-EAE5-8EDD-7202-F2AE8C69B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0" t="15318" r="29224" b="13703"/>
          <a:stretch/>
        </p:blipFill>
        <p:spPr bwMode="auto">
          <a:xfrm>
            <a:off x="4647747" y="1459556"/>
            <a:ext cx="3067839" cy="539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48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Off-Wind Sails for Cruising Boats | Cruising World">
            <a:extLst>
              <a:ext uri="{FF2B5EF4-FFF2-40B4-BE49-F238E27FC236}">
                <a16:creationId xmlns:a16="http://schemas.microsoft.com/office/drawing/2014/main" id="{412C3E82-D243-CF31-4137-DA1077BE0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3"/>
          <a:stretch/>
        </p:blipFill>
        <p:spPr bwMode="auto">
          <a:xfrm>
            <a:off x="4038599" y="10"/>
            <a:ext cx="8160026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7" name="Freeform: Shape 1639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536A6-4FA1-D7E7-2360-9CB866EA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Living Graciously</a:t>
            </a:r>
          </a:p>
        </p:txBody>
      </p:sp>
    </p:spTree>
    <p:extLst>
      <p:ext uri="{BB962C8B-B14F-4D97-AF65-F5344CB8AC3E}">
        <p14:creationId xmlns:p14="http://schemas.microsoft.com/office/powerpoint/2010/main" val="1643842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2,945 Water Pouring Into Cup Images, Stock Photos, 3D objects, &amp; Vectors |  Shutterstock">
            <a:extLst>
              <a:ext uri="{FF2B5EF4-FFF2-40B4-BE49-F238E27FC236}">
                <a16:creationId xmlns:a16="http://schemas.microsoft.com/office/drawing/2014/main" id="{C6939035-1E77-4D49-E5E3-62624189D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5"/>
          <a:stretch/>
        </p:blipFill>
        <p:spPr bwMode="auto">
          <a:xfrm>
            <a:off x="687179" y="1301381"/>
            <a:ext cx="7479699" cy="413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Overflowing glass Stock Photos - Page 1 : Masterfile">
            <a:extLst>
              <a:ext uri="{FF2B5EF4-FFF2-40B4-BE49-F238E27FC236}">
                <a16:creationId xmlns:a16="http://schemas.microsoft.com/office/drawing/2014/main" id="{FABB6C34-C5CF-93F4-1FE6-FFE4829314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388" y="1301381"/>
            <a:ext cx="2755765" cy="4133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521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Men White Suit Navy Shawl Lapel Groom Tuxedos Formal Wedding Party Dinner  Suit">
            <a:extLst>
              <a:ext uri="{FF2B5EF4-FFF2-40B4-BE49-F238E27FC236}">
                <a16:creationId xmlns:a16="http://schemas.microsoft.com/office/drawing/2014/main" id="{CBF981F8-A97F-303C-C534-D7BF4B692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66" b="-3"/>
          <a:stretch/>
        </p:blipFill>
        <p:spPr bwMode="auto">
          <a:xfrm>
            <a:off x="8190901" y="171715"/>
            <a:ext cx="3793268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,043 Kids Muddy Hands Stock Photos, High-Res Pictures, and Images - Getty  Images">
            <a:extLst>
              <a:ext uri="{FF2B5EF4-FFF2-40B4-BE49-F238E27FC236}">
                <a16:creationId xmlns:a16="http://schemas.microsoft.com/office/drawing/2014/main" id="{B608D4A6-6350-DEDA-BF4A-14E249D39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5" r="20414"/>
          <a:stretch/>
        </p:blipFill>
        <p:spPr bwMode="auto">
          <a:xfrm>
            <a:off x="4184538" y="171716"/>
            <a:ext cx="3822924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viva Premiership: Peter Stringer to leave Bath at end of season - ESPN">
            <a:extLst>
              <a:ext uri="{FF2B5EF4-FFF2-40B4-BE49-F238E27FC236}">
                <a16:creationId xmlns:a16="http://schemas.microsoft.com/office/drawing/2014/main" id="{4511614C-A864-24A5-1533-06DEF2868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" r="24408" b="-3"/>
          <a:stretch/>
        </p:blipFill>
        <p:spPr bwMode="auto">
          <a:xfrm>
            <a:off x="181306" y="171715"/>
            <a:ext cx="3799007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72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oor Man with Empty Pockets on transparent background PNG - Similar PNG">
            <a:extLst>
              <a:ext uri="{FF2B5EF4-FFF2-40B4-BE49-F238E27FC236}">
                <a16:creationId xmlns:a16="http://schemas.microsoft.com/office/drawing/2014/main" id="{BE585ACA-8F37-54BD-8AC5-7D6D169D1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62" b="98110" l="6500" r="95167">
                        <a14:foregroundMark x1="42167" y1="11773" x2="51500" y2="7558"/>
                        <a14:foregroundMark x1="51500" y1="7558" x2="63000" y2="6831"/>
                        <a14:foregroundMark x1="63000" y1="6831" x2="60167" y2="8140"/>
                        <a14:foregroundMark x1="47333" y1="2762" x2="54500" y2="3488"/>
                        <a14:foregroundMark x1="10500" y1="49419" x2="6500" y2="52326"/>
                        <a14:foregroundMark x1="91167" y1="47674" x2="90833" y2="53198"/>
                        <a14:foregroundMark x1="95333" y1="53343" x2="95333" y2="53343"/>
                        <a14:foregroundMark x1="59500" y1="96366" x2="57167" y2="90262"/>
                        <a14:foregroundMark x1="34833" y1="97238" x2="41833" y2="94477"/>
                        <a14:foregroundMark x1="43667" y1="98110" x2="44000" y2="97674"/>
                        <a14:foregroundMark x1="55833" y1="96802" x2="55833" y2="96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58" y="520324"/>
            <a:ext cx="4677283" cy="536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2C62A9-2763-1F66-EA9E-577ACECD37D6}"/>
              </a:ext>
            </a:extLst>
          </p:cNvPr>
          <p:cNvSpPr txBox="1"/>
          <p:nvPr/>
        </p:nvSpPr>
        <p:spPr>
          <a:xfrm>
            <a:off x="735849" y="2921168"/>
            <a:ext cx="20344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/>
              <a:t>$100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0D6AA1-3B84-6A6D-0673-3FF1A153077E}"/>
              </a:ext>
            </a:extLst>
          </p:cNvPr>
          <p:cNvSpPr txBox="1"/>
          <p:nvPr/>
        </p:nvSpPr>
        <p:spPr>
          <a:xfrm>
            <a:off x="5322276" y="2862553"/>
            <a:ext cx="20344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/>
              <a:t>$20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07449-D184-9427-FCEA-F917DF934187}"/>
              </a:ext>
            </a:extLst>
          </p:cNvPr>
          <p:cNvSpPr txBox="1"/>
          <p:nvPr/>
        </p:nvSpPr>
        <p:spPr>
          <a:xfrm>
            <a:off x="9474952" y="2845870"/>
            <a:ext cx="20344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296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B4DAA0-01BF-09CD-539D-2C97F1D52F87}"/>
              </a:ext>
            </a:extLst>
          </p:cNvPr>
          <p:cNvSpPr txBox="1"/>
          <p:nvPr/>
        </p:nvSpPr>
        <p:spPr>
          <a:xfrm>
            <a:off x="1193726" y="425681"/>
            <a:ext cx="100462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i="0" dirty="0" err="1">
                <a:solidFill>
                  <a:srgbClr val="000000"/>
                </a:solidFill>
                <a:effectLst/>
                <a:latin typeface="system-ui"/>
              </a:rPr>
              <a:t>Heb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 4:16</a:t>
            </a:r>
          </a:p>
          <a:p>
            <a:pPr algn="ctr"/>
            <a:r>
              <a:rPr lang="en-GB" sz="3600" b="0" i="0" dirty="0">
                <a:solidFill>
                  <a:srgbClr val="000000"/>
                </a:solidFill>
                <a:effectLst/>
                <a:latin typeface="system-ui"/>
              </a:rPr>
              <a:t>Let us then approach God’s throne of grace with confidence, so that we may receive mercy and find grace to help us in our time of need.</a:t>
            </a:r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ED2FAF-E113-5E22-73F1-8F879B8F464C}"/>
              </a:ext>
            </a:extLst>
          </p:cNvPr>
          <p:cNvSpPr txBox="1"/>
          <p:nvPr/>
        </p:nvSpPr>
        <p:spPr>
          <a:xfrm>
            <a:off x="1368896" y="3429000"/>
            <a:ext cx="96958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system-ui"/>
              </a:rPr>
              <a:t>John 15:5</a:t>
            </a:r>
          </a:p>
          <a:p>
            <a:pPr algn="ctr"/>
            <a:r>
              <a:rPr lang="en-GB" sz="3600" dirty="0">
                <a:solidFill>
                  <a:srgbClr val="000000"/>
                </a:solidFill>
                <a:latin typeface="system-ui"/>
              </a:rPr>
              <a:t>“I am the vine; you are the branches. If you remain in me and I in you, you will bear much fruit; apart from me you can do nothing.</a:t>
            </a:r>
          </a:p>
        </p:txBody>
      </p:sp>
    </p:spTree>
    <p:extLst>
      <p:ext uri="{BB962C8B-B14F-4D97-AF65-F5344CB8AC3E}">
        <p14:creationId xmlns:p14="http://schemas.microsoft.com/office/powerpoint/2010/main" val="402588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F71F-1FF4-45BC-5D99-2C79E8DA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9699C-8AEB-EA3C-C253-5A48A62ED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I want to be a conduit and not a blocker of grace</a:t>
            </a:r>
          </a:p>
          <a:p>
            <a:pPr lvl="1"/>
            <a:r>
              <a:rPr lang="en-GB" dirty="0"/>
              <a:t>I choose to receive God’s grace (accept I need it, I don’t deserve it, but it's in His nature)</a:t>
            </a:r>
          </a:p>
          <a:p>
            <a:pPr lvl="1"/>
            <a:r>
              <a:rPr lang="en-GB" dirty="0"/>
              <a:t>I choose to pass on God’s grace (repent of self-righteousness &amp; self-protection)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 want Jesus to become ever more my delight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 choose to give God what He wants</a:t>
            </a:r>
          </a:p>
        </p:txBody>
      </p:sp>
    </p:spTree>
    <p:extLst>
      <p:ext uri="{BB962C8B-B14F-4D97-AF65-F5344CB8AC3E}">
        <p14:creationId xmlns:p14="http://schemas.microsoft.com/office/powerpoint/2010/main" val="88277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1647</Words>
  <Application>Microsoft Macintosh PowerPoint</Application>
  <PresentationFormat>Widescreen</PresentationFormat>
  <Paragraphs>190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Roboto</vt:lpstr>
      <vt:lpstr>Symbol</vt:lpstr>
      <vt:lpstr>system-ui</vt:lpstr>
      <vt:lpstr>Office Theme</vt:lpstr>
      <vt:lpstr>Becoming a Conduit of  Grace</vt:lpstr>
      <vt:lpstr>Blocker or Conduit of Grace</vt:lpstr>
      <vt:lpstr>Failure to Receive</vt:lpstr>
      <vt:lpstr>PowerPoint Presentation</vt:lpstr>
      <vt:lpstr>PowerPoint Presentation</vt:lpstr>
      <vt:lpstr>PowerPoint Presentation</vt:lpstr>
      <vt:lpstr>PowerPoint Presentation</vt:lpstr>
      <vt:lpstr>Question  What behaviours indicate you have stopped being a conduit of grace?</vt:lpstr>
      <vt:lpstr>The Necessity of Grace</vt:lpstr>
      <vt:lpstr>PowerPoint Presentation</vt:lpstr>
      <vt:lpstr>PowerPoint Presentation</vt:lpstr>
      <vt:lpstr>The Threat of Grace</vt:lpstr>
      <vt:lpstr>PowerPoint Presentation</vt:lpstr>
      <vt:lpstr>PowerPoint Presentation</vt:lpstr>
      <vt:lpstr>PowerPoint Presentation</vt:lpstr>
      <vt:lpstr>PowerPoint Presentation</vt:lpstr>
      <vt:lpstr>Question  Have you ever felt the ‘threat’ of grace?</vt:lpstr>
      <vt:lpstr>How to become a conduit</vt:lpstr>
      <vt:lpstr>a. Stop trying to figure it out &amp; enjoy it!</vt:lpstr>
      <vt:lpstr>He takes delight in you!</vt:lpstr>
      <vt:lpstr>b. Focus on Him</vt:lpstr>
      <vt:lpstr>Find your delight in Him!</vt:lpstr>
      <vt:lpstr>Living Graciously</vt:lpstr>
      <vt:lpstr>PowerPoint Presentation</vt:lpstr>
      <vt:lpstr>PowerPoint Presentation</vt:lpstr>
      <vt:lpstr>PowerPoint Presentation</vt:lpstr>
      <vt:lpstr>PowerPoint Presentation</vt:lpstr>
      <vt:lpstr>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Jamie Singleton</dc:creator>
  <cp:lastModifiedBy>Elspeth Paisley</cp:lastModifiedBy>
  <cp:revision>3</cp:revision>
  <dcterms:created xsi:type="dcterms:W3CDTF">2024-09-17T10:45:20Z</dcterms:created>
  <dcterms:modified xsi:type="dcterms:W3CDTF">2024-10-07T11:12:10Z</dcterms:modified>
</cp:coreProperties>
</file>