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2" r:id="rId2"/>
    <p:sldId id="310" r:id="rId3"/>
    <p:sldId id="324" r:id="rId4"/>
    <p:sldId id="298" r:id="rId5"/>
    <p:sldId id="300" r:id="rId6"/>
    <p:sldId id="299" r:id="rId7"/>
    <p:sldId id="301" r:id="rId8"/>
    <p:sldId id="302" r:id="rId9"/>
    <p:sldId id="318" r:id="rId10"/>
    <p:sldId id="296" r:id="rId11"/>
    <p:sldId id="323" r:id="rId12"/>
    <p:sldId id="295" r:id="rId13"/>
    <p:sldId id="339" r:id="rId14"/>
    <p:sldId id="316" r:id="rId15"/>
    <p:sldId id="317" r:id="rId16"/>
    <p:sldId id="320" r:id="rId17"/>
    <p:sldId id="306" r:id="rId18"/>
    <p:sldId id="332" r:id="rId19"/>
    <p:sldId id="331" r:id="rId20"/>
    <p:sldId id="307" r:id="rId21"/>
    <p:sldId id="321" r:id="rId22"/>
    <p:sldId id="309" r:id="rId23"/>
    <p:sldId id="334" r:id="rId24"/>
    <p:sldId id="336" r:id="rId25"/>
    <p:sldId id="329" r:id="rId26"/>
    <p:sldId id="261" r:id="rId27"/>
    <p:sldId id="335" r:id="rId28"/>
    <p:sldId id="315" r:id="rId29"/>
    <p:sldId id="314" r:id="rId30"/>
    <p:sldId id="328" r:id="rId31"/>
    <p:sldId id="326" r:id="rId32"/>
    <p:sldId id="342" r:id="rId33"/>
    <p:sldId id="338" r:id="rId34"/>
    <p:sldId id="327" r:id="rId35"/>
    <p:sldId id="337" r:id="rId36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518" autoAdjust="0"/>
    <p:restoredTop sz="38983" autoAdjust="0"/>
  </p:normalViewPr>
  <p:slideViewPr>
    <p:cSldViewPr snapToGrid="0">
      <p:cViewPr varScale="1">
        <p:scale>
          <a:sx n="34" d="100"/>
          <a:sy n="34" d="100"/>
        </p:scale>
        <p:origin x="1299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0E87AA4-9C23-4A66-8214-D2AB3F5651A8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4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39EC6A7-66A8-49D9-93F7-03BCCB8B6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940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xsrf=AB5stBi1f0plUUOJ-H4ioH5Ipt51qTOX_w:1689623326478&amp;q=deceive&amp;si=ACFMAn_otZSKbpzAqD_RvWk4YSL-Z6o8Ie4_7b710-RF3m5hXR1AXejMQhPbGRpgC-S7W3_4fZOvaHA5fXWWgC4ghiFJ0Ek5GA%3D%3D&amp;expnd=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oogle.com/search?sxsrf=AB5stBi1f0plUUOJ-H4ioH5Ipt51qTOX_w:1689623326478&amp;q=defraud&amp;si=ACFMAn_otZSKbpzAqD_RvWk4YSL-oYSPkSLyeJzk29J8kyHDFLgHy2s6lsQNtG98E4npVlyGv8WwrHe3jtinWZlnlJm9UmU4bQ%3D%3D&amp;expnd=1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For those that are expecting a highly polished 3 point sermon that has a fantastic start and interesting mid-section and awesome </a:t>
            </a:r>
            <a:r>
              <a:rPr lang="en-GB" dirty="0" err="1"/>
              <a:t>endingf</a:t>
            </a:r>
            <a:r>
              <a:rPr lang="en-GB" dirty="0"/>
              <a:t> you’ve come to the wrong week. James is speaking next week no pressure James</a:t>
            </a:r>
          </a:p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584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don’t know about you but recently I read through Genesis (1</a:t>
            </a:r>
            <a:r>
              <a:rPr lang="en-GB" baseline="30000" dirty="0"/>
              <a:t>st</a:t>
            </a:r>
            <a:r>
              <a:rPr lang="en-GB" dirty="0"/>
              <a:t> Book of the Bible) I have thought about the garden of Eden and wondered if I would have done any better?</a:t>
            </a:r>
          </a:p>
          <a:p>
            <a:endParaRPr lang="en-GB" dirty="0"/>
          </a:p>
          <a:p>
            <a:r>
              <a:rPr lang="en-GB" dirty="0"/>
              <a:t>I mean you live in paradise you have a perfect partner</a:t>
            </a:r>
          </a:p>
          <a:p>
            <a:r>
              <a:rPr lang="en-GB" dirty="0"/>
              <a:t>You get to walk with God in the cool of the evening</a:t>
            </a:r>
          </a:p>
          <a:p>
            <a:r>
              <a:rPr lang="en-GB" dirty="0"/>
              <a:t>You have an all you can eat buffet</a:t>
            </a:r>
          </a:p>
          <a:p>
            <a:r>
              <a:rPr lang="en-GB" dirty="0"/>
              <a:t>Now I've been to a couple of 6* holiday resorts, but I think the garden of </a:t>
            </a:r>
            <a:r>
              <a:rPr lang="en-GB" dirty="0" err="1"/>
              <a:t>eden</a:t>
            </a:r>
            <a:r>
              <a:rPr lang="en-GB" dirty="0"/>
              <a:t> would have trumped that</a:t>
            </a:r>
          </a:p>
          <a:p>
            <a:r>
              <a:rPr lang="en-GB" dirty="0"/>
              <a:t>Death doesn’t exist</a:t>
            </a:r>
          </a:p>
          <a:p>
            <a:endParaRPr lang="en-GB" dirty="0"/>
          </a:p>
          <a:p>
            <a:r>
              <a:rPr lang="en-GB" dirty="0"/>
              <a:t>And yet 1 phrase managed to wreck it all. They were caught out with a simple phrase</a:t>
            </a:r>
          </a:p>
          <a:p>
            <a:endParaRPr lang="en-GB" dirty="0"/>
          </a:p>
          <a:p>
            <a:r>
              <a:rPr lang="en-GB" dirty="0"/>
              <a:t>DID GOD ACTUALLY SAY – </a:t>
            </a:r>
          </a:p>
          <a:p>
            <a:endParaRPr lang="en-GB" dirty="0"/>
          </a:p>
          <a:p>
            <a:r>
              <a:rPr lang="en-GB" dirty="0"/>
              <a:t>THE ENEMY RIGHT FROM THE BEGINNING HAS BEEN TO ATTACK ON GODS WORD IN FAVOR OF MAKING US GODS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So God usually talks to me in a situation an this situation rose out of me supporting my football team Tottenham </a:t>
            </a:r>
            <a:r>
              <a:rPr lang="en-GB" dirty="0" err="1"/>
              <a:t>Hostspur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851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made in exact imitation of something valuable with the intention to </a:t>
            </a:r>
            <a:r>
              <a:rPr lang="en-GB" b="0" i="0" u="none" strike="noStrike" dirty="0">
                <a:solidFill>
                  <a:srgbClr val="BDC1C6"/>
                </a:solidFill>
                <a:effectLst/>
                <a:latin typeface="arial" panose="020B0604020202020204" pitchFamily="34" charset="0"/>
                <a:hlinkClick r:id="rId3"/>
              </a:rPr>
              <a:t>deceive</a:t>
            </a:r>
            <a:r>
              <a:rPr lang="en-GB" b="0" i="0" dirty="0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 or </a:t>
            </a:r>
            <a:r>
              <a:rPr lang="en-GB" b="0" i="0" u="none" strike="noStrike" dirty="0">
                <a:solidFill>
                  <a:srgbClr val="BDC1C6"/>
                </a:solidFill>
                <a:effectLst/>
                <a:latin typeface="arial" panose="020B0604020202020204" pitchFamily="34" charset="0"/>
                <a:hlinkClick r:id="rId4"/>
              </a:rPr>
              <a:t>defraud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306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487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232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50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3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236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041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  <a:p>
            <a:pPr defTabSz="966612"/>
            <a:r>
              <a:rPr lang="en-GB" dirty="0"/>
              <a:t>I cant see the 99% that looks ok I can only see the 1% error- I was thinking that the Holy Spirit</a:t>
            </a:r>
          </a:p>
          <a:p>
            <a:pPr defTabSz="966612"/>
            <a:endParaRPr lang="en-GB" dirty="0"/>
          </a:p>
          <a:p>
            <a:pPr defTabSz="966612"/>
            <a:r>
              <a:rPr lang="en-GB" dirty="0"/>
              <a:t>Many of us that don’t know Jesus would say I’m pretty good problem is God wants perfection </a:t>
            </a:r>
          </a:p>
          <a:p>
            <a:pPr defTabSz="966612"/>
            <a:endParaRPr lang="en-GB" dirty="0"/>
          </a:p>
          <a:p>
            <a:pPr defTabSz="966612"/>
            <a:r>
              <a:rPr lang="en-GB" dirty="0"/>
              <a:t>Are any of us sitting here this morning feeling convicted, blending in on the outside but knowing that something isn’t quite right</a:t>
            </a:r>
          </a:p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94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dirty="0"/>
              <a:t>He’s has continued to use the same tactic from the garden of Eden to today</a:t>
            </a:r>
          </a:p>
          <a:p>
            <a:pPr algn="l"/>
            <a:r>
              <a:rPr lang="en-GB" dirty="0"/>
              <a:t>. If he can get you discard GODS word you end up in the same predicament as Adam and Eve</a:t>
            </a:r>
          </a:p>
          <a:p>
            <a:pPr algn="l"/>
            <a:r>
              <a:rPr lang="en-GB" dirty="0"/>
              <a:t>HE WANTS TO TRAP US WHOS GOING TO KNOW ANYWAY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270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will come a time when all things will be revealed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14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Most of us have a secular world view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522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TIME WE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5156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TIME WE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662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TIME WE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544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are clean </a:t>
            </a:r>
          </a:p>
          <a:p>
            <a:endParaRPr lang="en-GB" dirty="0"/>
          </a:p>
          <a:p>
            <a:r>
              <a:rPr lang="en-GB" dirty="0"/>
              <a:t>Dressing in white not because of anything we have done but what JESUS has done for 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813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are clean </a:t>
            </a:r>
          </a:p>
          <a:p>
            <a:endParaRPr lang="en-GB" dirty="0"/>
          </a:p>
          <a:p>
            <a:r>
              <a:rPr lang="en-GB" dirty="0"/>
              <a:t>Dressing in white not because of anything we have done but what JESUS has done for 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78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32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enemy of the other hand accuses us and makes us forget about righteousness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384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TIME WE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7954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Conviction leads to repentance that leads to FREEDOM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211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Thought number 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4679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077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FUSION</a:t>
            </a:r>
          </a:p>
          <a:p>
            <a:endParaRPr lang="en-GB" dirty="0"/>
          </a:p>
          <a:p>
            <a:r>
              <a:rPr lang="en-GB" dirty="0"/>
              <a:t>Give your mate a backie</a:t>
            </a:r>
          </a:p>
          <a:p>
            <a:r>
              <a:rPr lang="en-GB" dirty="0"/>
              <a:t>Fights were with fists and not knives - </a:t>
            </a:r>
          </a:p>
          <a:p>
            <a:r>
              <a:rPr lang="en-GB" dirty="0"/>
              <a:t>3 channels on TV</a:t>
            </a:r>
          </a:p>
          <a:p>
            <a:r>
              <a:rPr lang="en-GB" dirty="0"/>
              <a:t>Conkers didn’t have to have a health and safety policy</a:t>
            </a:r>
          </a:p>
          <a:p>
            <a:endParaRPr lang="en-GB" dirty="0"/>
          </a:p>
          <a:p>
            <a:r>
              <a:rPr lang="en-GB" dirty="0"/>
              <a:t>The world had changed in the last 35 years</a:t>
            </a:r>
          </a:p>
          <a:p>
            <a:endParaRPr lang="en-GB" dirty="0"/>
          </a:p>
          <a:p>
            <a:r>
              <a:rPr lang="en-GB" dirty="0"/>
              <a:t>BUT </a:t>
            </a:r>
          </a:p>
          <a:p>
            <a:endParaRPr lang="en-GB" dirty="0"/>
          </a:p>
          <a:p>
            <a:r>
              <a:rPr lang="en-GB" dirty="0"/>
              <a:t>The enemy hasn’t It was all about him we made it all about us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099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6027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4369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Sin has been dealt with  for the world it’s their Sin of unbelief in Jesus that sends them to hell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3288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TIME WE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7429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very phrase of I identify as means</a:t>
            </a:r>
          </a:p>
          <a:p>
            <a:endParaRPr lang="en-GB" dirty="0"/>
          </a:p>
          <a:p>
            <a:r>
              <a:rPr lang="en-GB" dirty="0"/>
              <a:t>DID GOD REALLY SAY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4188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GOD BEING OUR CREATOR SAYS THERE ARE TWO</a:t>
            </a:r>
          </a:p>
          <a:p>
            <a:endParaRPr lang="en-GB" dirty="0"/>
          </a:p>
          <a:p>
            <a:r>
              <a:rPr lang="en-GB" dirty="0"/>
              <a:t>.06% - Have XX Genetic Disorders</a:t>
            </a:r>
          </a:p>
          <a:p>
            <a:endParaRPr lang="en-GB" dirty="0"/>
          </a:p>
          <a:p>
            <a:r>
              <a:rPr lang="en-GB" b="0" i="0" dirty="0">
                <a:solidFill>
                  <a:srgbClr val="E2EEFF"/>
                </a:solidFill>
                <a:effectLst/>
                <a:latin typeface="Google Sans"/>
              </a:rPr>
              <a:t>Hebrews 13:4 considers sex outside of marriage to be immoral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9176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DO YOU WANT TO BE IN MY GANG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9815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not feel like it but feelings don’t com into this this is who Gods says we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5657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9201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TIME WE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EC6A7-66A8-49D9-93F7-03BCCB8B6320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395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2330F-C4AF-4D76-BEE6-2AB10FCF3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759DF-77C2-412D-8D7F-E9870A959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19E54-7501-45EF-B01D-9EF096FBB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191A8-F880-4BE2-8A92-6755F453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C3E31-E568-43E1-9189-2B965F99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80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19B5-E077-49ED-BC31-7E9EF126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D3F84-19BA-400F-A45D-5C2552B4B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B1FEA-72A7-4F07-B64C-9C466DD95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8FCD8-B16A-4E02-9ECD-AB6750E99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0B95A-F95D-4D59-839E-D00B9863A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5FD3A-2D2C-4C1F-CC00-6101E88728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032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BF31E-7960-49B4-9311-9544F4305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C63B4-5DB3-4B99-92D6-C78DC4A27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ACE13-2388-4F33-A656-C4DADE6C7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FA8AF-E7AD-4820-A160-81FB07FF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4288B-DD31-4909-BDAC-5993BE6AD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49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897D5-99C6-4397-B817-4C8D28DF0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61AD2-A0CD-462A-A5E4-E284C0234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3467A-2261-4AC3-8DC5-9BFA276EC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062A1-8C1A-4F0D-824C-DD5062007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91209-04BB-4900-A990-B78B7DCDE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1E972-A1BB-4177-BD9E-3B08BAA1F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646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5BA6-CDAA-4122-8356-C6582D366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2B47A-07AE-4CAF-A2AC-9DBD43BE0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CE82F-5335-4C89-B3DB-2C4CB384D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07169D-6CC7-4193-956F-A8CA8BD42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D96C18-A171-4223-A724-E1258F2E9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55C649-5AD4-4EE5-AFDA-ED8E5A49C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40447-E04D-4137-90E8-764C1833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A71EA1-61A1-4915-8611-CD0599687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768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FCFAE-AE00-4D0B-B5E5-1C094A80C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D98285-ED87-4173-90A2-CA4BE81CC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2D4ED8-CDDB-4FE6-B1D1-755E52C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47AA57-8814-4B4A-8AF9-598B7935F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1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D4721D-AA4D-4D1C-9F76-930A5500C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F91B8C-9CA6-4FF8-9185-D4A87A791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DF98A-A2EB-4A47-8532-3C5729E87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44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75128-D33B-4F25-937A-E84B4506A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A8F56-CC9D-49BA-99AC-2B8CDB2B8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616A8-CD96-48E9-ACFD-C7BFA2247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D83E5-66AF-4E72-95E2-1957D7B99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D99D8-1796-48AB-BD3C-51DC89A23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B9802-8FF4-46BA-8090-372960EB9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7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36550-C9E0-499D-8C66-8CD411A3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A5FA8-81E6-45E6-B8C0-3733E65FC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C79F6-6BB5-4F78-AA9B-F419CAF1C3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18BAD-B338-4DBB-BFAC-D5840D037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6928D-E30F-48E3-86C2-8115003C6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31886-D834-4354-873C-C936D5C1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38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C2720-6D60-465A-83B5-D59F901E8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DA62F0-903C-48FD-B95D-C6F33899C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11640-CA3F-46C9-BA6F-D05853878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C8856-F29F-4356-A32A-B79223BD1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87A23-532C-4BE9-8848-EE87ED80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820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CAA399-E2DE-4E69-9D01-301F90BC2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7D010C-6221-461E-A1A7-248245FCA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6DE74-50A0-4CEA-A045-21657479A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AE504-C5ED-492C-A2CB-C63729D95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A6E8A-9639-4FBD-81E2-74578B61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62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1022A9-2424-41AC-97D9-E3AD8A68C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4EDC4-F731-4769-BCAE-C31FE2BCB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A5861-0A90-4438-8C8F-9668DC825F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42832-0BAC-4071-8446-5C2BE13BA58D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933C8-5D8E-4539-8DFF-22E374C82C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6CE76-A787-443E-ACC9-CF48D3EB54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B358C-7336-4714-9F1A-ED3076014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05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C97360C-5006-4FD4-9950-D37AD4777837}"/>
              </a:ext>
            </a:extLst>
          </p:cNvPr>
          <p:cNvSpPr txBox="1"/>
          <p:nvPr/>
        </p:nvSpPr>
        <p:spPr>
          <a:xfrm>
            <a:off x="889969" y="1009250"/>
            <a:ext cx="10421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>
                <a:solidFill>
                  <a:srgbClr val="FFC000"/>
                </a:solidFill>
                <a:latin typeface="Impact" panose="020B0806030902050204" pitchFamily="34" charset="0"/>
              </a:rPr>
              <a:t>ONE RANDOM THOUGHT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5427B-B6B8-E25E-242C-B21F9F56A191}"/>
              </a:ext>
            </a:extLst>
          </p:cNvPr>
          <p:cNvSpPr txBox="1"/>
          <p:nvPr/>
        </p:nvSpPr>
        <p:spPr>
          <a:xfrm>
            <a:off x="5547433" y="2676938"/>
            <a:ext cx="59664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THAT LED TO ANOTHER</a:t>
            </a:r>
          </a:p>
        </p:txBody>
      </p:sp>
    </p:spTree>
    <p:extLst>
      <p:ext uri="{BB962C8B-B14F-4D97-AF65-F5344CB8AC3E}">
        <p14:creationId xmlns:p14="http://schemas.microsoft.com/office/powerpoint/2010/main" val="212820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3E4C-8D66-4334-83AF-10BD3B98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2" name="Picture 4" descr="hand, apple, presentation, drip, wet, human hand, black background, HD wallpaper">
            <a:extLst>
              <a:ext uri="{FF2B5EF4-FFF2-40B4-BE49-F238E27FC236}">
                <a16:creationId xmlns:a16="http://schemas.microsoft.com/office/drawing/2014/main" id="{3BCD6F84-9834-94C7-5162-A2AF150C5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8" cy="577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3FF454-50CC-F9A5-03DB-FAD32795004C}"/>
              </a:ext>
            </a:extLst>
          </p:cNvPr>
          <p:cNvSpPr txBox="1"/>
          <p:nvPr/>
        </p:nvSpPr>
        <p:spPr>
          <a:xfrm>
            <a:off x="3859619" y="5384879"/>
            <a:ext cx="833237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DID GOD ACTUALLY SAY?</a:t>
            </a:r>
            <a:endParaRPr lang="en-GB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84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C97360C-5006-4FD4-9950-D37AD4777837}"/>
              </a:ext>
            </a:extLst>
          </p:cNvPr>
          <p:cNvSpPr txBox="1"/>
          <p:nvPr/>
        </p:nvSpPr>
        <p:spPr>
          <a:xfrm>
            <a:off x="542848" y="239841"/>
            <a:ext cx="76624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rgbClr val="FFC000"/>
                </a:solidFill>
                <a:latin typeface="Impact" panose="020B0806030902050204" pitchFamily="34" charset="0"/>
              </a:rPr>
              <a:t>DEFENITION OF COUNTERFEIT</a:t>
            </a:r>
          </a:p>
          <a:p>
            <a:pPr algn="ctr"/>
            <a:endParaRPr lang="en-GB" sz="6000" dirty="0">
              <a:solidFill>
                <a:srgbClr val="FFC000"/>
              </a:solidFill>
              <a:latin typeface="Impact" panose="020B0806030902050204" pitchFamily="34" charset="0"/>
            </a:endParaRPr>
          </a:p>
          <a:p>
            <a:pPr algn="ctr"/>
            <a:r>
              <a:rPr lang="en-GB" sz="6000" dirty="0">
                <a:solidFill>
                  <a:schemeClr val="bg1"/>
                </a:solidFill>
                <a:latin typeface="Impact" panose="020B0806030902050204" pitchFamily="34" charset="0"/>
              </a:rPr>
              <a:t>“IMITATE FRAUDULENTLY”</a:t>
            </a:r>
          </a:p>
        </p:txBody>
      </p:sp>
      <p:pic>
        <p:nvPicPr>
          <p:cNvPr id="3" name="Picture 2" descr="A stack of money with a rubber band&#10;&#10;Description automatically generated">
            <a:extLst>
              <a:ext uri="{FF2B5EF4-FFF2-40B4-BE49-F238E27FC236}">
                <a16:creationId xmlns:a16="http://schemas.microsoft.com/office/drawing/2014/main" id="{B4E1DD23-F3BA-D014-A5AF-6EC23662D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502" y="2714655"/>
            <a:ext cx="5627736" cy="49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24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ith a beard smiling&#10;&#10;Description automatically generated">
            <a:extLst>
              <a:ext uri="{FF2B5EF4-FFF2-40B4-BE49-F238E27FC236}">
                <a16:creationId xmlns:a16="http://schemas.microsoft.com/office/drawing/2014/main" id="{B920A063-7EFD-7AB8-C0A3-92BBBA112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4930"/>
            <a:ext cx="3361554" cy="4754972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4DEA4095-6AD2-AE4F-0EB2-C80AD3FEDC37}"/>
              </a:ext>
            </a:extLst>
          </p:cNvPr>
          <p:cNvSpPr/>
          <p:nvPr/>
        </p:nvSpPr>
        <p:spPr>
          <a:xfrm>
            <a:off x="3588587" y="304484"/>
            <a:ext cx="7384211" cy="5043894"/>
          </a:xfrm>
          <a:prstGeom prst="cloud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 descr="A white sports jersey with red letters&#10;&#10;Description automatically generated">
            <a:extLst>
              <a:ext uri="{FF2B5EF4-FFF2-40B4-BE49-F238E27FC236}">
                <a16:creationId xmlns:a16="http://schemas.microsoft.com/office/drawing/2014/main" id="{8878056C-CF33-8C5C-651B-D38CDC4B3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554" y="349690"/>
            <a:ext cx="3802276" cy="475497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03208A2-2397-26B2-C4C5-6DB74F737E3B}"/>
              </a:ext>
            </a:extLst>
          </p:cNvPr>
          <p:cNvSpPr/>
          <p:nvPr/>
        </p:nvSpPr>
        <p:spPr>
          <a:xfrm>
            <a:off x="2878111" y="2893102"/>
            <a:ext cx="710475" cy="535898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249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ith a beard smiling&#10;&#10;Description automatically generated">
            <a:extLst>
              <a:ext uri="{FF2B5EF4-FFF2-40B4-BE49-F238E27FC236}">
                <a16:creationId xmlns:a16="http://schemas.microsoft.com/office/drawing/2014/main" id="{B920A063-7EFD-7AB8-C0A3-92BBBA112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4930"/>
            <a:ext cx="3361554" cy="4754972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4DEA4095-6AD2-AE4F-0EB2-C80AD3FEDC37}"/>
              </a:ext>
            </a:extLst>
          </p:cNvPr>
          <p:cNvSpPr/>
          <p:nvPr/>
        </p:nvSpPr>
        <p:spPr>
          <a:xfrm>
            <a:off x="3588587" y="304484"/>
            <a:ext cx="7384211" cy="5043894"/>
          </a:xfrm>
          <a:prstGeom prst="cloud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 descr="A white sports jersey with red letters&#10;&#10;Description automatically generated">
            <a:extLst>
              <a:ext uri="{FF2B5EF4-FFF2-40B4-BE49-F238E27FC236}">
                <a16:creationId xmlns:a16="http://schemas.microsoft.com/office/drawing/2014/main" id="{8878056C-CF33-8C5C-651B-D38CDC4B3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125" y="1455137"/>
            <a:ext cx="1971101" cy="24649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ABE6E-E51C-7B5A-615D-91B84811D1FE}"/>
              </a:ext>
            </a:extLst>
          </p:cNvPr>
          <p:cNvSpPr txBox="1"/>
          <p:nvPr/>
        </p:nvSpPr>
        <p:spPr>
          <a:xfrm>
            <a:off x="6419622" y="2410932"/>
            <a:ext cx="42331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Impact" panose="020B0806030902050204" pitchFamily="34" charset="0"/>
              </a:rPr>
              <a:t>= £80/£120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527C3D0-8B13-3CE7-B2EE-47614124D4F9}"/>
              </a:ext>
            </a:extLst>
          </p:cNvPr>
          <p:cNvSpPr/>
          <p:nvPr/>
        </p:nvSpPr>
        <p:spPr>
          <a:xfrm>
            <a:off x="2878111" y="2893102"/>
            <a:ext cx="710475" cy="535898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534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ith a beard smiling&#10;&#10;Description automatically generated">
            <a:extLst>
              <a:ext uri="{FF2B5EF4-FFF2-40B4-BE49-F238E27FC236}">
                <a16:creationId xmlns:a16="http://schemas.microsoft.com/office/drawing/2014/main" id="{B920A063-7EFD-7AB8-C0A3-92BBBA112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4930"/>
            <a:ext cx="3361554" cy="4754972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4DEA4095-6AD2-AE4F-0EB2-C80AD3FEDC37}"/>
              </a:ext>
            </a:extLst>
          </p:cNvPr>
          <p:cNvSpPr/>
          <p:nvPr/>
        </p:nvSpPr>
        <p:spPr>
          <a:xfrm>
            <a:off x="3588587" y="304484"/>
            <a:ext cx="7384211" cy="5043894"/>
          </a:xfrm>
          <a:prstGeom prst="cloud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" name="Picture 2" descr="DHgate logo and symbol, meaning, history, PNG">
            <a:extLst>
              <a:ext uri="{FF2B5EF4-FFF2-40B4-BE49-F238E27FC236}">
                <a16:creationId xmlns:a16="http://schemas.microsoft.com/office/drawing/2014/main" id="{2B79C9F0-CFB8-AC6A-4E48-166FB82EBB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313" y="1509622"/>
            <a:ext cx="5518377" cy="310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E85F896-8998-492D-EAB4-C720C5DBE7EB}"/>
              </a:ext>
            </a:extLst>
          </p:cNvPr>
          <p:cNvSpPr/>
          <p:nvPr/>
        </p:nvSpPr>
        <p:spPr>
          <a:xfrm>
            <a:off x="2878111" y="2893102"/>
            <a:ext cx="710475" cy="535898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468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ith a beard smiling&#10;&#10;Description automatically generated">
            <a:extLst>
              <a:ext uri="{FF2B5EF4-FFF2-40B4-BE49-F238E27FC236}">
                <a16:creationId xmlns:a16="http://schemas.microsoft.com/office/drawing/2014/main" id="{B920A063-7EFD-7AB8-C0A3-92BBBA112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4930"/>
            <a:ext cx="3361554" cy="4754972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4DEA4095-6AD2-AE4F-0EB2-C80AD3FEDC37}"/>
              </a:ext>
            </a:extLst>
          </p:cNvPr>
          <p:cNvSpPr/>
          <p:nvPr/>
        </p:nvSpPr>
        <p:spPr>
          <a:xfrm>
            <a:off x="3588587" y="304484"/>
            <a:ext cx="7384211" cy="5043894"/>
          </a:xfrm>
          <a:prstGeom prst="cloud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 descr="A white sports jersey with red letters&#10;&#10;Description automatically generated">
            <a:extLst>
              <a:ext uri="{FF2B5EF4-FFF2-40B4-BE49-F238E27FC236}">
                <a16:creationId xmlns:a16="http://schemas.microsoft.com/office/drawing/2014/main" id="{8878056C-CF33-8C5C-651B-D38CDC4B3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125" y="1455137"/>
            <a:ext cx="1971101" cy="24649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ABE6E-E51C-7B5A-615D-91B84811D1FE}"/>
              </a:ext>
            </a:extLst>
          </p:cNvPr>
          <p:cNvSpPr txBox="1"/>
          <p:nvPr/>
        </p:nvSpPr>
        <p:spPr>
          <a:xfrm>
            <a:off x="6291842" y="2103156"/>
            <a:ext cx="40879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>
                <a:latin typeface="Impact" panose="020B0806030902050204" pitchFamily="34" charset="0"/>
              </a:rPr>
              <a:t>= £12.50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0E048A-9335-8951-0BCA-AC16912D712E}"/>
              </a:ext>
            </a:extLst>
          </p:cNvPr>
          <p:cNvSpPr/>
          <p:nvPr/>
        </p:nvSpPr>
        <p:spPr>
          <a:xfrm>
            <a:off x="2878111" y="2893102"/>
            <a:ext cx="710475" cy="535898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811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ith a beard smiling&#10;&#10;Description automatically generated">
            <a:extLst>
              <a:ext uri="{FF2B5EF4-FFF2-40B4-BE49-F238E27FC236}">
                <a16:creationId xmlns:a16="http://schemas.microsoft.com/office/drawing/2014/main" id="{B920A063-7EFD-7AB8-C0A3-92BBBA112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4930"/>
            <a:ext cx="3361554" cy="4754972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4DEA4095-6AD2-AE4F-0EB2-C80AD3FEDC37}"/>
              </a:ext>
            </a:extLst>
          </p:cNvPr>
          <p:cNvSpPr/>
          <p:nvPr/>
        </p:nvSpPr>
        <p:spPr>
          <a:xfrm>
            <a:off x="3588587" y="304484"/>
            <a:ext cx="7384211" cy="5043894"/>
          </a:xfrm>
          <a:prstGeom prst="cloud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36B6EB-B7ED-932F-FAE6-0DD546185ECF}"/>
              </a:ext>
            </a:extLst>
          </p:cNvPr>
          <p:cNvSpPr txBox="1"/>
          <p:nvPr/>
        </p:nvSpPr>
        <p:spPr>
          <a:xfrm>
            <a:off x="4221271" y="2410932"/>
            <a:ext cx="6187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Impact" panose="020B0806030902050204" pitchFamily="34" charset="0"/>
              </a:rPr>
              <a:t>WHAT COULD POSSIBLY</a:t>
            </a:r>
          </a:p>
          <a:p>
            <a:pPr algn="ctr"/>
            <a:r>
              <a:rPr lang="en-GB" sz="4800" dirty="0">
                <a:latin typeface="Impact" panose="020B0806030902050204" pitchFamily="34" charset="0"/>
              </a:rPr>
              <a:t>GO WRONG …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3578E8-C183-5C21-12D1-7FB5EA10BFBD}"/>
              </a:ext>
            </a:extLst>
          </p:cNvPr>
          <p:cNvSpPr/>
          <p:nvPr/>
        </p:nvSpPr>
        <p:spPr>
          <a:xfrm>
            <a:off x="2878111" y="2893102"/>
            <a:ext cx="710475" cy="535898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30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FEDAD-24E5-A086-7F39-E0CEC80C7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Photo of me</a:t>
            </a:r>
            <a:endParaRPr lang="en-GB" dirty="0"/>
          </a:p>
        </p:txBody>
      </p:sp>
      <p:pic>
        <p:nvPicPr>
          <p:cNvPr id="5" name="Picture 4" descr="A hand holding a cell phone&#10;&#10;Description automatically generated">
            <a:extLst>
              <a:ext uri="{FF2B5EF4-FFF2-40B4-BE49-F238E27FC236}">
                <a16:creationId xmlns:a16="http://schemas.microsoft.com/office/drawing/2014/main" id="{76AF5873-7EE2-B3F6-A48F-0D56DC377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4691" y="224611"/>
            <a:ext cx="9454038" cy="108823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A7F2A3-CC34-1C84-DC01-2AD1B335C67F}"/>
              </a:ext>
            </a:extLst>
          </p:cNvPr>
          <p:cNvSpPr txBox="1"/>
          <p:nvPr/>
        </p:nvSpPr>
        <p:spPr>
          <a:xfrm>
            <a:off x="5319347" y="2895853"/>
            <a:ext cx="68111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FFC000"/>
                </a:solidFill>
                <a:latin typeface="Impact" panose="020B0806030902050204" pitchFamily="34" charset="0"/>
              </a:rPr>
              <a:t>READ THE 4</a:t>
            </a:r>
            <a:r>
              <a:rPr lang="en-GB" sz="4400" baseline="30000" dirty="0">
                <a:solidFill>
                  <a:srgbClr val="FFC000"/>
                </a:solidFill>
                <a:latin typeface="Impact" panose="020B0806030902050204" pitchFamily="34" charset="0"/>
              </a:rPr>
              <a:t>TH</a:t>
            </a:r>
            <a:r>
              <a:rPr lang="en-GB" sz="4400" dirty="0">
                <a:solidFill>
                  <a:srgbClr val="FFC000"/>
                </a:solidFill>
                <a:latin typeface="Impact" panose="020B0806030902050204" pitchFamily="34" charset="0"/>
              </a:rPr>
              <a:t> COMMANDMENT</a:t>
            </a:r>
          </a:p>
        </p:txBody>
      </p:sp>
    </p:spTree>
    <p:extLst>
      <p:ext uri="{BB962C8B-B14F-4D97-AF65-F5344CB8AC3E}">
        <p14:creationId xmlns:p14="http://schemas.microsoft.com/office/powerpoint/2010/main" val="286349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C97360C-5006-4FD4-9950-D37AD4777837}"/>
              </a:ext>
            </a:extLst>
          </p:cNvPr>
          <p:cNvSpPr txBox="1"/>
          <p:nvPr/>
        </p:nvSpPr>
        <p:spPr>
          <a:xfrm>
            <a:off x="1040749" y="694774"/>
            <a:ext cx="1042100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I COULD BLEND IN UNNOTICED</a:t>
            </a:r>
          </a:p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BUT</a:t>
            </a:r>
            <a:r>
              <a:rPr lang="en-GB" sz="16600" dirty="0">
                <a:solidFill>
                  <a:schemeClr val="bg1"/>
                </a:solidFill>
                <a:latin typeface="Impact" panose="020B0806030902050204" pitchFamily="34" charset="0"/>
              </a:rPr>
              <a:t> I </a:t>
            </a:r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KNOW</a:t>
            </a:r>
          </a:p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THAT’S ALL I NOW SEE</a:t>
            </a:r>
          </a:p>
        </p:txBody>
      </p:sp>
    </p:spTree>
    <p:extLst>
      <p:ext uri="{BB962C8B-B14F-4D97-AF65-F5344CB8AC3E}">
        <p14:creationId xmlns:p14="http://schemas.microsoft.com/office/powerpoint/2010/main" val="4161421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C97360C-5006-4FD4-9950-D37AD4777837}"/>
              </a:ext>
            </a:extLst>
          </p:cNvPr>
          <p:cNvSpPr txBox="1"/>
          <p:nvPr/>
        </p:nvSpPr>
        <p:spPr>
          <a:xfrm>
            <a:off x="885497" y="2367171"/>
            <a:ext cx="104210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THE ENEMY IS NOT A CREATOR HE CAN ONLY COUNTERFEIT</a:t>
            </a:r>
          </a:p>
        </p:txBody>
      </p:sp>
    </p:spTree>
    <p:extLst>
      <p:ext uri="{BB962C8B-B14F-4D97-AF65-F5344CB8AC3E}">
        <p14:creationId xmlns:p14="http://schemas.microsoft.com/office/powerpoint/2010/main" val="1389303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3E4C-8D66-4334-83AF-10BD3B98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87715-1B3B-40C9-BA54-FF1070336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AC0045-C1AE-4D60-BAF6-E8CEB16BCF20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	LUKE 12:2</a:t>
            </a:r>
          </a:p>
          <a:p>
            <a:pPr algn="ctr"/>
            <a:endParaRPr lang="en-GB" sz="4800" dirty="0">
              <a:latin typeface="Impact" panose="020B0806030902050204" pitchFamily="34" charset="0"/>
            </a:endParaRPr>
          </a:p>
          <a:p>
            <a:pPr algn="ctr"/>
            <a:r>
              <a:rPr lang="en-GB" sz="4800" dirty="0">
                <a:latin typeface="Impact" panose="020B0806030902050204" pitchFamily="34" charset="0"/>
              </a:rPr>
              <a:t>There is nothing concealed that will not be disclosed, or hidden that will not be made known.</a:t>
            </a:r>
          </a:p>
          <a:p>
            <a:pPr algn="ctr"/>
            <a:endParaRPr lang="en-GB" sz="4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486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and white globe with grid lines&#10;&#10;Description automatically generated">
            <a:extLst>
              <a:ext uri="{FF2B5EF4-FFF2-40B4-BE49-F238E27FC236}">
                <a16:creationId xmlns:a16="http://schemas.microsoft.com/office/drawing/2014/main" id="{1E4497B0-D723-221E-2B91-D53C4836F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526" y="1463564"/>
            <a:ext cx="3417924" cy="34179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A293133-C16D-1000-57C5-698020AA8397}"/>
              </a:ext>
            </a:extLst>
          </p:cNvPr>
          <p:cNvSpPr txBox="1"/>
          <p:nvPr/>
        </p:nvSpPr>
        <p:spPr>
          <a:xfrm>
            <a:off x="266255" y="355568"/>
            <a:ext cx="11659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BATTLE BETWEEN TWO FOUNDATIONS</a:t>
            </a:r>
            <a:endParaRPr lang="en-GB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2A8B98-7B32-B392-0E64-C1161E6D17AB}"/>
              </a:ext>
            </a:extLst>
          </p:cNvPr>
          <p:cNvSpPr txBox="1"/>
          <p:nvPr/>
        </p:nvSpPr>
        <p:spPr>
          <a:xfrm>
            <a:off x="266255" y="5394436"/>
            <a:ext cx="62515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MAN’S WORD</a:t>
            </a:r>
            <a:endParaRPr lang="en-GB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5320EE-29AF-571A-5586-0C0B16330455}"/>
              </a:ext>
            </a:extLst>
          </p:cNvPr>
          <p:cNvSpPr txBox="1"/>
          <p:nvPr/>
        </p:nvSpPr>
        <p:spPr>
          <a:xfrm>
            <a:off x="5674241" y="5394436"/>
            <a:ext cx="62515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GOD’S WORD</a:t>
            </a:r>
            <a:endParaRPr lang="en-GB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20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6314787" y="1413847"/>
            <a:ext cx="50031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WHY DO WE ATTEMPT TO LIVE WITHOUT THE INSTRUCTION MANUAL ?</a:t>
            </a:r>
          </a:p>
          <a:p>
            <a:pPr algn="ctr"/>
            <a:endParaRPr lang="en-GB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222" name="Picture 6" descr="IKEA logo made &quot;future proof&quot; in subtle redesign by Seventy Agency">
            <a:extLst>
              <a:ext uri="{FF2B5EF4-FFF2-40B4-BE49-F238E27FC236}">
                <a16:creationId xmlns:a16="http://schemas.microsoft.com/office/drawing/2014/main" id="{7AB3D267-CAC6-BBBB-5702-F0145E33E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766" y="1413847"/>
            <a:ext cx="2126352" cy="119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diagram of a door&#10;&#10;Description automatically generated">
            <a:extLst>
              <a:ext uri="{FF2B5EF4-FFF2-40B4-BE49-F238E27FC236}">
                <a16:creationId xmlns:a16="http://schemas.microsoft.com/office/drawing/2014/main" id="{1857764C-CF05-E9DC-1907-8CFF956F13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7" y="2781636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55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ook with a white bookmark&#10;&#10;Description automatically generated">
            <a:extLst>
              <a:ext uri="{FF2B5EF4-FFF2-40B4-BE49-F238E27FC236}">
                <a16:creationId xmlns:a16="http://schemas.microsoft.com/office/drawing/2014/main" id="{947E36AC-B4C2-42AE-C5AA-1CC8F70F7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19" y="1160451"/>
            <a:ext cx="6078315" cy="45587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8B3110-C08F-2F48-63BC-A21870310A51}"/>
              </a:ext>
            </a:extLst>
          </p:cNvPr>
          <p:cNvSpPr txBox="1"/>
          <p:nvPr/>
        </p:nvSpPr>
        <p:spPr>
          <a:xfrm>
            <a:off x="-1129428" y="5961686"/>
            <a:ext cx="802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“DON’T BE SO RELIGIOUS….”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8D808-D2EA-5D51-D01D-428580F77DFF}"/>
              </a:ext>
            </a:extLst>
          </p:cNvPr>
          <p:cNvSpPr txBox="1"/>
          <p:nvPr/>
        </p:nvSpPr>
        <p:spPr>
          <a:xfrm>
            <a:off x="4965000" y="1488772"/>
            <a:ext cx="621343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FFC000"/>
                </a:solidFill>
                <a:latin typeface="Impact" panose="020B0806030902050204" pitchFamily="34" charset="0"/>
              </a:rPr>
              <a:t>2TIM 3 :16</a:t>
            </a:r>
          </a:p>
          <a:p>
            <a:pPr algn="ctr"/>
            <a:r>
              <a:rPr lang="en-GB" sz="2800" dirty="0">
                <a:solidFill>
                  <a:srgbClr val="FFC000"/>
                </a:solidFill>
                <a:latin typeface="Impact" panose="020B0806030902050204" pitchFamily="34" charset="0"/>
              </a:rPr>
              <a:t>All Scripture is God-breathed and is useful for teaching, rebuking, correcting and training in righteousness.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6F3254-3E87-7BC6-B71D-6FA88E16CC46}"/>
              </a:ext>
            </a:extLst>
          </p:cNvPr>
          <p:cNvSpPr txBox="1"/>
          <p:nvPr/>
        </p:nvSpPr>
        <p:spPr>
          <a:xfrm>
            <a:off x="3859060" y="331316"/>
            <a:ext cx="82212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“YOU HAVEN’T GOT TIME FOR THAT…”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B565DE-3BFA-3870-23A5-C511568DBA40}"/>
              </a:ext>
            </a:extLst>
          </p:cNvPr>
          <p:cNvSpPr txBox="1"/>
          <p:nvPr/>
        </p:nvSpPr>
        <p:spPr>
          <a:xfrm>
            <a:off x="4353204" y="4703176"/>
            <a:ext cx="802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“THAT’S A DATED WAY OF THINKING”</a:t>
            </a:r>
          </a:p>
        </p:txBody>
      </p:sp>
    </p:spTree>
    <p:extLst>
      <p:ext uri="{BB962C8B-B14F-4D97-AF65-F5344CB8AC3E}">
        <p14:creationId xmlns:p14="http://schemas.microsoft.com/office/powerpoint/2010/main" val="28758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7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3E4C-8D66-4334-83AF-10BD3B98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 descr="A cartoon character of a child&#10;&#10;Description automatically generated">
            <a:extLst>
              <a:ext uri="{FF2B5EF4-FFF2-40B4-BE49-F238E27FC236}">
                <a16:creationId xmlns:a16="http://schemas.microsoft.com/office/drawing/2014/main" id="{C6AD9BE6-534C-085A-91E2-70125C263C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46" y="341471"/>
            <a:ext cx="4800820" cy="6638991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3604261" y="1690688"/>
            <a:ext cx="746520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C000"/>
                </a:solidFill>
                <a:latin typeface="Impact" panose="020B0806030902050204" pitchFamily="34" charset="0"/>
              </a:rPr>
              <a:t>And when He comes, He will </a:t>
            </a:r>
            <a:r>
              <a:rPr lang="en-GB" sz="3200" dirty="0">
                <a:solidFill>
                  <a:schemeClr val="bg1"/>
                </a:solidFill>
                <a:latin typeface="Impact" panose="020B0806030902050204" pitchFamily="34" charset="0"/>
              </a:rPr>
              <a:t>convict</a:t>
            </a:r>
            <a:r>
              <a:rPr lang="en-GB" sz="3200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en-GB" sz="3200" dirty="0">
                <a:solidFill>
                  <a:schemeClr val="bg1"/>
                </a:solidFill>
                <a:latin typeface="Impact" panose="020B0806030902050204" pitchFamily="34" charset="0"/>
              </a:rPr>
              <a:t>the world</a:t>
            </a:r>
            <a:r>
              <a:rPr lang="en-GB" sz="3200" dirty="0">
                <a:solidFill>
                  <a:srgbClr val="FFC000"/>
                </a:solidFill>
                <a:latin typeface="Impact" panose="020B0806030902050204" pitchFamily="34" charset="0"/>
              </a:rPr>
              <a:t> in regard to sin and righteousness and judgment: </a:t>
            </a:r>
            <a:r>
              <a:rPr lang="en-GB" sz="3200" dirty="0">
                <a:solidFill>
                  <a:schemeClr val="bg1"/>
                </a:solidFill>
                <a:latin typeface="Impact" panose="020B0806030902050204" pitchFamily="34" charset="0"/>
              </a:rPr>
              <a:t>in regard to sin, because they do not believe in Me</a:t>
            </a:r>
            <a:r>
              <a:rPr lang="en-GB" sz="3200" dirty="0">
                <a:solidFill>
                  <a:srgbClr val="FFC000"/>
                </a:solidFill>
                <a:latin typeface="Impact" panose="020B0806030902050204" pitchFamily="34" charset="0"/>
              </a:rPr>
              <a:t>;  in regard to righteousness, because I am going to the Father and you will no longer see Me; and in regard to judgment, because the prince of this world has been condemned.</a:t>
            </a:r>
            <a:endParaRPr lang="en-GB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812B5-4574-5BC7-6773-6E50D41982BC}"/>
              </a:ext>
            </a:extLst>
          </p:cNvPr>
          <p:cNvSpPr txBox="1"/>
          <p:nvPr/>
        </p:nvSpPr>
        <p:spPr>
          <a:xfrm>
            <a:off x="3947159" y="616217"/>
            <a:ext cx="29565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FFC000"/>
                </a:solidFill>
                <a:latin typeface="Impact" panose="020B0806030902050204" pitchFamily="34" charset="0"/>
              </a:rPr>
              <a:t>JOHN 16 8-11</a:t>
            </a:r>
          </a:p>
        </p:txBody>
      </p:sp>
    </p:spTree>
    <p:extLst>
      <p:ext uri="{BB962C8B-B14F-4D97-AF65-F5344CB8AC3E}">
        <p14:creationId xmlns:p14="http://schemas.microsoft.com/office/powerpoint/2010/main" val="1415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3E4C-8D66-4334-83AF-10BD3B98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5053015" y="750258"/>
            <a:ext cx="591272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C000"/>
                </a:solidFill>
                <a:latin typeface="Impact" panose="020B0806030902050204" pitchFamily="34" charset="0"/>
              </a:rPr>
              <a:t>THE HOLY SPIRIT CONVICTS THE WORLD BECAUSE THEY DO NOT BELIEVE IN </a:t>
            </a:r>
          </a:p>
          <a:p>
            <a:pPr algn="ctr"/>
            <a:r>
              <a:rPr lang="en-GB" sz="8000" dirty="0">
                <a:solidFill>
                  <a:schemeClr val="bg1"/>
                </a:solidFill>
                <a:latin typeface="Impact" panose="020B0806030902050204" pitchFamily="34" charset="0"/>
              </a:rPr>
              <a:t>JESUS</a:t>
            </a:r>
          </a:p>
        </p:txBody>
      </p:sp>
      <p:pic>
        <p:nvPicPr>
          <p:cNvPr id="8" name="Picture 7" descr="A cross made of words&#10;&#10;Description automatically generated">
            <a:extLst>
              <a:ext uri="{FF2B5EF4-FFF2-40B4-BE49-F238E27FC236}">
                <a16:creationId xmlns:a16="http://schemas.microsoft.com/office/drawing/2014/main" id="{130B6D70-FDB4-C7AF-8511-652D996B0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854" y="472637"/>
            <a:ext cx="5912725" cy="591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7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3E4C-8D66-4334-83AF-10BD3B98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5053015" y="750258"/>
            <a:ext cx="591272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THE HOLY SPIRIT REMINDS US OF OUR </a:t>
            </a:r>
            <a:r>
              <a:rPr lang="en-GB" sz="6600" dirty="0">
                <a:solidFill>
                  <a:schemeClr val="bg1"/>
                </a:solidFill>
                <a:latin typeface="Impact" panose="020B0806030902050204" pitchFamily="34" charset="0"/>
              </a:rPr>
              <a:t>RIGHTEOUSNESS</a:t>
            </a:r>
          </a:p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IN CHRIST</a:t>
            </a:r>
            <a:endParaRPr lang="en-GB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8" name="Picture 7" descr="A cross made of words&#10;&#10;Description automatically generated">
            <a:extLst>
              <a:ext uri="{FF2B5EF4-FFF2-40B4-BE49-F238E27FC236}">
                <a16:creationId xmlns:a16="http://schemas.microsoft.com/office/drawing/2014/main" id="{130B6D70-FDB4-C7AF-8511-652D996B0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854" y="472637"/>
            <a:ext cx="5912725" cy="591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8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z Automatic - 110 wash . - Janitorial Direct">
            <a:extLst>
              <a:ext uri="{FF2B5EF4-FFF2-40B4-BE49-F238E27FC236}">
                <a16:creationId xmlns:a16="http://schemas.microsoft.com/office/drawing/2014/main" id="{FAC8B8BA-4CE2-E022-B4FE-70A65AA56C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1" t="17617" r="19242" b="3699"/>
          <a:stretch/>
        </p:blipFill>
        <p:spPr bwMode="auto">
          <a:xfrm>
            <a:off x="325676" y="504879"/>
            <a:ext cx="4475907" cy="565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598967-4E64-B769-E4D4-E812A98BCB01}"/>
              </a:ext>
            </a:extLst>
          </p:cNvPr>
          <p:cNvSpPr txBox="1"/>
          <p:nvPr/>
        </p:nvSpPr>
        <p:spPr>
          <a:xfrm>
            <a:off x="5353638" y="687628"/>
            <a:ext cx="59127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GOD’S APPROVAL</a:t>
            </a:r>
          </a:p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BEARER OF HIS RIGHTEOUSNESS</a:t>
            </a:r>
          </a:p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JUSTIFIED</a:t>
            </a:r>
          </a:p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BECAUSE OF WHAT JEUSUS HAS DONE</a:t>
            </a:r>
            <a:endParaRPr lang="en-GB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40401-8C19-14E0-B696-7210DB03C0EF}"/>
              </a:ext>
            </a:extLst>
          </p:cNvPr>
          <p:cNvSpPr txBox="1"/>
          <p:nvPr/>
        </p:nvSpPr>
        <p:spPr>
          <a:xfrm>
            <a:off x="5353639" y="5404298"/>
            <a:ext cx="5912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Impact" panose="020B0806030902050204" pitchFamily="34" charset="0"/>
              </a:rPr>
              <a:t>CAN WE GET A LITTLE BIT EXCITED!</a:t>
            </a:r>
          </a:p>
        </p:txBody>
      </p:sp>
    </p:spTree>
    <p:extLst>
      <p:ext uri="{BB962C8B-B14F-4D97-AF65-F5344CB8AC3E}">
        <p14:creationId xmlns:p14="http://schemas.microsoft.com/office/powerpoint/2010/main" val="260181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artoon character of a child&#10;&#10;Description automatically generated">
            <a:extLst>
              <a:ext uri="{FF2B5EF4-FFF2-40B4-BE49-F238E27FC236}">
                <a16:creationId xmlns:a16="http://schemas.microsoft.com/office/drawing/2014/main" id="{C6AD9BE6-534C-085A-91E2-70125C263C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006" y="48544"/>
            <a:ext cx="4800820" cy="6638991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4593066" y="1813172"/>
            <a:ext cx="591272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THE ENEMY</a:t>
            </a:r>
          </a:p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ACCUSES US OF</a:t>
            </a:r>
          </a:p>
          <a:p>
            <a:pPr algn="ctr"/>
            <a:r>
              <a:rPr lang="en-GB" sz="6600" dirty="0">
                <a:solidFill>
                  <a:schemeClr val="bg1"/>
                </a:solidFill>
                <a:latin typeface="Impact" panose="020B0806030902050204" pitchFamily="34" charset="0"/>
              </a:rPr>
              <a:t>SIN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67839D-339D-4EAC-DA10-85455445C041}"/>
              </a:ext>
            </a:extLst>
          </p:cNvPr>
          <p:cNvSpPr txBox="1"/>
          <p:nvPr/>
        </p:nvSpPr>
        <p:spPr>
          <a:xfrm>
            <a:off x="3430985" y="5154330"/>
            <a:ext cx="4265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CONDEMNATION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547CF2-C775-FDD2-9125-6D2661E6E0A3}"/>
              </a:ext>
            </a:extLst>
          </p:cNvPr>
          <p:cNvSpPr txBox="1"/>
          <p:nvPr/>
        </p:nvSpPr>
        <p:spPr>
          <a:xfrm>
            <a:off x="7549428" y="5154330"/>
            <a:ext cx="4265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GUILTY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06F196-C132-3E4F-DF75-85D19F742C05}"/>
              </a:ext>
            </a:extLst>
          </p:cNvPr>
          <p:cNvSpPr txBox="1"/>
          <p:nvPr/>
        </p:nvSpPr>
        <p:spPr>
          <a:xfrm>
            <a:off x="7507684" y="365125"/>
            <a:ext cx="4265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TRAPPED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088A9D-2FE6-0CDA-87D3-73DAA336E56F}"/>
              </a:ext>
            </a:extLst>
          </p:cNvPr>
          <p:cNvSpPr txBox="1"/>
          <p:nvPr/>
        </p:nvSpPr>
        <p:spPr>
          <a:xfrm>
            <a:off x="2668211" y="365125"/>
            <a:ext cx="4265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FALIURE</a:t>
            </a:r>
          </a:p>
        </p:txBody>
      </p:sp>
    </p:spTree>
    <p:extLst>
      <p:ext uri="{BB962C8B-B14F-4D97-AF65-F5344CB8AC3E}">
        <p14:creationId xmlns:p14="http://schemas.microsoft.com/office/powerpoint/2010/main" val="256844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5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691019" y="335845"/>
            <a:ext cx="1080996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THE ENEMY </a:t>
            </a:r>
          </a:p>
          <a:p>
            <a:pPr algn="ctr"/>
            <a:r>
              <a:rPr lang="en-GB" sz="6600" dirty="0">
                <a:solidFill>
                  <a:schemeClr val="bg1"/>
                </a:solidFill>
                <a:latin typeface="Impact" panose="020B0806030902050204" pitchFamily="34" charset="0"/>
              </a:rPr>
              <a:t>HAS NO RIGHTS</a:t>
            </a:r>
          </a:p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TO CONDEM US</a:t>
            </a:r>
          </a:p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HE IS CONDEMMED AND THE HOLY SPIRIT REMINDS HIM OF JUDGEMENT </a:t>
            </a:r>
          </a:p>
        </p:txBody>
      </p:sp>
    </p:spTree>
    <p:extLst>
      <p:ext uri="{BB962C8B-B14F-4D97-AF65-F5344CB8AC3E}">
        <p14:creationId xmlns:p14="http://schemas.microsoft.com/office/powerpoint/2010/main" val="162550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280CCF-7ECB-5834-D142-7576923B2DEA}"/>
              </a:ext>
            </a:extLst>
          </p:cNvPr>
          <p:cNvSpPr txBox="1"/>
          <p:nvPr/>
        </p:nvSpPr>
        <p:spPr>
          <a:xfrm>
            <a:off x="137409" y="2548606"/>
            <a:ext cx="1191718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FFC000"/>
                </a:solidFill>
                <a:latin typeface="Impact" panose="020B0806030902050204" pitchFamily="34" charset="0"/>
              </a:rPr>
              <a:t>THE CONTERFEIT OF CONVICTION IS </a:t>
            </a:r>
          </a:p>
          <a:p>
            <a:pPr algn="ctr"/>
            <a:r>
              <a:rPr lang="en-GB" sz="7200" dirty="0">
                <a:solidFill>
                  <a:srgbClr val="FF0000"/>
                </a:solidFill>
                <a:latin typeface="Impact" panose="020B0806030902050204" pitchFamily="34" charset="0"/>
              </a:rPr>
              <a:t>ACCUSATION</a:t>
            </a:r>
          </a:p>
        </p:txBody>
      </p:sp>
    </p:spTree>
    <p:extLst>
      <p:ext uri="{BB962C8B-B14F-4D97-AF65-F5344CB8AC3E}">
        <p14:creationId xmlns:p14="http://schemas.microsoft.com/office/powerpoint/2010/main" val="19969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8955D1-16EA-5343-053F-77413A9587F3}"/>
              </a:ext>
            </a:extLst>
          </p:cNvPr>
          <p:cNvSpPr txBox="1"/>
          <p:nvPr/>
        </p:nvSpPr>
        <p:spPr>
          <a:xfrm>
            <a:off x="392394" y="331954"/>
            <a:ext cx="90768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600" dirty="0">
                <a:solidFill>
                  <a:schemeClr val="bg1"/>
                </a:solidFill>
                <a:latin typeface="Impact" panose="020B0806030902050204" pitchFamily="34" charset="0"/>
              </a:rPr>
              <a:t>“Dad you can’t say that….”</a:t>
            </a:r>
            <a:endParaRPr lang="en-GB" dirty="0"/>
          </a:p>
        </p:txBody>
      </p:sp>
      <p:pic>
        <p:nvPicPr>
          <p:cNvPr id="5" name="Picture 4" descr="A person with a beard smiling&#10;&#10;Description automatically generated">
            <a:extLst>
              <a:ext uri="{FF2B5EF4-FFF2-40B4-BE49-F238E27FC236}">
                <a16:creationId xmlns:a16="http://schemas.microsoft.com/office/drawing/2014/main" id="{9318B81F-FC64-55C3-C20E-E7A1191C2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70" y="1608383"/>
            <a:ext cx="3585390" cy="5071591"/>
          </a:xfrm>
          <a:prstGeom prst="rect">
            <a:avLst/>
          </a:prstGeom>
        </p:spPr>
      </p:pic>
      <p:pic>
        <p:nvPicPr>
          <p:cNvPr id="7" name="Picture 6" descr="A close-up of a band aid&#10;&#10;Description automatically generated">
            <a:extLst>
              <a:ext uri="{FF2B5EF4-FFF2-40B4-BE49-F238E27FC236}">
                <a16:creationId xmlns:a16="http://schemas.microsoft.com/office/drawing/2014/main" id="{58BF9AA4-B70A-1F79-DB2F-F10155E22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223" y="4380461"/>
            <a:ext cx="1738312" cy="1738312"/>
          </a:xfrm>
          <a:prstGeom prst="rect">
            <a:avLst/>
          </a:prstGeom>
        </p:spPr>
      </p:pic>
      <p:pic>
        <p:nvPicPr>
          <p:cNvPr id="8" name="Picture 7" descr="A close-up of a band aid&#10;&#10;Description automatically generated">
            <a:extLst>
              <a:ext uri="{FF2B5EF4-FFF2-40B4-BE49-F238E27FC236}">
                <a16:creationId xmlns:a16="http://schemas.microsoft.com/office/drawing/2014/main" id="{D9144658-7CB1-D647-4119-9D586E5B25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63989">
            <a:off x="8097508" y="4380461"/>
            <a:ext cx="1738312" cy="173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30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AC0DB5-03C4-E8B1-363A-CD2700E45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876" y="2100642"/>
            <a:ext cx="7842247" cy="265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71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hildren playing on Hyson Green estate, Nottingham UK 1980. The estate was  demolished in 1988 Stock Photo - Alamy">
            <a:extLst>
              <a:ext uri="{FF2B5EF4-FFF2-40B4-BE49-F238E27FC236}">
                <a16:creationId xmlns:a16="http://schemas.microsoft.com/office/drawing/2014/main" id="{AC25EADA-E243-F4A8-7D32-E103539883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90"/>
          <a:stretch/>
        </p:blipFill>
        <p:spPr bwMode="auto">
          <a:xfrm>
            <a:off x="403781" y="296402"/>
            <a:ext cx="4590484" cy="285582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hildren playing on Hyson Green estate, Nottingham UK 1980. The estate was  demolished in 1988 Stock Photo - Alamy">
            <a:extLst>
              <a:ext uri="{FF2B5EF4-FFF2-40B4-BE49-F238E27FC236}">
                <a16:creationId xmlns:a16="http://schemas.microsoft.com/office/drawing/2014/main" id="{98FFAAF8-0596-1022-A517-74E4E582A5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16"/>
          <a:stretch/>
        </p:blipFill>
        <p:spPr bwMode="auto">
          <a:xfrm>
            <a:off x="403781" y="3546162"/>
            <a:ext cx="4590484" cy="292702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lose up of no signal and color bars on a tv screen">
            <a:extLst>
              <a:ext uri="{FF2B5EF4-FFF2-40B4-BE49-F238E27FC236}">
                <a16:creationId xmlns:a16="http://schemas.microsoft.com/office/drawing/2014/main" id="{F9EF71BE-D90A-3D5C-1183-15EF6A94C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447" y="306754"/>
            <a:ext cx="4514772" cy="285582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britain in the 1950s - Google Search | Childhood memories, Childhood  memories 70s, Childhood">
            <a:extLst>
              <a:ext uri="{FF2B5EF4-FFF2-40B4-BE49-F238E27FC236}">
                <a16:creationId xmlns:a16="http://schemas.microsoft.com/office/drawing/2014/main" id="{6023BF33-7649-FAB8-BB7F-DBF5B95CE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447" y="3549191"/>
            <a:ext cx="4514772" cy="296237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08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WhatsApp Logo PNG Images Free DOWNLOAD | By Freepnglogos.com">
            <a:extLst>
              <a:ext uri="{FF2B5EF4-FFF2-40B4-BE49-F238E27FC236}">
                <a16:creationId xmlns:a16="http://schemas.microsoft.com/office/drawing/2014/main" id="{A3657D19-5102-CC37-AD27-0C4A37B40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794" y="643467"/>
            <a:ext cx="2475653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iktok Logo Brand - Free image on Pixabay - Pixabay">
            <a:extLst>
              <a:ext uri="{FF2B5EF4-FFF2-40B4-BE49-F238E27FC236}">
                <a16:creationId xmlns:a16="http://schemas.microsoft.com/office/drawing/2014/main" id="{0870713C-239D-76E8-FB9A-ED7486C48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5658" y="650497"/>
            <a:ext cx="2468623" cy="246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napchat - Apps on Google Play">
            <a:extLst>
              <a:ext uri="{FF2B5EF4-FFF2-40B4-BE49-F238E27FC236}">
                <a16:creationId xmlns:a16="http://schemas.microsoft.com/office/drawing/2014/main" id="{48231025-2755-2E7F-93F5-C155504BC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205" y="3748194"/>
            <a:ext cx="2471631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A white person pushing a blue button&#10;&#10;Description automatically generated with low confidence">
            <a:extLst>
              <a:ext uri="{FF2B5EF4-FFF2-40B4-BE49-F238E27FC236}">
                <a16:creationId xmlns:a16="http://schemas.microsoft.com/office/drawing/2014/main" id="{B69DA1BA-A228-0454-A720-3D337EFE74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890" y="3673784"/>
            <a:ext cx="2075837" cy="2483132"/>
          </a:xfrm>
          <a:prstGeom prst="rect">
            <a:avLst/>
          </a:prstGeom>
        </p:spPr>
      </p:pic>
      <p:pic>
        <p:nvPicPr>
          <p:cNvPr id="4108" name="Picture 12" descr="Facebook Logo and symbol, meaning, history, PNG, brand">
            <a:extLst>
              <a:ext uri="{FF2B5EF4-FFF2-40B4-BE49-F238E27FC236}">
                <a16:creationId xmlns:a16="http://schemas.microsoft.com/office/drawing/2014/main" id="{C395FC2C-22AA-498C-1DD2-987B2DF1A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4073545"/>
            <a:ext cx="3252903" cy="182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DE2E33-6A78-31F2-4B5E-50F8C7483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649" y="701084"/>
            <a:ext cx="2560320" cy="256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9258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E55BAC-0704-F81D-BDD1-F1FA0CB1A9C3}"/>
              </a:ext>
            </a:extLst>
          </p:cNvPr>
          <p:cNvSpPr txBox="1"/>
          <p:nvPr/>
        </p:nvSpPr>
        <p:spPr>
          <a:xfrm>
            <a:off x="-47065" y="2583658"/>
            <a:ext cx="122390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9600" dirty="0">
                <a:solidFill>
                  <a:schemeClr val="accent4"/>
                </a:solidFill>
                <a:latin typeface="Impact" panose="020B0806030902050204" pitchFamily="34" charset="0"/>
              </a:rPr>
              <a:t>GENESIS 1-11</a:t>
            </a:r>
            <a:endParaRPr lang="en-GB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97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2114494" y="1937378"/>
            <a:ext cx="796300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SPIRIT OF THE AGE </a:t>
            </a:r>
          </a:p>
          <a:p>
            <a:pPr algn="ctr"/>
            <a:r>
              <a:rPr lang="en-GB" sz="16600" dirty="0">
                <a:solidFill>
                  <a:schemeClr val="bg1"/>
                </a:solidFill>
                <a:latin typeface="Impact" panose="020B0806030902050204" pitchFamily="34" charset="0"/>
              </a:rPr>
              <a:t>ME</a:t>
            </a:r>
          </a:p>
          <a:p>
            <a:pPr algn="ctr"/>
            <a:endParaRPr lang="en-GB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14338" name="Picture 2" descr="Gru - Despicable Me">
            <a:extLst>
              <a:ext uri="{FF2B5EF4-FFF2-40B4-BE49-F238E27FC236}">
                <a16:creationId xmlns:a16="http://schemas.microsoft.com/office/drawing/2014/main" id="{3ACA3BD0-C4C3-39F2-898C-D93D78324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4350543"/>
            <a:ext cx="4457700" cy="250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5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3E4C-8D66-4334-83AF-10BD3B98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838200" y="797510"/>
            <a:ext cx="10515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IT’S ALL ABOUT </a:t>
            </a:r>
            <a:r>
              <a:rPr lang="en-GB" sz="4800" dirty="0">
                <a:solidFill>
                  <a:schemeClr val="bg1"/>
                </a:solidFill>
                <a:latin typeface="Impact" panose="020B0806030902050204" pitchFamily="34" charset="0"/>
              </a:rPr>
              <a:t>ME</a:t>
            </a:r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 JESUS</a:t>
            </a:r>
          </a:p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AND ALL THIS IS FOR </a:t>
            </a:r>
            <a:r>
              <a:rPr lang="en-GB" sz="4800" dirty="0">
                <a:solidFill>
                  <a:schemeClr val="bg1"/>
                </a:solidFill>
                <a:latin typeface="Impact" panose="020B0806030902050204" pitchFamily="34" charset="0"/>
              </a:rPr>
              <a:t>ME</a:t>
            </a:r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 FOR </a:t>
            </a:r>
            <a:r>
              <a:rPr lang="en-GB" sz="4800" dirty="0">
                <a:solidFill>
                  <a:schemeClr val="bg1"/>
                </a:solidFill>
                <a:latin typeface="Impact" panose="020B0806030902050204" pitchFamily="34" charset="0"/>
              </a:rPr>
              <a:t>MY GLORY</a:t>
            </a:r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 AND </a:t>
            </a:r>
            <a:r>
              <a:rPr lang="en-GB" sz="4800" dirty="0">
                <a:solidFill>
                  <a:schemeClr val="bg1"/>
                </a:solidFill>
                <a:latin typeface="Impact" panose="020B0806030902050204" pitchFamily="34" charset="0"/>
              </a:rPr>
              <a:t>MY FAME</a:t>
            </a:r>
          </a:p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ITS NOT ABOUT YOU</a:t>
            </a:r>
          </a:p>
          <a:p>
            <a:pPr algn="ctr"/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AS IF</a:t>
            </a:r>
            <a:r>
              <a:rPr lang="en-GB" sz="4800" dirty="0">
                <a:solidFill>
                  <a:schemeClr val="bg1"/>
                </a:solidFill>
                <a:latin typeface="Impact" panose="020B0806030902050204" pitchFamily="34" charset="0"/>
              </a:rPr>
              <a:t> I </a:t>
            </a:r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SHOULD DO THINGS YOUR WAY</a:t>
            </a:r>
          </a:p>
          <a:p>
            <a:pPr algn="ctr"/>
            <a:r>
              <a:rPr lang="en-GB" sz="4800" dirty="0">
                <a:solidFill>
                  <a:schemeClr val="bg1"/>
                </a:solidFill>
                <a:latin typeface="Impact" panose="020B0806030902050204" pitchFamily="34" charset="0"/>
              </a:rPr>
              <a:t>I ALONE AM GOD</a:t>
            </a:r>
          </a:p>
          <a:p>
            <a:pPr algn="ctr"/>
            <a:r>
              <a:rPr lang="en-GB" sz="4800" dirty="0">
                <a:solidFill>
                  <a:schemeClr val="bg1"/>
                </a:solidFill>
                <a:latin typeface="Impact" panose="020B0806030902050204" pitchFamily="34" charset="0"/>
              </a:rPr>
              <a:t>AND I WILL DO THINGS MY OWN WAY</a:t>
            </a:r>
          </a:p>
        </p:txBody>
      </p:sp>
    </p:spTree>
    <p:extLst>
      <p:ext uri="{BB962C8B-B14F-4D97-AF65-F5344CB8AC3E}">
        <p14:creationId xmlns:p14="http://schemas.microsoft.com/office/powerpoint/2010/main" val="320451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DC36D6-507E-A883-CB62-01F27934411F}"/>
              </a:ext>
            </a:extLst>
          </p:cNvPr>
          <p:cNvSpPr txBox="1"/>
          <p:nvPr/>
        </p:nvSpPr>
        <p:spPr>
          <a:xfrm>
            <a:off x="5298509" y="2576205"/>
            <a:ext cx="651875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solidFill>
                  <a:schemeClr val="bg1"/>
                </a:solidFill>
                <a:latin typeface="Impact" panose="020B0806030902050204" pitchFamily="34" charset="0"/>
              </a:rPr>
              <a:t>I</a:t>
            </a:r>
            <a:r>
              <a:rPr lang="en-GB" sz="4800" dirty="0">
                <a:solidFill>
                  <a:srgbClr val="FFC000"/>
                </a:solidFill>
                <a:latin typeface="Impact" panose="020B0806030902050204" pitchFamily="34" charset="0"/>
              </a:rPr>
              <a:t> IDENTIFY AS…</a:t>
            </a:r>
            <a:endParaRPr lang="en-GB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513797-79BA-AC43-9E0E-6F1BF354A1EA}"/>
              </a:ext>
            </a:extLst>
          </p:cNvPr>
          <p:cNvSpPr txBox="1"/>
          <p:nvPr/>
        </p:nvSpPr>
        <p:spPr>
          <a:xfrm>
            <a:off x="732773" y="611822"/>
            <a:ext cx="61001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600" dirty="0">
                <a:solidFill>
                  <a:schemeClr val="bg1"/>
                </a:solidFill>
                <a:latin typeface="Impact" panose="020B0806030902050204" pitchFamily="34" charset="0"/>
              </a:rPr>
              <a:t>Who me?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75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8B3110-C08F-2F48-63BC-A21870310A51}"/>
              </a:ext>
            </a:extLst>
          </p:cNvPr>
          <p:cNvSpPr txBox="1"/>
          <p:nvPr/>
        </p:nvSpPr>
        <p:spPr>
          <a:xfrm>
            <a:off x="1978826" y="2492985"/>
            <a:ext cx="2858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107 GENDERS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8D808-D2EA-5D51-D01D-428580F77DFF}"/>
              </a:ext>
            </a:extLst>
          </p:cNvPr>
          <p:cNvSpPr txBox="1"/>
          <p:nvPr/>
        </p:nvSpPr>
        <p:spPr>
          <a:xfrm>
            <a:off x="0" y="430882"/>
            <a:ext cx="621343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FFC000"/>
                </a:solidFill>
                <a:latin typeface="Impact" panose="020B0806030902050204" pitchFamily="34" charset="0"/>
              </a:rPr>
              <a:t>GENESIS 5:2</a:t>
            </a:r>
          </a:p>
          <a:p>
            <a:pPr algn="ctr"/>
            <a:r>
              <a:rPr lang="en-GB" sz="2800" dirty="0">
                <a:solidFill>
                  <a:srgbClr val="FFC000"/>
                </a:solidFill>
                <a:latin typeface="Impact" panose="020B0806030902050204" pitchFamily="34" charset="0"/>
              </a:rPr>
              <a:t>He created them male and female, and blessed them and called them Mankind in the day they were created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6F3254-3E87-7BC6-B71D-6FA88E16CC46}"/>
              </a:ext>
            </a:extLst>
          </p:cNvPr>
          <p:cNvSpPr txBox="1"/>
          <p:nvPr/>
        </p:nvSpPr>
        <p:spPr>
          <a:xfrm>
            <a:off x="1213202" y="5392723"/>
            <a:ext cx="42170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BE WHO YOU WANT TO BE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61F176-D0C2-CB96-C992-2BA63FDDB965}"/>
              </a:ext>
            </a:extLst>
          </p:cNvPr>
          <p:cNvSpPr txBox="1"/>
          <p:nvPr/>
        </p:nvSpPr>
        <p:spPr>
          <a:xfrm>
            <a:off x="5743894" y="3758032"/>
            <a:ext cx="60701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Impact" panose="020B0806030902050204" pitchFamily="34" charset="0"/>
              </a:rPr>
              <a:t>LIE WITH BEFORE BUY WITH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36135-F780-C37A-0DB6-21DE724BB664}"/>
              </a:ext>
            </a:extLst>
          </p:cNvPr>
          <p:cNvSpPr txBox="1"/>
          <p:nvPr/>
        </p:nvSpPr>
        <p:spPr>
          <a:xfrm>
            <a:off x="215034" y="3723379"/>
            <a:ext cx="62134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FFC000"/>
                </a:solidFill>
                <a:latin typeface="Impact" panose="020B0806030902050204" pitchFamily="34" charset="0"/>
              </a:rPr>
              <a:t>COLOSSIANS 3:3</a:t>
            </a:r>
          </a:p>
          <a:p>
            <a:pPr algn="ctr"/>
            <a:r>
              <a:rPr lang="en-GB" sz="2800" dirty="0">
                <a:solidFill>
                  <a:srgbClr val="FFC000"/>
                </a:solidFill>
                <a:latin typeface="Impact" panose="020B0806030902050204" pitchFamily="34" charset="0"/>
              </a:rPr>
              <a:t>For you died, and your life is now hidden with Christ in God</a:t>
            </a:r>
            <a:endParaRPr lang="en-GB" sz="4000" dirty="0">
              <a:solidFill>
                <a:srgbClr val="FFC000"/>
              </a:solidFill>
              <a:latin typeface="Impact" panose="020B080603090205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33223-CE2F-CD1A-3299-4FF459240C01}"/>
              </a:ext>
            </a:extLst>
          </p:cNvPr>
          <p:cNvSpPr txBox="1"/>
          <p:nvPr/>
        </p:nvSpPr>
        <p:spPr>
          <a:xfrm>
            <a:off x="5672264" y="1815877"/>
            <a:ext cx="621343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FFC000"/>
                </a:solidFill>
                <a:latin typeface="Impact" panose="020B0806030902050204" pitchFamily="34" charset="0"/>
              </a:rPr>
              <a:t>GENESIS 2:24</a:t>
            </a:r>
          </a:p>
          <a:p>
            <a:pPr algn="ctr"/>
            <a:r>
              <a:rPr lang="en-GB" sz="2800" dirty="0">
                <a:solidFill>
                  <a:srgbClr val="FFC000"/>
                </a:solidFill>
                <a:latin typeface="Impact" panose="020B0806030902050204" pitchFamily="34" charset="0"/>
              </a:rPr>
              <a:t>That is why a man leaves his father and mother and is united to his wife, and they become one flesh.</a:t>
            </a:r>
            <a:endParaRPr lang="en-GB" sz="4000" dirty="0">
              <a:solidFill>
                <a:srgbClr val="FFC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58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7" grpId="0"/>
      <p:bldP spid="2" grpId="0"/>
      <p:bldP spid="3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365B12-C1A7-0145-D91D-15DB8DD52DD5}"/>
              </a:ext>
            </a:extLst>
          </p:cNvPr>
          <p:cNvSpPr txBox="1"/>
          <p:nvPr/>
        </p:nvSpPr>
        <p:spPr>
          <a:xfrm>
            <a:off x="-164538" y="2644170"/>
            <a:ext cx="123565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9600" dirty="0">
                <a:solidFill>
                  <a:srgbClr val="FFC000"/>
                </a:solidFill>
                <a:latin typeface="Impact" panose="020B0806030902050204" pitchFamily="34" charset="0"/>
              </a:rPr>
              <a:t>IDENTITY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7080567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E7BF15C-9F6C-0133-326B-7494C4C3B222}"/>
              </a:ext>
            </a:extLst>
          </p:cNvPr>
          <p:cNvSpPr txBox="1"/>
          <p:nvPr/>
        </p:nvSpPr>
        <p:spPr>
          <a:xfrm>
            <a:off x="94129" y="197346"/>
            <a:ext cx="559397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A CHILD OF GOD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REDEEMED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CHOSEN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FORGIVEN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A FRIEND OF JESUS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A NEW CREATION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NOT CONDEMNED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RIGHTEOUS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A TEMPLE OF THE HOLY SPIRIT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FREE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A CO HEIR WITH CHRIST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CHOSEN BY GOD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8ABBB-38FB-C8BB-64B1-EB221D3FFECF}"/>
              </a:ext>
            </a:extLst>
          </p:cNvPr>
          <p:cNvSpPr txBox="1"/>
          <p:nvPr/>
        </p:nvSpPr>
        <p:spPr>
          <a:xfrm>
            <a:off x="5836023" y="514635"/>
            <a:ext cx="590325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HIS WORKMANSHIP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ACCEPTED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BLAMELESS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FREE FROM SIN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THE TRUE VINE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A CONQUEROR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A SAINT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BELOVED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I AM REMARKABLY MADE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LOVED</a:t>
            </a:r>
          </a:p>
          <a:p>
            <a:pPr algn="ctr"/>
            <a:r>
              <a:rPr lang="en-GB" sz="3200" b="1" i="0" dirty="0">
                <a:solidFill>
                  <a:schemeClr val="accent4"/>
                </a:solidFill>
                <a:effectLst/>
                <a:latin typeface="Google Sans"/>
              </a:rPr>
              <a:t>VICTORIOUS</a:t>
            </a:r>
          </a:p>
        </p:txBody>
      </p:sp>
    </p:spTree>
    <p:extLst>
      <p:ext uri="{BB962C8B-B14F-4D97-AF65-F5344CB8AC3E}">
        <p14:creationId xmlns:p14="http://schemas.microsoft.com/office/powerpoint/2010/main" val="1256703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2114494" y="1443841"/>
            <a:ext cx="79630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ITS ALL ABOUT</a:t>
            </a:r>
          </a:p>
          <a:p>
            <a:pPr algn="ctr"/>
            <a:r>
              <a:rPr lang="en-GB" sz="6600" dirty="0">
                <a:solidFill>
                  <a:schemeClr val="bg1"/>
                </a:solidFill>
                <a:latin typeface="Impact" panose="020B0806030902050204" pitchFamily="34" charset="0"/>
              </a:rPr>
              <a:t>HIM</a:t>
            </a:r>
          </a:p>
          <a:p>
            <a:pPr algn="ctr"/>
            <a:r>
              <a:rPr lang="en-GB" sz="6600" dirty="0">
                <a:solidFill>
                  <a:srgbClr val="FFC000"/>
                </a:solidFill>
                <a:latin typeface="Impact" panose="020B0806030902050204" pitchFamily="34" charset="0"/>
              </a:rPr>
              <a:t>AND NOT ABOUT 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072FDB-038C-CCFE-6AC2-1D07215A6A39}"/>
              </a:ext>
            </a:extLst>
          </p:cNvPr>
          <p:cNvSpPr txBox="1"/>
          <p:nvPr/>
        </p:nvSpPr>
        <p:spPr>
          <a:xfrm>
            <a:off x="2114494" y="5032507"/>
            <a:ext cx="83611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Impact" panose="020B0806030902050204" pitchFamily="34" charset="0"/>
              </a:rPr>
              <a:t>(WE HAVE MADE HIM LORD HAVEN’T WE)</a:t>
            </a:r>
          </a:p>
        </p:txBody>
      </p:sp>
    </p:spTree>
    <p:extLst>
      <p:ext uri="{BB962C8B-B14F-4D97-AF65-F5344CB8AC3E}">
        <p14:creationId xmlns:p14="http://schemas.microsoft.com/office/powerpoint/2010/main" val="232382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B14EFD-8933-0C72-FE24-C6B3AFFA423D}"/>
              </a:ext>
            </a:extLst>
          </p:cNvPr>
          <p:cNvSpPr txBox="1"/>
          <p:nvPr/>
        </p:nvSpPr>
        <p:spPr>
          <a:xfrm>
            <a:off x="429519" y="877399"/>
            <a:ext cx="114768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  <a:latin typeface="Impact" panose="020B0806030902050204" pitchFamily="34" charset="0"/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B4B891-AF94-72DA-2D2C-12F6947009CA}"/>
              </a:ext>
            </a:extLst>
          </p:cNvPr>
          <p:cNvSpPr txBox="1"/>
          <p:nvPr/>
        </p:nvSpPr>
        <p:spPr>
          <a:xfrm>
            <a:off x="244096" y="2113505"/>
            <a:ext cx="112722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 YOU LIVING LIFE ACCEPTING THE COUNTERFEIT?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277AB7-DAC1-2A85-979E-380FA78D9D7D}"/>
              </a:ext>
            </a:extLst>
          </p:cNvPr>
          <p:cNvSpPr txBox="1"/>
          <p:nvPr/>
        </p:nvSpPr>
        <p:spPr>
          <a:xfrm>
            <a:off x="244096" y="3209248"/>
            <a:ext cx="65768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DO YOU FEEL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ACCUSED?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23B2CD-AD4C-3B12-ECF1-02F43DCF2C51}"/>
              </a:ext>
            </a:extLst>
          </p:cNvPr>
          <p:cNvSpPr txBox="1"/>
          <p:nvPr/>
        </p:nvSpPr>
        <p:spPr>
          <a:xfrm>
            <a:off x="244096" y="4304991"/>
            <a:ext cx="111434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IS THE WORLD AFFECTING YOU RATHER THAN YOU AFFECTING THE WORLD?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63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10726</TotalTime>
  <Words>1153</Words>
  <Application>Microsoft Office PowerPoint</Application>
  <PresentationFormat>Widescreen</PresentationFormat>
  <Paragraphs>209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Arial</vt:lpstr>
      <vt:lpstr>Calibri</vt:lpstr>
      <vt:lpstr>Calibri Light</vt:lpstr>
      <vt:lpstr>Google Sans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 of 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Baiden</dc:creator>
  <cp:lastModifiedBy>Mark Baiden</cp:lastModifiedBy>
  <cp:revision>116</cp:revision>
  <cp:lastPrinted>2023-07-23T07:18:21Z</cp:lastPrinted>
  <dcterms:created xsi:type="dcterms:W3CDTF">2021-03-13T20:53:18Z</dcterms:created>
  <dcterms:modified xsi:type="dcterms:W3CDTF">2023-07-24T14:11:00Z</dcterms:modified>
</cp:coreProperties>
</file>