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9" r:id="rId3"/>
    <p:sldId id="260" r:id="rId4"/>
    <p:sldId id="257" r:id="rId5"/>
    <p:sldId id="261" r:id="rId6"/>
    <p:sldId id="258" r:id="rId7"/>
    <p:sldId id="263" r:id="rId8"/>
    <p:sldId id="262" r:id="rId9"/>
    <p:sldId id="264" r:id="rId10"/>
    <p:sldId id="265" r:id="rId11"/>
    <p:sldId id="266" r:id="rId12"/>
    <p:sldId id="268" r:id="rId13"/>
    <p:sldId id="269" r:id="rId14"/>
    <p:sldId id="270" r:id="rId15"/>
    <p:sldId id="272" r:id="rId16"/>
    <p:sldId id="271" r:id="rId17"/>
    <p:sldId id="273" r:id="rId18"/>
    <p:sldId id="267" r:id="rId19"/>
    <p:sldId id="274" r:id="rId20"/>
    <p:sldId id="276" r:id="rId21"/>
    <p:sldId id="275" r:id="rId22"/>
    <p:sldId id="277" r:id="rId23"/>
    <p:sldId id="278" r:id="rId24"/>
    <p:sldId id="283" r:id="rId25"/>
    <p:sldId id="279" r:id="rId26"/>
    <p:sldId id="280" r:id="rId27"/>
    <p:sldId id="281" r:id="rId28"/>
    <p:sldId id="282"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63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376EFA-4547-4AC2-B703-E358A0324067}" v="265" dt="2025-04-05T08:32:38.262"/>
    <p1510:client id="{B0F6A2CC-4C66-C842-A2E0-AD549E5C7DBF}" v="1" dt="2025-04-07T15:20:11.3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7260" autoAdjust="0"/>
  </p:normalViewPr>
  <p:slideViewPr>
    <p:cSldViewPr snapToGrid="0">
      <p:cViewPr varScale="1">
        <p:scale>
          <a:sx n="97" d="100"/>
          <a:sy n="97" d="100"/>
        </p:scale>
        <p:origin x="17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E0F90-9C84-406F-8BD0-811D10905FDF}" type="datetimeFigureOut">
              <a:rPr lang="en-GB" smtClean="0"/>
              <a:t>07/04/2025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623E3-56E8-4C22-8C57-6E5C194C9987}" type="slidenum">
              <a:rPr lang="en-GB" smtClean="0"/>
              <a:t>‹#›</a:t>
            </a:fld>
            <a:endParaRPr lang="en-GB"/>
          </a:p>
        </p:txBody>
      </p:sp>
    </p:spTree>
    <p:extLst>
      <p:ext uri="{BB962C8B-B14F-4D97-AF65-F5344CB8AC3E}">
        <p14:creationId xmlns:p14="http://schemas.microsoft.com/office/powerpoint/2010/main" val="54222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biblehub.com/1_timothy/5-22.htm"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biblehub.com/1_timothy/5-24.htm" TargetMode="External"/><Relationship Id="rId4" Type="http://schemas.openxmlformats.org/officeDocument/2006/relationships/hyperlink" Target="http://biblehub.com/1_timothy/5-23.ht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www.biblegateway.com/passage/?search=Romans%205%3A3-5&amp;version=NIV#fen-NIV-28051a" TargetMode="External"/><Relationship Id="rId3" Type="http://schemas.openxmlformats.org/officeDocument/2006/relationships/hyperlink" Target="https://biblehub.com/acts/9-16.htm" TargetMode="External"/><Relationship Id="rId7" Type="http://schemas.openxmlformats.org/officeDocument/2006/relationships/hyperlink" Target="http://biblehub.com/james/1-4.htm"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biblehub.com/james/1-3.htm" TargetMode="External"/><Relationship Id="rId5" Type="http://schemas.openxmlformats.org/officeDocument/2006/relationships/hyperlink" Target="https://biblehub.com/niv/james/1.htm#footnotes" TargetMode="External"/><Relationship Id="rId4" Type="http://schemas.openxmlformats.org/officeDocument/2006/relationships/hyperlink" Target="http://biblehub.com/james/1-2.htm" TargetMode="External"/><Relationship Id="rId9" Type="http://schemas.openxmlformats.org/officeDocument/2006/relationships/hyperlink" Target="https://www.biblegateway.com/passage/?search=Philippians%203&amp;version=NIV#fen-NIV-29431a"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biblehub.com/1_corinthians/9-24.htm"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biblehub.com/1_corinthians/9-27.htm" TargetMode="External"/><Relationship Id="rId5" Type="http://schemas.openxmlformats.org/officeDocument/2006/relationships/hyperlink" Target="http://biblehub.com/1_corinthians/9-26.htm" TargetMode="External"/><Relationship Id="rId4" Type="http://schemas.openxmlformats.org/officeDocument/2006/relationships/hyperlink" Target="http://biblehub.com/1_corinthians/9-25.htm"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Acts 20:1 “When the uproar had ended…”</a:t>
            </a:r>
          </a:p>
          <a:p>
            <a:pPr>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What uproar is this? Lydia didn’t have chance to mention last week</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Let us take a minute to understand about Ephesus which is where Paul was for the whole of chapter 19</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2</a:t>
            </a:fld>
            <a:endParaRPr lang="en-GB"/>
          </a:p>
        </p:txBody>
      </p:sp>
    </p:spTree>
    <p:extLst>
      <p:ext uri="{BB962C8B-B14F-4D97-AF65-F5344CB8AC3E}">
        <p14:creationId xmlns:p14="http://schemas.microsoft.com/office/powerpoint/2010/main" val="2272000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Had briefly visited Ephesus at end of 2</a:t>
            </a:r>
            <a:r>
              <a:rPr lang="en-GB" sz="1100" kern="100" baseline="30000" dirty="0">
                <a:effectLst/>
                <a:latin typeface="Aptos" panose="020B0004020202020204" pitchFamily="34" charset="0"/>
                <a:ea typeface="Aptos" panose="020B0004020202020204" pitchFamily="34" charset="0"/>
                <a:cs typeface="Times New Roman" panose="02020603050405020304" pitchFamily="18" charset="0"/>
              </a:rPr>
              <a:t>nd</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missionary trip </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Share gospel in synagogue</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left Priscilla and Aquila</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promised to return if God’s will (Acts 18:19)</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started 3</a:t>
            </a:r>
            <a:r>
              <a:rPr lang="en-GB" sz="1100" kern="100" baseline="30000" dirty="0">
                <a:effectLst/>
                <a:latin typeface="Aptos" panose="020B0004020202020204" pitchFamily="34" charset="0"/>
                <a:ea typeface="Aptos" panose="020B0004020202020204" pitchFamily="34" charset="0"/>
                <a:cs typeface="Times New Roman" panose="02020603050405020304" pitchFamily="18" charset="0"/>
              </a:rPr>
              <a:t>rd</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missionary journey Acts 18:24</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makes his way through Turkey to Ephesus (2.5-3 years)</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Plants church </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Saw some incredible things happen</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Disciples who only had John’s baptism received HS</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Seven sons of Sceva</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handkerchiefs and aprons</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sorcery books burned</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Riot </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Silversmith – self interest</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Theatre, 2 hours shouting</a:t>
            </a:r>
          </a:p>
          <a:p>
            <a:pPr marL="1143000" lvl="2" indent="-228600">
              <a:buFont typeface="Wingdings" panose="05000000000000000000" pitchFamily="2"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Reasoned with by city clerk</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3</a:t>
            </a:fld>
            <a:endParaRPr lang="en-GB"/>
          </a:p>
        </p:txBody>
      </p:sp>
    </p:spTree>
    <p:extLst>
      <p:ext uri="{BB962C8B-B14F-4D97-AF65-F5344CB8AC3E}">
        <p14:creationId xmlns:p14="http://schemas.microsoft.com/office/powerpoint/2010/main" val="287128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Probably lived in Ephesus for 2.5 years (wrote 1 Cor during this time) – left after riot</a:t>
            </a:r>
          </a:p>
          <a:p>
            <a:r>
              <a:rPr lang="en-GB" dirty="0"/>
              <a:t>After leaving Ephesus, visits church planted on previous mission trip</a:t>
            </a:r>
          </a:p>
          <a:p>
            <a:r>
              <a:rPr lang="en-GB" dirty="0"/>
              <a:t>Scholars think Paul wrote 2 Cor whilst in Philippi</a:t>
            </a:r>
          </a:p>
          <a:p>
            <a:r>
              <a:rPr lang="en-GB" dirty="0"/>
              <a:t>Spends 3 months in Corinth</a:t>
            </a:r>
          </a:p>
          <a:p>
            <a:r>
              <a:rPr lang="en-GB" dirty="0"/>
              <a:t>Planned to sail straight back to Israel from Greece but heard about plot so retraced steps</a:t>
            </a:r>
          </a:p>
          <a:p>
            <a:r>
              <a:rPr lang="en-GB" dirty="0"/>
              <a:t>Didn’t want to venture into Ephesus so called leaders to meet him at Miletus. Gives farewell speech. Then continued on journey </a:t>
            </a:r>
          </a:p>
        </p:txBody>
      </p:sp>
      <p:sp>
        <p:nvSpPr>
          <p:cNvPr id="4" name="Slide Number Placeholder 3"/>
          <p:cNvSpPr>
            <a:spLocks noGrp="1"/>
          </p:cNvSpPr>
          <p:nvPr>
            <p:ph type="sldNum" sz="quarter" idx="5"/>
          </p:nvPr>
        </p:nvSpPr>
        <p:spPr/>
        <p:txBody>
          <a:bodyPr/>
          <a:lstStyle/>
          <a:p>
            <a:fld id="{6F6623E3-56E8-4C22-8C57-6E5C194C9987}" type="slidenum">
              <a:rPr lang="en-GB" smtClean="0"/>
              <a:t>4</a:t>
            </a:fld>
            <a:endParaRPr lang="en-GB"/>
          </a:p>
        </p:txBody>
      </p:sp>
    </p:spTree>
    <p:extLst>
      <p:ext uri="{BB962C8B-B14F-4D97-AF65-F5344CB8AC3E}">
        <p14:creationId xmlns:p14="http://schemas.microsoft.com/office/powerpoint/2010/main" val="181063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 were these guys </a:t>
            </a:r>
          </a:p>
        </p:txBody>
      </p:sp>
      <p:sp>
        <p:nvSpPr>
          <p:cNvPr id="4" name="Slide Number Placeholder 3"/>
          <p:cNvSpPr>
            <a:spLocks noGrp="1"/>
          </p:cNvSpPr>
          <p:nvPr>
            <p:ph type="sldNum" sz="quarter" idx="5"/>
          </p:nvPr>
        </p:nvSpPr>
        <p:spPr/>
        <p:txBody>
          <a:bodyPr/>
          <a:lstStyle/>
          <a:p>
            <a:fld id="{6F6623E3-56E8-4C22-8C57-6E5C194C9987}" type="slidenum">
              <a:rPr lang="en-GB" smtClean="0"/>
              <a:t>5</a:t>
            </a:fld>
            <a:endParaRPr lang="en-GB"/>
          </a:p>
        </p:txBody>
      </p:sp>
    </p:spTree>
    <p:extLst>
      <p:ext uri="{BB962C8B-B14F-4D97-AF65-F5344CB8AC3E}">
        <p14:creationId xmlns:p14="http://schemas.microsoft.com/office/powerpoint/2010/main" val="190227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Picking up and developing these young guys as he goes</a:t>
            </a:r>
          </a:p>
          <a:p>
            <a:r>
              <a:rPr lang="en-GB" dirty="0"/>
              <a:t>All seemed to accompany Paul on his 3</a:t>
            </a:r>
            <a:r>
              <a:rPr lang="en-GB" baseline="30000" dirty="0"/>
              <a:t>rd</a:t>
            </a:r>
            <a:r>
              <a:rPr lang="en-GB" dirty="0"/>
              <a:t> missionary journey </a:t>
            </a:r>
          </a:p>
        </p:txBody>
      </p:sp>
      <p:sp>
        <p:nvSpPr>
          <p:cNvPr id="4" name="Slide Number Placeholder 3"/>
          <p:cNvSpPr>
            <a:spLocks noGrp="1"/>
          </p:cNvSpPr>
          <p:nvPr>
            <p:ph type="sldNum" sz="quarter" idx="5"/>
          </p:nvPr>
        </p:nvSpPr>
        <p:spPr/>
        <p:txBody>
          <a:bodyPr/>
          <a:lstStyle/>
          <a:p>
            <a:fld id="{6F6623E3-56E8-4C22-8C57-6E5C194C9987}" type="slidenum">
              <a:rPr lang="en-GB" smtClean="0"/>
              <a:t>6</a:t>
            </a:fld>
            <a:endParaRPr lang="en-GB"/>
          </a:p>
        </p:txBody>
      </p:sp>
    </p:spTree>
    <p:extLst>
      <p:ext uri="{BB962C8B-B14F-4D97-AF65-F5344CB8AC3E}">
        <p14:creationId xmlns:p14="http://schemas.microsoft.com/office/powerpoint/2010/main" val="1613716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7</a:t>
            </a:fld>
            <a:endParaRPr lang="en-GB"/>
          </a:p>
        </p:txBody>
      </p:sp>
    </p:spTree>
    <p:extLst>
      <p:ext uri="{BB962C8B-B14F-4D97-AF65-F5344CB8AC3E}">
        <p14:creationId xmlns:p14="http://schemas.microsoft.com/office/powerpoint/2010/main" val="1051349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didn’t protect them from potential harm – they all knew what they were signing up to</a:t>
            </a:r>
          </a:p>
          <a:p>
            <a:endParaRPr lang="en-GB" dirty="0"/>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Affection</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To Timothy, my dear son (1 Tim 1:2)</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 Tim 1:3-4</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constantly remember you in my prayers. </a:t>
            </a:r>
          </a:p>
          <a:p>
            <a:pPr marL="742950" lvl="1" indent="-285750">
              <a:buFont typeface="Courier New" panose="02070309020205020404" pitchFamily="49" charset="0"/>
              <a:buChar char="o"/>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long to see you, so that I may be filled with joy. </a:t>
            </a:r>
          </a:p>
          <a:p>
            <a:pPr marL="342900" lvl="0" indent="-342900">
              <a:buFont typeface="Aptos" panose="020B0004020202020204" pitchFamily="34" charset="0"/>
              <a:buChar char="-"/>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Not mere function – genuine love, leaves an impression on Paul, thinks about when away from </a:t>
            </a:r>
          </a:p>
          <a:p>
            <a:pPr marL="342900" lvl="0" indent="-342900">
              <a:buFont typeface="Aptos" panose="020B0004020202020204" pitchFamily="34" charset="0"/>
              <a:buChar char="-"/>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E.g. just enjoy being together – SL games night (don’t underestimate what this communicates)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Paul’s intimate involvement </a:t>
            </a:r>
          </a:p>
          <a:p>
            <a:pPr marL="342900" lvl="0" indent="-342900">
              <a:buSzPts val="1000"/>
              <a:buFont typeface="Symbol" panose="05050102010706020507" pitchFamily="18" charset="2"/>
              <a:buChar char=""/>
              <a:tabLst>
                <a:tab pos="457200" algn="l"/>
              </a:tabLs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 Tim 5 –</a:t>
            </a:r>
          </a:p>
          <a:p>
            <a:pPr marL="742950" lvl="1" indent="-285750">
              <a:buSzPts val="1000"/>
              <a:buFont typeface="Courier New" panose="02070309020205020404" pitchFamily="49" charset="0"/>
              <a:buChar char="o"/>
              <a:tabLst>
                <a:tab pos="914400" algn="l"/>
              </a:tabLst>
            </a:pP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22</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Do not be hasty in the laying on of hands, and do not share in the sins of others. Keep yourself pure.</a:t>
            </a:r>
          </a:p>
          <a:p>
            <a:pPr marL="742950" lvl="1" indent="-285750">
              <a:buSzPts val="1000"/>
              <a:buFont typeface="Courier New" panose="02070309020205020404" pitchFamily="49" charset="0"/>
              <a:buChar char="o"/>
              <a:tabLst>
                <a:tab pos="914400" algn="l"/>
              </a:tabLst>
            </a:pP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23</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Stop drinking only water, and use a little wine because of your stomach</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and your frequent illnesses.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24</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The sins of some are obvious, reaching the place of judgment ahead of them; the sins of others trail behind them.</a:t>
            </a:r>
          </a:p>
          <a:p>
            <a:pPr marL="342900" lvl="0" indent="-342900">
              <a:buSzPts val="1000"/>
              <a:buFont typeface="Symbol" panose="05050102010706020507" pitchFamily="18" charset="2"/>
              <a:buChar char=""/>
              <a:tabLst>
                <a:tab pos="457200" algn="l"/>
              </a:tabLs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E.g. Jeremy – JWS learn to drive</a:t>
            </a:r>
          </a:p>
          <a:p>
            <a:pPr marL="342900" lvl="0" indent="-342900">
              <a:buSzPts val="1000"/>
              <a:buFont typeface="Symbol" panose="05050102010706020507" pitchFamily="18" charset="2"/>
              <a:buChar char=""/>
              <a:tabLst>
                <a:tab pos="4572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Total involvement – not only within a particular role, interested in all of the person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Defend &amp; Promote </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When Timothy comes,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see to it that he has nothing to fear</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while he is with you, for he is carrying on the work of the Lord, just as I am. (1 Cor 16:10)</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For this reason I have sent to you Timothy, my son whom I love, who is faithful in the Lord. He will remind you of my way of life in Christ Jesus (1 Cor 4:17)</a:t>
            </a:r>
          </a:p>
          <a:p>
            <a:pPr marL="342900" lvl="0" indent="-342900">
              <a:buFont typeface="Aptos" panose="020B0004020202020204" pitchFamily="34" charset="0"/>
              <a:buChar char="-"/>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Prepare the way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Uses his own credibility to create the space for Timothy to contribute </a:t>
            </a:r>
          </a:p>
          <a:p>
            <a:pPr marL="342900" lvl="0" indent="-342900">
              <a:buFont typeface="Aptos" panose="020B0004020202020204" pitchFamily="34" charset="0"/>
              <a:buChar char="-"/>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E.g. JWS giving me space to bring illustrations / will challenge critics / patiently offer advice &amp; challenge attitude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First on hands and knees moping up the mess, not criticising for spilling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Encourage</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Don’t let anyone look down on you because you are</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 young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(1 Tim 4:12)</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For this reason I remind you to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fan into flame the gift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of God, which is in you through the laying on of my hands. (1 Tim 1:6)</a:t>
            </a:r>
          </a:p>
          <a:p>
            <a:pPr marL="342900" lvl="0" indent="-342900">
              <a:buFont typeface="Aptos" panose="020B0004020202020204" pitchFamily="34" charset="0"/>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am reminded of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your sincere faith</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which first lived in your grandmother Lois and in your mother Eunice and, I am persuaded, now lives in you also. (1 Tim 1:5)</a:t>
            </a:r>
          </a:p>
          <a:p>
            <a:pPr marL="342900" lvl="0" indent="-342900">
              <a:buFont typeface="Aptos" panose="020B0004020202020204" pitchFamily="34" charset="0"/>
              <a:buChar char="-"/>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Spotting and affirming. Building up so can operate stronger without me.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100" b="1" dirty="0">
                <a:effectLst/>
                <a:latin typeface="Aptos" panose="020B0004020202020204" pitchFamily="34" charset="0"/>
                <a:ea typeface="Aptos" panose="020B0004020202020204" pitchFamily="34" charset="0"/>
                <a:cs typeface="Times New Roman" panose="02020603050405020304" pitchFamily="18" charset="0"/>
              </a:rPr>
              <a:t>E.g. JWS – sensitive spirit </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10</a:t>
            </a:fld>
            <a:endParaRPr lang="en-GB"/>
          </a:p>
        </p:txBody>
      </p:sp>
    </p:spTree>
    <p:extLst>
      <p:ext uri="{BB962C8B-B14F-4D97-AF65-F5344CB8AC3E}">
        <p14:creationId xmlns:p14="http://schemas.microsoft.com/office/powerpoint/2010/main" val="720604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76D65-60C4-4EF4-8B2F-2E892BEC8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218BF-E2F0-2E10-1B37-E2C0A1514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C689C-8316-F5B6-4E8E-B6F68CD17DDD}"/>
              </a:ext>
            </a:extLst>
          </p:cNvPr>
          <p:cNvSpPr>
            <a:spLocks noGrp="1"/>
          </p:cNvSpPr>
          <p:nvPr>
            <p:ph type="body" idx="1"/>
          </p:nvPr>
        </p:nvSpPr>
        <p:spPr/>
        <p:txBody>
          <a:bodyPr/>
          <a:lstStyle/>
          <a:p>
            <a:r>
              <a:rPr lang="en-GB" dirty="0"/>
              <a:t>What do you take as the moral of this story?</a:t>
            </a:r>
          </a:p>
          <a:p>
            <a:pPr marL="171450" indent="-171450">
              <a:buFont typeface="Arial" panose="020B0604020202020204" pitchFamily="34" charset="0"/>
              <a:buChar char="•"/>
            </a:pPr>
            <a:r>
              <a:rPr lang="en-GB" dirty="0"/>
              <a:t>Preacher don’t go on and on?</a:t>
            </a:r>
          </a:p>
          <a:p>
            <a:pPr marL="171450" indent="-171450">
              <a:buFont typeface="Arial" panose="020B0604020202020204" pitchFamily="34" charset="0"/>
              <a:buChar char="•"/>
            </a:pPr>
            <a:r>
              <a:rPr lang="en-GB" dirty="0"/>
              <a:t>If you know you there is a chance you might fall asleep, make sure you are secure?</a:t>
            </a:r>
          </a:p>
          <a:p>
            <a:pPr marL="171450" indent="-171450">
              <a:buFont typeface="Arial" panose="020B0604020202020204" pitchFamily="34" charset="0"/>
              <a:buChar char="•"/>
            </a:pPr>
            <a:r>
              <a:rPr lang="en-GB" dirty="0"/>
              <a:t>If your overrun sermon proves fatal you can bring the victim back to life?</a:t>
            </a:r>
          </a:p>
          <a:p>
            <a:endParaRPr lang="en-GB" dirty="0"/>
          </a:p>
          <a:p>
            <a:r>
              <a:rPr lang="en-GB" b="0" i="0" dirty="0">
                <a:solidFill>
                  <a:srgbClr val="001320"/>
                </a:solidFill>
                <a:effectLst/>
                <a:latin typeface="Roboto" panose="02000000000000000000" pitchFamily="2" charset="0"/>
              </a:rPr>
              <a:t>Eutychus, means "fortunate" or "lucky,"</a:t>
            </a:r>
            <a:endParaRPr lang="en-GB" dirty="0"/>
          </a:p>
        </p:txBody>
      </p:sp>
      <p:sp>
        <p:nvSpPr>
          <p:cNvPr id="4" name="Slide Number Placeholder 3">
            <a:extLst>
              <a:ext uri="{FF2B5EF4-FFF2-40B4-BE49-F238E27FC236}">
                <a16:creationId xmlns:a16="http://schemas.microsoft.com/office/drawing/2014/main" id="{3C9772C6-6155-EB78-425A-3BED66728FDC}"/>
              </a:ext>
            </a:extLst>
          </p:cNvPr>
          <p:cNvSpPr>
            <a:spLocks noGrp="1"/>
          </p:cNvSpPr>
          <p:nvPr>
            <p:ph type="sldNum" sz="quarter" idx="5"/>
          </p:nvPr>
        </p:nvSpPr>
        <p:spPr/>
        <p:txBody>
          <a:bodyPr/>
          <a:lstStyle/>
          <a:p>
            <a:fld id="{6F6623E3-56E8-4C22-8C57-6E5C194C9987}" type="slidenum">
              <a:rPr lang="en-GB" smtClean="0"/>
              <a:t>12</a:t>
            </a:fld>
            <a:endParaRPr lang="en-GB"/>
          </a:p>
        </p:txBody>
      </p:sp>
    </p:spTree>
    <p:extLst>
      <p:ext uri="{BB962C8B-B14F-4D97-AF65-F5344CB8AC3E}">
        <p14:creationId xmlns:p14="http://schemas.microsoft.com/office/powerpoint/2010/main" val="2459274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E1EA-F4F1-D437-920D-57639CD59D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E070E-353D-5478-1000-1413A21D4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26740-AF2C-D080-0A0A-748A63CB5DA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1C15371-D41B-AED5-92D3-839728173457}"/>
              </a:ext>
            </a:extLst>
          </p:cNvPr>
          <p:cNvSpPr>
            <a:spLocks noGrp="1"/>
          </p:cNvSpPr>
          <p:nvPr>
            <p:ph type="sldNum" sz="quarter" idx="5"/>
          </p:nvPr>
        </p:nvSpPr>
        <p:spPr/>
        <p:txBody>
          <a:bodyPr/>
          <a:lstStyle/>
          <a:p>
            <a:fld id="{6F6623E3-56E8-4C22-8C57-6E5C194C9987}" type="slidenum">
              <a:rPr lang="en-GB" smtClean="0"/>
              <a:t>13</a:t>
            </a:fld>
            <a:endParaRPr lang="en-GB"/>
          </a:p>
        </p:txBody>
      </p:sp>
    </p:spTree>
    <p:extLst>
      <p:ext uri="{BB962C8B-B14F-4D97-AF65-F5344CB8AC3E}">
        <p14:creationId xmlns:p14="http://schemas.microsoft.com/office/powerpoint/2010/main" val="2925991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282B8-2056-6169-FA0C-061DF50F4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C411E-C4E9-8A81-F36D-F2F2D1C31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E3640A-AA3F-6B8B-9B05-2F34C530ED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4E5713A-136F-4D50-73FC-B9AB7346BA19}"/>
              </a:ext>
            </a:extLst>
          </p:cNvPr>
          <p:cNvSpPr>
            <a:spLocks noGrp="1"/>
          </p:cNvSpPr>
          <p:nvPr>
            <p:ph type="sldNum" sz="quarter" idx="5"/>
          </p:nvPr>
        </p:nvSpPr>
        <p:spPr/>
        <p:txBody>
          <a:bodyPr/>
          <a:lstStyle/>
          <a:p>
            <a:fld id="{6F6623E3-56E8-4C22-8C57-6E5C194C9987}" type="slidenum">
              <a:rPr lang="en-GB" smtClean="0"/>
              <a:t>14</a:t>
            </a:fld>
            <a:endParaRPr lang="en-GB"/>
          </a:p>
        </p:txBody>
      </p:sp>
    </p:spTree>
    <p:extLst>
      <p:ext uri="{BB962C8B-B14F-4D97-AF65-F5344CB8AC3E}">
        <p14:creationId xmlns:p14="http://schemas.microsoft.com/office/powerpoint/2010/main" val="222409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Missionary journeys about 15 years</a:t>
            </a:r>
          </a:p>
        </p:txBody>
      </p:sp>
      <p:sp>
        <p:nvSpPr>
          <p:cNvPr id="4" name="Slide Number Placeholder 3"/>
          <p:cNvSpPr>
            <a:spLocks noGrp="1"/>
          </p:cNvSpPr>
          <p:nvPr>
            <p:ph type="sldNum" sz="quarter" idx="5"/>
          </p:nvPr>
        </p:nvSpPr>
        <p:spPr/>
        <p:txBody>
          <a:bodyPr/>
          <a:lstStyle/>
          <a:p>
            <a:fld id="{6F6623E3-56E8-4C22-8C57-6E5C194C9987}" type="slidenum">
              <a:rPr lang="en-GB" smtClean="0"/>
              <a:t>15</a:t>
            </a:fld>
            <a:endParaRPr lang="en-GB"/>
          </a:p>
        </p:txBody>
      </p:sp>
    </p:spTree>
    <p:extLst>
      <p:ext uri="{BB962C8B-B14F-4D97-AF65-F5344CB8AC3E}">
        <p14:creationId xmlns:p14="http://schemas.microsoft.com/office/powerpoint/2010/main" val="3122486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 how far spread in 100-130 years after</a:t>
            </a:r>
          </a:p>
        </p:txBody>
      </p:sp>
      <p:sp>
        <p:nvSpPr>
          <p:cNvPr id="4" name="Slide Number Placeholder 3"/>
          <p:cNvSpPr>
            <a:spLocks noGrp="1"/>
          </p:cNvSpPr>
          <p:nvPr>
            <p:ph type="sldNum" sz="quarter" idx="5"/>
          </p:nvPr>
        </p:nvSpPr>
        <p:spPr/>
        <p:txBody>
          <a:bodyPr/>
          <a:lstStyle/>
          <a:p>
            <a:fld id="{6F6623E3-56E8-4C22-8C57-6E5C194C9987}" type="slidenum">
              <a:rPr lang="en-GB" smtClean="0"/>
              <a:t>16</a:t>
            </a:fld>
            <a:endParaRPr lang="en-GB"/>
          </a:p>
        </p:txBody>
      </p:sp>
    </p:spTree>
    <p:extLst>
      <p:ext uri="{BB962C8B-B14F-4D97-AF65-F5344CB8AC3E}">
        <p14:creationId xmlns:p14="http://schemas.microsoft.com/office/powerpoint/2010/main" val="2874899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clues can we glean from his farewell speech to Ephesians leaders retreat about why his work endured?</a:t>
            </a:r>
          </a:p>
        </p:txBody>
      </p:sp>
      <p:sp>
        <p:nvSpPr>
          <p:cNvPr id="4" name="Slide Number Placeholder 3"/>
          <p:cNvSpPr>
            <a:spLocks noGrp="1"/>
          </p:cNvSpPr>
          <p:nvPr>
            <p:ph type="sldNum" sz="quarter" idx="5"/>
          </p:nvPr>
        </p:nvSpPr>
        <p:spPr/>
        <p:txBody>
          <a:bodyPr/>
          <a:lstStyle/>
          <a:p>
            <a:fld id="{6F6623E3-56E8-4C22-8C57-6E5C194C9987}" type="slidenum">
              <a:rPr lang="en-GB" smtClean="0"/>
              <a:t>17</a:t>
            </a:fld>
            <a:endParaRPr lang="en-GB"/>
          </a:p>
        </p:txBody>
      </p:sp>
    </p:spTree>
    <p:extLst>
      <p:ext uri="{BB962C8B-B14F-4D97-AF65-F5344CB8AC3E}">
        <p14:creationId xmlns:p14="http://schemas.microsoft.com/office/powerpoint/2010/main" val="2892423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effectLst/>
                <a:latin typeface="Aptos" panose="020B0004020202020204" pitchFamily="34" charset="0"/>
                <a:ea typeface="Aptos" panose="020B0004020202020204" pitchFamily="34" charset="0"/>
                <a:cs typeface="Times New Roman" panose="02020603050405020304" pitchFamily="18" charset="0"/>
              </a:rPr>
              <a:t>I don’t want to come off this football pitch with energy left in my tank. “I could have done another 10k…”</a:t>
            </a:r>
          </a:p>
          <a:p>
            <a:r>
              <a:rPr lang="en-GB" sz="1100" dirty="0">
                <a:effectLst/>
                <a:latin typeface="Aptos" panose="020B0004020202020204" pitchFamily="34" charset="0"/>
                <a:ea typeface="Aptos" panose="020B0004020202020204" pitchFamily="34" charset="0"/>
                <a:cs typeface="Times New Roman" panose="02020603050405020304" pitchFamily="18" charset="0"/>
              </a:rPr>
              <a:t>Schindler's List – “I could have done more”</a:t>
            </a:r>
          </a:p>
          <a:p>
            <a:endParaRPr lang="en-GB" sz="1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dirty="0">
                <a:effectLst/>
                <a:latin typeface="Aptos" panose="020B0004020202020204" pitchFamily="34" charset="0"/>
                <a:ea typeface="Aptos" panose="020B0004020202020204" pitchFamily="34" charset="0"/>
                <a:cs typeface="Times New Roman" panose="02020603050405020304" pitchFamily="18" charset="0"/>
              </a:rPr>
              <a:t>I have not hesitated to preach anything that would be helpful </a:t>
            </a:r>
          </a:p>
          <a:p>
            <a:r>
              <a:rPr lang="en-GB" sz="1100" dirty="0">
                <a:effectLst/>
                <a:latin typeface="Aptos" panose="020B0004020202020204" pitchFamily="34" charset="0"/>
                <a:ea typeface="Aptos" panose="020B0004020202020204" pitchFamily="34" charset="0"/>
                <a:cs typeface="Times New Roman" panose="02020603050405020304" pitchFamily="18" charset="0"/>
              </a:rPr>
              <a:t>I never stopped warning each of you night and day with tears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love and care, being moved for the people (distressed)</a:t>
            </a:r>
          </a:p>
          <a:p>
            <a:endParaRPr lang="en-GB" sz="1100" dirty="0">
              <a:effectLst/>
              <a:latin typeface="Aptos" panose="020B0004020202020204" pitchFamily="34" charset="0"/>
              <a:cs typeface="Times New Roman" panose="02020603050405020304" pitchFamily="18" charset="0"/>
            </a:endParaRPr>
          </a:p>
          <a:p>
            <a:r>
              <a:rPr lang="en-GB" sz="1100" dirty="0">
                <a:effectLst/>
                <a:latin typeface="Aptos" panose="020B0004020202020204" pitchFamily="34" charset="0"/>
                <a:cs typeface="Times New Roman" panose="02020603050405020304" pitchFamily="18" charset="0"/>
              </a:rPr>
              <a:t>Troas – preached through the night</a:t>
            </a:r>
          </a:p>
          <a:p>
            <a:r>
              <a:rPr lang="en-GB" sz="1100" dirty="0">
                <a:effectLst/>
                <a:latin typeface="Aptos" panose="020B0004020202020204" pitchFamily="34" charset="0"/>
                <a:cs typeface="Times New Roman" panose="02020603050405020304" pitchFamily="18" charset="0"/>
              </a:rPr>
              <a:t>2 Cor 11:23</a:t>
            </a:r>
          </a:p>
          <a:p>
            <a:r>
              <a:rPr lang="en-GB" sz="1100" b="0" i="0" dirty="0">
                <a:solidFill>
                  <a:srgbClr val="000000"/>
                </a:solidFill>
                <a:effectLst/>
                <a:latin typeface="system-ui"/>
              </a:rPr>
              <a:t>I have worked much harder, been in prison more frequently, been flogged more severely, and been exposed to death again and again. </a:t>
            </a:r>
            <a:r>
              <a:rPr lang="en-GB" sz="1100" b="1" i="0" baseline="30000" dirty="0">
                <a:solidFill>
                  <a:srgbClr val="000000"/>
                </a:solidFill>
                <a:effectLst/>
                <a:latin typeface="system-ui"/>
              </a:rPr>
              <a:t>24 </a:t>
            </a:r>
            <a:r>
              <a:rPr lang="en-GB" sz="1100" b="0" i="0" dirty="0">
                <a:solidFill>
                  <a:srgbClr val="000000"/>
                </a:solidFill>
                <a:effectLst/>
                <a:latin typeface="system-ui"/>
              </a:rPr>
              <a:t>Five times I received from the Jews the forty lashes minus one. </a:t>
            </a:r>
            <a:r>
              <a:rPr lang="en-GB" sz="1100" b="1" i="0" baseline="30000" dirty="0">
                <a:solidFill>
                  <a:srgbClr val="000000"/>
                </a:solidFill>
                <a:effectLst/>
                <a:latin typeface="system-ui"/>
              </a:rPr>
              <a:t>25 </a:t>
            </a:r>
            <a:r>
              <a:rPr lang="en-GB" sz="1100" b="0" i="0" dirty="0">
                <a:solidFill>
                  <a:srgbClr val="000000"/>
                </a:solidFill>
                <a:effectLst/>
                <a:latin typeface="system-ui"/>
              </a:rPr>
              <a:t>Three times I was beaten with rods, once I was pelted with stones, three times I was shipwrecked, I spent a night and a day in the open sea, </a:t>
            </a:r>
            <a:r>
              <a:rPr lang="en-GB" sz="1100" b="1" i="0" baseline="30000" dirty="0">
                <a:solidFill>
                  <a:srgbClr val="000000"/>
                </a:solidFill>
                <a:effectLst/>
                <a:latin typeface="system-ui"/>
              </a:rPr>
              <a:t>26 </a:t>
            </a:r>
            <a:r>
              <a:rPr lang="en-GB" sz="1100" b="0" i="0" dirty="0">
                <a:solidFill>
                  <a:srgbClr val="000000"/>
                </a:solidFill>
                <a:effectLst/>
                <a:latin typeface="system-ui"/>
              </a:rPr>
              <a:t>I have been constantly on the move. I have been in danger from rivers, in danger from bandits, in danger from my fellow Jews, in danger from Gentiles; in danger in the city, in danger in the country, in danger at sea; and in danger from false believers. </a:t>
            </a:r>
            <a:r>
              <a:rPr lang="en-GB" sz="1100" b="1" i="0" baseline="30000" dirty="0">
                <a:solidFill>
                  <a:srgbClr val="000000"/>
                </a:solidFill>
                <a:effectLst/>
                <a:latin typeface="system-ui"/>
              </a:rPr>
              <a:t>27 </a:t>
            </a:r>
            <a:r>
              <a:rPr lang="en-GB" sz="1100" b="0" i="0" dirty="0">
                <a:solidFill>
                  <a:srgbClr val="000000"/>
                </a:solidFill>
                <a:effectLst/>
                <a:latin typeface="system-ui"/>
              </a:rPr>
              <a:t>I have </a:t>
            </a:r>
            <a:r>
              <a:rPr lang="en-GB" sz="1100" b="0" i="0" dirty="0" err="1">
                <a:solidFill>
                  <a:srgbClr val="000000"/>
                </a:solidFill>
                <a:effectLst/>
                <a:latin typeface="system-ui"/>
              </a:rPr>
              <a:t>labored</a:t>
            </a:r>
            <a:r>
              <a:rPr lang="en-GB" sz="1100" b="0" i="0" dirty="0">
                <a:solidFill>
                  <a:srgbClr val="000000"/>
                </a:solidFill>
                <a:effectLst/>
                <a:latin typeface="system-ui"/>
              </a:rPr>
              <a:t> and toiled and have often gone without sleep; I have known hunger and thirst and have often gone without food; I have been cold and naked. </a:t>
            </a:r>
            <a:r>
              <a:rPr lang="en-GB" sz="1100" b="1" i="0" baseline="30000" dirty="0">
                <a:solidFill>
                  <a:srgbClr val="000000"/>
                </a:solidFill>
                <a:effectLst/>
                <a:latin typeface="system-ui"/>
              </a:rPr>
              <a:t>28 </a:t>
            </a:r>
            <a:r>
              <a:rPr lang="en-GB" sz="1100" b="0" i="0" dirty="0">
                <a:solidFill>
                  <a:srgbClr val="000000"/>
                </a:solidFill>
                <a:effectLst/>
                <a:latin typeface="system-ui"/>
              </a:rPr>
              <a:t>Besides everything else, I face daily the pressure of my concern for all the churches.</a:t>
            </a:r>
          </a:p>
          <a:p>
            <a:endParaRPr lang="en-GB" sz="1100" b="0" i="0" dirty="0">
              <a:solidFill>
                <a:srgbClr val="000000"/>
              </a:solidFill>
              <a:effectLst/>
              <a:latin typeface="system-ui"/>
            </a:endParaRPr>
          </a:p>
          <a:p>
            <a:r>
              <a:rPr lang="en-GB" sz="1100" b="0" i="0" dirty="0">
                <a:solidFill>
                  <a:srgbClr val="000000"/>
                </a:solidFill>
                <a:effectLst/>
                <a:latin typeface="system-ui"/>
              </a:rPr>
              <a:t>I’m not here for my own entertainment</a:t>
            </a:r>
          </a:p>
          <a:p>
            <a:pPr marL="171450" indent="-171450">
              <a:buFontTx/>
              <a:buChar char="-"/>
            </a:pPr>
            <a:r>
              <a:rPr lang="en-GB" sz="1100" b="0" i="0" dirty="0">
                <a:solidFill>
                  <a:srgbClr val="000000"/>
                </a:solidFill>
                <a:effectLst/>
                <a:latin typeface="system-ui"/>
              </a:rPr>
              <a:t>Ambassador (2 Cor 5:20)</a:t>
            </a:r>
          </a:p>
          <a:p>
            <a:pPr marL="171450" indent="-171450">
              <a:buFontTx/>
              <a:buChar char="-"/>
            </a:pPr>
            <a:r>
              <a:rPr lang="en-GB" sz="1100" b="0" i="0" dirty="0">
                <a:solidFill>
                  <a:srgbClr val="000000"/>
                </a:solidFill>
                <a:effectLst/>
                <a:latin typeface="system-ui"/>
              </a:rPr>
              <a:t>Soldier </a:t>
            </a:r>
          </a:p>
          <a:p>
            <a:pPr marL="628650" lvl="1" indent="-171450">
              <a:buFontTx/>
              <a:buChar char="-"/>
            </a:pPr>
            <a:r>
              <a:rPr lang="en-GB" sz="1100" b="0" i="0" dirty="0">
                <a:solidFill>
                  <a:srgbClr val="001320"/>
                </a:solidFill>
                <a:effectLst/>
                <a:latin typeface="Roboto" panose="02000000000000000000" pitchFamily="2" charset="0"/>
              </a:rPr>
              <a:t>No one serving as a soldier gets entangled in civilian affairs, but rather tries to please his commanding officer.</a:t>
            </a:r>
            <a:r>
              <a:rPr lang="en-GB" sz="1100" b="0" i="0" dirty="0">
                <a:solidFill>
                  <a:srgbClr val="000000"/>
                </a:solidFill>
                <a:effectLst/>
                <a:latin typeface="system-ui"/>
              </a:rPr>
              <a:t> (2 </a:t>
            </a:r>
            <a:r>
              <a:rPr lang="en-GB" sz="1100" b="0" i="0" dirty="0" err="1">
                <a:solidFill>
                  <a:srgbClr val="000000"/>
                </a:solidFill>
                <a:effectLst/>
                <a:latin typeface="system-ui"/>
              </a:rPr>
              <a:t>tim</a:t>
            </a:r>
            <a:r>
              <a:rPr lang="en-GB" sz="1100" b="0" i="0" dirty="0">
                <a:solidFill>
                  <a:srgbClr val="000000"/>
                </a:solidFill>
                <a:effectLst/>
                <a:latin typeface="system-ui"/>
              </a:rPr>
              <a:t> 2:4)</a:t>
            </a:r>
          </a:p>
          <a:p>
            <a:r>
              <a:rPr lang="en-GB" sz="1100" b="0" i="0" dirty="0">
                <a:solidFill>
                  <a:srgbClr val="000000"/>
                </a:solidFill>
                <a:effectLst/>
                <a:latin typeface="system-ui"/>
              </a:rPr>
              <a:t>This is not my final resting place </a:t>
            </a:r>
          </a:p>
          <a:p>
            <a:r>
              <a:rPr lang="en-GB" sz="1100" b="0" i="0" dirty="0">
                <a:solidFill>
                  <a:srgbClr val="000000"/>
                </a:solidFill>
                <a:effectLst/>
                <a:latin typeface="system-ui"/>
              </a:rPr>
              <a:t>Store treasures in heaven (Matt 6)</a:t>
            </a:r>
          </a:p>
          <a:p>
            <a:r>
              <a:rPr lang="en-GB" sz="1100" b="0" i="0" dirty="0">
                <a:solidFill>
                  <a:srgbClr val="000000"/>
                </a:solidFill>
                <a:effectLst/>
                <a:latin typeface="system-ui"/>
              </a:rPr>
              <a:t>Well done good and faithful servant</a:t>
            </a:r>
            <a:endParaRPr lang="en-GB" sz="1100" dirty="0"/>
          </a:p>
        </p:txBody>
      </p:sp>
      <p:sp>
        <p:nvSpPr>
          <p:cNvPr id="4" name="Slide Number Placeholder 3"/>
          <p:cNvSpPr>
            <a:spLocks noGrp="1"/>
          </p:cNvSpPr>
          <p:nvPr>
            <p:ph type="sldNum" sz="quarter" idx="5"/>
          </p:nvPr>
        </p:nvSpPr>
        <p:spPr/>
        <p:txBody>
          <a:bodyPr/>
          <a:lstStyle/>
          <a:p>
            <a:fld id="{6F6623E3-56E8-4C22-8C57-6E5C194C9987}" type="slidenum">
              <a:rPr lang="en-GB" smtClean="0"/>
              <a:t>18</a:t>
            </a:fld>
            <a:endParaRPr lang="en-GB"/>
          </a:p>
        </p:txBody>
      </p:sp>
    </p:spTree>
    <p:extLst>
      <p:ext uri="{BB962C8B-B14F-4D97-AF65-F5344CB8AC3E}">
        <p14:creationId xmlns:p14="http://schemas.microsoft.com/office/powerpoint/2010/main" val="2472941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can’t make the boat move but I can resist it moving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“And now, compelled by the Spirit,</a:t>
            </a:r>
          </a:p>
          <a:p>
            <a:endParaRPr lang="en-GB" sz="1100" dirty="0"/>
          </a:p>
          <a:p>
            <a:r>
              <a:rPr lang="en-GB" sz="1100" dirty="0"/>
              <a:t>Phil 2:13 </a:t>
            </a:r>
            <a:r>
              <a:rPr lang="en-GB" sz="1100" b="1" i="0" dirty="0">
                <a:solidFill>
                  <a:srgbClr val="767676"/>
                </a:solidFill>
                <a:effectLst/>
                <a:latin typeface="Arial" panose="020B0604020202020204" pitchFamily="34" charset="0"/>
              </a:rPr>
              <a:t>For it is God who works in you both to will and to work</a:t>
            </a:r>
            <a:r>
              <a:rPr lang="en-GB" sz="1100" b="0" i="0" dirty="0">
                <a:solidFill>
                  <a:srgbClr val="474747"/>
                </a:solidFill>
                <a:effectLst/>
                <a:latin typeface="Arial" panose="020B0604020202020204" pitchFamily="34" charset="0"/>
              </a:rPr>
              <a:t>, for his good pleasure</a:t>
            </a:r>
          </a:p>
          <a:p>
            <a:r>
              <a:rPr lang="en-GB" sz="1100" b="0" i="0" dirty="0">
                <a:solidFill>
                  <a:srgbClr val="474747"/>
                </a:solidFill>
                <a:effectLst/>
                <a:latin typeface="Arial" panose="020B0604020202020204" pitchFamily="34" charset="0"/>
              </a:rPr>
              <a:t>You can resist/grieve – take down the sails, put down an anchor </a:t>
            </a:r>
          </a:p>
          <a:p>
            <a:endParaRPr lang="en-GB" sz="1100" b="0" i="0" dirty="0">
              <a:solidFill>
                <a:srgbClr val="474747"/>
              </a:solidFill>
              <a:effectLst/>
              <a:latin typeface="Arial" panose="020B0604020202020204" pitchFamily="34" charset="0"/>
            </a:endParaRPr>
          </a:p>
          <a:p>
            <a:r>
              <a:rPr lang="en-GB" sz="1100" b="0" i="0" dirty="0">
                <a:solidFill>
                  <a:srgbClr val="474747"/>
                </a:solidFill>
                <a:effectLst/>
                <a:latin typeface="Arial" panose="020B0604020202020204" pitchFamily="34" charset="0"/>
              </a:rPr>
              <a:t>Take hands off the wheel</a:t>
            </a:r>
          </a:p>
          <a:p>
            <a:endParaRPr lang="en-GB" sz="1100" b="0" i="0" dirty="0">
              <a:solidFill>
                <a:srgbClr val="474747"/>
              </a:solidFill>
              <a:effectLst/>
              <a:latin typeface="Arial" panose="020B0604020202020204" pitchFamily="34" charset="0"/>
            </a:endParaRPr>
          </a:p>
          <a:p>
            <a:r>
              <a:rPr lang="en-GB" sz="1100" b="0" i="0" dirty="0">
                <a:solidFill>
                  <a:srgbClr val="474747"/>
                </a:solidFill>
                <a:effectLst/>
                <a:latin typeface="Arial" panose="020B0604020202020204" pitchFamily="34" charset="0"/>
              </a:rPr>
              <a:t>e.g. compassion for Darren – their victory is mine too </a:t>
            </a:r>
            <a:endParaRPr lang="en-GB" sz="1100" dirty="0"/>
          </a:p>
        </p:txBody>
      </p:sp>
      <p:sp>
        <p:nvSpPr>
          <p:cNvPr id="4" name="Slide Number Placeholder 3"/>
          <p:cNvSpPr>
            <a:spLocks noGrp="1"/>
          </p:cNvSpPr>
          <p:nvPr>
            <p:ph type="sldNum" sz="quarter" idx="5"/>
          </p:nvPr>
        </p:nvSpPr>
        <p:spPr/>
        <p:txBody>
          <a:bodyPr/>
          <a:lstStyle/>
          <a:p>
            <a:fld id="{6F6623E3-56E8-4C22-8C57-6E5C194C9987}" type="slidenum">
              <a:rPr lang="en-GB" smtClean="0"/>
              <a:t>19</a:t>
            </a:fld>
            <a:endParaRPr lang="en-GB"/>
          </a:p>
        </p:txBody>
      </p:sp>
    </p:spTree>
    <p:extLst>
      <p:ext uri="{BB962C8B-B14F-4D97-AF65-F5344CB8AC3E}">
        <p14:creationId xmlns:p14="http://schemas.microsoft.com/office/powerpoint/2010/main" val="2236180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BD47-2B21-065B-B517-090AC2655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0C00E4-7395-85A5-4B32-DD2A0010BC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954D0-DEC1-D0F6-907B-899A1A0671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Some postman is grooving to our love letters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Lord Jesus himself said: ‘It is more blessed to give than to receive.’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Servant leadership - not being a burden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e.g. JWS dancing at deliverance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My food is to do my fathers will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If you can only describe how much it costs to do God’s will you haven’t discovered the joy yet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I don’t need to be recompensated by you – I see what God has in store. I see the bigger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What great news we have to declare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1320"/>
                </a:solidFill>
                <a:effectLst/>
                <a:latin typeface="Roboto" panose="02000000000000000000" pitchFamily="2" charset="0"/>
              </a:rPr>
              <a:t>And he has committed to us the message of reconciliation. </a:t>
            </a:r>
            <a:r>
              <a:rPr lang="en-GB" sz="1100" dirty="0"/>
              <a:t>(2 Cor 5:19)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B86CE34D-60A8-F48A-36CC-D60F95C2C392}"/>
              </a:ext>
            </a:extLst>
          </p:cNvPr>
          <p:cNvSpPr>
            <a:spLocks noGrp="1"/>
          </p:cNvSpPr>
          <p:nvPr>
            <p:ph type="sldNum" sz="quarter" idx="5"/>
          </p:nvPr>
        </p:nvSpPr>
        <p:spPr/>
        <p:txBody>
          <a:bodyPr/>
          <a:lstStyle/>
          <a:p>
            <a:fld id="{6F6623E3-56E8-4C22-8C57-6E5C194C9987}" type="slidenum">
              <a:rPr lang="en-GB" smtClean="0"/>
              <a:t>20</a:t>
            </a:fld>
            <a:endParaRPr lang="en-GB"/>
          </a:p>
        </p:txBody>
      </p:sp>
    </p:spTree>
    <p:extLst>
      <p:ext uri="{BB962C8B-B14F-4D97-AF65-F5344CB8AC3E}">
        <p14:creationId xmlns:p14="http://schemas.microsoft.com/office/powerpoint/2010/main" val="2594417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am going to Jerusalem, not knowing what will happen to me there. </a:t>
            </a: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23 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I only know that in every city the Holy Spirit warns me that prison and hardships are facing me.</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has sense of what is coming his way but he don’t flinch/retract – drum beat is getting louder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Acts 9:16</a:t>
            </a:r>
            <a:br>
              <a:rPr lang="en-GB" sz="1100" kern="100" dirty="0">
                <a:effectLst/>
                <a:latin typeface="Aptos" panose="020B0004020202020204" pitchFamily="34" charset="0"/>
                <a:ea typeface="Aptos" panose="020B0004020202020204" pitchFamily="34" charset="0"/>
                <a:cs typeface="Times New Roman" panose="02020603050405020304" pitchFamily="18" charset="0"/>
              </a:rPr>
            </a:br>
            <a:r>
              <a:rPr lang="en-GB" sz="1100" kern="100" dirty="0">
                <a:effectLst/>
                <a:latin typeface="Aptos" panose="020B0004020202020204" pitchFamily="34" charset="0"/>
                <a:ea typeface="Aptos" panose="020B0004020202020204" pitchFamily="34" charset="0"/>
                <a:cs typeface="Times New Roman" panose="02020603050405020304" pitchFamily="18" charset="0"/>
              </a:rPr>
              <a:t>I will show him how much he must suffer for My name.”</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Corrie Ten Boon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James 1</a:t>
            </a:r>
          </a:p>
          <a:p>
            <a:pPr>
              <a:buNone/>
            </a:pP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2</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Consider it pure joy, my brothers and sisters, </a:t>
            </a:r>
            <a:r>
              <a:rPr lang="en-GB" sz="1100" b="1" i="1" u="sng" kern="100" baseline="300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tooltip="The Greek word for brothers and sisters (adelphoi) refers here to believers, both men and women, as part of God's family; also in verses 16 and 19; and in 2:1, 5, 14; 3:10, 12; 4:11; 5:7, 9, 10, 12, 19."/>
              </a:rPr>
              <a:t>a</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whenever you face trials of many kinds,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3</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because you know that the testing of your faith produces perseverance.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4</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Let perseverance finish its work so that you may be mature and complete, not lacking anything.</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Rom 5:3-5</a:t>
            </a:r>
          </a:p>
          <a:p>
            <a:pPr>
              <a:buNone/>
            </a:pP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3 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Not only so, but we</a:t>
            </a:r>
            <a:r>
              <a:rPr lang="en-GB" sz="1100" kern="100" baseline="30000" dirty="0">
                <a:effectLst/>
                <a:latin typeface="Aptos" panose="020B0004020202020204" pitchFamily="34" charset="0"/>
                <a:ea typeface="Aptos" panose="020B0004020202020204" pitchFamily="34" charset="0"/>
                <a:cs typeface="Times New Roman" panose="02020603050405020304" pitchFamily="18" charset="0"/>
              </a:rPr>
              <a:t>[</a:t>
            </a:r>
            <a:r>
              <a:rPr lang="en-GB" sz="1100" u="sng" kern="100" baseline="300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8" tooltip="See footnote a"/>
              </a:rPr>
              <a:t>a</a:t>
            </a:r>
            <a:r>
              <a:rPr lang="en-GB" sz="1100" kern="100" baseline="30000" dirty="0">
                <a:effectLst/>
                <a:latin typeface="Aptos" panose="020B0004020202020204" pitchFamily="34" charset="0"/>
                <a:ea typeface="Aptos" panose="020B0004020202020204" pitchFamily="34" charset="0"/>
                <a:cs typeface="Times New Roman" panose="02020603050405020304" pitchFamily="18" charset="0"/>
              </a:rPr>
              <a:t>]</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also glory in our sufferings, because we know that suffering produces perseverance; </a:t>
            </a: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4 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perseverance, character; and character, hope. </a:t>
            </a: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5 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And hope does not put us to shame, because God’s love has been poured out into our hearts through the Holy Spirit, who has been given to us.</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Phil 3</a:t>
            </a:r>
          </a:p>
          <a:p>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7 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But whatever were gains to me I now consider loss for the sake of Christ. </a:t>
            </a: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8 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What is more, I consider everything a loss because of the surpassing worth of knowing Christ Jesus my Lord, for whose sake I have lost all things. I consider them garbage, that I may gain Christ </a:t>
            </a: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9 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and be found in him, not having a righteousness of my own that comes from the law, but that which is through faith in</a:t>
            </a:r>
            <a:r>
              <a:rPr lang="en-GB" sz="1100" kern="100" baseline="30000" dirty="0">
                <a:effectLst/>
                <a:latin typeface="Aptos" panose="020B0004020202020204" pitchFamily="34" charset="0"/>
                <a:ea typeface="Aptos" panose="020B0004020202020204" pitchFamily="34" charset="0"/>
                <a:cs typeface="Times New Roman" panose="02020603050405020304" pitchFamily="18" charset="0"/>
              </a:rPr>
              <a:t>[</a:t>
            </a:r>
            <a:r>
              <a:rPr lang="en-GB" sz="1100" u="sng" kern="100" baseline="300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9" tooltip="See footnote a"/>
              </a:rPr>
              <a:t>a</a:t>
            </a:r>
            <a:r>
              <a:rPr lang="en-GB" sz="1100" kern="100" baseline="30000" dirty="0">
                <a:effectLst/>
                <a:latin typeface="Aptos" panose="020B0004020202020204" pitchFamily="34" charset="0"/>
                <a:ea typeface="Aptos" panose="020B0004020202020204" pitchFamily="34" charset="0"/>
                <a:cs typeface="Times New Roman" panose="02020603050405020304" pitchFamily="18" charset="0"/>
              </a:rPr>
              <a:t>]</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Christ—the righteousness that comes from God on the basis of faith. </a:t>
            </a: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10 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I want to know Christ—yes,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to know the power of his resurrection and participation in his sufferings, becoming like him in his death</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11 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and so, somehow, attaining to the resurrection from the dead.</a:t>
            </a:r>
          </a:p>
          <a:p>
            <a:endParaRPr lang="en-GB" dirty="0"/>
          </a:p>
          <a:p>
            <a:r>
              <a:rPr lang="en-GB" dirty="0"/>
              <a:t>e.g. I want to be free from this pain but only if You have completed what you want to use this for</a:t>
            </a:r>
          </a:p>
        </p:txBody>
      </p:sp>
      <p:sp>
        <p:nvSpPr>
          <p:cNvPr id="4" name="Slide Number Placeholder 3"/>
          <p:cNvSpPr>
            <a:spLocks noGrp="1"/>
          </p:cNvSpPr>
          <p:nvPr>
            <p:ph type="sldNum" sz="quarter" idx="5"/>
          </p:nvPr>
        </p:nvSpPr>
        <p:spPr/>
        <p:txBody>
          <a:bodyPr/>
          <a:lstStyle/>
          <a:p>
            <a:fld id="{6F6623E3-56E8-4C22-8C57-6E5C194C9987}" type="slidenum">
              <a:rPr lang="en-GB" smtClean="0"/>
              <a:t>21</a:t>
            </a:fld>
            <a:endParaRPr lang="en-GB"/>
          </a:p>
        </p:txBody>
      </p:sp>
    </p:spTree>
    <p:extLst>
      <p:ext uri="{BB962C8B-B14F-4D97-AF65-F5344CB8AC3E}">
        <p14:creationId xmlns:p14="http://schemas.microsoft.com/office/powerpoint/2010/main" val="481133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b="1" kern="100" baseline="30000" dirty="0">
                <a:effectLst/>
                <a:latin typeface="Aptos" panose="020B0004020202020204" pitchFamily="34" charset="0"/>
                <a:ea typeface="Aptos" panose="020B0004020202020204" pitchFamily="34" charset="0"/>
                <a:cs typeface="Times New Roman" panose="02020603050405020304" pitchFamily="18" charset="0"/>
              </a:rPr>
              <a:t>24 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However, I consider my life worth nothing to me; my only aim is to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finish the race</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and complete the task the Lord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Jesus has given me</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—the task of testifying to the good news of God’s grace.</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“I have fought the good fight, I have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finished the race</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I have kept the faith” (2 Timothy 4:7)</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1 Cor 9:24-27 </a:t>
            </a:r>
          </a:p>
          <a:p>
            <a:pPr>
              <a:buNone/>
            </a:pP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24</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Do you not know that in a race all the runners run, but only one gets the prize? Run in such a way as to get the prize.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25</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Everyone who competes in the games goes into strict training. They do it to get a crown that will not last, but we do it to get a crown that will last forever.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26</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Therefore I do not run like someone running aimlessly; I do not fight like a boxer beating the air.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27</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No, I strike a blow to my body and make it my slave so that after I have preached to others, I myself will not be disqualified for the prize.</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Dedicated, determined</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want to play my part</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To live with this verse as your priority makes you untouchable to enemy schemes.</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e.g. If I can save that marriage it will be great for the kingdom </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22</a:t>
            </a:fld>
            <a:endParaRPr lang="en-GB"/>
          </a:p>
        </p:txBody>
      </p:sp>
    </p:spTree>
    <p:extLst>
      <p:ext uri="{BB962C8B-B14F-4D97-AF65-F5344CB8AC3E}">
        <p14:creationId xmlns:p14="http://schemas.microsoft.com/office/powerpoint/2010/main" val="3507103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just how can God improve my life? </a:t>
            </a:r>
          </a:p>
          <a:p>
            <a:endParaRPr lang="en-GB" dirty="0"/>
          </a:p>
          <a:p>
            <a:r>
              <a:rPr lang="en-GB" dirty="0"/>
              <a:t>Seek first the kingdom – I exist for Him, to make Him comfortable </a:t>
            </a:r>
          </a:p>
        </p:txBody>
      </p:sp>
      <p:sp>
        <p:nvSpPr>
          <p:cNvPr id="4" name="Slide Number Placeholder 3"/>
          <p:cNvSpPr>
            <a:spLocks noGrp="1"/>
          </p:cNvSpPr>
          <p:nvPr>
            <p:ph type="sldNum" sz="quarter" idx="5"/>
          </p:nvPr>
        </p:nvSpPr>
        <p:spPr/>
        <p:txBody>
          <a:bodyPr/>
          <a:lstStyle/>
          <a:p>
            <a:fld id="{6F6623E3-56E8-4C22-8C57-6E5C194C9987}" type="slidenum">
              <a:rPr lang="en-GB" smtClean="0"/>
              <a:t>23</a:t>
            </a:fld>
            <a:endParaRPr lang="en-GB"/>
          </a:p>
        </p:txBody>
      </p:sp>
    </p:spTree>
    <p:extLst>
      <p:ext uri="{BB962C8B-B14F-4D97-AF65-F5344CB8AC3E}">
        <p14:creationId xmlns:p14="http://schemas.microsoft.com/office/powerpoint/2010/main" val="3920473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sensed his time was coming to an end – urgency to set up the work to continue beyond him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Video: Oxford great hall beams https://www.youtube.com/watch?v=YqH4eWR7jDQ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Love for the King and His Kingdom meant he wanted to spend himself equipping the work to continue after him.</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Not just for now – building for a time that is yet to come</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David not permitted to build the temple but go everything ready so Solomon</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Moses not permitted into the promise land but brought people to the edge ready for Joshua</a:t>
            </a:r>
          </a:p>
          <a:p>
            <a:pPr marL="342900" lvl="0" indent="-342900">
              <a:buFont typeface="Symbol" panose="05050102010706020507" pitchFamily="18" charset="2"/>
              <a:buChar char=""/>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Martin Luther King</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April 3, 1968</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“We’ve got some difficult days ahead. But it really doesn’t matter with me now, because I’ve been to the mountaintop … I’ve seen the Promised Land. </a:t>
            </a:r>
            <a:r>
              <a:rPr lang="en-GB" sz="11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I may not get there with you. But</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I want you to know tonight, that we, as a people, will get to the Promised Land”</a:t>
            </a:r>
          </a:p>
          <a:p>
            <a:endParaRPr lang="en-GB" sz="1100" dirty="0"/>
          </a:p>
          <a:p>
            <a:r>
              <a:rPr lang="en-GB" sz="1100" dirty="0"/>
              <a:t>Paul built for time to come – invested in young guys, commissioned leaders (inspired and warned) </a:t>
            </a:r>
          </a:p>
        </p:txBody>
      </p:sp>
      <p:sp>
        <p:nvSpPr>
          <p:cNvPr id="4" name="Slide Number Placeholder 3"/>
          <p:cNvSpPr>
            <a:spLocks noGrp="1"/>
          </p:cNvSpPr>
          <p:nvPr>
            <p:ph type="sldNum" sz="quarter" idx="5"/>
          </p:nvPr>
        </p:nvSpPr>
        <p:spPr/>
        <p:txBody>
          <a:bodyPr/>
          <a:lstStyle/>
          <a:p>
            <a:fld id="{6F6623E3-56E8-4C22-8C57-6E5C194C9987}" type="slidenum">
              <a:rPr lang="en-GB" smtClean="0"/>
              <a:t>24</a:t>
            </a:fld>
            <a:endParaRPr lang="en-GB"/>
          </a:p>
        </p:txBody>
      </p:sp>
    </p:spTree>
    <p:extLst>
      <p:ext uri="{BB962C8B-B14F-4D97-AF65-F5344CB8AC3E}">
        <p14:creationId xmlns:p14="http://schemas.microsoft.com/office/powerpoint/2010/main" val="3621578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Repeating Patterns of Christian History</a:t>
            </a:r>
          </a:p>
          <a:p>
            <a:pPr marL="0" lvl="0" indent="0">
              <a:buFont typeface="Calibri" panose="020F0502020204030204" pitchFamily="34" charset="0"/>
              <a:buNone/>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Option 1: All do what is right in own eyes</a:t>
            </a:r>
          </a:p>
          <a:p>
            <a:endParaRPr lang="en-GB" sz="1100" dirty="0"/>
          </a:p>
        </p:txBody>
      </p:sp>
      <p:sp>
        <p:nvSpPr>
          <p:cNvPr id="4" name="Slide Number Placeholder 3"/>
          <p:cNvSpPr>
            <a:spLocks noGrp="1"/>
          </p:cNvSpPr>
          <p:nvPr>
            <p:ph type="sldNum" sz="quarter" idx="5"/>
          </p:nvPr>
        </p:nvSpPr>
        <p:spPr/>
        <p:txBody>
          <a:bodyPr/>
          <a:lstStyle/>
          <a:p>
            <a:fld id="{8F9E1C00-697B-4E4C-AC5B-5996496DD7BD}" type="slidenum">
              <a:rPr lang="en-GB" smtClean="0"/>
              <a:t>26</a:t>
            </a:fld>
            <a:endParaRPr lang="en-GB"/>
          </a:p>
        </p:txBody>
      </p:sp>
    </p:spTree>
    <p:extLst>
      <p:ext uri="{BB962C8B-B14F-4D97-AF65-F5344CB8AC3E}">
        <p14:creationId xmlns:p14="http://schemas.microsoft.com/office/powerpoint/2010/main" val="1202258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Calibri" panose="020F0502020204030204" pitchFamily="34" charset="0"/>
              <a:buNone/>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Option 2: Fortify the campsite (become denomination) </a:t>
            </a:r>
          </a:p>
          <a:p>
            <a:endParaRPr lang="en-GB" sz="1100" dirty="0"/>
          </a:p>
        </p:txBody>
      </p:sp>
      <p:sp>
        <p:nvSpPr>
          <p:cNvPr id="4" name="Slide Number Placeholder 3"/>
          <p:cNvSpPr>
            <a:spLocks noGrp="1"/>
          </p:cNvSpPr>
          <p:nvPr>
            <p:ph type="sldNum" sz="quarter" idx="5"/>
          </p:nvPr>
        </p:nvSpPr>
        <p:spPr/>
        <p:txBody>
          <a:bodyPr/>
          <a:lstStyle/>
          <a:p>
            <a:fld id="{8F9E1C00-697B-4E4C-AC5B-5996496DD7BD}" type="slidenum">
              <a:rPr lang="en-GB" smtClean="0"/>
              <a:t>27</a:t>
            </a:fld>
            <a:endParaRPr lang="en-GB"/>
          </a:p>
        </p:txBody>
      </p:sp>
    </p:spTree>
    <p:extLst>
      <p:ext uri="{BB962C8B-B14F-4D97-AF65-F5344CB8AC3E}">
        <p14:creationId xmlns:p14="http://schemas.microsoft.com/office/powerpoint/2010/main" val="3606159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Option 3: Keep movement going</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I need to love the destination (because I fell in with the same God who Paul/JWS has. The God who has won my heart) - More than this body of people, more than the lessons I’ve been taught, </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Can my heart be caught by the same thing that caught my father’s heart. I want to stand before God in Zion. </a:t>
            </a:r>
          </a:p>
          <a:p>
            <a:r>
              <a:rPr lang="en-GB" sz="1100" kern="100" dirty="0">
                <a:effectLst/>
                <a:latin typeface="Calibri" panose="020F0502020204030204" pitchFamily="34" charset="0"/>
                <a:ea typeface="Calibri" panose="020F0502020204030204" pitchFamily="34" charset="0"/>
                <a:cs typeface="Times New Roman" panose="02020603050405020304" pitchFamily="18" charset="0"/>
              </a:rPr>
              <a:t>I want to be faithful to the DNA, identity God has given this local expression of His body, but I’m faithful not by doing what they have done but seeing Him like they also saw Him. Not about defending the ground that the forefather have taken but loving the God that they have loved. I see a passion for a value – I want that passion (e.g. collecting from airport) </a:t>
            </a:r>
          </a:p>
          <a:p>
            <a:endParaRPr lang="en-GB" sz="1100" dirty="0"/>
          </a:p>
        </p:txBody>
      </p:sp>
      <p:sp>
        <p:nvSpPr>
          <p:cNvPr id="4" name="Slide Number Placeholder 3"/>
          <p:cNvSpPr>
            <a:spLocks noGrp="1"/>
          </p:cNvSpPr>
          <p:nvPr>
            <p:ph type="sldNum" sz="quarter" idx="5"/>
          </p:nvPr>
        </p:nvSpPr>
        <p:spPr/>
        <p:txBody>
          <a:bodyPr/>
          <a:lstStyle/>
          <a:p>
            <a:fld id="{8F9E1C00-697B-4E4C-AC5B-5996496DD7BD}" type="slidenum">
              <a:rPr lang="en-GB" smtClean="0"/>
              <a:t>28</a:t>
            </a:fld>
            <a:endParaRPr lang="en-GB"/>
          </a:p>
        </p:txBody>
      </p:sp>
    </p:spTree>
    <p:extLst>
      <p:ext uri="{BB962C8B-B14F-4D97-AF65-F5344CB8AC3E}">
        <p14:creationId xmlns:p14="http://schemas.microsoft.com/office/powerpoint/2010/main" val="1131148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What/who are you investing, now?</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Paul didn’t leave behind procedure but call to love</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No plan B – not courses, but genuine love stimulated and empowered by the holy spirit </a:t>
            </a:r>
          </a:p>
          <a:p>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We have young people who are yet to be inspired – who is inspiring them? </a:t>
            </a:r>
          </a:p>
          <a:p>
            <a:r>
              <a:rPr lang="en-GB" sz="1100" kern="100" dirty="0">
                <a:effectLst/>
                <a:latin typeface="Aptos" panose="020B0004020202020204" pitchFamily="34" charset="0"/>
                <a:ea typeface="Aptos" panose="020B0004020202020204" pitchFamily="34" charset="0"/>
                <a:cs typeface="Times New Roman" panose="02020603050405020304" pitchFamily="18" charset="0"/>
              </a:rPr>
              <a:t>We have young people who are inspired – who is willing to shape them?</a:t>
            </a:r>
          </a:p>
          <a:p>
            <a:pPr>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Like Paul – Affection, intimate involvement, Defend &amp; Promote (create space), Encourage</a:t>
            </a:r>
          </a:p>
        </p:txBody>
      </p:sp>
      <p:sp>
        <p:nvSpPr>
          <p:cNvPr id="4" name="Slide Number Placeholder 3"/>
          <p:cNvSpPr>
            <a:spLocks noGrp="1"/>
          </p:cNvSpPr>
          <p:nvPr>
            <p:ph type="sldNum" sz="quarter" idx="5"/>
          </p:nvPr>
        </p:nvSpPr>
        <p:spPr/>
        <p:txBody>
          <a:bodyPr/>
          <a:lstStyle/>
          <a:p>
            <a:fld id="{6F6623E3-56E8-4C22-8C57-6E5C194C9987}" type="slidenum">
              <a:rPr lang="en-GB" smtClean="0"/>
              <a:t>29</a:t>
            </a:fld>
            <a:endParaRPr lang="en-GB"/>
          </a:p>
        </p:txBody>
      </p:sp>
    </p:spTree>
    <p:extLst>
      <p:ext uri="{BB962C8B-B14F-4D97-AF65-F5344CB8AC3E}">
        <p14:creationId xmlns:p14="http://schemas.microsoft.com/office/powerpoint/2010/main" val="3790968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2337-E62B-0D4C-9F38-681BA6440B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8627F6-14C5-38A1-F04B-9EFB47351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7AF78FC-FAEF-E184-1C0A-6732AD119748}"/>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5" name="Footer Placeholder 4">
            <a:extLst>
              <a:ext uri="{FF2B5EF4-FFF2-40B4-BE49-F238E27FC236}">
                <a16:creationId xmlns:a16="http://schemas.microsoft.com/office/drawing/2014/main" id="{FC7BAE61-C869-7696-BDE4-97A098EC2A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F3D014-1213-32D9-CE80-C1416BD75D6B}"/>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48400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E02A3-4B2F-43DE-D36B-2080E1DEA2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534CB50-6B5C-42AD-4415-9D9D6B5862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679064-7DAE-DBFD-6A4B-1A5023E3E334}"/>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5" name="Footer Placeholder 4">
            <a:extLst>
              <a:ext uri="{FF2B5EF4-FFF2-40B4-BE49-F238E27FC236}">
                <a16:creationId xmlns:a16="http://schemas.microsoft.com/office/drawing/2014/main" id="{959C85F9-9203-E860-0A9F-6F643ED103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E91BE3-054B-23B6-7C59-C4F3E2BB60CC}"/>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983838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4F1A3-2971-AE20-1322-5765517D52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B4D6B2C-B82E-94A7-87DF-8811E502D0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B7488C-7A84-7CB0-BE25-21A294813D05}"/>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5" name="Footer Placeholder 4">
            <a:extLst>
              <a:ext uri="{FF2B5EF4-FFF2-40B4-BE49-F238E27FC236}">
                <a16:creationId xmlns:a16="http://schemas.microsoft.com/office/drawing/2014/main" id="{DCE5A44F-E4C1-8634-D25E-1FE15001F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CB8EE7-DEEC-6515-A036-17881B1379A0}"/>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330996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574B-0BFB-456C-0EDA-65814DEEB9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5C7074-DF61-903F-77C8-40A260342F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D4709E-AE90-BC0D-B314-AD3BF64F65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D5F414E-12B9-C300-B4CD-B537603788E8}"/>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6" name="Footer Placeholder 5">
            <a:extLst>
              <a:ext uri="{FF2B5EF4-FFF2-40B4-BE49-F238E27FC236}">
                <a16:creationId xmlns:a16="http://schemas.microsoft.com/office/drawing/2014/main" id="{DDFE284B-67D0-BFD0-1A62-B62159EC4D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CAB224-F16E-40C9-6340-2EE4BB68C128}"/>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830860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C9F0-07E6-A972-DFCB-B2D964096E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1D5B79-A570-C54F-76B3-3502BBF835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584183-8780-678F-DF9D-00C5BC5F98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F60D2F-CF8D-1043-D980-50AD7A795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3E06E0-B968-C99B-3296-8CDB20FF5B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5765D1-25DF-6348-F714-6EBB597A8D4C}"/>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8" name="Footer Placeholder 7">
            <a:extLst>
              <a:ext uri="{FF2B5EF4-FFF2-40B4-BE49-F238E27FC236}">
                <a16:creationId xmlns:a16="http://schemas.microsoft.com/office/drawing/2014/main" id="{A5C3A724-E5E4-486D-119F-C6FBAD53B5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96897DF-CDC4-28E5-10BF-5813BEFCA236}"/>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311526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CEAB6-F1F6-912F-6C74-78403829B1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BE2F68-DE7B-0B48-B191-AD1716B35E0E}"/>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4" name="Footer Placeholder 3">
            <a:extLst>
              <a:ext uri="{FF2B5EF4-FFF2-40B4-BE49-F238E27FC236}">
                <a16:creationId xmlns:a16="http://schemas.microsoft.com/office/drawing/2014/main" id="{DFC05121-7A34-4CD7-6197-289AFD3953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8B5474-BEDC-9726-08F4-4B0C1134EA91}"/>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948342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C884C8-7E3E-7D36-D07D-53BD782C45D9}"/>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3" name="Footer Placeholder 2">
            <a:extLst>
              <a:ext uri="{FF2B5EF4-FFF2-40B4-BE49-F238E27FC236}">
                <a16:creationId xmlns:a16="http://schemas.microsoft.com/office/drawing/2014/main" id="{89DBA628-8BFF-5040-EAE3-FA4B4DD6AEB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2DDF6E-FE9F-2231-E3C0-43A619D66F76}"/>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126121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B0A6E-C409-F962-177E-BF6ADBF4E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5DCC9B-D5CD-C61E-2558-1A923F897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C3BA072-667A-9EEE-B13A-5A3836404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661B3F-BAB7-03EA-C52A-4040A09F815B}"/>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6" name="Footer Placeholder 5">
            <a:extLst>
              <a:ext uri="{FF2B5EF4-FFF2-40B4-BE49-F238E27FC236}">
                <a16:creationId xmlns:a16="http://schemas.microsoft.com/office/drawing/2014/main" id="{4918D59A-27F5-3A4C-632C-902F4D8994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96C8E8-5C62-32A0-1B34-CB5892B027B3}"/>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57141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7A5D-B165-52C6-A629-8FA4BF3C0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488A79-3B29-4C16-1940-25A4D9DCDC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C178A7-150E-AA8A-9A20-FC89D6F57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ACA7FF-47DF-A999-CBCC-1C18A6DCEB06}"/>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6" name="Footer Placeholder 5">
            <a:extLst>
              <a:ext uri="{FF2B5EF4-FFF2-40B4-BE49-F238E27FC236}">
                <a16:creationId xmlns:a16="http://schemas.microsoft.com/office/drawing/2014/main" id="{393293AB-1303-3094-10E2-22C69C99EF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F38E73-84AA-9C3F-1917-1790963446CB}"/>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377446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7D29-0296-0ECF-865D-2D8775BB75F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5A1035-676A-9280-50B9-B714528D67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4FA29-5884-307A-E76A-3B0C65BBBFFB}"/>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5" name="Footer Placeholder 4">
            <a:extLst>
              <a:ext uri="{FF2B5EF4-FFF2-40B4-BE49-F238E27FC236}">
                <a16:creationId xmlns:a16="http://schemas.microsoft.com/office/drawing/2014/main" id="{C2E8FFF8-E113-E4CF-22FB-213B3537D0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717425-0D27-9DC3-4936-3F5B86B5C2EA}"/>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3954368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3D1F52-0606-140C-91D4-18E5856585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237571-C4FD-4F3C-68CC-03E91A8612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E1AFF0-B1B6-8CEF-DE97-9E217195030F}"/>
              </a:ext>
            </a:extLst>
          </p:cNvPr>
          <p:cNvSpPr>
            <a:spLocks noGrp="1"/>
          </p:cNvSpPr>
          <p:nvPr>
            <p:ph type="dt" sz="half" idx="10"/>
          </p:nvPr>
        </p:nvSpPr>
        <p:spPr/>
        <p:txBody>
          <a:bodyPr/>
          <a:lstStyle/>
          <a:p>
            <a:fld id="{F702FC56-6B1F-4179-A372-7E6597AC5B0D}" type="datetimeFigureOut">
              <a:rPr lang="en-GB" smtClean="0"/>
              <a:t>07/04/2025</a:t>
            </a:fld>
            <a:endParaRPr lang="en-GB"/>
          </a:p>
        </p:txBody>
      </p:sp>
      <p:sp>
        <p:nvSpPr>
          <p:cNvPr id="5" name="Footer Placeholder 4">
            <a:extLst>
              <a:ext uri="{FF2B5EF4-FFF2-40B4-BE49-F238E27FC236}">
                <a16:creationId xmlns:a16="http://schemas.microsoft.com/office/drawing/2014/main" id="{E7789A3E-6349-1678-932A-6FDE8DDA0C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54C9E9-0001-AE46-FDE4-543E5666DEFE}"/>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113994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E859B4-EBD0-3F87-96A7-A2AECB755D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E95767-262C-D0BC-3C46-3C4018326F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D7E57F-B46D-FE3B-B57B-B6AA42239E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02FC56-6B1F-4179-A372-7E6597AC5B0D}" type="datetimeFigureOut">
              <a:rPr lang="en-GB" smtClean="0"/>
              <a:t>07/04/2025</a:t>
            </a:fld>
            <a:endParaRPr lang="en-GB"/>
          </a:p>
        </p:txBody>
      </p:sp>
      <p:sp>
        <p:nvSpPr>
          <p:cNvPr id="5" name="Footer Placeholder 4">
            <a:extLst>
              <a:ext uri="{FF2B5EF4-FFF2-40B4-BE49-F238E27FC236}">
                <a16:creationId xmlns:a16="http://schemas.microsoft.com/office/drawing/2014/main" id="{32DEE359-A411-E7B0-1058-D19F2BCAC6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1C748A2-0605-B69A-34D8-79BB86DB0A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9A0664-F99D-4F5E-A6D4-9E82FB10F359}" type="slidenum">
              <a:rPr lang="en-GB" smtClean="0"/>
              <a:t>‹#›</a:t>
            </a:fld>
            <a:endParaRPr lang="en-GB"/>
          </a:p>
        </p:txBody>
      </p:sp>
    </p:spTree>
    <p:extLst>
      <p:ext uri="{BB962C8B-B14F-4D97-AF65-F5344CB8AC3E}">
        <p14:creationId xmlns:p14="http://schemas.microsoft.com/office/powerpoint/2010/main" val="3591240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gateway.com/passage/?search=Acts%2020&amp;version=NIV#fen-NIV-27655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9.gif"/></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jpeg"/><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7" Type="http://schemas.microsoft.com/office/2007/relationships/hdphoto" Target="../media/hdphoto1.wdp"/><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25.png"/><Relationship Id="rId5" Type="http://schemas.microsoft.com/office/2007/relationships/hdphoto" Target="../media/hdphoto3.wdp"/><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7" Type="http://schemas.microsoft.com/office/2007/relationships/hdphoto" Target="../media/hdphoto4.wdp"/><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8.png"/><Relationship Id="rId5" Type="http://schemas.microsoft.com/office/2007/relationships/hdphoto" Target="../media/hdphoto3.wdp"/><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7" Type="http://schemas.microsoft.com/office/2007/relationships/hdphoto" Target="../media/hdphoto1.wdp"/><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5.png"/><Relationship Id="rId5" Type="http://schemas.microsoft.com/office/2007/relationships/hdphoto" Target="../media/hdphoto3.wdp"/><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2" name="Rectangle 308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78F02B-41FD-7E4E-411A-BB852F10E163}"/>
              </a:ext>
            </a:extLst>
          </p:cNvPr>
          <p:cNvSpPr>
            <a:spLocks noGrp="1"/>
          </p:cNvSpPr>
          <p:nvPr>
            <p:ph type="ctrTitle"/>
          </p:nvPr>
        </p:nvSpPr>
        <p:spPr>
          <a:xfrm>
            <a:off x="5297762" y="640080"/>
            <a:ext cx="6251110" cy="3566160"/>
          </a:xfrm>
        </p:spPr>
        <p:txBody>
          <a:bodyPr anchor="b">
            <a:normAutofit/>
          </a:bodyPr>
          <a:lstStyle/>
          <a:p>
            <a:pPr algn="l"/>
            <a:r>
              <a:rPr lang="en-GB" sz="5400" dirty="0"/>
              <a:t>Acts Series</a:t>
            </a:r>
          </a:p>
        </p:txBody>
      </p:sp>
      <p:sp>
        <p:nvSpPr>
          <p:cNvPr id="3" name="Subtitle 2">
            <a:extLst>
              <a:ext uri="{FF2B5EF4-FFF2-40B4-BE49-F238E27FC236}">
                <a16:creationId xmlns:a16="http://schemas.microsoft.com/office/drawing/2014/main" id="{BD18952C-F04D-2399-125F-44007477D7F3}"/>
              </a:ext>
            </a:extLst>
          </p:cNvPr>
          <p:cNvSpPr>
            <a:spLocks noGrp="1"/>
          </p:cNvSpPr>
          <p:nvPr>
            <p:ph type="subTitle" idx="1"/>
          </p:nvPr>
        </p:nvSpPr>
        <p:spPr>
          <a:xfrm>
            <a:off x="5297760" y="4636008"/>
            <a:ext cx="6251111" cy="1572768"/>
          </a:xfrm>
        </p:spPr>
        <p:txBody>
          <a:bodyPr>
            <a:normAutofit/>
          </a:bodyPr>
          <a:lstStyle/>
          <a:p>
            <a:pPr algn="l"/>
            <a:r>
              <a:rPr lang="en-GB" dirty="0"/>
              <a:t>Episode 24: </a:t>
            </a:r>
            <a:r>
              <a:rPr lang="en-GB" dirty="0" err="1"/>
              <a:t>Chpt</a:t>
            </a:r>
            <a:r>
              <a:rPr lang="en-GB" dirty="0"/>
              <a:t> 20</a:t>
            </a:r>
          </a:p>
          <a:p>
            <a:pPr algn="l"/>
            <a:endParaRPr lang="en-GB" dirty="0"/>
          </a:p>
          <a:p>
            <a:pPr algn="l"/>
            <a:r>
              <a:rPr lang="en-GB" dirty="0"/>
              <a:t>6</a:t>
            </a:r>
            <a:r>
              <a:rPr lang="en-GB" baseline="30000" dirty="0"/>
              <a:t>th</a:t>
            </a:r>
            <a:r>
              <a:rPr lang="en-GB" dirty="0"/>
              <a:t> April 2025</a:t>
            </a:r>
          </a:p>
        </p:txBody>
      </p:sp>
      <p:pic>
        <p:nvPicPr>
          <p:cNvPr id="3074" name="Picture 2" descr="4 Simple Yet Effective Lead Nurturing Strategies - Interrupt Media">
            <a:extLst>
              <a:ext uri="{FF2B5EF4-FFF2-40B4-BE49-F238E27FC236}">
                <a16:creationId xmlns:a16="http://schemas.microsoft.com/office/drawing/2014/main" id="{EA0EB3BD-88DB-2161-1581-5C80153981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008" r="51511" b="2"/>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08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17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B4CB74-80E7-B3D9-D96E-E127AEC2D728}"/>
              </a:ext>
            </a:extLst>
          </p:cNvPr>
          <p:cNvSpPr>
            <a:spLocks noGrp="1"/>
          </p:cNvSpPr>
          <p:nvPr>
            <p:ph type="title"/>
          </p:nvPr>
        </p:nvSpPr>
        <p:spPr>
          <a:xfrm>
            <a:off x="1032013" y="4932155"/>
            <a:ext cx="10515600" cy="1325563"/>
          </a:xfrm>
        </p:spPr>
        <p:txBody>
          <a:bodyPr/>
          <a:lstStyle/>
          <a:p>
            <a:pPr algn="r"/>
            <a:r>
              <a:rPr lang="en-GB" dirty="0">
                <a:solidFill>
                  <a:schemeClr val="bg1"/>
                </a:solidFill>
              </a:rPr>
              <a:t>Previously in Acts…</a:t>
            </a:r>
          </a:p>
        </p:txBody>
      </p:sp>
    </p:spTree>
    <p:extLst>
      <p:ext uri="{BB962C8B-B14F-4D97-AF65-F5344CB8AC3E}">
        <p14:creationId xmlns:p14="http://schemas.microsoft.com/office/powerpoint/2010/main" val="4273706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Free Paul's Second Missionary Journey | Graphics | BibleTalk.tv">
            <a:extLst>
              <a:ext uri="{FF2B5EF4-FFF2-40B4-BE49-F238E27FC236}">
                <a16:creationId xmlns:a16="http://schemas.microsoft.com/office/drawing/2014/main" id="{F494DDA7-C166-7E10-4B23-C683926BB2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73" b="10973"/>
          <a:stretch/>
        </p:blipFill>
        <p:spPr bwMode="auto">
          <a:xfrm>
            <a:off x="276161" y="92190"/>
            <a:ext cx="6046936" cy="318998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427A8DFC-BD80-B816-D32E-C0906157794B}"/>
              </a:ext>
            </a:extLst>
          </p:cNvPr>
          <p:cNvSpPr/>
          <p:nvPr/>
        </p:nvSpPr>
        <p:spPr>
          <a:xfrm>
            <a:off x="3400339" y="983974"/>
            <a:ext cx="1020726" cy="42241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02" name="Picture 6" descr="The Temple of Artemis, located on the outskirts of Ephesus, is listed as one of the seven great wonders of the world. It was dedicated to the Greek goddess Artemis also known as the Roman goddess Diana. There was a thriving local trade selling silver statues of the goddess which was threatened by the rise of Christianity. – Slide 12">
            <a:extLst>
              <a:ext uri="{FF2B5EF4-FFF2-40B4-BE49-F238E27FC236}">
                <a16:creationId xmlns:a16="http://schemas.microsoft.com/office/drawing/2014/main" id="{38A0AEBD-7B38-C138-CFF4-99A291A206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7912"/>
          <a:stretch/>
        </p:blipFill>
        <p:spPr bwMode="auto">
          <a:xfrm>
            <a:off x="6713752" y="116604"/>
            <a:ext cx="5093669" cy="313596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When the uproar had ended, Paul sent for the disciples and, after encouraging them, said goodbye and set out for Macedonia’ (Acts 20:1). This is how the amphi-theatre looks today. – Slide 16">
            <a:extLst>
              <a:ext uri="{FF2B5EF4-FFF2-40B4-BE49-F238E27FC236}">
                <a16:creationId xmlns:a16="http://schemas.microsoft.com/office/drawing/2014/main" id="{BCC0BAD5-4075-B862-4768-F72A8BFCB4A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725"/>
          <a:stretch/>
        </p:blipFill>
        <p:spPr bwMode="auto">
          <a:xfrm>
            <a:off x="6713752" y="3444082"/>
            <a:ext cx="5093669" cy="333413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The whole city became confused. The people grabbed Gaius and Aristarchus. (These two men were from Macedonia and were traveling with Paul.) – Slide 8">
            <a:extLst>
              <a:ext uri="{FF2B5EF4-FFF2-40B4-BE49-F238E27FC236}">
                <a16:creationId xmlns:a16="http://schemas.microsoft.com/office/drawing/2014/main" id="{2EB4C60F-D25E-7795-0908-FFAF47C2ADD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721"/>
          <a:stretch/>
        </p:blipFill>
        <p:spPr bwMode="auto">
          <a:xfrm>
            <a:off x="902125" y="3444081"/>
            <a:ext cx="4817477" cy="3334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24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102"/>
                                        </p:tgtEl>
                                        <p:attrNameLst>
                                          <p:attrName>style.visibility</p:attrName>
                                        </p:attrNameLst>
                                      </p:cBhvr>
                                      <p:to>
                                        <p:strVal val="visible"/>
                                      </p:to>
                                    </p:set>
                                    <p:anim calcmode="lin" valueType="num">
                                      <p:cBhvr additive="base">
                                        <p:cTn id="12" dur="500" fill="hold"/>
                                        <p:tgtEl>
                                          <p:spTgt spid="4102"/>
                                        </p:tgtEl>
                                        <p:attrNameLst>
                                          <p:attrName>ppt_x</p:attrName>
                                        </p:attrNameLst>
                                      </p:cBhvr>
                                      <p:tavLst>
                                        <p:tav tm="0">
                                          <p:val>
                                            <p:strVal val="#ppt_x"/>
                                          </p:val>
                                        </p:tav>
                                        <p:tav tm="100000">
                                          <p:val>
                                            <p:strVal val="#ppt_x"/>
                                          </p:val>
                                        </p:tav>
                                      </p:tavLst>
                                    </p:anim>
                                    <p:anim calcmode="lin" valueType="num">
                                      <p:cBhvr additive="base">
                                        <p:cTn id="13"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106"/>
                                        </p:tgtEl>
                                        <p:attrNameLst>
                                          <p:attrName>style.visibility</p:attrName>
                                        </p:attrNameLst>
                                      </p:cBhvr>
                                      <p:to>
                                        <p:strVal val="visible"/>
                                      </p:to>
                                    </p:set>
                                    <p:anim calcmode="lin" valueType="num">
                                      <p:cBhvr additive="base">
                                        <p:cTn id="18" dur="500" fill="hold"/>
                                        <p:tgtEl>
                                          <p:spTgt spid="4106"/>
                                        </p:tgtEl>
                                        <p:attrNameLst>
                                          <p:attrName>ppt_x</p:attrName>
                                        </p:attrNameLst>
                                      </p:cBhvr>
                                      <p:tavLst>
                                        <p:tav tm="0">
                                          <p:val>
                                            <p:strVal val="#ppt_x"/>
                                          </p:val>
                                        </p:tav>
                                        <p:tav tm="100000">
                                          <p:val>
                                            <p:strVal val="#ppt_x"/>
                                          </p:val>
                                        </p:tav>
                                      </p:tavLst>
                                    </p:anim>
                                    <p:anim calcmode="lin" valueType="num">
                                      <p:cBhvr additive="base">
                                        <p:cTn id="19" dur="500" fill="hold"/>
                                        <p:tgtEl>
                                          <p:spTgt spid="410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104"/>
                                        </p:tgtEl>
                                        <p:attrNameLst>
                                          <p:attrName>style.visibility</p:attrName>
                                        </p:attrNameLst>
                                      </p:cBhvr>
                                      <p:to>
                                        <p:strVal val="visible"/>
                                      </p:to>
                                    </p:set>
                                    <p:anim calcmode="lin" valueType="num">
                                      <p:cBhvr additive="base">
                                        <p:cTn id="24" dur="500" fill="hold"/>
                                        <p:tgtEl>
                                          <p:spTgt spid="4104"/>
                                        </p:tgtEl>
                                        <p:attrNameLst>
                                          <p:attrName>ppt_x</p:attrName>
                                        </p:attrNameLst>
                                      </p:cBhvr>
                                      <p:tavLst>
                                        <p:tav tm="0">
                                          <p:val>
                                            <p:strVal val="#ppt_x"/>
                                          </p:val>
                                        </p:tav>
                                        <p:tav tm="100000">
                                          <p:val>
                                            <p:strVal val="#ppt_x"/>
                                          </p:val>
                                        </p:tav>
                                      </p:tavLst>
                                    </p:anim>
                                    <p:anim calcmode="lin" valueType="num">
                                      <p:cBhvr additive="base">
                                        <p:cTn id="25"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35EE185-AB60-A1E7-9F4C-A79C92D815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FF49B37-ACEB-9CF8-73FC-383684897F95}"/>
              </a:ext>
            </a:extLst>
          </p:cNvPr>
          <p:cNvSpPr txBox="1"/>
          <p:nvPr/>
        </p:nvSpPr>
        <p:spPr>
          <a:xfrm>
            <a:off x="6360015" y="1738263"/>
            <a:ext cx="1089655" cy="400110"/>
          </a:xfrm>
          <a:prstGeom prst="rect">
            <a:avLst/>
          </a:prstGeom>
          <a:noFill/>
        </p:spPr>
        <p:txBody>
          <a:bodyPr wrap="square">
            <a:spAutoFit/>
          </a:bodyPr>
          <a:lstStyle/>
          <a:p>
            <a:r>
              <a:rPr lang="en-GB" sz="2000" b="1" dirty="0"/>
              <a:t>TROAS</a:t>
            </a:r>
          </a:p>
        </p:txBody>
      </p:sp>
      <p:sp>
        <p:nvSpPr>
          <p:cNvPr id="6" name="Oval 5">
            <a:extLst>
              <a:ext uri="{FF2B5EF4-FFF2-40B4-BE49-F238E27FC236}">
                <a16:creationId xmlns:a16="http://schemas.microsoft.com/office/drawing/2014/main" id="{E82EE3F5-0C8A-367F-6D81-33A05AD48A58}"/>
              </a:ext>
            </a:extLst>
          </p:cNvPr>
          <p:cNvSpPr/>
          <p:nvPr/>
        </p:nvSpPr>
        <p:spPr>
          <a:xfrm>
            <a:off x="6096000" y="1806088"/>
            <a:ext cx="255494" cy="264459"/>
          </a:xfrm>
          <a:prstGeom prst="ellipse">
            <a:avLst/>
          </a:prstGeom>
          <a:solidFill>
            <a:srgbClr val="A063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9566D086-8A9A-97F2-DBE9-93405E999FFC}"/>
              </a:ext>
            </a:extLst>
          </p:cNvPr>
          <p:cNvCxnSpPr/>
          <p:nvPr/>
        </p:nvCxnSpPr>
        <p:spPr>
          <a:xfrm flipH="1" flipV="1">
            <a:off x="6311153" y="2138373"/>
            <a:ext cx="479612" cy="1290627"/>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9" name="Straight Arrow Connector 8">
            <a:extLst>
              <a:ext uri="{FF2B5EF4-FFF2-40B4-BE49-F238E27FC236}">
                <a16:creationId xmlns:a16="http://schemas.microsoft.com/office/drawing/2014/main" id="{1D8FE244-B0F5-6261-691B-010C6BDA605D}"/>
              </a:ext>
            </a:extLst>
          </p:cNvPr>
          <p:cNvCxnSpPr>
            <a:cxnSpLocks/>
          </p:cNvCxnSpPr>
          <p:nvPr/>
        </p:nvCxnSpPr>
        <p:spPr>
          <a:xfrm flipH="1" flipV="1">
            <a:off x="5141258" y="847455"/>
            <a:ext cx="878541" cy="1002867"/>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1" name="Straight Arrow Connector 10">
            <a:extLst>
              <a:ext uri="{FF2B5EF4-FFF2-40B4-BE49-F238E27FC236}">
                <a16:creationId xmlns:a16="http://schemas.microsoft.com/office/drawing/2014/main" id="{20C811A5-0086-25E8-2996-3D5E937781DA}"/>
              </a:ext>
            </a:extLst>
          </p:cNvPr>
          <p:cNvCxnSpPr>
            <a:cxnSpLocks/>
          </p:cNvCxnSpPr>
          <p:nvPr/>
        </p:nvCxnSpPr>
        <p:spPr>
          <a:xfrm flipH="1">
            <a:off x="3942451" y="765592"/>
            <a:ext cx="860611" cy="36844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3" name="Straight Arrow Connector 12">
            <a:extLst>
              <a:ext uri="{FF2B5EF4-FFF2-40B4-BE49-F238E27FC236}">
                <a16:creationId xmlns:a16="http://schemas.microsoft.com/office/drawing/2014/main" id="{F0192169-D05E-903C-3EB3-A1BCDECBC8C4}"/>
              </a:ext>
            </a:extLst>
          </p:cNvPr>
          <p:cNvCxnSpPr>
            <a:cxnSpLocks/>
          </p:cNvCxnSpPr>
          <p:nvPr/>
        </p:nvCxnSpPr>
        <p:spPr>
          <a:xfrm flipH="1">
            <a:off x="3290047" y="1348888"/>
            <a:ext cx="295835" cy="313765"/>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6" name="Straight Arrow Connector 15">
            <a:extLst>
              <a:ext uri="{FF2B5EF4-FFF2-40B4-BE49-F238E27FC236}">
                <a16:creationId xmlns:a16="http://schemas.microsoft.com/office/drawing/2014/main" id="{BEF68F4A-E52E-92D4-D4FB-D6DBDDB9DBE6}"/>
              </a:ext>
            </a:extLst>
          </p:cNvPr>
          <p:cNvCxnSpPr>
            <a:cxnSpLocks/>
          </p:cNvCxnSpPr>
          <p:nvPr/>
        </p:nvCxnSpPr>
        <p:spPr>
          <a:xfrm>
            <a:off x="3213846" y="1938317"/>
            <a:ext cx="179295" cy="1723765"/>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9" name="Straight Arrow Connector 18">
            <a:extLst>
              <a:ext uri="{FF2B5EF4-FFF2-40B4-BE49-F238E27FC236}">
                <a16:creationId xmlns:a16="http://schemas.microsoft.com/office/drawing/2014/main" id="{89AB7C8A-7427-D023-4245-FD8FAD367EAC}"/>
              </a:ext>
            </a:extLst>
          </p:cNvPr>
          <p:cNvCxnSpPr>
            <a:cxnSpLocks/>
          </p:cNvCxnSpPr>
          <p:nvPr/>
        </p:nvCxnSpPr>
        <p:spPr>
          <a:xfrm flipH="1">
            <a:off x="7265894" y="3092824"/>
            <a:ext cx="4926106" cy="528617"/>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4" name="Straight Arrow Connector 23">
            <a:extLst>
              <a:ext uri="{FF2B5EF4-FFF2-40B4-BE49-F238E27FC236}">
                <a16:creationId xmlns:a16="http://schemas.microsoft.com/office/drawing/2014/main" id="{BAC2CF2A-117A-EFF7-E56F-BE4E75832128}"/>
              </a:ext>
            </a:extLst>
          </p:cNvPr>
          <p:cNvCxnSpPr>
            <a:cxnSpLocks/>
          </p:cNvCxnSpPr>
          <p:nvPr/>
        </p:nvCxnSpPr>
        <p:spPr>
          <a:xfrm flipH="1" flipV="1">
            <a:off x="3008875" y="1954161"/>
            <a:ext cx="140531" cy="1667280"/>
          </a:xfrm>
          <a:prstGeom prst="straightConnector1">
            <a:avLst/>
          </a:prstGeom>
          <a:ln w="5715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28" name="Straight Arrow Connector 27">
            <a:extLst>
              <a:ext uri="{FF2B5EF4-FFF2-40B4-BE49-F238E27FC236}">
                <a16:creationId xmlns:a16="http://schemas.microsoft.com/office/drawing/2014/main" id="{237D140E-0BDD-B6E1-529E-67B00A89BC3E}"/>
              </a:ext>
            </a:extLst>
          </p:cNvPr>
          <p:cNvCxnSpPr>
            <a:cxnSpLocks/>
          </p:cNvCxnSpPr>
          <p:nvPr/>
        </p:nvCxnSpPr>
        <p:spPr>
          <a:xfrm flipV="1">
            <a:off x="3128232" y="1175310"/>
            <a:ext cx="350522" cy="347155"/>
          </a:xfrm>
          <a:prstGeom prst="straightConnector1">
            <a:avLst/>
          </a:prstGeom>
          <a:ln w="5715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30" name="Straight Arrow Connector 29">
            <a:extLst>
              <a:ext uri="{FF2B5EF4-FFF2-40B4-BE49-F238E27FC236}">
                <a16:creationId xmlns:a16="http://schemas.microsoft.com/office/drawing/2014/main" id="{61EE47B4-4FA3-A656-7FB9-BCD99336DFE9}"/>
              </a:ext>
            </a:extLst>
          </p:cNvPr>
          <p:cNvCxnSpPr>
            <a:cxnSpLocks/>
          </p:cNvCxnSpPr>
          <p:nvPr/>
        </p:nvCxnSpPr>
        <p:spPr>
          <a:xfrm flipV="1">
            <a:off x="4035680" y="605118"/>
            <a:ext cx="675273" cy="298782"/>
          </a:xfrm>
          <a:prstGeom prst="straightConnector1">
            <a:avLst/>
          </a:prstGeom>
          <a:ln w="5715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32" name="Straight Arrow Connector 31">
            <a:extLst>
              <a:ext uri="{FF2B5EF4-FFF2-40B4-BE49-F238E27FC236}">
                <a16:creationId xmlns:a16="http://schemas.microsoft.com/office/drawing/2014/main" id="{58E1796D-880E-0B42-9CDC-835C75B0C3C5}"/>
              </a:ext>
            </a:extLst>
          </p:cNvPr>
          <p:cNvCxnSpPr>
            <a:cxnSpLocks/>
          </p:cNvCxnSpPr>
          <p:nvPr/>
        </p:nvCxnSpPr>
        <p:spPr>
          <a:xfrm>
            <a:off x="5426446" y="847455"/>
            <a:ext cx="745757" cy="958633"/>
          </a:xfrm>
          <a:prstGeom prst="straightConnector1">
            <a:avLst/>
          </a:prstGeom>
          <a:ln w="5715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35" name="Straight Arrow Connector 34">
            <a:extLst>
              <a:ext uri="{FF2B5EF4-FFF2-40B4-BE49-F238E27FC236}">
                <a16:creationId xmlns:a16="http://schemas.microsoft.com/office/drawing/2014/main" id="{8287064A-0EB0-F4F6-5D31-9CAA35B3E3F5}"/>
              </a:ext>
            </a:extLst>
          </p:cNvPr>
          <p:cNvCxnSpPr>
            <a:cxnSpLocks/>
          </p:cNvCxnSpPr>
          <p:nvPr/>
        </p:nvCxnSpPr>
        <p:spPr>
          <a:xfrm>
            <a:off x="3767190" y="3968596"/>
            <a:ext cx="8285857" cy="2858028"/>
          </a:xfrm>
          <a:prstGeom prst="straightConnector1">
            <a:avLst/>
          </a:prstGeom>
          <a:ln w="57150">
            <a:solidFill>
              <a:schemeClr val="accent2"/>
            </a:solidFill>
            <a:prstDash val="dash"/>
            <a:tailEnd type="triangle"/>
          </a:ln>
        </p:spPr>
        <p:style>
          <a:lnRef idx="1">
            <a:schemeClr val="accent6"/>
          </a:lnRef>
          <a:fillRef idx="0">
            <a:schemeClr val="accent6"/>
          </a:fillRef>
          <a:effectRef idx="0">
            <a:schemeClr val="accent6"/>
          </a:effectRef>
          <a:fontRef idx="minor">
            <a:schemeClr val="tx1"/>
          </a:fontRef>
        </p:style>
      </p:cxnSp>
      <p:sp>
        <p:nvSpPr>
          <p:cNvPr id="41" name="TextBox 40">
            <a:extLst>
              <a:ext uri="{FF2B5EF4-FFF2-40B4-BE49-F238E27FC236}">
                <a16:creationId xmlns:a16="http://schemas.microsoft.com/office/drawing/2014/main" id="{87F702CC-BB54-B742-6526-BD9DB505D147}"/>
              </a:ext>
            </a:extLst>
          </p:cNvPr>
          <p:cNvSpPr txBox="1"/>
          <p:nvPr/>
        </p:nvSpPr>
        <p:spPr>
          <a:xfrm>
            <a:off x="6855537" y="3829110"/>
            <a:ext cx="1288898" cy="400110"/>
          </a:xfrm>
          <a:prstGeom prst="rect">
            <a:avLst/>
          </a:prstGeom>
          <a:noFill/>
        </p:spPr>
        <p:txBody>
          <a:bodyPr wrap="square">
            <a:spAutoFit/>
          </a:bodyPr>
          <a:lstStyle/>
          <a:p>
            <a:r>
              <a:rPr lang="en-GB" sz="2000" b="1" dirty="0"/>
              <a:t>MILETUS</a:t>
            </a:r>
          </a:p>
        </p:txBody>
      </p:sp>
      <p:sp>
        <p:nvSpPr>
          <p:cNvPr id="42" name="Oval 41">
            <a:extLst>
              <a:ext uri="{FF2B5EF4-FFF2-40B4-BE49-F238E27FC236}">
                <a16:creationId xmlns:a16="http://schemas.microsoft.com/office/drawing/2014/main" id="{F9CC3AB8-015B-BB25-A771-F2B93099F079}"/>
              </a:ext>
            </a:extLst>
          </p:cNvPr>
          <p:cNvSpPr/>
          <p:nvPr/>
        </p:nvSpPr>
        <p:spPr>
          <a:xfrm>
            <a:off x="6591522" y="3896935"/>
            <a:ext cx="255494" cy="264459"/>
          </a:xfrm>
          <a:prstGeom prst="ellipse">
            <a:avLst/>
          </a:prstGeom>
          <a:solidFill>
            <a:srgbClr val="A063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Freeform: Shape 50">
            <a:extLst>
              <a:ext uri="{FF2B5EF4-FFF2-40B4-BE49-F238E27FC236}">
                <a16:creationId xmlns:a16="http://schemas.microsoft.com/office/drawing/2014/main" id="{4397940B-6804-BB70-D846-6250A2041918}"/>
              </a:ext>
            </a:extLst>
          </p:cNvPr>
          <p:cNvSpPr/>
          <p:nvPr/>
        </p:nvSpPr>
        <p:spPr>
          <a:xfrm>
            <a:off x="6624918" y="4173071"/>
            <a:ext cx="735106" cy="869576"/>
          </a:xfrm>
          <a:custGeom>
            <a:avLst/>
            <a:gdLst>
              <a:gd name="connsiteX0" fmla="*/ 26894 w 815788"/>
              <a:gd name="connsiteY0" fmla="*/ 0 h 865094"/>
              <a:gd name="connsiteX1" fmla="*/ 17929 w 815788"/>
              <a:gd name="connsiteY1" fmla="*/ 22411 h 865094"/>
              <a:gd name="connsiteX2" fmla="*/ 0 w 815788"/>
              <a:gd name="connsiteY2" fmla="*/ 251011 h 865094"/>
              <a:gd name="connsiteX3" fmla="*/ 4482 w 815788"/>
              <a:gd name="connsiteY3" fmla="*/ 475129 h 865094"/>
              <a:gd name="connsiteX4" fmla="*/ 26894 w 815788"/>
              <a:gd name="connsiteY4" fmla="*/ 524435 h 865094"/>
              <a:gd name="connsiteX5" fmla="*/ 49306 w 815788"/>
              <a:gd name="connsiteY5" fmla="*/ 528917 h 865094"/>
              <a:gd name="connsiteX6" fmla="*/ 107576 w 815788"/>
              <a:gd name="connsiteY6" fmla="*/ 537882 h 865094"/>
              <a:gd name="connsiteX7" fmla="*/ 246529 w 815788"/>
              <a:gd name="connsiteY7" fmla="*/ 519953 h 865094"/>
              <a:gd name="connsiteX8" fmla="*/ 309282 w 815788"/>
              <a:gd name="connsiteY8" fmla="*/ 502023 h 865094"/>
              <a:gd name="connsiteX9" fmla="*/ 430306 w 815788"/>
              <a:gd name="connsiteY9" fmla="*/ 515470 h 865094"/>
              <a:gd name="connsiteX10" fmla="*/ 443753 w 815788"/>
              <a:gd name="connsiteY10" fmla="*/ 528917 h 865094"/>
              <a:gd name="connsiteX11" fmla="*/ 461682 w 815788"/>
              <a:gd name="connsiteY11" fmla="*/ 551329 h 865094"/>
              <a:gd name="connsiteX12" fmla="*/ 484094 w 815788"/>
              <a:gd name="connsiteY12" fmla="*/ 609600 h 865094"/>
              <a:gd name="connsiteX13" fmla="*/ 506506 w 815788"/>
              <a:gd name="connsiteY13" fmla="*/ 667870 h 865094"/>
              <a:gd name="connsiteX14" fmla="*/ 515470 w 815788"/>
              <a:gd name="connsiteY14" fmla="*/ 717176 h 865094"/>
              <a:gd name="connsiteX15" fmla="*/ 524435 w 815788"/>
              <a:gd name="connsiteY15" fmla="*/ 730623 h 865094"/>
              <a:gd name="connsiteX16" fmla="*/ 533400 w 815788"/>
              <a:gd name="connsiteY16" fmla="*/ 757517 h 865094"/>
              <a:gd name="connsiteX17" fmla="*/ 564776 w 815788"/>
              <a:gd name="connsiteY17" fmla="*/ 770964 h 865094"/>
              <a:gd name="connsiteX18" fmla="*/ 627529 w 815788"/>
              <a:gd name="connsiteY18" fmla="*/ 811305 h 865094"/>
              <a:gd name="connsiteX19" fmla="*/ 649941 w 815788"/>
              <a:gd name="connsiteY19" fmla="*/ 833717 h 865094"/>
              <a:gd name="connsiteX20" fmla="*/ 667870 w 815788"/>
              <a:gd name="connsiteY20" fmla="*/ 842682 h 865094"/>
              <a:gd name="connsiteX21" fmla="*/ 703729 w 815788"/>
              <a:gd name="connsiteY21" fmla="*/ 865094 h 865094"/>
              <a:gd name="connsiteX22" fmla="*/ 815788 w 815788"/>
              <a:gd name="connsiteY22" fmla="*/ 847164 h 865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15788" h="865094">
                <a:moveTo>
                  <a:pt x="26894" y="0"/>
                </a:moveTo>
                <a:cubicBezTo>
                  <a:pt x="23906" y="7470"/>
                  <a:pt x="19674" y="14557"/>
                  <a:pt x="17929" y="22411"/>
                </a:cubicBezTo>
                <a:cubicBezTo>
                  <a:pt x="2747" y="90726"/>
                  <a:pt x="2970" y="194571"/>
                  <a:pt x="0" y="251011"/>
                </a:cubicBezTo>
                <a:cubicBezTo>
                  <a:pt x="1494" y="325717"/>
                  <a:pt x="555" y="400511"/>
                  <a:pt x="4482" y="475129"/>
                </a:cubicBezTo>
                <a:cubicBezTo>
                  <a:pt x="5085" y="486579"/>
                  <a:pt x="14074" y="516422"/>
                  <a:pt x="26894" y="524435"/>
                </a:cubicBezTo>
                <a:cubicBezTo>
                  <a:pt x="33355" y="528473"/>
                  <a:pt x="41791" y="527665"/>
                  <a:pt x="49306" y="528917"/>
                </a:cubicBezTo>
                <a:cubicBezTo>
                  <a:pt x="68690" y="532148"/>
                  <a:pt x="88153" y="534894"/>
                  <a:pt x="107576" y="537882"/>
                </a:cubicBezTo>
                <a:cubicBezTo>
                  <a:pt x="160241" y="534371"/>
                  <a:pt x="194791" y="534736"/>
                  <a:pt x="246529" y="519953"/>
                </a:cubicBezTo>
                <a:lnTo>
                  <a:pt x="309282" y="502023"/>
                </a:lnTo>
                <a:cubicBezTo>
                  <a:pt x="349623" y="506505"/>
                  <a:pt x="390505" y="507510"/>
                  <a:pt x="430306" y="515470"/>
                </a:cubicBezTo>
                <a:cubicBezTo>
                  <a:pt x="436522" y="516713"/>
                  <a:pt x="439579" y="524146"/>
                  <a:pt x="443753" y="528917"/>
                </a:cubicBezTo>
                <a:cubicBezTo>
                  <a:pt x="450053" y="536117"/>
                  <a:pt x="456936" y="543022"/>
                  <a:pt x="461682" y="551329"/>
                </a:cubicBezTo>
                <a:cubicBezTo>
                  <a:pt x="493392" y="606822"/>
                  <a:pt x="471320" y="573407"/>
                  <a:pt x="484094" y="609600"/>
                </a:cubicBezTo>
                <a:cubicBezTo>
                  <a:pt x="491020" y="629224"/>
                  <a:pt x="499035" y="648447"/>
                  <a:pt x="506506" y="667870"/>
                </a:cubicBezTo>
                <a:cubicBezTo>
                  <a:pt x="509494" y="684305"/>
                  <a:pt x="510881" y="701114"/>
                  <a:pt x="515470" y="717176"/>
                </a:cubicBezTo>
                <a:cubicBezTo>
                  <a:pt x="516950" y="722356"/>
                  <a:pt x="522247" y="725700"/>
                  <a:pt x="524435" y="730623"/>
                </a:cubicBezTo>
                <a:cubicBezTo>
                  <a:pt x="528273" y="739258"/>
                  <a:pt x="526718" y="750835"/>
                  <a:pt x="533400" y="757517"/>
                </a:cubicBezTo>
                <a:cubicBezTo>
                  <a:pt x="541446" y="765563"/>
                  <a:pt x="554317" y="766482"/>
                  <a:pt x="564776" y="770964"/>
                </a:cubicBezTo>
                <a:cubicBezTo>
                  <a:pt x="617535" y="823723"/>
                  <a:pt x="549758" y="761309"/>
                  <a:pt x="627529" y="811305"/>
                </a:cubicBezTo>
                <a:cubicBezTo>
                  <a:pt x="636416" y="817018"/>
                  <a:pt x="641601" y="827231"/>
                  <a:pt x="649941" y="833717"/>
                </a:cubicBezTo>
                <a:cubicBezTo>
                  <a:pt x="655215" y="837819"/>
                  <a:pt x="662098" y="839315"/>
                  <a:pt x="667870" y="842682"/>
                </a:cubicBezTo>
                <a:cubicBezTo>
                  <a:pt x="680045" y="849784"/>
                  <a:pt x="691776" y="857623"/>
                  <a:pt x="703729" y="865094"/>
                </a:cubicBezTo>
                <a:cubicBezTo>
                  <a:pt x="801382" y="855328"/>
                  <a:pt x="765493" y="867283"/>
                  <a:pt x="815788" y="847164"/>
                </a:cubicBezTo>
              </a:path>
            </a:pathLst>
          </a:custGeom>
          <a:noFill/>
          <a:ln w="571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cxnSp>
        <p:nvCxnSpPr>
          <p:cNvPr id="52" name="Straight Arrow Connector 51">
            <a:extLst>
              <a:ext uri="{FF2B5EF4-FFF2-40B4-BE49-F238E27FC236}">
                <a16:creationId xmlns:a16="http://schemas.microsoft.com/office/drawing/2014/main" id="{E26753A5-B8D7-B2AC-3324-6D0D97E13BCB}"/>
              </a:ext>
            </a:extLst>
          </p:cNvPr>
          <p:cNvCxnSpPr>
            <a:cxnSpLocks/>
          </p:cNvCxnSpPr>
          <p:nvPr/>
        </p:nvCxnSpPr>
        <p:spPr>
          <a:xfrm>
            <a:off x="7540880" y="5067598"/>
            <a:ext cx="854567" cy="22731"/>
          </a:xfrm>
          <a:prstGeom prst="straightConnector1">
            <a:avLst/>
          </a:prstGeom>
          <a:ln w="5715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54" name="Straight Arrow Connector 53">
            <a:extLst>
              <a:ext uri="{FF2B5EF4-FFF2-40B4-BE49-F238E27FC236}">
                <a16:creationId xmlns:a16="http://schemas.microsoft.com/office/drawing/2014/main" id="{482148E7-29F3-F694-6CFB-2F218DE028F6}"/>
              </a:ext>
            </a:extLst>
          </p:cNvPr>
          <p:cNvCxnSpPr>
            <a:cxnSpLocks/>
          </p:cNvCxnSpPr>
          <p:nvPr/>
        </p:nvCxnSpPr>
        <p:spPr>
          <a:xfrm>
            <a:off x="8513551" y="5090329"/>
            <a:ext cx="3678449" cy="1736295"/>
          </a:xfrm>
          <a:prstGeom prst="straightConnector1">
            <a:avLst/>
          </a:prstGeom>
          <a:ln w="57150">
            <a:solidFill>
              <a:srgbClr val="FF0000"/>
            </a:solidFill>
            <a:tailEnd type="triangle"/>
          </a:ln>
        </p:spPr>
        <p:style>
          <a:lnRef idx="1">
            <a:schemeClr val="accent6"/>
          </a:lnRef>
          <a:fillRef idx="0">
            <a:schemeClr val="accent6"/>
          </a:fillRef>
          <a:effectRef idx="0">
            <a:schemeClr val="accent6"/>
          </a:effectRef>
          <a:fontRef idx="minor">
            <a:schemeClr val="tx1"/>
          </a:fontRef>
        </p:style>
      </p:cxnSp>
      <p:sp>
        <p:nvSpPr>
          <p:cNvPr id="57" name="Freeform: Shape 56">
            <a:extLst>
              <a:ext uri="{FF2B5EF4-FFF2-40B4-BE49-F238E27FC236}">
                <a16:creationId xmlns:a16="http://schemas.microsoft.com/office/drawing/2014/main" id="{2C9962D7-C824-4059-D204-E5417C460C72}"/>
              </a:ext>
            </a:extLst>
          </p:cNvPr>
          <p:cNvSpPr/>
          <p:nvPr/>
        </p:nvSpPr>
        <p:spPr>
          <a:xfrm>
            <a:off x="5958942" y="2246110"/>
            <a:ext cx="567017" cy="1718336"/>
          </a:xfrm>
          <a:custGeom>
            <a:avLst/>
            <a:gdLst>
              <a:gd name="connsiteX0" fmla="*/ 159560 w 567017"/>
              <a:gd name="connsiteY0" fmla="*/ 0 h 1718336"/>
              <a:gd name="connsiteX1" fmla="*/ 165697 w 567017"/>
              <a:gd name="connsiteY1" fmla="*/ 104328 h 1718336"/>
              <a:gd name="connsiteX2" fmla="*/ 190245 w 567017"/>
              <a:gd name="connsiteY2" fmla="*/ 171834 h 1718336"/>
              <a:gd name="connsiteX3" fmla="*/ 227066 w 567017"/>
              <a:gd name="connsiteY3" fmla="*/ 294572 h 1718336"/>
              <a:gd name="connsiteX4" fmla="*/ 233203 w 567017"/>
              <a:gd name="connsiteY4" fmla="*/ 411173 h 1718336"/>
              <a:gd name="connsiteX5" fmla="*/ 257751 w 567017"/>
              <a:gd name="connsiteY5" fmla="*/ 460269 h 1718336"/>
              <a:gd name="connsiteX6" fmla="*/ 270024 w 567017"/>
              <a:gd name="connsiteY6" fmla="*/ 490953 h 1718336"/>
              <a:gd name="connsiteX7" fmla="*/ 288435 w 567017"/>
              <a:gd name="connsiteY7" fmla="*/ 822346 h 1718336"/>
              <a:gd name="connsiteX8" fmla="*/ 135012 w 567017"/>
              <a:gd name="connsiteY8" fmla="*/ 797799 h 1718336"/>
              <a:gd name="connsiteX9" fmla="*/ 55232 w 567017"/>
              <a:gd name="connsiteY9" fmla="*/ 767114 h 1718336"/>
              <a:gd name="connsiteX10" fmla="*/ 0 w 567017"/>
              <a:gd name="connsiteY10" fmla="*/ 791662 h 1718336"/>
              <a:gd name="connsiteX11" fmla="*/ 6137 w 567017"/>
              <a:gd name="connsiteY11" fmla="*/ 895989 h 1718336"/>
              <a:gd name="connsiteX12" fmla="*/ 12274 w 567017"/>
              <a:gd name="connsiteY12" fmla="*/ 932811 h 1718336"/>
              <a:gd name="connsiteX13" fmla="*/ 49096 w 567017"/>
              <a:gd name="connsiteY13" fmla="*/ 1221246 h 1718336"/>
              <a:gd name="connsiteX14" fmla="*/ 79780 w 567017"/>
              <a:gd name="connsiteY14" fmla="*/ 1294889 h 1718336"/>
              <a:gd name="connsiteX15" fmla="*/ 98191 w 567017"/>
              <a:gd name="connsiteY15" fmla="*/ 1319436 h 1718336"/>
              <a:gd name="connsiteX16" fmla="*/ 135012 w 567017"/>
              <a:gd name="connsiteY16" fmla="*/ 1350121 h 1718336"/>
              <a:gd name="connsiteX17" fmla="*/ 196381 w 567017"/>
              <a:gd name="connsiteY17" fmla="*/ 1362395 h 1718336"/>
              <a:gd name="connsiteX18" fmla="*/ 349804 w 567017"/>
              <a:gd name="connsiteY18" fmla="*/ 1380805 h 1718336"/>
              <a:gd name="connsiteX19" fmla="*/ 392763 w 567017"/>
              <a:gd name="connsiteY19" fmla="*/ 1417627 h 1718336"/>
              <a:gd name="connsiteX20" fmla="*/ 447995 w 567017"/>
              <a:gd name="connsiteY20" fmla="*/ 1448311 h 1718336"/>
              <a:gd name="connsiteX21" fmla="*/ 490953 w 567017"/>
              <a:gd name="connsiteY21" fmla="*/ 1478996 h 1718336"/>
              <a:gd name="connsiteX22" fmla="*/ 521638 w 567017"/>
              <a:gd name="connsiteY22" fmla="*/ 1515818 h 1718336"/>
              <a:gd name="connsiteX23" fmla="*/ 546186 w 567017"/>
              <a:gd name="connsiteY23" fmla="*/ 1546502 h 1718336"/>
              <a:gd name="connsiteX24" fmla="*/ 564596 w 567017"/>
              <a:gd name="connsiteY24" fmla="*/ 1564913 h 1718336"/>
              <a:gd name="connsiteX25" fmla="*/ 564596 w 567017"/>
              <a:gd name="connsiteY25" fmla="*/ 1718336 h 171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7017" h="1718336">
                <a:moveTo>
                  <a:pt x="159560" y="0"/>
                </a:moveTo>
                <a:cubicBezTo>
                  <a:pt x="161606" y="34776"/>
                  <a:pt x="159573" y="70034"/>
                  <a:pt x="165697" y="104328"/>
                </a:cubicBezTo>
                <a:cubicBezTo>
                  <a:pt x="169906" y="127899"/>
                  <a:pt x="182894" y="149047"/>
                  <a:pt x="190245" y="171834"/>
                </a:cubicBezTo>
                <a:cubicBezTo>
                  <a:pt x="203358" y="212485"/>
                  <a:pt x="214792" y="253659"/>
                  <a:pt x="227066" y="294572"/>
                </a:cubicBezTo>
                <a:cubicBezTo>
                  <a:pt x="229112" y="333439"/>
                  <a:pt x="226116" y="372903"/>
                  <a:pt x="233203" y="411173"/>
                </a:cubicBezTo>
                <a:cubicBezTo>
                  <a:pt x="236535" y="429164"/>
                  <a:pt x="250084" y="443656"/>
                  <a:pt x="257751" y="460269"/>
                </a:cubicBezTo>
                <a:cubicBezTo>
                  <a:pt x="262367" y="470271"/>
                  <a:pt x="265933" y="480725"/>
                  <a:pt x="270024" y="490953"/>
                </a:cubicBezTo>
                <a:cubicBezTo>
                  <a:pt x="283008" y="559120"/>
                  <a:pt x="333272" y="772335"/>
                  <a:pt x="288435" y="822346"/>
                </a:cubicBezTo>
                <a:cubicBezTo>
                  <a:pt x="253862" y="860908"/>
                  <a:pt x="186153" y="805981"/>
                  <a:pt x="135012" y="797799"/>
                </a:cubicBezTo>
                <a:cubicBezTo>
                  <a:pt x="110417" y="781402"/>
                  <a:pt x="90119" y="765278"/>
                  <a:pt x="55232" y="767114"/>
                </a:cubicBezTo>
                <a:cubicBezTo>
                  <a:pt x="35113" y="768173"/>
                  <a:pt x="18411" y="783479"/>
                  <a:pt x="0" y="791662"/>
                </a:cubicBezTo>
                <a:cubicBezTo>
                  <a:pt x="2046" y="826438"/>
                  <a:pt x="3119" y="861284"/>
                  <a:pt x="6137" y="895989"/>
                </a:cubicBezTo>
                <a:cubicBezTo>
                  <a:pt x="7215" y="908386"/>
                  <a:pt x="10645" y="920475"/>
                  <a:pt x="12274" y="932811"/>
                </a:cubicBezTo>
                <a:cubicBezTo>
                  <a:pt x="24965" y="1028902"/>
                  <a:pt x="33716" y="1125549"/>
                  <a:pt x="49096" y="1221246"/>
                </a:cubicBezTo>
                <a:cubicBezTo>
                  <a:pt x="54721" y="1256248"/>
                  <a:pt x="62487" y="1270679"/>
                  <a:pt x="79780" y="1294889"/>
                </a:cubicBezTo>
                <a:cubicBezTo>
                  <a:pt x="85725" y="1303212"/>
                  <a:pt x="90959" y="1312204"/>
                  <a:pt x="98191" y="1319436"/>
                </a:cubicBezTo>
                <a:cubicBezTo>
                  <a:pt x="109488" y="1330733"/>
                  <a:pt x="120375" y="1343717"/>
                  <a:pt x="135012" y="1350121"/>
                </a:cubicBezTo>
                <a:cubicBezTo>
                  <a:pt x="154124" y="1358483"/>
                  <a:pt x="176224" y="1357020"/>
                  <a:pt x="196381" y="1362395"/>
                </a:cubicBezTo>
                <a:cubicBezTo>
                  <a:pt x="307386" y="1391997"/>
                  <a:pt x="58825" y="1366258"/>
                  <a:pt x="349804" y="1380805"/>
                </a:cubicBezTo>
                <a:cubicBezTo>
                  <a:pt x="364124" y="1393079"/>
                  <a:pt x="377221" y="1406942"/>
                  <a:pt x="392763" y="1417627"/>
                </a:cubicBezTo>
                <a:cubicBezTo>
                  <a:pt x="410118" y="1429559"/>
                  <a:pt x="430135" y="1437149"/>
                  <a:pt x="447995" y="1448311"/>
                </a:cubicBezTo>
                <a:cubicBezTo>
                  <a:pt x="462917" y="1457638"/>
                  <a:pt x="476634" y="1468768"/>
                  <a:pt x="490953" y="1478996"/>
                </a:cubicBezTo>
                <a:cubicBezTo>
                  <a:pt x="517284" y="1531657"/>
                  <a:pt x="486941" y="1481122"/>
                  <a:pt x="521638" y="1515818"/>
                </a:cubicBezTo>
                <a:cubicBezTo>
                  <a:pt x="530900" y="1525080"/>
                  <a:pt x="537561" y="1536644"/>
                  <a:pt x="546186" y="1546502"/>
                </a:cubicBezTo>
                <a:cubicBezTo>
                  <a:pt x="551901" y="1553033"/>
                  <a:pt x="563671" y="1556284"/>
                  <a:pt x="564596" y="1564913"/>
                </a:cubicBezTo>
                <a:cubicBezTo>
                  <a:pt x="570044" y="1615763"/>
                  <a:pt x="564596" y="1667195"/>
                  <a:pt x="564596" y="1718336"/>
                </a:cubicBezTo>
              </a:path>
            </a:pathLst>
          </a:custGeom>
          <a:noFill/>
          <a:ln w="571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0575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3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500"/>
                                        <p:tgtEl>
                                          <p:spTgt spid="2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down)">
                                      <p:cBhvr>
                                        <p:cTn id="56" dur="500"/>
                                        <p:tgtEl>
                                          <p:spTgt spid="3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up)">
                                      <p:cBhvr>
                                        <p:cTn id="61" dur="500"/>
                                        <p:tgtEl>
                                          <p:spTgt spid="32"/>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wipe(up)">
                                      <p:cBhvr>
                                        <p:cTn id="66" dur="500"/>
                                        <p:tgtEl>
                                          <p:spTgt spid="5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up)">
                                      <p:cBhvr>
                                        <p:cTn id="71" dur="500"/>
                                        <p:tgtEl>
                                          <p:spTgt spid="5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wipe(left)">
                                      <p:cBhvr>
                                        <p:cTn id="76" dur="500"/>
                                        <p:tgtEl>
                                          <p:spTgt spid="5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up)">
                                      <p:cBhvr>
                                        <p:cTn id="8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6BEA4F-3671-A02A-291A-8B5F888C7683}"/>
              </a:ext>
            </a:extLst>
          </p:cNvPr>
          <p:cNvSpPr>
            <a:spLocks noGrp="1"/>
          </p:cNvSpPr>
          <p:nvPr>
            <p:ph type="title"/>
          </p:nvPr>
        </p:nvSpPr>
        <p:spPr/>
        <p:txBody>
          <a:bodyPr/>
          <a:lstStyle/>
          <a:p>
            <a:pPr algn="ctr"/>
            <a:r>
              <a:rPr lang="en-GB" dirty="0">
                <a:solidFill>
                  <a:schemeClr val="bg1"/>
                </a:solidFill>
              </a:rPr>
              <a:t>Acts 20:4</a:t>
            </a:r>
          </a:p>
        </p:txBody>
      </p:sp>
      <p:sp>
        <p:nvSpPr>
          <p:cNvPr id="5" name="Content Placeholder 4">
            <a:extLst>
              <a:ext uri="{FF2B5EF4-FFF2-40B4-BE49-F238E27FC236}">
                <a16:creationId xmlns:a16="http://schemas.microsoft.com/office/drawing/2014/main" id="{83302308-F001-5F59-6B10-E254D89B1D75}"/>
              </a:ext>
            </a:extLst>
          </p:cNvPr>
          <p:cNvSpPr>
            <a:spLocks noGrp="1"/>
          </p:cNvSpPr>
          <p:nvPr>
            <p:ph idx="1"/>
          </p:nvPr>
        </p:nvSpPr>
        <p:spPr>
          <a:xfrm>
            <a:off x="838200" y="1690688"/>
            <a:ext cx="10515600" cy="4486275"/>
          </a:xfrm>
        </p:spPr>
        <p:txBody>
          <a:bodyPr/>
          <a:lstStyle/>
          <a:p>
            <a:pPr marL="0" indent="0" algn="ctr">
              <a:buNone/>
            </a:pPr>
            <a:endPar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indent="0" algn="ctr">
              <a:buNone/>
            </a:pP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He was accompanied by </a:t>
            </a:r>
            <a:r>
              <a:rPr lang="en-GB" sz="2800"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Sopater</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son of Pyrrhus from Berea, </a:t>
            </a:r>
            <a:r>
              <a:rPr lang="en-GB" sz="2800"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Aristarchus</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and </a:t>
            </a:r>
            <a:r>
              <a:rPr lang="en-GB" sz="2800"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Secundus</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from Thessalonica, </a:t>
            </a:r>
            <a:r>
              <a:rPr lang="en-GB" sz="2800"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Gaius</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from Derbe, </a:t>
            </a:r>
            <a:r>
              <a:rPr lang="en-GB" sz="2800"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Timothy</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also, and </a:t>
            </a:r>
            <a:r>
              <a:rPr lang="en-GB" sz="2800"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Tychicus</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and </a:t>
            </a:r>
            <a:r>
              <a:rPr lang="en-GB" sz="2800"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Trophimus</a:t>
            </a:r>
            <a:r>
              <a:rPr lang="en-GB"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from the province of Asia.</a:t>
            </a:r>
          </a:p>
          <a:p>
            <a:pPr marL="0" indent="0" algn="ctr">
              <a:buNone/>
            </a:pPr>
            <a:endParaRPr lang="en-GB" dirty="0">
              <a:solidFill>
                <a:schemeClr val="bg1"/>
              </a:solidFill>
            </a:endParaRPr>
          </a:p>
        </p:txBody>
      </p:sp>
    </p:spTree>
    <p:extLst>
      <p:ext uri="{BB962C8B-B14F-4D97-AF65-F5344CB8AC3E}">
        <p14:creationId xmlns:p14="http://schemas.microsoft.com/office/powerpoint/2010/main" val="667564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4D17ECE-4439-6893-FCD3-0169B184FB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74" y="-74428"/>
            <a:ext cx="12237213" cy="7012172"/>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3">
            <a:extLst>
              <a:ext uri="{FF2B5EF4-FFF2-40B4-BE49-F238E27FC236}">
                <a16:creationId xmlns:a16="http://schemas.microsoft.com/office/drawing/2014/main" id="{99376555-9E1B-136B-52AE-603937E16F7F}"/>
              </a:ext>
            </a:extLst>
          </p:cNvPr>
          <p:cNvSpPr/>
          <p:nvPr/>
        </p:nvSpPr>
        <p:spPr>
          <a:xfrm>
            <a:off x="2626659" y="1761565"/>
            <a:ext cx="1228164" cy="349624"/>
          </a:xfrm>
          <a:prstGeom prst="wedgeRectCallout">
            <a:avLst>
              <a:gd name="adj1" fmla="val 113474"/>
              <a:gd name="adj2" fmla="val -18821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0" i="0" dirty="0">
                <a:solidFill>
                  <a:srgbClr val="000000"/>
                </a:solidFill>
                <a:effectLst/>
                <a:latin typeface="system-ui"/>
              </a:rPr>
              <a:t>Sopater</a:t>
            </a:r>
            <a:endParaRPr lang="en-GB" sz="2400" dirty="0"/>
          </a:p>
        </p:txBody>
      </p:sp>
      <p:sp>
        <p:nvSpPr>
          <p:cNvPr id="7" name="Speech Bubble: Rectangle 6">
            <a:extLst>
              <a:ext uri="{FF2B5EF4-FFF2-40B4-BE49-F238E27FC236}">
                <a16:creationId xmlns:a16="http://schemas.microsoft.com/office/drawing/2014/main" id="{A189DD43-243E-C95F-8211-8712264BB6EF}"/>
              </a:ext>
            </a:extLst>
          </p:cNvPr>
          <p:cNvSpPr/>
          <p:nvPr/>
        </p:nvSpPr>
        <p:spPr>
          <a:xfrm>
            <a:off x="7100047" y="103093"/>
            <a:ext cx="2003612" cy="712695"/>
          </a:xfrm>
          <a:prstGeom prst="wedgeRectCallout">
            <a:avLst>
              <a:gd name="adj1" fmla="val -45587"/>
              <a:gd name="adj2" fmla="val 23128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0" i="0" dirty="0">
                <a:solidFill>
                  <a:srgbClr val="000000"/>
                </a:solidFill>
                <a:effectLst/>
                <a:latin typeface="system-ui"/>
              </a:rPr>
              <a:t>Tychicus &amp; Trophimus?</a:t>
            </a:r>
            <a:endParaRPr lang="en-GB" sz="2400" dirty="0"/>
          </a:p>
        </p:txBody>
      </p:sp>
      <p:sp>
        <p:nvSpPr>
          <p:cNvPr id="8" name="Speech Bubble: Rectangle 7">
            <a:extLst>
              <a:ext uri="{FF2B5EF4-FFF2-40B4-BE49-F238E27FC236}">
                <a16:creationId xmlns:a16="http://schemas.microsoft.com/office/drawing/2014/main" id="{F4C918A4-4499-CDAA-6921-1E22E2204D44}"/>
              </a:ext>
            </a:extLst>
          </p:cNvPr>
          <p:cNvSpPr/>
          <p:nvPr/>
        </p:nvSpPr>
        <p:spPr>
          <a:xfrm>
            <a:off x="8825753" y="3128683"/>
            <a:ext cx="1277471" cy="349624"/>
          </a:xfrm>
          <a:prstGeom prst="wedgeRectCallout">
            <a:avLst>
              <a:gd name="adj1" fmla="val -1065"/>
              <a:gd name="adj2" fmla="val -26424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0" i="0" dirty="0">
                <a:solidFill>
                  <a:srgbClr val="000000"/>
                </a:solidFill>
                <a:effectLst/>
                <a:latin typeface="system-ui"/>
              </a:rPr>
              <a:t>Timothy</a:t>
            </a:r>
            <a:endParaRPr lang="en-GB" sz="2400" dirty="0"/>
          </a:p>
        </p:txBody>
      </p:sp>
      <p:sp>
        <p:nvSpPr>
          <p:cNvPr id="9" name="Speech Bubble: Rectangle 8">
            <a:extLst>
              <a:ext uri="{FF2B5EF4-FFF2-40B4-BE49-F238E27FC236}">
                <a16:creationId xmlns:a16="http://schemas.microsoft.com/office/drawing/2014/main" id="{12AC8245-2C31-09D5-7256-415126253E36}"/>
              </a:ext>
            </a:extLst>
          </p:cNvPr>
          <p:cNvSpPr/>
          <p:nvPr/>
        </p:nvSpPr>
        <p:spPr>
          <a:xfrm>
            <a:off x="1246094" y="815788"/>
            <a:ext cx="2003612" cy="712695"/>
          </a:xfrm>
          <a:prstGeom prst="wedgeRectCallout">
            <a:avLst>
              <a:gd name="adj1" fmla="val 133832"/>
              <a:gd name="adj2" fmla="val -4229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0" i="0" dirty="0">
                <a:solidFill>
                  <a:srgbClr val="000000"/>
                </a:solidFill>
                <a:effectLst/>
                <a:latin typeface="system-ui"/>
              </a:rPr>
              <a:t>Aristarchus &amp; Secundus</a:t>
            </a:r>
            <a:endParaRPr lang="en-GB" sz="2400" dirty="0"/>
          </a:p>
        </p:txBody>
      </p:sp>
      <p:sp>
        <p:nvSpPr>
          <p:cNvPr id="10" name="Speech Bubble: Rectangle 9">
            <a:extLst>
              <a:ext uri="{FF2B5EF4-FFF2-40B4-BE49-F238E27FC236}">
                <a16:creationId xmlns:a16="http://schemas.microsoft.com/office/drawing/2014/main" id="{D17A2EBF-95E8-9936-C446-90FBB5715BCD}"/>
              </a:ext>
            </a:extLst>
          </p:cNvPr>
          <p:cNvSpPr/>
          <p:nvPr/>
        </p:nvSpPr>
        <p:spPr>
          <a:xfrm>
            <a:off x="10753164" y="1193193"/>
            <a:ext cx="972669" cy="349624"/>
          </a:xfrm>
          <a:prstGeom prst="wedgeRectCallout">
            <a:avLst>
              <a:gd name="adj1" fmla="val -125411"/>
              <a:gd name="adj2" fmla="val 28102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0" i="0" dirty="0">
                <a:solidFill>
                  <a:srgbClr val="000000"/>
                </a:solidFill>
                <a:effectLst/>
                <a:latin typeface="system-ui"/>
              </a:rPr>
              <a:t>Gaius</a:t>
            </a:r>
            <a:endParaRPr lang="en-GB" sz="2400" dirty="0"/>
          </a:p>
        </p:txBody>
      </p:sp>
    </p:spTree>
    <p:extLst>
      <p:ext uri="{BB962C8B-B14F-4D97-AF65-F5344CB8AC3E}">
        <p14:creationId xmlns:p14="http://schemas.microsoft.com/office/powerpoint/2010/main" val="2185996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E43D7-C2D2-DFB9-5484-403FDD3E3E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9939BE-2FF7-171D-5DDF-67D3B49E4299}"/>
              </a:ext>
            </a:extLst>
          </p:cNvPr>
          <p:cNvPicPr>
            <a:picLocks noChangeAspect="1"/>
          </p:cNvPicPr>
          <p:nvPr/>
        </p:nvPicPr>
        <p:blipFill>
          <a:blip r:embed="rId3"/>
          <a:stretch>
            <a:fillRect/>
          </a:stretch>
        </p:blipFill>
        <p:spPr>
          <a:xfrm>
            <a:off x="89382" y="135014"/>
            <a:ext cx="1845669" cy="1885695"/>
          </a:xfrm>
          <a:prstGeom prst="rect">
            <a:avLst/>
          </a:prstGeom>
        </p:spPr>
      </p:pic>
      <p:pic>
        <p:nvPicPr>
          <p:cNvPr id="5" name="Picture 4">
            <a:extLst>
              <a:ext uri="{FF2B5EF4-FFF2-40B4-BE49-F238E27FC236}">
                <a16:creationId xmlns:a16="http://schemas.microsoft.com/office/drawing/2014/main" id="{98035395-8769-FEF9-D7F1-12FD4458D7E3}"/>
              </a:ext>
            </a:extLst>
          </p:cNvPr>
          <p:cNvPicPr>
            <a:picLocks noChangeAspect="1"/>
          </p:cNvPicPr>
          <p:nvPr/>
        </p:nvPicPr>
        <p:blipFill>
          <a:blip r:embed="rId4"/>
          <a:stretch>
            <a:fillRect/>
          </a:stretch>
        </p:blipFill>
        <p:spPr>
          <a:xfrm>
            <a:off x="7733402" y="94324"/>
            <a:ext cx="1739177" cy="1739177"/>
          </a:xfrm>
          <a:prstGeom prst="rect">
            <a:avLst/>
          </a:prstGeom>
        </p:spPr>
      </p:pic>
      <p:pic>
        <p:nvPicPr>
          <p:cNvPr id="7" name="Picture 6">
            <a:extLst>
              <a:ext uri="{FF2B5EF4-FFF2-40B4-BE49-F238E27FC236}">
                <a16:creationId xmlns:a16="http://schemas.microsoft.com/office/drawing/2014/main" id="{4DC84A8C-3066-7FB9-FA2A-584CB7BCF88A}"/>
              </a:ext>
            </a:extLst>
          </p:cNvPr>
          <p:cNvPicPr>
            <a:picLocks noChangeAspect="1"/>
          </p:cNvPicPr>
          <p:nvPr/>
        </p:nvPicPr>
        <p:blipFill>
          <a:blip r:embed="rId5"/>
          <a:srcRect r="3771"/>
          <a:stretch/>
        </p:blipFill>
        <p:spPr>
          <a:xfrm>
            <a:off x="5811549" y="2248349"/>
            <a:ext cx="1534336" cy="1490088"/>
          </a:xfrm>
          <a:prstGeom prst="rect">
            <a:avLst/>
          </a:prstGeom>
        </p:spPr>
      </p:pic>
      <p:sp>
        <p:nvSpPr>
          <p:cNvPr id="4" name="TextBox 3">
            <a:extLst>
              <a:ext uri="{FF2B5EF4-FFF2-40B4-BE49-F238E27FC236}">
                <a16:creationId xmlns:a16="http://schemas.microsoft.com/office/drawing/2014/main" id="{A861612F-BAF7-21F2-26C2-C6339F108978}"/>
              </a:ext>
            </a:extLst>
          </p:cNvPr>
          <p:cNvSpPr txBox="1"/>
          <p:nvPr/>
        </p:nvSpPr>
        <p:spPr>
          <a:xfrm>
            <a:off x="414948" y="1466160"/>
            <a:ext cx="1357792" cy="461665"/>
          </a:xfrm>
          <a:prstGeom prst="rect">
            <a:avLst/>
          </a:prstGeom>
          <a:noFill/>
        </p:spPr>
        <p:txBody>
          <a:bodyPr wrap="square">
            <a:spAutoFit/>
          </a:bodyPr>
          <a:lstStyle/>
          <a:p>
            <a:r>
              <a:rPr lang="en-GB" sz="24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Sopater</a:t>
            </a:r>
            <a:endParaRPr lang="en-GB" sz="2400" dirty="0">
              <a:solidFill>
                <a:schemeClr val="bg1"/>
              </a:solidFill>
            </a:endParaRPr>
          </a:p>
        </p:txBody>
      </p:sp>
      <p:sp>
        <p:nvSpPr>
          <p:cNvPr id="11" name="TextBox 10">
            <a:extLst>
              <a:ext uri="{FF2B5EF4-FFF2-40B4-BE49-F238E27FC236}">
                <a16:creationId xmlns:a16="http://schemas.microsoft.com/office/drawing/2014/main" id="{5F3C80A5-1BB9-B31A-0083-23AB6707C4E9}"/>
              </a:ext>
            </a:extLst>
          </p:cNvPr>
          <p:cNvSpPr txBox="1"/>
          <p:nvPr/>
        </p:nvSpPr>
        <p:spPr>
          <a:xfrm>
            <a:off x="7733402" y="1280555"/>
            <a:ext cx="1980068" cy="461665"/>
          </a:xfrm>
          <a:prstGeom prst="rect">
            <a:avLst/>
          </a:prstGeom>
          <a:noFill/>
        </p:spPr>
        <p:txBody>
          <a:bodyPr wrap="square">
            <a:spAutoFit/>
          </a:bodyPr>
          <a:lstStyle>
            <a:defPPr>
              <a:defRPr lang="en-US"/>
            </a:defPPr>
            <a:lvl1pPr>
              <a:defRPr sz="2400">
                <a:solidFill>
                  <a:schemeClr val="bg1"/>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t>Aristarchus</a:t>
            </a:r>
          </a:p>
        </p:txBody>
      </p:sp>
      <p:sp>
        <p:nvSpPr>
          <p:cNvPr id="13" name="TextBox 12">
            <a:extLst>
              <a:ext uri="{FF2B5EF4-FFF2-40B4-BE49-F238E27FC236}">
                <a16:creationId xmlns:a16="http://schemas.microsoft.com/office/drawing/2014/main" id="{8EF274E8-CE67-816B-7BA5-93D7D5D187EB}"/>
              </a:ext>
            </a:extLst>
          </p:cNvPr>
          <p:cNvSpPr txBox="1"/>
          <p:nvPr/>
        </p:nvSpPr>
        <p:spPr>
          <a:xfrm>
            <a:off x="5837572" y="3210368"/>
            <a:ext cx="1608641" cy="461665"/>
          </a:xfrm>
          <a:prstGeom prst="rect">
            <a:avLst/>
          </a:prstGeom>
          <a:noFill/>
        </p:spPr>
        <p:txBody>
          <a:bodyPr wrap="square">
            <a:spAutoFit/>
          </a:bodyPr>
          <a:lstStyle>
            <a:defPPr>
              <a:defRPr lang="en-US"/>
            </a:defPPr>
            <a:lvl1pPr>
              <a:defRPr sz="2400">
                <a:solidFill>
                  <a:schemeClr val="bg1"/>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t>Secundus</a:t>
            </a:r>
          </a:p>
        </p:txBody>
      </p:sp>
      <p:pic>
        <p:nvPicPr>
          <p:cNvPr id="14" name="Picture 2" descr="2,385 Male Silhouette Bust Images, Stock Photos, and Vectors ...">
            <a:extLst>
              <a:ext uri="{FF2B5EF4-FFF2-40B4-BE49-F238E27FC236}">
                <a16:creationId xmlns:a16="http://schemas.microsoft.com/office/drawing/2014/main" id="{ADDFA0AF-769A-F1CB-FAAB-2899FDBD5C1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573" t="11630" r="74664" b="29295"/>
          <a:stretch/>
        </p:blipFill>
        <p:spPr bwMode="auto">
          <a:xfrm>
            <a:off x="185893" y="4668119"/>
            <a:ext cx="1754531" cy="197649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9F4B7EC-C971-F633-8490-2530FCDD1FFC}"/>
              </a:ext>
            </a:extLst>
          </p:cNvPr>
          <p:cNvSpPr txBox="1"/>
          <p:nvPr/>
        </p:nvSpPr>
        <p:spPr>
          <a:xfrm>
            <a:off x="528164" y="6073962"/>
            <a:ext cx="1608641" cy="461665"/>
          </a:xfrm>
          <a:prstGeom prst="rect">
            <a:avLst/>
          </a:prstGeom>
          <a:noFill/>
        </p:spPr>
        <p:txBody>
          <a:bodyPr wrap="square">
            <a:spAutoFit/>
          </a:bodyPr>
          <a:lstStyle>
            <a:defPPr>
              <a:defRPr lang="en-US"/>
            </a:defPPr>
            <a:lvl1pPr>
              <a:defRPr sz="2400">
                <a:solidFill>
                  <a:schemeClr val="bg1"/>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t>Gaius</a:t>
            </a:r>
          </a:p>
        </p:txBody>
      </p:sp>
      <p:sp>
        <p:nvSpPr>
          <p:cNvPr id="16" name="Rectangle 15">
            <a:extLst>
              <a:ext uri="{FF2B5EF4-FFF2-40B4-BE49-F238E27FC236}">
                <a16:creationId xmlns:a16="http://schemas.microsoft.com/office/drawing/2014/main" id="{8225C3BA-0C99-25FA-6E32-5D301FCDF7BA}"/>
              </a:ext>
            </a:extLst>
          </p:cNvPr>
          <p:cNvSpPr/>
          <p:nvPr/>
        </p:nvSpPr>
        <p:spPr>
          <a:xfrm>
            <a:off x="58698" y="42959"/>
            <a:ext cx="7397652" cy="2146922"/>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FFE6EA69-2954-ACC5-5C79-E7FC7E50D2F9}"/>
              </a:ext>
            </a:extLst>
          </p:cNvPr>
          <p:cNvSpPr/>
          <p:nvPr/>
        </p:nvSpPr>
        <p:spPr>
          <a:xfrm>
            <a:off x="58697" y="2342281"/>
            <a:ext cx="7397652" cy="128851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AD4C12F8-4679-D250-B340-1E20AE87688E}"/>
              </a:ext>
            </a:extLst>
          </p:cNvPr>
          <p:cNvSpPr/>
          <p:nvPr/>
        </p:nvSpPr>
        <p:spPr>
          <a:xfrm>
            <a:off x="89382" y="3783192"/>
            <a:ext cx="7397653" cy="2946636"/>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066BF210-5270-2946-6B7D-92C781D2E338}"/>
              </a:ext>
            </a:extLst>
          </p:cNvPr>
          <p:cNvSpPr/>
          <p:nvPr/>
        </p:nvSpPr>
        <p:spPr>
          <a:xfrm>
            <a:off x="7622938" y="0"/>
            <a:ext cx="4479680" cy="6729828"/>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89CEC2B6-7C6D-D274-4B71-799AB74921D0}"/>
              </a:ext>
            </a:extLst>
          </p:cNvPr>
          <p:cNvSpPr txBox="1"/>
          <p:nvPr/>
        </p:nvSpPr>
        <p:spPr>
          <a:xfrm>
            <a:off x="2368849" y="460923"/>
            <a:ext cx="4977036" cy="869149"/>
          </a:xfrm>
          <a:prstGeom prst="rect">
            <a:avLst/>
          </a:prstGeom>
          <a:noFill/>
        </p:spPr>
        <p:txBody>
          <a:bodyPr wrap="square">
            <a:spAutoFit/>
          </a:bodyPr>
          <a:lstStyle/>
          <a:p>
            <a:pPr lvl="0">
              <a:lnSpc>
                <a:spcPct val="107000"/>
              </a:lnSpc>
              <a:spcAft>
                <a:spcPts val="800"/>
              </a:spcAft>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With Paul when he wrote Romans whilst in Corinth </a:t>
            </a:r>
            <a:r>
              <a:rPr lang="en-GB" sz="2400" b="1" kern="100" dirty="0">
                <a:effectLst/>
                <a:latin typeface="Aptos" panose="020B0004020202020204" pitchFamily="34" charset="0"/>
                <a:ea typeface="Aptos" panose="020B0004020202020204" pitchFamily="34" charset="0"/>
                <a:cs typeface="Times New Roman" panose="02020603050405020304" pitchFamily="18" charset="0"/>
              </a:rPr>
              <a:t>(Rom 16:21) </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45F272AF-4098-0847-2C1F-70F1C91580BD}"/>
              </a:ext>
            </a:extLst>
          </p:cNvPr>
          <p:cNvSpPr txBox="1"/>
          <p:nvPr/>
        </p:nvSpPr>
        <p:spPr>
          <a:xfrm>
            <a:off x="7733402" y="1927825"/>
            <a:ext cx="4165898" cy="4501682"/>
          </a:xfrm>
          <a:prstGeom prst="rect">
            <a:avLst/>
          </a:prstGeom>
          <a:noFill/>
        </p:spPr>
        <p:txBody>
          <a:bodyPr wrap="square">
            <a:spAutoFit/>
          </a:bodyPr>
          <a:lstStyle/>
          <a:p>
            <a:pPr>
              <a:lnSpc>
                <a:spcPct val="107000"/>
              </a:lnSpc>
              <a:spcAft>
                <a:spcPts val="800"/>
              </a:spcAft>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Paul's traveling companions who were seized by an angry mob during a riot in Ephesus</a:t>
            </a:r>
          </a:p>
          <a:p>
            <a:r>
              <a:rPr lang="en-GB" sz="2400" b="1" dirty="0">
                <a:effectLst/>
                <a:latin typeface="Aptos" panose="020B0004020202020204" pitchFamily="34" charset="0"/>
                <a:ea typeface="Aptos" panose="020B0004020202020204" pitchFamily="34" charset="0"/>
                <a:cs typeface="Times New Roman" panose="02020603050405020304" pitchFamily="18" charset="0"/>
              </a:rPr>
              <a:t>(Acts 19:29)</a:t>
            </a:r>
            <a:endParaRPr lang="en-GB" sz="2400" dirty="0">
              <a:effectLst/>
              <a:latin typeface="Aptos" panose="020B0004020202020204" pitchFamily="34" charset="0"/>
              <a:ea typeface="Aptos" panose="020B0004020202020204" pitchFamily="34" charset="0"/>
              <a:cs typeface="Times New Roman" panose="02020603050405020304" pitchFamily="18" charset="0"/>
            </a:endParaRPr>
          </a:p>
          <a:p>
            <a:endParaRPr lang="en-GB" sz="2400" dirty="0">
              <a:latin typeface="Aptos" panose="020B0004020202020204" pitchFamily="34" charset="0"/>
              <a:ea typeface="Aptos" panose="020B0004020202020204" pitchFamily="34" charset="0"/>
              <a:cs typeface="Times New Roman" panose="02020603050405020304" pitchFamily="18" charset="0"/>
            </a:endParaRPr>
          </a:p>
          <a:p>
            <a:r>
              <a:rPr lang="en-GB" sz="2400" dirty="0">
                <a:effectLst/>
                <a:latin typeface="Aptos" panose="020B0004020202020204" pitchFamily="34" charset="0"/>
                <a:ea typeface="Aptos" panose="020B0004020202020204" pitchFamily="34" charset="0"/>
                <a:cs typeface="Times New Roman" panose="02020603050405020304" pitchFamily="18" charset="0"/>
              </a:rPr>
              <a:t>with Paul on the ship bound for Rome </a:t>
            </a:r>
            <a:r>
              <a:rPr lang="en-GB" sz="2400" b="1" dirty="0">
                <a:effectLst/>
                <a:latin typeface="Aptos" panose="020B0004020202020204" pitchFamily="34" charset="0"/>
                <a:ea typeface="Aptos" panose="020B0004020202020204" pitchFamily="34" charset="0"/>
                <a:cs typeface="Times New Roman" panose="02020603050405020304" pitchFamily="18" charset="0"/>
              </a:rPr>
              <a:t>(Acts 27:2)</a:t>
            </a:r>
          </a:p>
          <a:p>
            <a:endParaRPr lang="en-GB" sz="2400" b="1" dirty="0">
              <a:latin typeface="Aptos" panose="020B0004020202020204" pitchFamily="34" charset="0"/>
              <a:cs typeface="Times New Roman" panose="02020603050405020304" pitchFamily="18" charset="0"/>
            </a:endParaRPr>
          </a:p>
          <a:p>
            <a:pPr lvl="0">
              <a:lnSpc>
                <a:spcPct val="107000"/>
              </a:lnSpc>
              <a:spcAft>
                <a:spcPts val="800"/>
              </a:spcAft>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"my fellow prisoner“</a:t>
            </a:r>
            <a:r>
              <a:rPr lang="en-GB" sz="2400" b="1" kern="100" dirty="0">
                <a:effectLst/>
                <a:latin typeface="Aptos" panose="020B0004020202020204" pitchFamily="34" charset="0"/>
                <a:ea typeface="Aptos" panose="020B0004020202020204" pitchFamily="34" charset="0"/>
                <a:cs typeface="Times New Roman" panose="02020603050405020304" pitchFamily="18" charset="0"/>
              </a:rPr>
              <a:t>(Col 4:10)</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"my fellow </a:t>
            </a:r>
            <a:r>
              <a:rPr lang="en-GB" sz="2400" kern="100" dirty="0" err="1">
                <a:effectLst/>
                <a:latin typeface="Aptos" panose="020B0004020202020204" pitchFamily="34" charset="0"/>
                <a:ea typeface="Aptos" panose="020B0004020202020204" pitchFamily="34" charset="0"/>
                <a:cs typeface="Times New Roman" panose="02020603050405020304" pitchFamily="18" charset="0"/>
              </a:rPr>
              <a:t>laborer</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r>
              <a:rPr lang="en-GB" sz="2400" b="1" kern="100" dirty="0">
                <a:latin typeface="Aptos" panose="020B0004020202020204" pitchFamily="34" charset="0"/>
                <a:ea typeface="Aptos" panose="020B0004020202020204" pitchFamily="34" charset="0"/>
                <a:cs typeface="Times New Roman" panose="02020603050405020304" pitchFamily="18" charset="0"/>
              </a:rPr>
              <a:t>(Philemon 1:24)</a:t>
            </a:r>
          </a:p>
        </p:txBody>
      </p:sp>
      <p:sp>
        <p:nvSpPr>
          <p:cNvPr id="25" name="TextBox 24">
            <a:extLst>
              <a:ext uri="{FF2B5EF4-FFF2-40B4-BE49-F238E27FC236}">
                <a16:creationId xmlns:a16="http://schemas.microsoft.com/office/drawing/2014/main" id="{E0C92E99-55F3-C2CA-CBDE-A294ED59FE51}"/>
              </a:ext>
            </a:extLst>
          </p:cNvPr>
          <p:cNvSpPr txBox="1"/>
          <p:nvPr/>
        </p:nvSpPr>
        <p:spPr>
          <a:xfrm>
            <a:off x="1638556" y="3946035"/>
            <a:ext cx="5707329" cy="2247538"/>
          </a:xfrm>
          <a:prstGeom prst="rect">
            <a:avLst/>
          </a:prstGeom>
          <a:noFill/>
        </p:spPr>
        <p:txBody>
          <a:bodyPr wrap="square">
            <a:spAutoFit/>
          </a:bodyPr>
          <a:lstStyle/>
          <a:p>
            <a:pPr>
              <a:lnSpc>
                <a:spcPct val="107000"/>
              </a:lnSpc>
              <a:spcAft>
                <a:spcPts val="800"/>
              </a:spcAft>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Paul's traveling companions who were seized by an angry mob during a riot in Ephesus </a:t>
            </a:r>
            <a:r>
              <a:rPr lang="en-GB" sz="2400" b="1" dirty="0">
                <a:effectLst/>
                <a:latin typeface="Aptos" panose="020B0004020202020204" pitchFamily="34" charset="0"/>
                <a:ea typeface="Aptos" panose="020B0004020202020204" pitchFamily="34" charset="0"/>
                <a:cs typeface="Times New Roman" panose="02020603050405020304" pitchFamily="18" charset="0"/>
              </a:rPr>
              <a:t>(Acts 19:29)</a:t>
            </a:r>
          </a:p>
          <a:p>
            <a:pPr>
              <a:lnSpc>
                <a:spcPct val="107000"/>
              </a:lnSpc>
              <a:spcAft>
                <a:spcPts val="800"/>
              </a:spcAft>
              <a:buNone/>
            </a:pPr>
            <a:endParaRPr lang="en-GB" sz="2400" b="1" dirty="0">
              <a:effectLst/>
              <a:latin typeface="Aptos" panose="020B0004020202020204" pitchFamily="34" charset="0"/>
              <a:ea typeface="Aptos" panose="020B0004020202020204" pitchFamily="34" charset="0"/>
              <a:cs typeface="Times New Roman" panose="02020603050405020304" pitchFamily="18" charset="0"/>
            </a:endParaRPr>
          </a:p>
          <a:p>
            <a:r>
              <a:rPr lang="en-GB" sz="2400" dirty="0">
                <a:effectLst/>
                <a:latin typeface="Aptos" panose="020B0004020202020204" pitchFamily="34" charset="0"/>
                <a:ea typeface="Aptos" panose="020B0004020202020204" pitchFamily="34" charset="0"/>
                <a:cs typeface="Times New Roman" panose="02020603050405020304" pitchFamily="18" charset="0"/>
              </a:rPr>
              <a:t>   Baptised by Paul </a:t>
            </a:r>
            <a:r>
              <a:rPr lang="en-GB" sz="2400" b="1" dirty="0">
                <a:effectLst/>
                <a:latin typeface="Aptos" panose="020B0004020202020204" pitchFamily="34" charset="0"/>
                <a:ea typeface="Aptos" panose="020B0004020202020204" pitchFamily="34" charset="0"/>
                <a:cs typeface="Times New Roman" panose="02020603050405020304" pitchFamily="18" charset="0"/>
              </a:rPr>
              <a:t>(1 Cor 1:14)</a:t>
            </a:r>
          </a:p>
        </p:txBody>
      </p:sp>
    </p:spTree>
    <p:extLst>
      <p:ext uri="{BB962C8B-B14F-4D97-AF65-F5344CB8AC3E}">
        <p14:creationId xmlns:p14="http://schemas.microsoft.com/office/powerpoint/2010/main" val="377094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3" grpId="0"/>
      <p:bldP spid="15" grpId="0"/>
      <p:bldP spid="16" grpId="0" animBg="1"/>
      <p:bldP spid="17" grpId="0" animBg="1"/>
      <p:bldP spid="18" grpId="0" animBg="1"/>
      <p:bldP spid="19" grpId="0" animBg="1"/>
      <p:bldP spid="21" grpId="0"/>
      <p:bldP spid="2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2,385 Male Silhouette Bust Images, Stock Photos, and Vectors ...">
            <a:extLst>
              <a:ext uri="{FF2B5EF4-FFF2-40B4-BE49-F238E27FC236}">
                <a16:creationId xmlns:a16="http://schemas.microsoft.com/office/drawing/2014/main" id="{59E09271-6281-35B1-E1F2-69F2CD85F5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764" t="11630" r="52379" b="29295"/>
          <a:stretch/>
        </p:blipFill>
        <p:spPr bwMode="auto">
          <a:xfrm>
            <a:off x="196394" y="30685"/>
            <a:ext cx="1755990" cy="19686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2,385 Male Silhouette Bust Images, Stock Photos, and Vectors ...">
            <a:extLst>
              <a:ext uri="{FF2B5EF4-FFF2-40B4-BE49-F238E27FC236}">
                <a16:creationId xmlns:a16="http://schemas.microsoft.com/office/drawing/2014/main" id="{5A9DCB3D-3CE7-BAFF-C1C0-235667DC0B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694" t="11630" r="29102" b="29295"/>
          <a:stretch/>
        </p:blipFill>
        <p:spPr bwMode="auto">
          <a:xfrm>
            <a:off x="6778914" y="19754"/>
            <a:ext cx="1742107" cy="191952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FD3D9F1-3379-9380-CC70-22A9DEF29E29}"/>
              </a:ext>
            </a:extLst>
          </p:cNvPr>
          <p:cNvPicPr>
            <a:picLocks noChangeAspect="1"/>
          </p:cNvPicPr>
          <p:nvPr/>
        </p:nvPicPr>
        <p:blipFill>
          <a:blip r:embed="rId3"/>
          <a:stretch>
            <a:fillRect/>
          </a:stretch>
        </p:blipFill>
        <p:spPr>
          <a:xfrm>
            <a:off x="10253499" y="3706693"/>
            <a:ext cx="1742107" cy="1923838"/>
          </a:xfrm>
          <a:prstGeom prst="rect">
            <a:avLst/>
          </a:prstGeom>
        </p:spPr>
      </p:pic>
      <p:sp>
        <p:nvSpPr>
          <p:cNvPr id="13" name="Rectangle 12">
            <a:extLst>
              <a:ext uri="{FF2B5EF4-FFF2-40B4-BE49-F238E27FC236}">
                <a16:creationId xmlns:a16="http://schemas.microsoft.com/office/drawing/2014/main" id="{1CF10DE6-F9EA-8E96-4BA6-CAF778A49331}"/>
              </a:ext>
            </a:extLst>
          </p:cNvPr>
          <p:cNvSpPr/>
          <p:nvPr/>
        </p:nvSpPr>
        <p:spPr>
          <a:xfrm>
            <a:off x="6778914" y="3706694"/>
            <a:ext cx="5323704" cy="3023133"/>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37462FA-466F-6030-7588-45FE80C25E7C}"/>
              </a:ext>
            </a:extLst>
          </p:cNvPr>
          <p:cNvSpPr/>
          <p:nvPr/>
        </p:nvSpPr>
        <p:spPr>
          <a:xfrm>
            <a:off x="196394" y="0"/>
            <a:ext cx="6363966" cy="6729828"/>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33E4DF2-CA3E-C9C7-CA22-878598B0DFDA}"/>
              </a:ext>
            </a:extLst>
          </p:cNvPr>
          <p:cNvSpPr/>
          <p:nvPr/>
        </p:nvSpPr>
        <p:spPr>
          <a:xfrm>
            <a:off x="6767602" y="0"/>
            <a:ext cx="5228004" cy="351645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103FB814-2EF4-10CD-D559-8DAF9EDB3BD4}"/>
              </a:ext>
            </a:extLst>
          </p:cNvPr>
          <p:cNvSpPr txBox="1"/>
          <p:nvPr/>
        </p:nvSpPr>
        <p:spPr>
          <a:xfrm>
            <a:off x="414948" y="1466160"/>
            <a:ext cx="1357792" cy="461665"/>
          </a:xfrm>
          <a:prstGeom prst="rect">
            <a:avLst/>
          </a:prstGeom>
          <a:noFill/>
        </p:spPr>
        <p:txBody>
          <a:bodyPr wrap="square">
            <a:spAutoFit/>
          </a:bodyPr>
          <a:lstStyle/>
          <a:p>
            <a:r>
              <a:rPr lang="en-GB" sz="24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Timothy</a:t>
            </a:r>
            <a:endParaRPr lang="en-GB" sz="2400" dirty="0">
              <a:solidFill>
                <a:schemeClr val="bg1"/>
              </a:solidFill>
            </a:endParaRPr>
          </a:p>
        </p:txBody>
      </p:sp>
      <p:sp>
        <p:nvSpPr>
          <p:cNvPr id="19" name="TextBox 18">
            <a:extLst>
              <a:ext uri="{FF2B5EF4-FFF2-40B4-BE49-F238E27FC236}">
                <a16:creationId xmlns:a16="http://schemas.microsoft.com/office/drawing/2014/main" id="{D7621B39-1319-2DF0-9A5B-71BE6919543F}"/>
              </a:ext>
            </a:extLst>
          </p:cNvPr>
          <p:cNvSpPr txBox="1"/>
          <p:nvPr/>
        </p:nvSpPr>
        <p:spPr>
          <a:xfrm>
            <a:off x="6952529" y="1406135"/>
            <a:ext cx="1370065" cy="461665"/>
          </a:xfrm>
          <a:prstGeom prst="rect">
            <a:avLst/>
          </a:prstGeom>
          <a:noFill/>
        </p:spPr>
        <p:txBody>
          <a:bodyPr wrap="square">
            <a:spAutoFit/>
          </a:bodyPr>
          <a:lstStyle>
            <a:defPPr>
              <a:defRPr lang="en-US"/>
            </a:defPPr>
            <a:lvl1pPr>
              <a:defRPr sz="2400">
                <a:solidFill>
                  <a:schemeClr val="bg1"/>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t>Tychicus</a:t>
            </a:r>
          </a:p>
        </p:txBody>
      </p:sp>
      <p:sp>
        <p:nvSpPr>
          <p:cNvPr id="21" name="TextBox 20">
            <a:extLst>
              <a:ext uri="{FF2B5EF4-FFF2-40B4-BE49-F238E27FC236}">
                <a16:creationId xmlns:a16="http://schemas.microsoft.com/office/drawing/2014/main" id="{7AD91046-62D7-3592-6F92-1DB45E763DFC}"/>
              </a:ext>
            </a:extLst>
          </p:cNvPr>
          <p:cNvSpPr txBox="1"/>
          <p:nvPr/>
        </p:nvSpPr>
        <p:spPr>
          <a:xfrm>
            <a:off x="10334425" y="5168866"/>
            <a:ext cx="1661181" cy="461665"/>
          </a:xfrm>
          <a:prstGeom prst="rect">
            <a:avLst/>
          </a:prstGeom>
          <a:noFill/>
        </p:spPr>
        <p:txBody>
          <a:bodyPr wrap="square">
            <a:spAutoFit/>
          </a:bodyPr>
          <a:lstStyle>
            <a:defPPr>
              <a:defRPr lang="en-US"/>
            </a:defPPr>
            <a:lvl1pPr>
              <a:defRPr sz="2400">
                <a:solidFill>
                  <a:schemeClr val="bg1"/>
                </a:solidFill>
                <a:effectLst/>
                <a:latin typeface="Aptos" panose="020B0004020202020204" pitchFamily="34" charset="0"/>
                <a:ea typeface="Aptos" panose="020B0004020202020204" pitchFamily="34" charset="0"/>
                <a:cs typeface="Times New Roman" panose="02020603050405020304" pitchFamily="18" charset="0"/>
              </a:defRPr>
            </a:lvl1pPr>
          </a:lstStyle>
          <a:p>
            <a:r>
              <a:rPr lang="en-GB" dirty="0"/>
              <a:t>Trophimus</a:t>
            </a:r>
          </a:p>
        </p:txBody>
      </p:sp>
      <p:sp>
        <p:nvSpPr>
          <p:cNvPr id="23" name="TextBox 22">
            <a:extLst>
              <a:ext uri="{FF2B5EF4-FFF2-40B4-BE49-F238E27FC236}">
                <a16:creationId xmlns:a16="http://schemas.microsoft.com/office/drawing/2014/main" id="{DCF67D7F-A39B-BDD6-2CE7-153061F949EB}"/>
              </a:ext>
            </a:extLst>
          </p:cNvPr>
          <p:cNvSpPr txBox="1"/>
          <p:nvPr/>
        </p:nvSpPr>
        <p:spPr>
          <a:xfrm>
            <a:off x="414948" y="2298007"/>
            <a:ext cx="6145412" cy="4330737"/>
          </a:xfrm>
          <a:prstGeom prst="rect">
            <a:avLst/>
          </a:prstGeom>
          <a:noFill/>
        </p:spPr>
        <p:txBody>
          <a:bodyPr wrap="square">
            <a:spAutoFit/>
          </a:bodyPr>
          <a:lstStyle/>
          <a:p>
            <a:pPr lvl="0">
              <a:lnSpc>
                <a:spcPct val="107000"/>
              </a:lnSpc>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Accompanied on 2</a:t>
            </a:r>
            <a:r>
              <a:rPr lang="en-GB" sz="2400" kern="100" baseline="30000" dirty="0">
                <a:effectLst/>
                <a:latin typeface="Aptos" panose="020B0004020202020204" pitchFamily="34" charset="0"/>
                <a:ea typeface="Aptos" panose="020B0004020202020204" pitchFamily="34" charset="0"/>
                <a:cs typeface="Times New Roman" panose="02020603050405020304" pitchFamily="18" charset="0"/>
              </a:rPr>
              <a:t>nd</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missionary trip (with Silas)</a:t>
            </a:r>
          </a:p>
          <a:p>
            <a:pPr lvl="0">
              <a:lnSpc>
                <a:spcPct val="107000"/>
              </a:lnSpc>
              <a:buSzPts val="1000"/>
              <a:tabLst>
                <a:tab pos="457200" algn="l"/>
              </a:tabLs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lvl="0">
              <a:lnSpc>
                <a:spcPct val="107000"/>
              </a:lnSpc>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With Paul when he writes 1 &amp; 2 Thes, Phil, Philemon &amp; Col (Rome), 1 &amp; 2 Cor, Romans </a:t>
            </a:r>
          </a:p>
          <a:p>
            <a:pPr lvl="0">
              <a:lnSpc>
                <a:spcPct val="107000"/>
              </a:lnSpc>
              <a:buSzPts val="1000"/>
              <a:tabLst>
                <a:tab pos="457200" algn="l"/>
              </a:tabLs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lvl="0">
              <a:lnSpc>
                <a:spcPct val="107000"/>
              </a:lnSpc>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Mentioned as released (</a:t>
            </a:r>
            <a:r>
              <a:rPr lang="en-GB" sz="2400" kern="100" dirty="0" err="1">
                <a:effectLst/>
                <a:latin typeface="Aptos" panose="020B0004020202020204" pitchFamily="34" charset="0"/>
                <a:ea typeface="Aptos" panose="020B0004020202020204" pitchFamily="34" charset="0"/>
                <a:cs typeface="Times New Roman" panose="02020603050405020304" pitchFamily="18" charset="0"/>
              </a:rPr>
              <a:t>Heb</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13:23)</a:t>
            </a:r>
          </a:p>
          <a:p>
            <a:pPr lvl="0">
              <a:lnSpc>
                <a:spcPct val="107000"/>
              </a:lnSpc>
              <a:spcAft>
                <a:spcPts val="800"/>
              </a:spcAft>
              <a:buSzPts val="1000"/>
              <a:tabLst>
                <a:tab pos="4572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lvl="0">
              <a:lnSpc>
                <a:spcPct val="107000"/>
              </a:lnSpc>
              <a:spcAft>
                <a:spcPts val="800"/>
              </a:spcAft>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Sent to Macedonia (Acts 19:22) /Corinth (1 Cor 4:17 / 1 Cor 16:10) on Paul’s behalf because he gets him </a:t>
            </a:r>
          </a:p>
        </p:txBody>
      </p:sp>
      <p:sp>
        <p:nvSpPr>
          <p:cNvPr id="24" name="TextBox 23">
            <a:extLst>
              <a:ext uri="{FF2B5EF4-FFF2-40B4-BE49-F238E27FC236}">
                <a16:creationId xmlns:a16="http://schemas.microsoft.com/office/drawing/2014/main" id="{200153EC-836A-7042-4ED9-51CB05E04E77}"/>
              </a:ext>
            </a:extLst>
          </p:cNvPr>
          <p:cNvSpPr txBox="1"/>
          <p:nvPr/>
        </p:nvSpPr>
        <p:spPr>
          <a:xfrm>
            <a:off x="2211845" y="516844"/>
            <a:ext cx="4474831" cy="1264320"/>
          </a:xfrm>
          <a:prstGeom prst="rect">
            <a:avLst/>
          </a:prstGeom>
          <a:noFill/>
        </p:spPr>
        <p:txBody>
          <a:bodyPr wrap="square">
            <a:spAutoFit/>
          </a:bodyPr>
          <a:lstStyle/>
          <a:p>
            <a:pPr lvl="0">
              <a:lnSpc>
                <a:spcPct val="107000"/>
              </a:lnSpc>
              <a:buSzPts val="1000"/>
              <a:tabLst>
                <a:tab pos="457200" algn="l"/>
              </a:tabLs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Discovered by Paul &amp; Barn on first missionary trip (possibly in his late teens or early twenties)</a:t>
            </a:r>
          </a:p>
        </p:txBody>
      </p:sp>
      <p:sp>
        <p:nvSpPr>
          <p:cNvPr id="26" name="TextBox 25">
            <a:extLst>
              <a:ext uri="{FF2B5EF4-FFF2-40B4-BE49-F238E27FC236}">
                <a16:creationId xmlns:a16="http://schemas.microsoft.com/office/drawing/2014/main" id="{5E2F9CBC-5D3A-6F55-BFF4-977411AEFE38}"/>
              </a:ext>
            </a:extLst>
          </p:cNvPr>
          <p:cNvSpPr txBox="1"/>
          <p:nvPr/>
        </p:nvSpPr>
        <p:spPr>
          <a:xfrm>
            <a:off x="8694636" y="379353"/>
            <a:ext cx="3125692" cy="1200329"/>
          </a:xfrm>
          <a:prstGeom prst="rect">
            <a:avLst/>
          </a:prstGeom>
          <a:noFill/>
        </p:spPr>
        <p:txBody>
          <a:bodyPr wrap="square">
            <a:spAutoFit/>
          </a:bodyPr>
          <a:lstStyle/>
          <a:p>
            <a:pPr lvl="0"/>
            <a:r>
              <a:rPr lang="en-GB" sz="2400" kern="100" dirty="0">
                <a:effectLst/>
                <a:latin typeface="Aptos" panose="020B0004020202020204" pitchFamily="34" charset="0"/>
                <a:ea typeface="Aptos" panose="020B0004020202020204" pitchFamily="34" charset="0"/>
                <a:cs typeface="Times New Roman" panose="02020603050405020304" pitchFamily="18" charset="0"/>
              </a:rPr>
              <a:t>Sent to Ephesus (2 Tim 4:12) &amp; Titus on Crete (Titus 3:12)</a:t>
            </a:r>
          </a:p>
        </p:txBody>
      </p:sp>
      <p:sp>
        <p:nvSpPr>
          <p:cNvPr id="27" name="TextBox 26">
            <a:extLst>
              <a:ext uri="{FF2B5EF4-FFF2-40B4-BE49-F238E27FC236}">
                <a16:creationId xmlns:a16="http://schemas.microsoft.com/office/drawing/2014/main" id="{36606E9F-C5B4-E1FA-CD28-FB031E421841}"/>
              </a:ext>
            </a:extLst>
          </p:cNvPr>
          <p:cNvSpPr txBox="1"/>
          <p:nvPr/>
        </p:nvSpPr>
        <p:spPr>
          <a:xfrm>
            <a:off x="7569656" y="2125334"/>
            <a:ext cx="5004879" cy="1200329"/>
          </a:xfrm>
          <a:prstGeom prst="rect">
            <a:avLst/>
          </a:prstGeom>
          <a:noFill/>
        </p:spPr>
        <p:txBody>
          <a:bodyPr wrap="square">
            <a:spAutoFit/>
          </a:bodyPr>
          <a:lstStyle/>
          <a:p>
            <a:pPr lvl="0"/>
            <a:r>
              <a:rPr lang="en-GB" sz="2400" kern="100" dirty="0">
                <a:effectLst/>
                <a:latin typeface="Aptos" panose="020B0004020202020204" pitchFamily="34" charset="0"/>
                <a:ea typeface="Aptos" panose="020B0004020202020204" pitchFamily="34" charset="0"/>
                <a:cs typeface="Times New Roman" panose="02020603050405020304" pitchFamily="18" charset="0"/>
              </a:rPr>
              <a:t>Delivered the letters to the Ephesians, Colossians and Philemon</a:t>
            </a:r>
          </a:p>
        </p:txBody>
      </p:sp>
      <p:sp>
        <p:nvSpPr>
          <p:cNvPr id="29" name="TextBox 28">
            <a:extLst>
              <a:ext uri="{FF2B5EF4-FFF2-40B4-BE49-F238E27FC236}">
                <a16:creationId xmlns:a16="http://schemas.microsoft.com/office/drawing/2014/main" id="{51041409-8DB1-9193-826A-46C643D1CFE2}"/>
              </a:ext>
            </a:extLst>
          </p:cNvPr>
          <p:cNvSpPr txBox="1"/>
          <p:nvPr/>
        </p:nvSpPr>
        <p:spPr>
          <a:xfrm>
            <a:off x="6866731" y="3817671"/>
            <a:ext cx="3651937" cy="1569660"/>
          </a:xfrm>
          <a:prstGeom prst="rect">
            <a:avLst/>
          </a:prstGeom>
          <a:noFill/>
        </p:spPr>
        <p:txBody>
          <a:bodyPr wrap="square">
            <a:spAutoFit/>
          </a:bodyPr>
          <a:lstStyle/>
          <a:p>
            <a:pPr lvl="0"/>
            <a:r>
              <a:rPr lang="en-GB" sz="2400" kern="100" dirty="0">
                <a:latin typeface="Aptos" panose="020B0004020202020204" pitchFamily="34" charset="0"/>
                <a:ea typeface="Aptos" panose="020B0004020202020204" pitchFamily="34" charset="0"/>
                <a:cs typeface="Times New Roman" panose="02020603050405020304" pitchFamily="18" charset="0"/>
              </a:rPr>
              <a:t>T</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ravels with Paul to Jerusalem – provokes riot because Jews think Paul took him into the temple</a:t>
            </a:r>
          </a:p>
        </p:txBody>
      </p:sp>
      <p:sp>
        <p:nvSpPr>
          <p:cNvPr id="30" name="TextBox 29">
            <a:extLst>
              <a:ext uri="{FF2B5EF4-FFF2-40B4-BE49-F238E27FC236}">
                <a16:creationId xmlns:a16="http://schemas.microsoft.com/office/drawing/2014/main" id="{4586A4CE-76C1-2C5F-7C50-AE926BCCF473}"/>
              </a:ext>
            </a:extLst>
          </p:cNvPr>
          <p:cNvSpPr txBox="1"/>
          <p:nvPr/>
        </p:nvSpPr>
        <p:spPr>
          <a:xfrm>
            <a:off x="6866731" y="5827746"/>
            <a:ext cx="5038880" cy="830997"/>
          </a:xfrm>
          <a:prstGeom prst="rect">
            <a:avLst/>
          </a:prstGeom>
          <a:noFill/>
        </p:spPr>
        <p:txBody>
          <a:bodyPr wrap="square">
            <a:spAutoFit/>
          </a:bodyPr>
          <a:lstStyle/>
          <a:p>
            <a:pPr lvl="0"/>
            <a:r>
              <a:rPr lang="en-GB" sz="2400" kern="100" dirty="0">
                <a:effectLst/>
                <a:latin typeface="Aptos" panose="020B0004020202020204" pitchFamily="34" charset="0"/>
                <a:ea typeface="Aptos" panose="020B0004020202020204" pitchFamily="34" charset="0"/>
                <a:cs typeface="Times New Roman" panose="02020603050405020304" pitchFamily="18" charset="0"/>
              </a:rPr>
              <a:t>Paul forced to leave Trophimus sick in Miletus </a:t>
            </a:r>
            <a:r>
              <a:rPr lang="en-GB" sz="2400" b="1" kern="100" dirty="0">
                <a:effectLst/>
                <a:latin typeface="Aptos" panose="020B0004020202020204" pitchFamily="34" charset="0"/>
                <a:ea typeface="Aptos" panose="020B0004020202020204" pitchFamily="34" charset="0"/>
                <a:cs typeface="Times New Roman" panose="02020603050405020304" pitchFamily="18" charset="0"/>
              </a:rPr>
              <a:t>(2 Tim 4:20) </a:t>
            </a:r>
          </a:p>
        </p:txBody>
      </p:sp>
    </p:spTree>
    <p:extLst>
      <p:ext uri="{BB962C8B-B14F-4D97-AF65-F5344CB8AC3E}">
        <p14:creationId xmlns:p14="http://schemas.microsoft.com/office/powerpoint/2010/main" val="73113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p:bldP spid="19" grpId="0"/>
      <p:bldP spid="21" grpId="0"/>
      <p:bldP spid="23" grpId="0"/>
      <p:bldP spid="24" grpId="0"/>
      <p:bldP spid="26" grpId="0"/>
      <p:bldP spid="27"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F82E0-9C1A-808E-6F12-D20FE0CD7F6F}"/>
              </a:ext>
            </a:extLst>
          </p:cNvPr>
          <p:cNvSpPr>
            <a:spLocks noGrp="1"/>
          </p:cNvSpPr>
          <p:nvPr>
            <p:ph type="title"/>
          </p:nvPr>
        </p:nvSpPr>
        <p:spPr/>
        <p:txBody>
          <a:bodyPr/>
          <a:lstStyle/>
          <a:p>
            <a:pPr algn="ctr"/>
            <a:r>
              <a:rPr lang="en-GB" dirty="0"/>
              <a:t>Meaningful Roles</a:t>
            </a:r>
          </a:p>
        </p:txBody>
      </p:sp>
      <p:sp>
        <p:nvSpPr>
          <p:cNvPr id="3" name="Content Placeholder 2">
            <a:extLst>
              <a:ext uri="{FF2B5EF4-FFF2-40B4-BE49-F238E27FC236}">
                <a16:creationId xmlns:a16="http://schemas.microsoft.com/office/drawing/2014/main" id="{A67776F6-94EA-3401-45CE-C618A8FB407A}"/>
              </a:ext>
            </a:extLst>
          </p:cNvPr>
          <p:cNvSpPr>
            <a:spLocks noGrp="1"/>
          </p:cNvSpPr>
          <p:nvPr>
            <p:ph idx="1"/>
          </p:nvPr>
        </p:nvSpPr>
        <p:spPr/>
        <p:txBody>
          <a:bodyPr>
            <a:normAutofit/>
          </a:bodyPr>
          <a:lstStyle/>
          <a:p>
            <a:r>
              <a:rPr lang="en-GB" kern="100" dirty="0">
                <a:effectLst/>
                <a:latin typeface="Aptos" panose="020B0004020202020204" pitchFamily="34" charset="0"/>
                <a:ea typeface="Aptos" panose="020B0004020202020204" pitchFamily="34" charset="0"/>
                <a:cs typeface="Times New Roman" panose="02020603050405020304" pitchFamily="18" charset="0"/>
              </a:rPr>
              <a:t>Delivered letters</a:t>
            </a:r>
          </a:p>
          <a:p>
            <a:r>
              <a:rPr lang="en-GB" kern="100" dirty="0">
                <a:effectLst/>
                <a:latin typeface="Aptos" panose="020B0004020202020204" pitchFamily="34" charset="0"/>
                <a:ea typeface="Aptos" panose="020B0004020202020204" pitchFamily="34" charset="0"/>
                <a:cs typeface="Times New Roman" panose="02020603050405020304" pitchFamily="18" charset="0"/>
              </a:rPr>
              <a:t>Sent to represent Paul (having learned Paul’s ways)</a:t>
            </a:r>
          </a:p>
          <a:p>
            <a:r>
              <a:rPr lang="en-GB" kern="100" dirty="0">
                <a:effectLst/>
                <a:latin typeface="Aptos" panose="020B0004020202020204" pitchFamily="34" charset="0"/>
                <a:ea typeface="Aptos" panose="020B0004020202020204" pitchFamily="34" charset="0"/>
                <a:cs typeface="Times New Roman" panose="02020603050405020304" pitchFamily="18" charset="0"/>
              </a:rPr>
              <a:t>Suffered </a:t>
            </a:r>
          </a:p>
          <a:p>
            <a:r>
              <a:rPr lang="en-GB" kern="100" dirty="0">
                <a:effectLst/>
                <a:latin typeface="Aptos" panose="020B0004020202020204" pitchFamily="34" charset="0"/>
                <a:ea typeface="Aptos" panose="020B0004020202020204" pitchFamily="34" charset="0"/>
                <a:cs typeface="Times New Roman" panose="02020603050405020304" pitchFamily="18" charset="0"/>
              </a:rPr>
              <a:t>With Paul through journey &amp; as wrote letters </a:t>
            </a:r>
          </a:p>
          <a:p>
            <a:r>
              <a:rPr lang="en-GB" kern="100" dirty="0">
                <a:effectLst/>
                <a:latin typeface="Aptos" panose="020B0004020202020204" pitchFamily="34" charset="0"/>
                <a:ea typeface="Aptos" panose="020B0004020202020204" pitchFamily="34" charset="0"/>
                <a:cs typeface="Times New Roman" panose="02020603050405020304" pitchFamily="18" charset="0"/>
              </a:rPr>
              <a:t>Money collection &amp; transport</a:t>
            </a:r>
          </a:p>
          <a:p>
            <a:r>
              <a:rPr lang="en-GB" kern="100" dirty="0">
                <a:effectLst/>
                <a:latin typeface="Aptos" panose="020B0004020202020204" pitchFamily="34" charset="0"/>
                <a:ea typeface="Aptos" panose="020B0004020202020204" pitchFamily="34" charset="0"/>
                <a:cs typeface="Times New Roman" panose="02020603050405020304" pitchFamily="18" charset="0"/>
              </a:rPr>
              <a:t>Support each other </a:t>
            </a:r>
          </a:p>
          <a:p>
            <a:r>
              <a:rPr lang="en-GB" kern="100" dirty="0">
                <a:effectLst/>
                <a:latin typeface="Aptos" panose="020B0004020202020204" pitchFamily="34" charset="0"/>
                <a:ea typeface="Aptos" panose="020B0004020202020204" pitchFamily="34" charset="0"/>
                <a:cs typeface="Times New Roman" panose="02020603050405020304" pitchFamily="18" charset="0"/>
              </a:rPr>
              <a:t>Future church leaders</a:t>
            </a:r>
          </a:p>
          <a:p>
            <a:endParaRPr lang="en-GB" dirty="0"/>
          </a:p>
        </p:txBody>
      </p:sp>
    </p:spTree>
    <p:extLst>
      <p:ext uri="{BB962C8B-B14F-4D97-AF65-F5344CB8AC3E}">
        <p14:creationId xmlns:p14="http://schemas.microsoft.com/office/powerpoint/2010/main" val="285720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8B53D-65C9-A19A-6E30-0ECECC46D6F3}"/>
              </a:ext>
            </a:extLst>
          </p:cNvPr>
          <p:cNvSpPr>
            <a:spLocks noGrp="1"/>
          </p:cNvSpPr>
          <p:nvPr>
            <p:ph type="title"/>
          </p:nvPr>
        </p:nvSpPr>
        <p:spPr>
          <a:xfrm>
            <a:off x="4479691" y="3043914"/>
            <a:ext cx="3924044" cy="1325563"/>
          </a:xfrm>
        </p:spPr>
        <p:txBody>
          <a:bodyPr/>
          <a:lstStyle/>
          <a:p>
            <a:pPr algn="ctr"/>
            <a:r>
              <a:rPr lang="en-GB" dirty="0"/>
              <a:t>Paul’s Nurturing</a:t>
            </a:r>
          </a:p>
        </p:txBody>
      </p:sp>
      <p:sp>
        <p:nvSpPr>
          <p:cNvPr id="4" name="Rectangle: Rounded Corners 3">
            <a:extLst>
              <a:ext uri="{FF2B5EF4-FFF2-40B4-BE49-F238E27FC236}">
                <a16:creationId xmlns:a16="http://schemas.microsoft.com/office/drawing/2014/main" id="{4433D9C6-1A41-5EE5-0145-01142F67856B}"/>
              </a:ext>
            </a:extLst>
          </p:cNvPr>
          <p:cNvSpPr/>
          <p:nvPr/>
        </p:nvSpPr>
        <p:spPr>
          <a:xfrm>
            <a:off x="1835959" y="447994"/>
            <a:ext cx="2576481" cy="15280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Affection</a:t>
            </a:r>
          </a:p>
        </p:txBody>
      </p:sp>
      <p:sp>
        <p:nvSpPr>
          <p:cNvPr id="5" name="Rectangle: Rounded Corners 4">
            <a:extLst>
              <a:ext uri="{FF2B5EF4-FFF2-40B4-BE49-F238E27FC236}">
                <a16:creationId xmlns:a16="http://schemas.microsoft.com/office/drawing/2014/main" id="{F9B7DC36-12A9-E71B-A907-24E2D9AC39EF}"/>
              </a:ext>
            </a:extLst>
          </p:cNvPr>
          <p:cNvSpPr/>
          <p:nvPr/>
        </p:nvSpPr>
        <p:spPr>
          <a:xfrm>
            <a:off x="8886250" y="319119"/>
            <a:ext cx="2576481" cy="15280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Intimate involvement</a:t>
            </a:r>
          </a:p>
        </p:txBody>
      </p:sp>
      <p:sp>
        <p:nvSpPr>
          <p:cNvPr id="6" name="Rectangle: Rounded Corners 5">
            <a:extLst>
              <a:ext uri="{FF2B5EF4-FFF2-40B4-BE49-F238E27FC236}">
                <a16:creationId xmlns:a16="http://schemas.microsoft.com/office/drawing/2014/main" id="{F1204085-96AD-2BBB-BB0E-A5B4D5F90113}"/>
              </a:ext>
            </a:extLst>
          </p:cNvPr>
          <p:cNvSpPr/>
          <p:nvPr/>
        </p:nvSpPr>
        <p:spPr>
          <a:xfrm>
            <a:off x="710860" y="4517759"/>
            <a:ext cx="2576481" cy="15280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Defend &amp; Promote</a:t>
            </a:r>
          </a:p>
        </p:txBody>
      </p:sp>
      <p:sp>
        <p:nvSpPr>
          <p:cNvPr id="7" name="Rectangle: Rounded Corners 6">
            <a:extLst>
              <a:ext uri="{FF2B5EF4-FFF2-40B4-BE49-F238E27FC236}">
                <a16:creationId xmlns:a16="http://schemas.microsoft.com/office/drawing/2014/main" id="{B20A2EC8-2C9D-4B11-7B49-AE08F12B02D5}"/>
              </a:ext>
            </a:extLst>
          </p:cNvPr>
          <p:cNvSpPr/>
          <p:nvPr/>
        </p:nvSpPr>
        <p:spPr>
          <a:xfrm>
            <a:off x="8657138" y="4858389"/>
            <a:ext cx="2576481" cy="15280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Encourage</a:t>
            </a:r>
          </a:p>
        </p:txBody>
      </p:sp>
      <p:sp>
        <p:nvSpPr>
          <p:cNvPr id="9" name="Freeform: Shape 8">
            <a:extLst>
              <a:ext uri="{FF2B5EF4-FFF2-40B4-BE49-F238E27FC236}">
                <a16:creationId xmlns:a16="http://schemas.microsoft.com/office/drawing/2014/main" id="{4045B092-9908-937A-1FCD-627B0DC09DC6}"/>
              </a:ext>
            </a:extLst>
          </p:cNvPr>
          <p:cNvSpPr/>
          <p:nvPr/>
        </p:nvSpPr>
        <p:spPr>
          <a:xfrm>
            <a:off x="2896623" y="1976086"/>
            <a:ext cx="1724472" cy="1331710"/>
          </a:xfrm>
          <a:custGeom>
            <a:avLst/>
            <a:gdLst>
              <a:gd name="connsiteX0" fmla="*/ 1724472 w 1724472"/>
              <a:gd name="connsiteY0" fmla="*/ 1331710 h 1331710"/>
              <a:gd name="connsiteX1" fmla="*/ 1374668 w 1724472"/>
              <a:gd name="connsiteY1" fmla="*/ 895989 h 1331710"/>
              <a:gd name="connsiteX2" fmla="*/ 589143 w 1724472"/>
              <a:gd name="connsiteY2" fmla="*/ 693471 h 1331710"/>
              <a:gd name="connsiteX3" fmla="*/ 147286 w 1724472"/>
              <a:gd name="connsiteY3" fmla="*/ 417310 h 1331710"/>
              <a:gd name="connsiteX4" fmla="*/ 0 w 1724472"/>
              <a:gd name="connsiteY4" fmla="*/ 0 h 133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472" h="1331710">
                <a:moveTo>
                  <a:pt x="1724472" y="1331710"/>
                </a:moveTo>
                <a:cubicBezTo>
                  <a:pt x="1644180" y="1167036"/>
                  <a:pt x="1563889" y="1002362"/>
                  <a:pt x="1374668" y="895989"/>
                </a:cubicBezTo>
                <a:cubicBezTo>
                  <a:pt x="1185446" y="789616"/>
                  <a:pt x="793707" y="773251"/>
                  <a:pt x="589143" y="693471"/>
                </a:cubicBezTo>
                <a:cubicBezTo>
                  <a:pt x="384579" y="613691"/>
                  <a:pt x="245476" y="532888"/>
                  <a:pt x="147286" y="417310"/>
                </a:cubicBezTo>
                <a:cubicBezTo>
                  <a:pt x="49096" y="301732"/>
                  <a:pt x="24548" y="150866"/>
                  <a:pt x="0" y="0"/>
                </a:cubicBezTo>
              </a:path>
            </a:pathLst>
          </a:cu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FCBE1C26-E68C-56CD-6C10-3FA271D7424A}"/>
              </a:ext>
            </a:extLst>
          </p:cNvPr>
          <p:cNvSpPr/>
          <p:nvPr/>
        </p:nvSpPr>
        <p:spPr>
          <a:xfrm>
            <a:off x="7805007" y="1859485"/>
            <a:ext cx="2511143" cy="1503543"/>
          </a:xfrm>
          <a:custGeom>
            <a:avLst/>
            <a:gdLst>
              <a:gd name="connsiteX0" fmla="*/ 80926 w 2511143"/>
              <a:gd name="connsiteY0" fmla="*/ 1503543 h 1503543"/>
              <a:gd name="connsiteX1" fmla="*/ 87063 w 2511143"/>
              <a:gd name="connsiteY1" fmla="*/ 589143 h 1503543"/>
              <a:gd name="connsiteX2" fmla="*/ 970778 w 2511143"/>
              <a:gd name="connsiteY2" fmla="*/ 300708 h 1503543"/>
              <a:gd name="connsiteX3" fmla="*/ 2234982 w 2511143"/>
              <a:gd name="connsiteY3" fmla="*/ 564596 h 1503543"/>
              <a:gd name="connsiteX4" fmla="*/ 2511143 w 2511143"/>
              <a:gd name="connsiteY4" fmla="*/ 0 h 1503543"/>
              <a:gd name="connsiteX5" fmla="*/ 2511143 w 2511143"/>
              <a:gd name="connsiteY5" fmla="*/ 0 h 150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1143" h="1503543">
                <a:moveTo>
                  <a:pt x="80926" y="1503543"/>
                </a:moveTo>
                <a:cubicBezTo>
                  <a:pt x="9840" y="1146579"/>
                  <a:pt x="-61246" y="789615"/>
                  <a:pt x="87063" y="589143"/>
                </a:cubicBezTo>
                <a:cubicBezTo>
                  <a:pt x="235372" y="388670"/>
                  <a:pt x="612792" y="304799"/>
                  <a:pt x="970778" y="300708"/>
                </a:cubicBezTo>
                <a:cubicBezTo>
                  <a:pt x="1328764" y="296617"/>
                  <a:pt x="1978255" y="614714"/>
                  <a:pt x="2234982" y="564596"/>
                </a:cubicBezTo>
                <a:cubicBezTo>
                  <a:pt x="2491709" y="514478"/>
                  <a:pt x="2511143" y="0"/>
                  <a:pt x="2511143" y="0"/>
                </a:cubicBezTo>
                <a:lnTo>
                  <a:pt x="2511143" y="0"/>
                </a:lnTo>
              </a:path>
            </a:pathLst>
          </a:cu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82B03DC6-376A-1822-4869-51BF4B6D7244}"/>
              </a:ext>
            </a:extLst>
          </p:cNvPr>
          <p:cNvSpPr/>
          <p:nvPr/>
        </p:nvSpPr>
        <p:spPr>
          <a:xfrm>
            <a:off x="3307796" y="4105595"/>
            <a:ext cx="1252005" cy="1393079"/>
          </a:xfrm>
          <a:custGeom>
            <a:avLst/>
            <a:gdLst>
              <a:gd name="connsiteX0" fmla="*/ 1251930 w 1252005"/>
              <a:gd name="connsiteY0" fmla="*/ 0 h 1393079"/>
              <a:gd name="connsiteX1" fmla="*/ 1159876 w 1252005"/>
              <a:gd name="connsiteY1" fmla="*/ 411173 h 1393079"/>
              <a:gd name="connsiteX2" fmla="*/ 693471 w 1252005"/>
              <a:gd name="connsiteY2" fmla="*/ 644375 h 1393079"/>
              <a:gd name="connsiteX3" fmla="*/ 625965 w 1252005"/>
              <a:gd name="connsiteY3" fmla="*/ 1012590 h 1393079"/>
              <a:gd name="connsiteX4" fmla="*/ 595281 w 1252005"/>
              <a:gd name="connsiteY4" fmla="*/ 1325573 h 1393079"/>
              <a:gd name="connsiteX5" fmla="*/ 0 w 1252005"/>
              <a:gd name="connsiteY5" fmla="*/ 1393079 h 139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2005" h="1393079">
                <a:moveTo>
                  <a:pt x="1251930" y="0"/>
                </a:moveTo>
                <a:cubicBezTo>
                  <a:pt x="1252441" y="151888"/>
                  <a:pt x="1252952" y="303777"/>
                  <a:pt x="1159876" y="411173"/>
                </a:cubicBezTo>
                <a:cubicBezTo>
                  <a:pt x="1066800" y="518569"/>
                  <a:pt x="782456" y="544139"/>
                  <a:pt x="693471" y="644375"/>
                </a:cubicBezTo>
                <a:cubicBezTo>
                  <a:pt x="604486" y="744611"/>
                  <a:pt x="642330" y="899057"/>
                  <a:pt x="625965" y="1012590"/>
                </a:cubicBezTo>
                <a:cubicBezTo>
                  <a:pt x="609600" y="1126123"/>
                  <a:pt x="699608" y="1262158"/>
                  <a:pt x="595281" y="1325573"/>
                </a:cubicBezTo>
                <a:cubicBezTo>
                  <a:pt x="490954" y="1388988"/>
                  <a:pt x="245477" y="1391033"/>
                  <a:pt x="0" y="1393079"/>
                </a:cubicBezTo>
              </a:path>
            </a:pathLst>
          </a:cu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1645C8BF-6ED1-2724-E09E-13CBBF659DA0}"/>
              </a:ext>
            </a:extLst>
          </p:cNvPr>
          <p:cNvSpPr/>
          <p:nvPr/>
        </p:nvSpPr>
        <p:spPr>
          <a:xfrm>
            <a:off x="7026765" y="4093321"/>
            <a:ext cx="1601734" cy="1684019"/>
          </a:xfrm>
          <a:custGeom>
            <a:avLst/>
            <a:gdLst>
              <a:gd name="connsiteX0" fmla="*/ 0 w 1601734"/>
              <a:gd name="connsiteY0" fmla="*/ 0 h 1684019"/>
              <a:gd name="connsiteX1" fmla="*/ 257750 w 1601734"/>
              <a:gd name="connsiteY1" fmla="*/ 294572 h 1684019"/>
              <a:gd name="connsiteX2" fmla="*/ 257750 w 1601734"/>
              <a:gd name="connsiteY2" fmla="*/ 570733 h 1684019"/>
              <a:gd name="connsiteX3" fmla="*/ 681197 w 1601734"/>
              <a:gd name="connsiteY3" fmla="*/ 834620 h 1684019"/>
              <a:gd name="connsiteX4" fmla="*/ 699608 w 1601734"/>
              <a:gd name="connsiteY4" fmla="*/ 1552639 h 1684019"/>
              <a:gd name="connsiteX5" fmla="*/ 1601734 w 1601734"/>
              <a:gd name="connsiteY5" fmla="*/ 1681514 h 168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734" h="1684019">
                <a:moveTo>
                  <a:pt x="0" y="0"/>
                </a:moveTo>
                <a:cubicBezTo>
                  <a:pt x="107396" y="99725"/>
                  <a:pt x="214792" y="199450"/>
                  <a:pt x="257750" y="294572"/>
                </a:cubicBezTo>
                <a:cubicBezTo>
                  <a:pt x="300708" y="389694"/>
                  <a:pt x="187175" y="480725"/>
                  <a:pt x="257750" y="570733"/>
                </a:cubicBezTo>
                <a:cubicBezTo>
                  <a:pt x="328325" y="660741"/>
                  <a:pt x="607554" y="670969"/>
                  <a:pt x="681197" y="834620"/>
                </a:cubicBezTo>
                <a:cubicBezTo>
                  <a:pt x="754840" y="998271"/>
                  <a:pt x="546185" y="1411490"/>
                  <a:pt x="699608" y="1552639"/>
                </a:cubicBezTo>
                <a:cubicBezTo>
                  <a:pt x="853031" y="1693788"/>
                  <a:pt x="1227382" y="1687651"/>
                  <a:pt x="1601734" y="1681514"/>
                </a:cubicBezTo>
              </a:path>
            </a:pathLst>
          </a:cu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3724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childTnLst>
                          </p:cTn>
                        </p:par>
                        <p:par>
                          <p:cTn id="26" fill="hold">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2105B0-6CFB-2A68-EC60-F6D1E5701E90}"/>
              </a:ext>
            </a:extLst>
          </p:cNvPr>
          <p:cNvSpPr>
            <a:spLocks noGrp="1"/>
          </p:cNvSpPr>
          <p:nvPr>
            <p:ph type="title"/>
          </p:nvPr>
        </p:nvSpPr>
        <p:spPr>
          <a:xfrm>
            <a:off x="838200" y="2135643"/>
            <a:ext cx="10515600" cy="1822662"/>
          </a:xfrm>
        </p:spPr>
        <p:txBody>
          <a:bodyPr>
            <a:normAutofit fontScale="90000"/>
          </a:bodyPr>
          <a:lstStyle/>
          <a:p>
            <a:pPr algn="ctr"/>
            <a:r>
              <a:rPr lang="en-GB" b="1" dirty="0">
                <a:solidFill>
                  <a:schemeClr val="bg1"/>
                </a:solidFill>
              </a:rPr>
              <a:t>Who are you nurturing?</a:t>
            </a:r>
            <a:br>
              <a:rPr lang="en-GB" b="1" dirty="0">
                <a:solidFill>
                  <a:schemeClr val="bg1"/>
                </a:solidFill>
              </a:rPr>
            </a:br>
            <a:br>
              <a:rPr lang="en-GB" b="1" dirty="0">
                <a:solidFill>
                  <a:schemeClr val="bg1"/>
                </a:solidFill>
              </a:rPr>
            </a:br>
            <a:r>
              <a:rPr lang="en-GB" b="1" dirty="0">
                <a:solidFill>
                  <a:schemeClr val="bg1"/>
                </a:solidFill>
              </a:rPr>
              <a:t>Who’s nurturing are you embracing?</a:t>
            </a:r>
          </a:p>
        </p:txBody>
      </p:sp>
    </p:spTree>
    <p:extLst>
      <p:ext uri="{BB962C8B-B14F-4D97-AF65-F5344CB8AC3E}">
        <p14:creationId xmlns:p14="http://schemas.microsoft.com/office/powerpoint/2010/main" val="1980148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210D4B-C188-550E-EB33-417CC440E0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C461F81-0EE0-C5B2-4C8B-067FEB72EF9C}"/>
              </a:ext>
            </a:extLst>
          </p:cNvPr>
          <p:cNvSpPr>
            <a:spLocks noGrp="1"/>
          </p:cNvSpPr>
          <p:nvPr>
            <p:ph type="title"/>
          </p:nvPr>
        </p:nvSpPr>
        <p:spPr>
          <a:xfrm>
            <a:off x="583006" y="113512"/>
            <a:ext cx="6341988" cy="1325563"/>
          </a:xfrm>
        </p:spPr>
        <p:txBody>
          <a:bodyPr/>
          <a:lstStyle/>
          <a:p>
            <a:pPr algn="ctr"/>
            <a:r>
              <a:rPr lang="en-GB" dirty="0">
                <a:solidFill>
                  <a:schemeClr val="bg1"/>
                </a:solidFill>
              </a:rPr>
              <a:t>Acts 20:7-12</a:t>
            </a:r>
          </a:p>
        </p:txBody>
      </p:sp>
      <p:sp>
        <p:nvSpPr>
          <p:cNvPr id="5" name="Content Placeholder 4">
            <a:extLst>
              <a:ext uri="{FF2B5EF4-FFF2-40B4-BE49-F238E27FC236}">
                <a16:creationId xmlns:a16="http://schemas.microsoft.com/office/drawing/2014/main" id="{6A695BDD-D2D3-F71D-D1E3-AAC4FBC5C22B}"/>
              </a:ext>
            </a:extLst>
          </p:cNvPr>
          <p:cNvSpPr>
            <a:spLocks noGrp="1"/>
          </p:cNvSpPr>
          <p:nvPr>
            <p:ph idx="1"/>
          </p:nvPr>
        </p:nvSpPr>
        <p:spPr>
          <a:xfrm>
            <a:off x="168764" y="1453650"/>
            <a:ext cx="7170471" cy="2459387"/>
          </a:xfrm>
        </p:spPr>
        <p:txBody>
          <a:bodyPr>
            <a:normAutofit/>
          </a:bodyPr>
          <a:lstStyle/>
          <a:p>
            <a:pPr marL="0" indent="0">
              <a:buNone/>
            </a:pPr>
            <a:r>
              <a:rPr lang="en-GB" kern="100" dirty="0">
                <a:solidFill>
                  <a:schemeClr val="bg1"/>
                </a:solidFill>
                <a:latin typeface="Aptos" panose="020B0004020202020204" pitchFamily="34" charset="0"/>
                <a:cs typeface="Times New Roman" panose="02020603050405020304" pitchFamily="18" charset="0"/>
              </a:rPr>
              <a:t>On the first day of the week we came together to break bread. Paul spoke to the people and, because he intended to leave the next day, kept on talking until midnight. There were many lamps in the upstairs room where we were meeting. </a:t>
            </a:r>
            <a:endParaRPr lang="en-GB" dirty="0">
              <a:solidFill>
                <a:schemeClr val="bg1"/>
              </a:solidFill>
            </a:endParaRPr>
          </a:p>
        </p:txBody>
      </p:sp>
      <p:pic>
        <p:nvPicPr>
          <p:cNvPr id="2" name="Picture 2" descr="The upstairs room was lit with many flickering lamps. As Paul spoke on and on, a young man named Eutychus, sitting on the windowsill, became very drowsy. Finally, he fell sound asleep and dropped three stories to his death.  – Slide 11">
            <a:extLst>
              <a:ext uri="{FF2B5EF4-FFF2-40B4-BE49-F238E27FC236}">
                <a16:creationId xmlns:a16="http://schemas.microsoft.com/office/drawing/2014/main" id="{91297F6E-16D6-37D2-9CC4-1AA9E724A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8285" y="365125"/>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4">
            <a:extLst>
              <a:ext uri="{FF2B5EF4-FFF2-40B4-BE49-F238E27FC236}">
                <a16:creationId xmlns:a16="http://schemas.microsoft.com/office/drawing/2014/main" id="{87CFCFA0-79B2-3BA5-8051-3BEBD79D6C4E}"/>
              </a:ext>
            </a:extLst>
          </p:cNvPr>
          <p:cNvSpPr txBox="1">
            <a:spLocks/>
          </p:cNvSpPr>
          <p:nvPr/>
        </p:nvSpPr>
        <p:spPr>
          <a:xfrm>
            <a:off x="163651" y="3927612"/>
            <a:ext cx="12028349" cy="28352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kern="100" dirty="0">
                <a:solidFill>
                  <a:schemeClr val="bg1"/>
                </a:solidFill>
                <a:latin typeface="Aptos" panose="020B0004020202020204" pitchFamily="34" charset="0"/>
                <a:cs typeface="Times New Roman" panose="02020603050405020304" pitchFamily="18" charset="0"/>
              </a:rPr>
              <a:t>Seated in a window was a young man named Eutychus, who was sinking into a deep sleep as Paul talked on and on. When he was sound asleep, he fell to the ground from the third story and was picked up dead. Paul went down, threw himself on the young man and put his arms around him. “Don’t be alarmed,” he said. “He’s alive!” Then he went upstairs again and broke bread and ate. After talking until daylight, he left. The people took the young man home alive and were greatly comforted.</a:t>
            </a:r>
            <a:endParaRPr lang="en-GB" dirty="0">
              <a:solidFill>
                <a:schemeClr val="bg1"/>
              </a:solidFill>
            </a:endParaRPr>
          </a:p>
        </p:txBody>
      </p:sp>
    </p:spTree>
    <p:extLst>
      <p:ext uri="{BB962C8B-B14F-4D97-AF65-F5344CB8AC3E}">
        <p14:creationId xmlns:p14="http://schemas.microsoft.com/office/powerpoint/2010/main" val="3955184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496B17-B243-2905-A15F-C018EDC33C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027161-131E-2B75-010C-5336FB2856FA}"/>
              </a:ext>
            </a:extLst>
          </p:cNvPr>
          <p:cNvSpPr>
            <a:spLocks noGrp="1"/>
          </p:cNvSpPr>
          <p:nvPr>
            <p:ph type="title"/>
          </p:nvPr>
        </p:nvSpPr>
        <p:spPr>
          <a:xfrm>
            <a:off x="838200" y="365125"/>
            <a:ext cx="10515600" cy="727245"/>
          </a:xfrm>
        </p:spPr>
        <p:txBody>
          <a:bodyPr/>
          <a:lstStyle/>
          <a:p>
            <a:pPr algn="ctr"/>
            <a:r>
              <a:rPr lang="en-GB" dirty="0">
                <a:solidFill>
                  <a:schemeClr val="bg1"/>
                </a:solidFill>
              </a:rPr>
              <a:t>Acts 20:22-38</a:t>
            </a:r>
          </a:p>
        </p:txBody>
      </p:sp>
      <p:sp>
        <p:nvSpPr>
          <p:cNvPr id="5" name="Content Placeholder 4">
            <a:extLst>
              <a:ext uri="{FF2B5EF4-FFF2-40B4-BE49-F238E27FC236}">
                <a16:creationId xmlns:a16="http://schemas.microsoft.com/office/drawing/2014/main" id="{4845301B-9048-464A-6403-7544372A4798}"/>
              </a:ext>
            </a:extLst>
          </p:cNvPr>
          <p:cNvSpPr>
            <a:spLocks noGrp="1"/>
          </p:cNvSpPr>
          <p:nvPr>
            <p:ph idx="1"/>
          </p:nvPr>
        </p:nvSpPr>
        <p:spPr>
          <a:xfrm>
            <a:off x="349804" y="1270341"/>
            <a:ext cx="11426932" cy="5004814"/>
          </a:xfrm>
        </p:spPr>
        <p:txBody>
          <a:bodyPr>
            <a:normAutofit fontScale="92500" lnSpcReduction="20000"/>
          </a:bodyPr>
          <a:lstStyle/>
          <a:p>
            <a:pPr marL="0" indent="0">
              <a:buNone/>
            </a:pPr>
            <a:r>
              <a:rPr lang="en-GB" kern="100" dirty="0">
                <a:solidFill>
                  <a:schemeClr val="bg1"/>
                </a:solidFill>
                <a:latin typeface="Aptos" panose="020B0004020202020204" pitchFamily="34" charset="0"/>
                <a:cs typeface="Times New Roman" panose="02020603050405020304" pitchFamily="18" charset="0"/>
              </a:rPr>
              <a:t>Paul had decided to sail past Ephesus to avoid spending time in the province of Asia, for he was in a hurry to reach Jerusalem, if possible, by the day of Pentecost.</a:t>
            </a:r>
          </a:p>
          <a:p>
            <a:pPr marL="0" indent="0">
              <a:buNone/>
            </a:pPr>
            <a:r>
              <a:rPr lang="en-GB" kern="100" dirty="0">
                <a:solidFill>
                  <a:schemeClr val="bg1"/>
                </a:solidFill>
                <a:latin typeface="Aptos" panose="020B0004020202020204" pitchFamily="34" charset="0"/>
                <a:cs typeface="Times New Roman" panose="02020603050405020304" pitchFamily="18" charset="0"/>
              </a:rPr>
              <a:t>From Miletus, Paul sent to Ephesus for the elders of the church. When they arrived, he said to them: “You know how I lived the whole time I was with you, from the first day I came into the province of Asia. I served the Lord with great humility and with tears and in the midst of severe testing by the plots of my Jewish opponents. You know that I have not hesitated to preach anything that would be helpful to you but have taught you publicly and from house to house. I have declared to both Jews and Greeks that they must turn to God in repentance and have faith in our Lord Jesus.</a:t>
            </a:r>
          </a:p>
          <a:p>
            <a:pPr marL="0" indent="0">
              <a:buNone/>
            </a:pPr>
            <a:r>
              <a:rPr lang="en-GB" sz="2800" kern="100" dirty="0">
                <a:solidFill>
                  <a:schemeClr val="bg1"/>
                </a:solidFill>
                <a:latin typeface="Aptos" panose="020B0004020202020204" pitchFamily="34" charset="0"/>
                <a:cs typeface="Times New Roman" panose="02020603050405020304" pitchFamily="18" charset="0"/>
              </a:rPr>
              <a:t>“And now, compelled by the Spirit, I am going to Jerusalem, not knowing what will happen to me there. I only know that in every city the Holy Spirit warns me that prison and hardships are facing me. However, I consider my life worth nothing to me; my only aim is to finish the race and complete the task the Lord Jesus has given me—the task of testifying to the good news of God’s grace.</a:t>
            </a:r>
          </a:p>
        </p:txBody>
      </p:sp>
    </p:spTree>
    <p:extLst>
      <p:ext uri="{BB962C8B-B14F-4D97-AF65-F5344CB8AC3E}">
        <p14:creationId xmlns:p14="http://schemas.microsoft.com/office/powerpoint/2010/main" val="2740455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604B822-1201-6777-8EEC-92ACFB08346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C560C3-B37B-4668-A59F-5153C9566F29}"/>
              </a:ext>
            </a:extLst>
          </p:cNvPr>
          <p:cNvSpPr>
            <a:spLocks noGrp="1"/>
          </p:cNvSpPr>
          <p:nvPr>
            <p:ph idx="1"/>
          </p:nvPr>
        </p:nvSpPr>
        <p:spPr>
          <a:xfrm>
            <a:off x="349804" y="294572"/>
            <a:ext cx="11426932" cy="6363978"/>
          </a:xfrm>
        </p:spPr>
        <p:txBody>
          <a:bodyPr>
            <a:normAutofit fontScale="92500" lnSpcReduction="20000"/>
          </a:bodyPr>
          <a:lstStyle/>
          <a:p>
            <a:pPr marL="0" indent="0">
              <a:buNone/>
            </a:pPr>
            <a:r>
              <a:rPr lang="en-GB" kern="100" dirty="0">
                <a:solidFill>
                  <a:schemeClr val="bg1"/>
                </a:solidFill>
                <a:latin typeface="Aptos" panose="020B0004020202020204" pitchFamily="34" charset="0"/>
                <a:cs typeface="Times New Roman" panose="02020603050405020304" pitchFamily="18" charset="0"/>
              </a:rPr>
              <a:t>“Now I know that none of you among whom I have gone about preaching the kingdom will ever see me again. Therefore, I declare to you today that I am innocent of the blood of any of you. For I have not hesitated to proclaim to you the whole will of God. Keep watch over yourselves and all the flock of which the Holy Spirit has made you overseers. Be shepherds of the church of God,[</a:t>
            </a:r>
            <a:r>
              <a:rPr lang="en-GB" kern="100" dirty="0">
                <a:solidFill>
                  <a:schemeClr val="bg1"/>
                </a:solidFill>
                <a:latin typeface="Aptos" panose="020B0004020202020204" pitchFamily="34" charset="0"/>
                <a:cs typeface="Times New Roman" panose="02020603050405020304" pitchFamily="18" charset="0"/>
                <a:hlinkClick r:id="rId3" tooltip="See footnote a">
                  <a:extLst>
                    <a:ext uri="{A12FA001-AC4F-418D-AE19-62706E023703}">
                      <ahyp:hlinkClr xmlns:ahyp="http://schemas.microsoft.com/office/drawing/2018/hyperlinkcolor" val="tx"/>
                    </a:ext>
                  </a:extLst>
                </a:hlinkClick>
              </a:rPr>
              <a:t>a</a:t>
            </a:r>
            <a:r>
              <a:rPr lang="en-GB" kern="100" dirty="0">
                <a:solidFill>
                  <a:schemeClr val="bg1"/>
                </a:solidFill>
                <a:latin typeface="Aptos" panose="020B0004020202020204" pitchFamily="34" charset="0"/>
                <a:cs typeface="Times New Roman" panose="02020603050405020304" pitchFamily="18" charset="0"/>
              </a:rPr>
              <a:t>] which he bought with his own blood. I know that after I leave, savage wolves will come in among you and will not spare the flock. Even from your own number men will arise and distort the truth in order to draw away disciples after them. So be on your guard! Remember that for three years I never stopped warning each of you night and day with tears.</a:t>
            </a:r>
          </a:p>
          <a:p>
            <a:pPr marL="0" indent="0">
              <a:buNone/>
            </a:pPr>
            <a:r>
              <a:rPr lang="en-GB" kern="100" dirty="0">
                <a:solidFill>
                  <a:schemeClr val="bg1"/>
                </a:solidFill>
                <a:latin typeface="Aptos" panose="020B0004020202020204" pitchFamily="34" charset="0"/>
                <a:cs typeface="Times New Roman" panose="02020603050405020304" pitchFamily="18" charset="0"/>
              </a:rPr>
              <a:t>“Now I commit you to God and to the word of his grace, which can build you up and give you an inheritance among all those who are sanctified. I have not coveted anyone’s silver or gold or clothing. You yourselves know that these hands of mine have supplied my own needs and the needs of my companions. In everything I did, I showed you that by this kind of hard work we must help the weak, remembering the words the Lord Jesus himself said: ‘It is more blessed to give than to receive.’ ”</a:t>
            </a:r>
          </a:p>
          <a:p>
            <a:pPr marL="0" indent="0">
              <a:buNone/>
            </a:pPr>
            <a:r>
              <a:rPr lang="en-GB" kern="100" dirty="0">
                <a:solidFill>
                  <a:schemeClr val="bg1"/>
                </a:solidFill>
                <a:latin typeface="Aptos" panose="020B0004020202020204" pitchFamily="34" charset="0"/>
                <a:cs typeface="Times New Roman" panose="02020603050405020304" pitchFamily="18" charset="0"/>
              </a:rPr>
              <a:t>When Paul had finished speaking, he knelt down with all of them and prayed. They all wept as they embraced him and kissed him. What grieved them most was his statement that they would never see his face again. Then they accompanied him to the ship.</a:t>
            </a:r>
          </a:p>
        </p:txBody>
      </p:sp>
    </p:spTree>
    <p:extLst>
      <p:ext uri="{BB962C8B-B14F-4D97-AF65-F5344CB8AC3E}">
        <p14:creationId xmlns:p14="http://schemas.microsoft.com/office/powerpoint/2010/main" val="713559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9" name="Rectangle 1024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4" name="Picture 4" descr="The travels of Paul the Apostle [1650x1002] : r/MapPorn">
            <a:extLst>
              <a:ext uri="{FF2B5EF4-FFF2-40B4-BE49-F238E27FC236}">
                <a16:creationId xmlns:a16="http://schemas.microsoft.com/office/drawing/2014/main" id="{D2BC9028-0F77-0D5F-7FB8-D4A6BD9A23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093"/>
          <a:stretch/>
        </p:blipFill>
        <p:spPr bwMode="auto">
          <a:xfrm>
            <a:off x="20" y="1281"/>
            <a:ext cx="12415678" cy="685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953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pread of Christianity during 1st and 2nd Centuries">
            <a:extLst>
              <a:ext uri="{FF2B5EF4-FFF2-40B4-BE49-F238E27FC236}">
                <a16:creationId xmlns:a16="http://schemas.microsoft.com/office/drawing/2014/main" id="{0E2BA739-1034-0841-5B5C-E6D20614E7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306" b="12752"/>
          <a:stretch/>
        </p:blipFill>
        <p:spPr bwMode="auto">
          <a:xfrm>
            <a:off x="423447" y="1501"/>
            <a:ext cx="11457616" cy="685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388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CB09B4-98B6-B4DF-733F-0B3AEDB505FC}"/>
              </a:ext>
            </a:extLst>
          </p:cNvPr>
          <p:cNvSpPr>
            <a:spLocks noGrp="1"/>
          </p:cNvSpPr>
          <p:nvPr>
            <p:ph type="title"/>
          </p:nvPr>
        </p:nvSpPr>
        <p:spPr>
          <a:xfrm>
            <a:off x="586478" y="1683756"/>
            <a:ext cx="3115265" cy="2396359"/>
          </a:xfrm>
        </p:spPr>
        <p:txBody>
          <a:bodyPr anchor="b">
            <a:normAutofit/>
          </a:bodyPr>
          <a:lstStyle/>
          <a:p>
            <a:pPr algn="r"/>
            <a:r>
              <a:rPr lang="en-GB" sz="4000">
                <a:solidFill>
                  <a:srgbClr val="FFFFFF"/>
                </a:solidFill>
              </a:rPr>
              <a:t>Paul’s work endured</a:t>
            </a:r>
          </a:p>
        </p:txBody>
      </p:sp>
      <p:sp>
        <p:nvSpPr>
          <p:cNvPr id="6" name="Freeform: Shape 5">
            <a:extLst>
              <a:ext uri="{FF2B5EF4-FFF2-40B4-BE49-F238E27FC236}">
                <a16:creationId xmlns:a16="http://schemas.microsoft.com/office/drawing/2014/main" id="{DEDAD111-DC64-79D8-9248-F7B9C3F0FC94}"/>
              </a:ext>
            </a:extLst>
          </p:cNvPr>
          <p:cNvSpPr/>
          <p:nvPr/>
        </p:nvSpPr>
        <p:spPr>
          <a:xfrm>
            <a:off x="5456492" y="624809"/>
            <a:ext cx="5376672" cy="5376672"/>
          </a:xfrm>
          <a:custGeom>
            <a:avLst/>
            <a:gdLst>
              <a:gd name="connsiteX0" fmla="*/ 2688336 w 5376672"/>
              <a:gd name="connsiteY0" fmla="*/ 0 h 5376672"/>
              <a:gd name="connsiteX1" fmla="*/ 5245095 w 5376672"/>
              <a:gd name="connsiteY1" fmla="*/ 1857594 h 5376672"/>
              <a:gd name="connsiteX2" fmla="*/ 2688336 w 5376672"/>
              <a:gd name="connsiteY2" fmla="*/ 2688336 h 5376672"/>
              <a:gd name="connsiteX3" fmla="*/ 2688336 w 5376672"/>
              <a:gd name="connsiteY3" fmla="*/ 0 h 5376672"/>
            </a:gdLst>
            <a:ahLst/>
            <a:cxnLst>
              <a:cxn ang="0">
                <a:pos x="connsiteX0" y="connsiteY0"/>
              </a:cxn>
              <a:cxn ang="0">
                <a:pos x="connsiteX1" y="connsiteY1"/>
              </a:cxn>
              <a:cxn ang="0">
                <a:pos x="connsiteX2" y="connsiteY2"/>
              </a:cxn>
              <a:cxn ang="0">
                <a:pos x="connsiteX3" y="connsiteY3"/>
              </a:cxn>
            </a:cxnLst>
            <a:rect l="l" t="t" r="r" b="b"/>
            <a:pathLst>
              <a:path w="5376672" h="5376672">
                <a:moveTo>
                  <a:pt x="2688336" y="0"/>
                </a:moveTo>
                <a:cubicBezTo>
                  <a:pt x="3852994" y="0"/>
                  <a:pt x="4885196" y="749939"/>
                  <a:pt x="5245095" y="1857594"/>
                </a:cubicBezTo>
                <a:lnTo>
                  <a:pt x="2688336" y="2688336"/>
                </a:lnTo>
                <a:lnTo>
                  <a:pt x="2688336"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835311" tIns="934273" rIns="874105" bIns="3351215" numCol="1" spcCol="1270" anchor="ctr" anchorCtr="0">
            <a:noAutofit/>
          </a:bodyPr>
          <a:lstStyle/>
          <a:p>
            <a:pPr marL="0" lvl="0" indent="0" algn="ctr" defTabSz="1066800">
              <a:lnSpc>
                <a:spcPct val="90000"/>
              </a:lnSpc>
              <a:spcBef>
                <a:spcPct val="0"/>
              </a:spcBef>
              <a:spcAft>
                <a:spcPct val="35000"/>
              </a:spcAft>
              <a:buNone/>
            </a:pPr>
            <a:r>
              <a:rPr lang="en-GB" sz="2400" kern="1200" dirty="0"/>
              <a:t>Leave it all on the field</a:t>
            </a:r>
            <a:endParaRPr lang="en-US" sz="2400" kern="1200" dirty="0"/>
          </a:p>
        </p:txBody>
      </p:sp>
      <p:sp>
        <p:nvSpPr>
          <p:cNvPr id="7" name="Freeform: Shape 6">
            <a:extLst>
              <a:ext uri="{FF2B5EF4-FFF2-40B4-BE49-F238E27FC236}">
                <a16:creationId xmlns:a16="http://schemas.microsoft.com/office/drawing/2014/main" id="{645E7F56-3FFB-02E3-328F-7295E2660CCF}"/>
              </a:ext>
            </a:extLst>
          </p:cNvPr>
          <p:cNvSpPr/>
          <p:nvPr/>
        </p:nvSpPr>
        <p:spPr>
          <a:xfrm>
            <a:off x="5502578" y="768187"/>
            <a:ext cx="5376672" cy="5376672"/>
          </a:xfrm>
          <a:custGeom>
            <a:avLst/>
            <a:gdLst>
              <a:gd name="connsiteX0" fmla="*/ 5245095 w 5376672"/>
              <a:gd name="connsiteY0" fmla="*/ 1857594 h 5376672"/>
              <a:gd name="connsiteX1" fmla="*/ 4268500 w 5376672"/>
              <a:gd name="connsiteY1" fmla="*/ 4863245 h 5376672"/>
              <a:gd name="connsiteX2" fmla="*/ 2688336 w 5376672"/>
              <a:gd name="connsiteY2" fmla="*/ 2688336 h 5376672"/>
              <a:gd name="connsiteX3" fmla="*/ 5245095 w 5376672"/>
              <a:gd name="connsiteY3" fmla="*/ 1857594 h 5376672"/>
            </a:gdLst>
            <a:ahLst/>
            <a:cxnLst>
              <a:cxn ang="0">
                <a:pos x="connsiteX0" y="connsiteY0"/>
              </a:cxn>
              <a:cxn ang="0">
                <a:pos x="connsiteX1" y="connsiteY1"/>
              </a:cxn>
              <a:cxn ang="0">
                <a:pos x="connsiteX2" y="connsiteY2"/>
              </a:cxn>
              <a:cxn ang="0">
                <a:pos x="connsiteX3" y="connsiteY3"/>
              </a:cxn>
            </a:cxnLst>
            <a:rect l="l" t="t" r="r" b="b"/>
            <a:pathLst>
              <a:path w="5376672" h="5376672">
                <a:moveTo>
                  <a:pt x="5245095" y="1857594"/>
                </a:moveTo>
                <a:cubicBezTo>
                  <a:pt x="5604994" y="2965249"/>
                  <a:pt x="5210728" y="4178676"/>
                  <a:pt x="4268500" y="4863245"/>
                </a:cubicBezTo>
                <a:lnTo>
                  <a:pt x="2688336" y="2688336"/>
                </a:lnTo>
                <a:lnTo>
                  <a:pt x="5245095" y="1857594"/>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493313" tIns="2487107" rIns="344119" bIns="1670365" numCol="1" spcCol="1270" anchor="ctr" anchorCtr="0">
            <a:noAutofit/>
          </a:bodyPr>
          <a:lstStyle/>
          <a:p>
            <a:pPr marL="0" lvl="0" indent="0" algn="ctr" defTabSz="1066800">
              <a:lnSpc>
                <a:spcPct val="90000"/>
              </a:lnSpc>
              <a:spcBef>
                <a:spcPct val="0"/>
              </a:spcBef>
              <a:spcAft>
                <a:spcPct val="35000"/>
              </a:spcAft>
              <a:buNone/>
            </a:pPr>
            <a:r>
              <a:rPr lang="en-GB" sz="2400" kern="1200" dirty="0"/>
              <a:t>Inspired by the Holy Spirit </a:t>
            </a:r>
            <a:endParaRPr lang="en-US" sz="2400" kern="1200" dirty="0"/>
          </a:p>
        </p:txBody>
      </p:sp>
      <p:sp>
        <p:nvSpPr>
          <p:cNvPr id="8" name="Freeform: Shape 7">
            <a:extLst>
              <a:ext uri="{FF2B5EF4-FFF2-40B4-BE49-F238E27FC236}">
                <a16:creationId xmlns:a16="http://schemas.microsoft.com/office/drawing/2014/main" id="{72273248-2065-887B-15E2-E0DFA69CD512}"/>
              </a:ext>
            </a:extLst>
          </p:cNvPr>
          <p:cNvSpPr/>
          <p:nvPr/>
        </p:nvSpPr>
        <p:spPr>
          <a:xfrm>
            <a:off x="5380963" y="856518"/>
            <a:ext cx="5376672" cy="5376672"/>
          </a:xfrm>
          <a:custGeom>
            <a:avLst/>
            <a:gdLst>
              <a:gd name="connsiteX0" fmla="*/ 4268500 w 5376672"/>
              <a:gd name="connsiteY0" fmla="*/ 4863246 h 5376672"/>
              <a:gd name="connsiteX1" fmla="*/ 1108171 w 5376672"/>
              <a:gd name="connsiteY1" fmla="*/ 4863246 h 5376672"/>
              <a:gd name="connsiteX2" fmla="*/ 2688336 w 5376672"/>
              <a:gd name="connsiteY2" fmla="*/ 2688336 h 5376672"/>
              <a:gd name="connsiteX3" fmla="*/ 4268500 w 5376672"/>
              <a:gd name="connsiteY3" fmla="*/ 4863246 h 5376672"/>
            </a:gdLst>
            <a:ahLst/>
            <a:cxnLst>
              <a:cxn ang="0">
                <a:pos x="connsiteX0" y="connsiteY0"/>
              </a:cxn>
              <a:cxn ang="0">
                <a:pos x="connsiteX1" y="connsiteY1"/>
              </a:cxn>
              <a:cxn ang="0">
                <a:pos x="connsiteX2" y="connsiteY2"/>
              </a:cxn>
              <a:cxn ang="0">
                <a:pos x="connsiteX3" y="connsiteY3"/>
              </a:cxn>
            </a:cxnLst>
            <a:rect l="l" t="t" r="r" b="b"/>
            <a:pathLst>
              <a:path w="5376672" h="5376672">
                <a:moveTo>
                  <a:pt x="4268500" y="4863246"/>
                </a:moveTo>
                <a:cubicBezTo>
                  <a:pt x="3326272" y="5547815"/>
                  <a:pt x="2050399" y="5547815"/>
                  <a:pt x="1108171" y="4863246"/>
                </a:cubicBezTo>
                <a:lnTo>
                  <a:pt x="2688336" y="2688336"/>
                </a:lnTo>
                <a:lnTo>
                  <a:pt x="4268500" y="486324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950720" tIns="3806952" rIns="1950720" bIns="222504" numCol="1" spcCol="1270" anchor="ctr" anchorCtr="0">
            <a:noAutofit/>
          </a:bodyPr>
          <a:lstStyle/>
          <a:p>
            <a:pPr marL="0" lvl="0" indent="0" algn="ctr" defTabSz="1066800">
              <a:lnSpc>
                <a:spcPct val="90000"/>
              </a:lnSpc>
              <a:spcBef>
                <a:spcPct val="0"/>
              </a:spcBef>
              <a:spcAft>
                <a:spcPct val="35000"/>
              </a:spcAft>
              <a:buNone/>
            </a:pPr>
            <a:r>
              <a:rPr lang="en-GB" sz="2400" kern="1200"/>
              <a:t>Find the blessing in the work</a:t>
            </a:r>
            <a:endParaRPr lang="en-US" sz="2400" kern="1200"/>
          </a:p>
        </p:txBody>
      </p:sp>
      <p:sp>
        <p:nvSpPr>
          <p:cNvPr id="10" name="Freeform: Shape 9">
            <a:extLst>
              <a:ext uri="{FF2B5EF4-FFF2-40B4-BE49-F238E27FC236}">
                <a16:creationId xmlns:a16="http://schemas.microsoft.com/office/drawing/2014/main" id="{427301B9-DE6A-1FEA-ABD5-85EE016DEF05}"/>
              </a:ext>
            </a:extLst>
          </p:cNvPr>
          <p:cNvSpPr/>
          <p:nvPr/>
        </p:nvSpPr>
        <p:spPr>
          <a:xfrm>
            <a:off x="5259348" y="768187"/>
            <a:ext cx="5376672" cy="5376672"/>
          </a:xfrm>
          <a:custGeom>
            <a:avLst/>
            <a:gdLst>
              <a:gd name="connsiteX0" fmla="*/ 1108172 w 5376672"/>
              <a:gd name="connsiteY0" fmla="*/ 4863246 h 5376672"/>
              <a:gd name="connsiteX1" fmla="*/ 131577 w 5376672"/>
              <a:gd name="connsiteY1" fmla="*/ 1857595 h 5376672"/>
              <a:gd name="connsiteX2" fmla="*/ 2688336 w 5376672"/>
              <a:gd name="connsiteY2" fmla="*/ 2688336 h 5376672"/>
              <a:gd name="connsiteX3" fmla="*/ 1108172 w 5376672"/>
              <a:gd name="connsiteY3" fmla="*/ 4863246 h 5376672"/>
            </a:gdLst>
            <a:ahLst/>
            <a:cxnLst>
              <a:cxn ang="0">
                <a:pos x="connsiteX0" y="connsiteY0"/>
              </a:cxn>
              <a:cxn ang="0">
                <a:pos x="connsiteX1" y="connsiteY1"/>
              </a:cxn>
              <a:cxn ang="0">
                <a:pos x="connsiteX2" y="connsiteY2"/>
              </a:cxn>
              <a:cxn ang="0">
                <a:pos x="connsiteX3" y="connsiteY3"/>
              </a:cxn>
            </a:cxnLst>
            <a:rect l="l" t="t" r="r" b="b"/>
            <a:pathLst>
              <a:path w="5376672" h="5376672">
                <a:moveTo>
                  <a:pt x="1108172" y="4863246"/>
                </a:moveTo>
                <a:cubicBezTo>
                  <a:pt x="165944" y="4178677"/>
                  <a:pt x="-228322" y="2965250"/>
                  <a:pt x="131577" y="1857595"/>
                </a:cubicBezTo>
                <a:lnTo>
                  <a:pt x="2688336" y="2688336"/>
                </a:lnTo>
                <a:lnTo>
                  <a:pt x="1108172" y="486324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44119" tIns="2487107" rIns="3493313" bIns="1670365" numCol="1" spcCol="1270" anchor="ctr" anchorCtr="0">
            <a:noAutofit/>
          </a:bodyPr>
          <a:lstStyle/>
          <a:p>
            <a:pPr marL="0" lvl="0" indent="0" algn="ctr" defTabSz="1066800">
              <a:lnSpc>
                <a:spcPct val="90000"/>
              </a:lnSpc>
              <a:spcBef>
                <a:spcPct val="0"/>
              </a:spcBef>
              <a:spcAft>
                <a:spcPct val="35000"/>
              </a:spcAft>
              <a:buNone/>
            </a:pPr>
            <a:r>
              <a:rPr lang="en-GB" sz="2400" kern="1200"/>
              <a:t>Don’t flinch from suffering </a:t>
            </a:r>
            <a:endParaRPr lang="en-US" sz="2400" kern="1200"/>
          </a:p>
        </p:txBody>
      </p:sp>
      <p:sp>
        <p:nvSpPr>
          <p:cNvPr id="12" name="Freeform: Shape 11">
            <a:extLst>
              <a:ext uri="{FF2B5EF4-FFF2-40B4-BE49-F238E27FC236}">
                <a16:creationId xmlns:a16="http://schemas.microsoft.com/office/drawing/2014/main" id="{6833BA8C-ACEE-5511-ED6B-7EDEFAD79F30}"/>
              </a:ext>
            </a:extLst>
          </p:cNvPr>
          <p:cNvSpPr/>
          <p:nvPr/>
        </p:nvSpPr>
        <p:spPr>
          <a:xfrm>
            <a:off x="5305434" y="624809"/>
            <a:ext cx="5376672" cy="5376672"/>
          </a:xfrm>
          <a:custGeom>
            <a:avLst/>
            <a:gdLst>
              <a:gd name="connsiteX0" fmla="*/ 131577 w 5376672"/>
              <a:gd name="connsiteY0" fmla="*/ 1857594 h 5376672"/>
              <a:gd name="connsiteX1" fmla="*/ 2688336 w 5376672"/>
              <a:gd name="connsiteY1" fmla="*/ 0 h 5376672"/>
              <a:gd name="connsiteX2" fmla="*/ 2688336 w 5376672"/>
              <a:gd name="connsiteY2" fmla="*/ 2688336 h 5376672"/>
              <a:gd name="connsiteX3" fmla="*/ 131577 w 5376672"/>
              <a:gd name="connsiteY3" fmla="*/ 1857594 h 5376672"/>
            </a:gdLst>
            <a:ahLst/>
            <a:cxnLst>
              <a:cxn ang="0">
                <a:pos x="connsiteX0" y="connsiteY0"/>
              </a:cxn>
              <a:cxn ang="0">
                <a:pos x="connsiteX1" y="connsiteY1"/>
              </a:cxn>
              <a:cxn ang="0">
                <a:pos x="connsiteX2" y="connsiteY2"/>
              </a:cxn>
              <a:cxn ang="0">
                <a:pos x="connsiteX3" y="connsiteY3"/>
              </a:cxn>
            </a:cxnLst>
            <a:rect l="l" t="t" r="r" b="b"/>
            <a:pathLst>
              <a:path w="5376672" h="5376672">
                <a:moveTo>
                  <a:pt x="131577" y="1857594"/>
                </a:moveTo>
                <a:cubicBezTo>
                  <a:pt x="491476" y="749939"/>
                  <a:pt x="1523679" y="0"/>
                  <a:pt x="2688336" y="0"/>
                </a:cubicBezTo>
                <a:lnTo>
                  <a:pt x="2688336" y="2688336"/>
                </a:lnTo>
                <a:lnTo>
                  <a:pt x="131577" y="1857594"/>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74105" tIns="934273" rIns="2835311" bIns="3351215" numCol="1" spcCol="1270" anchor="ctr" anchorCtr="0">
            <a:noAutofit/>
          </a:bodyPr>
          <a:lstStyle/>
          <a:p>
            <a:pPr marL="0" lvl="0" indent="0" algn="ctr" defTabSz="1066800">
              <a:lnSpc>
                <a:spcPct val="90000"/>
              </a:lnSpc>
              <a:spcBef>
                <a:spcPct val="0"/>
              </a:spcBef>
              <a:spcAft>
                <a:spcPct val="35000"/>
              </a:spcAft>
              <a:buNone/>
            </a:pPr>
            <a:r>
              <a:rPr lang="en-GB" sz="2400" kern="1200"/>
              <a:t>Finish the race</a:t>
            </a:r>
            <a:endParaRPr lang="en-US" sz="2400" kern="1200"/>
          </a:p>
        </p:txBody>
      </p:sp>
      <p:sp>
        <p:nvSpPr>
          <p:cNvPr id="14" name="Arrow: Circular 13">
            <a:extLst>
              <a:ext uri="{FF2B5EF4-FFF2-40B4-BE49-F238E27FC236}">
                <a16:creationId xmlns:a16="http://schemas.microsoft.com/office/drawing/2014/main" id="{B8CA984E-7425-FB17-AC07-6A94D5BDE9AF}"/>
              </a:ext>
            </a:extLst>
          </p:cNvPr>
          <p:cNvSpPr/>
          <p:nvPr/>
        </p:nvSpPr>
        <p:spPr>
          <a:xfrm>
            <a:off x="5123398" y="291967"/>
            <a:ext cx="6042355" cy="6042355"/>
          </a:xfrm>
          <a:prstGeom prst="circularArrow">
            <a:avLst>
              <a:gd name="adj1" fmla="val 5085"/>
              <a:gd name="adj2" fmla="val 327528"/>
              <a:gd name="adj3" fmla="val 20192361"/>
              <a:gd name="adj4" fmla="val 16200324"/>
              <a:gd name="adj5" fmla="val 5932"/>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GB"/>
          </a:p>
        </p:txBody>
      </p:sp>
      <p:sp>
        <p:nvSpPr>
          <p:cNvPr id="16" name="Arrow: Circular 15">
            <a:extLst>
              <a:ext uri="{FF2B5EF4-FFF2-40B4-BE49-F238E27FC236}">
                <a16:creationId xmlns:a16="http://schemas.microsoft.com/office/drawing/2014/main" id="{80F1DCB0-F2C1-536C-A68F-89D284E64942}"/>
              </a:ext>
            </a:extLst>
          </p:cNvPr>
          <p:cNvSpPr/>
          <p:nvPr/>
        </p:nvSpPr>
        <p:spPr>
          <a:xfrm>
            <a:off x="5170108" y="435298"/>
            <a:ext cx="6042355" cy="6042355"/>
          </a:xfrm>
          <a:prstGeom prst="circularArrow">
            <a:avLst>
              <a:gd name="adj1" fmla="val 5085"/>
              <a:gd name="adj2" fmla="val 327528"/>
              <a:gd name="adj3" fmla="val 2912753"/>
              <a:gd name="adj4" fmla="val 20519953"/>
              <a:gd name="adj5" fmla="val 5932"/>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GB"/>
          </a:p>
        </p:txBody>
      </p:sp>
      <p:sp>
        <p:nvSpPr>
          <p:cNvPr id="18" name="Arrow: Circular 17">
            <a:extLst>
              <a:ext uri="{FF2B5EF4-FFF2-40B4-BE49-F238E27FC236}">
                <a16:creationId xmlns:a16="http://schemas.microsoft.com/office/drawing/2014/main" id="{97049525-EC74-892B-4F97-6F4FD1EA8055}"/>
              </a:ext>
            </a:extLst>
          </p:cNvPr>
          <p:cNvSpPr/>
          <p:nvPr/>
        </p:nvSpPr>
        <p:spPr>
          <a:xfrm>
            <a:off x="5048121" y="523899"/>
            <a:ext cx="6042355" cy="6042355"/>
          </a:xfrm>
          <a:prstGeom prst="circularArrow">
            <a:avLst>
              <a:gd name="adj1" fmla="val 5085"/>
              <a:gd name="adj2" fmla="val 327528"/>
              <a:gd name="adj3" fmla="val 7232777"/>
              <a:gd name="adj4" fmla="val 3239695"/>
              <a:gd name="adj5" fmla="val 5932"/>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GB"/>
          </a:p>
        </p:txBody>
      </p:sp>
      <p:sp>
        <p:nvSpPr>
          <p:cNvPr id="20" name="Arrow: Circular 19">
            <a:extLst>
              <a:ext uri="{FF2B5EF4-FFF2-40B4-BE49-F238E27FC236}">
                <a16:creationId xmlns:a16="http://schemas.microsoft.com/office/drawing/2014/main" id="{6D022B8A-284B-C672-9350-8A6ACFA7AD0C}"/>
              </a:ext>
            </a:extLst>
          </p:cNvPr>
          <p:cNvSpPr/>
          <p:nvPr/>
        </p:nvSpPr>
        <p:spPr>
          <a:xfrm>
            <a:off x="4926135" y="435298"/>
            <a:ext cx="6042355" cy="6042355"/>
          </a:xfrm>
          <a:prstGeom prst="circularArrow">
            <a:avLst>
              <a:gd name="adj1" fmla="val 5085"/>
              <a:gd name="adj2" fmla="val 327528"/>
              <a:gd name="adj3" fmla="val 11552519"/>
              <a:gd name="adj4" fmla="val 7559718"/>
              <a:gd name="adj5" fmla="val 5932"/>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GB"/>
          </a:p>
        </p:txBody>
      </p:sp>
      <p:sp>
        <p:nvSpPr>
          <p:cNvPr id="21" name="Arrow: Circular 20">
            <a:extLst>
              <a:ext uri="{FF2B5EF4-FFF2-40B4-BE49-F238E27FC236}">
                <a16:creationId xmlns:a16="http://schemas.microsoft.com/office/drawing/2014/main" id="{6DF946D1-518E-9D84-C29B-3FFDEECCE1AD}"/>
              </a:ext>
            </a:extLst>
          </p:cNvPr>
          <p:cNvSpPr/>
          <p:nvPr/>
        </p:nvSpPr>
        <p:spPr>
          <a:xfrm>
            <a:off x="4972845" y="291967"/>
            <a:ext cx="6042355" cy="6042355"/>
          </a:xfrm>
          <a:prstGeom prst="circularArrow">
            <a:avLst>
              <a:gd name="adj1" fmla="val 5085"/>
              <a:gd name="adj2" fmla="val 327528"/>
              <a:gd name="adj3" fmla="val 15872148"/>
              <a:gd name="adj4" fmla="val 11880111"/>
              <a:gd name="adj5" fmla="val 5932"/>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GB"/>
          </a:p>
        </p:txBody>
      </p:sp>
    </p:spTree>
    <p:extLst>
      <p:ext uri="{BB962C8B-B14F-4D97-AF65-F5344CB8AC3E}">
        <p14:creationId xmlns:p14="http://schemas.microsoft.com/office/powerpoint/2010/main" val="292888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4" grpId="0" animBg="1"/>
      <p:bldP spid="16" grpId="0" animBg="1"/>
      <p:bldP spid="18" grpId="0"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781A7-0CC4-63F8-5D19-B2D3355064F9}"/>
              </a:ext>
            </a:extLst>
          </p:cNvPr>
          <p:cNvSpPr>
            <a:spLocks noGrp="1"/>
          </p:cNvSpPr>
          <p:nvPr>
            <p:ph type="title"/>
          </p:nvPr>
        </p:nvSpPr>
        <p:spPr/>
        <p:txBody>
          <a:bodyPr/>
          <a:lstStyle/>
          <a:p>
            <a:endParaRPr lang="en-GB"/>
          </a:p>
        </p:txBody>
      </p:sp>
      <p:pic>
        <p:nvPicPr>
          <p:cNvPr id="6148" name="Picture 4" descr="Leave It All On The Field">
            <a:extLst>
              <a:ext uri="{FF2B5EF4-FFF2-40B4-BE49-F238E27FC236}">
                <a16:creationId xmlns:a16="http://schemas.microsoft.com/office/drawing/2014/main" id="{51A0B136-A34D-DDE2-AB72-CD270F2E48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399"/>
          <a:stretch/>
        </p:blipFill>
        <p:spPr bwMode="auto">
          <a:xfrm>
            <a:off x="1211478" y="0"/>
            <a:ext cx="976904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833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8" name="Rectangle 11277">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7CC9D5-E10D-0338-C7AA-737E62DE1594}"/>
              </a:ext>
            </a:extLst>
          </p:cNvPr>
          <p:cNvSpPr>
            <a:spLocks noGrp="1"/>
          </p:cNvSpPr>
          <p:nvPr>
            <p:ph type="title"/>
          </p:nvPr>
        </p:nvSpPr>
        <p:spPr>
          <a:xfrm>
            <a:off x="838200" y="728662"/>
            <a:ext cx="3785513" cy="3728853"/>
          </a:xfrm>
          <a:noFill/>
        </p:spPr>
        <p:txBody>
          <a:bodyPr vert="horz" lIns="91440" tIns="45720" rIns="91440" bIns="45720" rtlCol="0" anchor="b">
            <a:normAutofit/>
          </a:bodyPr>
          <a:lstStyle/>
          <a:p>
            <a:r>
              <a:rPr lang="en-US" sz="5200"/>
              <a:t>Inspired by Holy Spirit</a:t>
            </a:r>
          </a:p>
        </p:txBody>
      </p:sp>
      <p:pic>
        <p:nvPicPr>
          <p:cNvPr id="11266" name="Picture 2" descr="in the sails | WordReference Forums">
            <a:extLst>
              <a:ext uri="{FF2B5EF4-FFF2-40B4-BE49-F238E27FC236}">
                <a16:creationId xmlns:a16="http://schemas.microsoft.com/office/drawing/2014/main" id="{D9654943-2249-15CA-CBD7-41ADE4CD9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992" r="6221" b="-1"/>
          <a:stretch/>
        </p:blipFill>
        <p:spPr bwMode="auto">
          <a:xfrm>
            <a:off x="5009505" y="10"/>
            <a:ext cx="718249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13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8A00D9-B31C-A046-C3E5-A96459B17A2C}"/>
            </a:ext>
          </a:extLst>
        </p:cNvPr>
        <p:cNvGrpSpPr/>
        <p:nvPr/>
      </p:nvGrpSpPr>
      <p:grpSpPr>
        <a:xfrm>
          <a:off x="0" y="0"/>
          <a:ext cx="0" cy="0"/>
          <a:chOff x="0" y="0"/>
          <a:chExt cx="0" cy="0"/>
        </a:xfrm>
      </p:grpSpPr>
      <p:sp useBgFill="1">
        <p:nvSpPr>
          <p:cNvPr id="11278" name="Rectangle 11277">
            <a:extLst>
              <a:ext uri="{FF2B5EF4-FFF2-40B4-BE49-F238E27FC236}">
                <a16:creationId xmlns:a16="http://schemas.microsoft.com/office/drawing/2014/main" id="{DA5AEC10-2794-8C32-8A57-BEFAEB806D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B94965-70A4-E357-8282-E7E788341BF9}"/>
              </a:ext>
            </a:extLst>
          </p:cNvPr>
          <p:cNvSpPr>
            <a:spLocks noGrp="1"/>
          </p:cNvSpPr>
          <p:nvPr>
            <p:ph type="title"/>
          </p:nvPr>
        </p:nvSpPr>
        <p:spPr>
          <a:xfrm>
            <a:off x="8042936" y="1047781"/>
            <a:ext cx="3785513" cy="3728853"/>
          </a:xfrm>
          <a:noFill/>
        </p:spPr>
        <p:txBody>
          <a:bodyPr vert="horz" lIns="91440" tIns="45720" rIns="91440" bIns="45720" rtlCol="0" anchor="b">
            <a:normAutofit/>
          </a:bodyPr>
          <a:lstStyle/>
          <a:p>
            <a:r>
              <a:rPr lang="en-US" sz="5200" dirty="0"/>
              <a:t>Find the blessing in the work</a:t>
            </a:r>
          </a:p>
        </p:txBody>
      </p:sp>
      <p:pic>
        <p:nvPicPr>
          <p:cNvPr id="4" name="Picture 3">
            <a:extLst>
              <a:ext uri="{FF2B5EF4-FFF2-40B4-BE49-F238E27FC236}">
                <a16:creationId xmlns:a16="http://schemas.microsoft.com/office/drawing/2014/main" id="{7BB6B227-637F-03C2-F6E9-ECDC075BECDB}"/>
              </a:ext>
            </a:extLst>
          </p:cNvPr>
          <p:cNvPicPr>
            <a:picLocks noChangeAspect="1"/>
          </p:cNvPicPr>
          <p:nvPr/>
        </p:nvPicPr>
        <p:blipFill>
          <a:blip r:embed="rId3"/>
          <a:stretch>
            <a:fillRect/>
          </a:stretch>
        </p:blipFill>
        <p:spPr>
          <a:xfrm>
            <a:off x="233202" y="162116"/>
            <a:ext cx="6382604" cy="6357841"/>
          </a:xfrm>
          <a:prstGeom prst="rect">
            <a:avLst/>
          </a:prstGeom>
        </p:spPr>
      </p:pic>
      <p:pic>
        <p:nvPicPr>
          <p:cNvPr id="12290" name="Picture 2" descr="Dancing Doorbell Postman on Make a GIF">
            <a:extLst>
              <a:ext uri="{FF2B5EF4-FFF2-40B4-BE49-F238E27FC236}">
                <a16:creationId xmlns:a16="http://schemas.microsoft.com/office/drawing/2014/main" id="{7FC08BDE-A31D-EEA7-7EE7-C8C595026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2" y="162116"/>
            <a:ext cx="6357841" cy="6357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84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2290"/>
                                        </p:tgtEl>
                                      </p:cBhvr>
                                    </p:animEffect>
                                    <p:set>
                                      <p:cBhvr>
                                        <p:cTn id="12" dur="1" fill="hold">
                                          <p:stCondLst>
                                            <p:cond delay="499"/>
                                          </p:stCondLst>
                                        </p:cTn>
                                        <p:tgtEl>
                                          <p:spTgt spid="122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7" name="Rectangle 12296">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F94084-B8B9-A2D0-75E5-D9511F0F87FA}"/>
              </a:ext>
            </a:extLst>
          </p:cNvPr>
          <p:cNvSpPr>
            <a:spLocks noGrp="1"/>
          </p:cNvSpPr>
          <p:nvPr>
            <p:ph type="title"/>
          </p:nvPr>
        </p:nvSpPr>
        <p:spPr>
          <a:xfrm>
            <a:off x="838200" y="728662"/>
            <a:ext cx="3785513" cy="3728853"/>
          </a:xfrm>
          <a:noFill/>
        </p:spPr>
        <p:txBody>
          <a:bodyPr vert="horz" lIns="91440" tIns="45720" rIns="91440" bIns="45720" rtlCol="0" anchor="b">
            <a:normAutofit/>
          </a:bodyPr>
          <a:lstStyle/>
          <a:p>
            <a:r>
              <a:rPr lang="en-US" sz="5200"/>
              <a:t>Don’t flinch from suffering </a:t>
            </a:r>
          </a:p>
        </p:txBody>
      </p:sp>
      <p:pic>
        <p:nvPicPr>
          <p:cNvPr id="12292" name="Picture 4" descr="Flinch Photos, Images &amp; Pictures | Shutterstock">
            <a:extLst>
              <a:ext uri="{FF2B5EF4-FFF2-40B4-BE49-F238E27FC236}">
                <a16:creationId xmlns:a16="http://schemas.microsoft.com/office/drawing/2014/main" id="{9A623B49-6C40-440B-160C-15C3299FE7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02" t="1" r="20407" b="7223"/>
          <a:stretch/>
        </p:blipFill>
        <p:spPr bwMode="auto">
          <a:xfrm>
            <a:off x="4450389" y="10"/>
            <a:ext cx="7741612"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54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 name="Rectangle 14342">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61C8CB-C16B-A634-72F9-A7B9F2826DF8}"/>
              </a:ext>
            </a:extLst>
          </p:cNvPr>
          <p:cNvSpPr>
            <a:spLocks noGrp="1"/>
          </p:cNvSpPr>
          <p:nvPr>
            <p:ph type="title"/>
          </p:nvPr>
        </p:nvSpPr>
        <p:spPr>
          <a:xfrm>
            <a:off x="7815864" y="728662"/>
            <a:ext cx="3785513" cy="3728853"/>
          </a:xfrm>
          <a:noFill/>
        </p:spPr>
        <p:txBody>
          <a:bodyPr vert="horz" lIns="91440" tIns="45720" rIns="91440" bIns="45720" rtlCol="0" anchor="b">
            <a:normAutofit/>
          </a:bodyPr>
          <a:lstStyle/>
          <a:p>
            <a:r>
              <a:rPr lang="en-US" sz="5200" dirty="0"/>
              <a:t>Finish the race</a:t>
            </a:r>
          </a:p>
        </p:txBody>
      </p:sp>
      <p:pic>
        <p:nvPicPr>
          <p:cNvPr id="14338" name="Picture 2" descr="27,300+ Finish The Race Stock Photos, Pictures &amp; Royalty-Free Images -  iStock | Finish line, You can do it, Team work">
            <a:extLst>
              <a:ext uri="{FF2B5EF4-FFF2-40B4-BE49-F238E27FC236}">
                <a16:creationId xmlns:a16="http://schemas.microsoft.com/office/drawing/2014/main" id="{25309B01-24B0-43EC-C083-104D3C9480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944" r="6410"/>
          <a:stretch/>
        </p:blipFill>
        <p:spPr bwMode="auto">
          <a:xfrm>
            <a:off x="26334" y="10"/>
            <a:ext cx="718249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70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AB30DD3-10DF-0D5C-91F0-11A6BC6EDBE1}"/>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kern="1200" dirty="0">
                <a:solidFill>
                  <a:schemeClr val="tx1"/>
                </a:solidFill>
                <a:latin typeface="+mj-lt"/>
                <a:ea typeface="+mj-ea"/>
                <a:cs typeface="+mj-cs"/>
              </a:rPr>
              <a:t>Not just </a:t>
            </a:r>
            <a:r>
              <a:rPr lang="en-US" u="sng" kern="1200" dirty="0">
                <a:solidFill>
                  <a:schemeClr val="tx1"/>
                </a:solidFill>
                <a:latin typeface="+mj-lt"/>
                <a:ea typeface="+mj-ea"/>
                <a:cs typeface="+mj-cs"/>
              </a:rPr>
              <a:t>MY</a:t>
            </a:r>
            <a:r>
              <a:rPr lang="en-US" kern="1200" dirty="0">
                <a:solidFill>
                  <a:schemeClr val="tx1"/>
                </a:solidFill>
                <a:latin typeface="+mj-lt"/>
                <a:ea typeface="+mj-ea"/>
                <a:cs typeface="+mj-cs"/>
              </a:rPr>
              <a:t> race but </a:t>
            </a:r>
            <a:r>
              <a:rPr lang="en-US" u="sng" kern="1200" dirty="0">
                <a:solidFill>
                  <a:schemeClr val="tx1"/>
                </a:solidFill>
                <a:latin typeface="+mj-lt"/>
                <a:ea typeface="+mj-ea"/>
                <a:cs typeface="+mj-cs"/>
              </a:rPr>
              <a:t>THE</a:t>
            </a:r>
            <a:r>
              <a:rPr lang="en-US" kern="1200" dirty="0">
                <a:solidFill>
                  <a:schemeClr val="tx1"/>
                </a:solidFill>
                <a:latin typeface="+mj-lt"/>
                <a:ea typeface="+mj-ea"/>
                <a:cs typeface="+mj-cs"/>
              </a:rPr>
              <a:t> race</a:t>
            </a:r>
          </a:p>
        </p:txBody>
      </p:sp>
      <p:pic>
        <p:nvPicPr>
          <p:cNvPr id="3" name="Picture 2" descr="A society grows great when old men plant trees whose shade they know they  shall never">
            <a:extLst>
              <a:ext uri="{FF2B5EF4-FFF2-40B4-BE49-F238E27FC236}">
                <a16:creationId xmlns:a16="http://schemas.microsoft.com/office/drawing/2014/main" id="{B6331B19-5FC6-54B5-4AD3-CCF050E5142D}"/>
              </a:ext>
            </a:extLst>
          </p:cNvPr>
          <p:cNvPicPr>
            <a:picLocks noChangeAspect="1"/>
          </p:cNvPicPr>
          <p:nvPr/>
        </p:nvPicPr>
        <p:blipFill>
          <a:blip r:embed="rId3" cstate="print">
            <a:extLst>
              <a:ext uri="{28A0092B-C50C-407E-A947-70E740481C1C}">
                <a14:useLocalDpi xmlns:a14="http://schemas.microsoft.com/office/drawing/2010/main" val="0"/>
              </a:ext>
            </a:extLst>
          </a:blip>
          <a:srcRect t="4568" b="2613"/>
          <a:stretch/>
        </p:blipFill>
        <p:spPr bwMode="auto">
          <a:xfrm>
            <a:off x="6314882" y="460268"/>
            <a:ext cx="5558895" cy="6106229"/>
          </a:xfrm>
          <a:prstGeom prst="rect">
            <a:avLst/>
          </a:prstGeom>
          <a:noFill/>
        </p:spPr>
      </p:pic>
    </p:spTree>
    <p:extLst>
      <p:ext uri="{BB962C8B-B14F-4D97-AF65-F5344CB8AC3E}">
        <p14:creationId xmlns:p14="http://schemas.microsoft.com/office/powerpoint/2010/main" val="3478749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57A774-6587-568E-10A5-33866F3C6E90}"/>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kern="1200" dirty="0">
                <a:solidFill>
                  <a:schemeClr val="tx1"/>
                </a:solidFill>
                <a:latin typeface="+mj-lt"/>
                <a:ea typeface="+mj-ea"/>
                <a:cs typeface="+mj-cs"/>
              </a:rPr>
              <a:t>Building for a time that is yet to come</a:t>
            </a:r>
          </a:p>
        </p:txBody>
      </p:sp>
      <p:pic>
        <p:nvPicPr>
          <p:cNvPr id="3" name="YqH4eWR7jDQ">
            <a:hlinkClick r:id="" action="ppaction://media"/>
            <a:extLst>
              <a:ext uri="{FF2B5EF4-FFF2-40B4-BE49-F238E27FC236}">
                <a16:creationId xmlns:a16="http://schemas.microsoft.com/office/drawing/2014/main" id="{3D1C8378-76F3-530D-272B-47729864654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06253" y="1575645"/>
            <a:ext cx="4942280" cy="3706710"/>
          </a:xfrm>
          <a:prstGeom prst="rect">
            <a:avLst/>
          </a:prstGeom>
        </p:spPr>
      </p:pic>
    </p:spTree>
    <p:extLst>
      <p:ext uri="{BB962C8B-B14F-4D97-AF65-F5344CB8AC3E}">
        <p14:creationId xmlns:p14="http://schemas.microsoft.com/office/powerpoint/2010/main" val="346131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1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2471-6664-5D3F-DC32-D1A5398D77C4}"/>
              </a:ext>
            </a:extLst>
          </p:cNvPr>
          <p:cNvSpPr>
            <a:spLocks noGrp="1"/>
          </p:cNvSpPr>
          <p:nvPr>
            <p:ph type="title"/>
          </p:nvPr>
        </p:nvSpPr>
        <p:spPr/>
        <p:txBody>
          <a:bodyPr/>
          <a:lstStyle/>
          <a:p>
            <a:endParaRPr lang="en-GB"/>
          </a:p>
        </p:txBody>
      </p:sp>
      <p:pic>
        <p:nvPicPr>
          <p:cNvPr id="3" name="Picture 10" descr="Rolling hills background Royalty Free Vector Image">
            <a:extLst>
              <a:ext uri="{FF2B5EF4-FFF2-40B4-BE49-F238E27FC236}">
                <a16:creationId xmlns:a16="http://schemas.microsoft.com/office/drawing/2014/main" id="{0B59BBB5-0656-F40D-E624-61812B2C71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509" b="1071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an carrying bags illustration, Backpacking Silhouette, Backpackers  silhouette transparent background PNG clipart | HiClipart">
            <a:extLst>
              <a:ext uri="{FF2B5EF4-FFF2-40B4-BE49-F238E27FC236}">
                <a16:creationId xmlns:a16="http://schemas.microsoft.com/office/drawing/2014/main" id="{C9055B0F-2D75-9216-F83C-4584D65CA6B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a:off x="829037" y="4480366"/>
            <a:ext cx="949848" cy="19621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ackpackers Silhouette transparent background PNG cliparts free download |  HiClipart">
            <a:extLst>
              <a:ext uri="{FF2B5EF4-FFF2-40B4-BE49-F238E27FC236}">
                <a16:creationId xmlns:a16="http://schemas.microsoft.com/office/drawing/2014/main" id="{6E7BCEEA-EDD8-5C05-FEEE-D76F3D74263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514" b="97569" l="6286" r="93143">
                        <a14:foregroundMark x1="38857" y1="4861" x2="38857" y2="4861"/>
                        <a14:foregroundMark x1="93143" y1="8681" x2="93143" y2="8681"/>
                        <a14:foregroundMark x1="6286" y1="15972" x2="6286" y2="15972"/>
                        <a14:foregroundMark x1="30857" y1="97569" x2="30857" y2="97569"/>
                      </a14:backgroundRemoval>
                    </a14:imgEffect>
                  </a14:imgLayer>
                </a14:imgProps>
              </a:ext>
              <a:ext uri="{28A0092B-C50C-407E-A947-70E740481C1C}">
                <a14:useLocalDpi xmlns:a14="http://schemas.microsoft.com/office/drawing/2010/main" val="0"/>
              </a:ext>
            </a:extLst>
          </a:blip>
          <a:srcRect/>
          <a:stretch>
            <a:fillRect/>
          </a:stretch>
        </p:blipFill>
        <p:spPr bwMode="auto">
          <a:xfrm>
            <a:off x="2155905" y="4346293"/>
            <a:ext cx="1042675" cy="17159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an carrying bags illustration, Backpacking Silhouette, Backpackers  silhouette transparent background PNG clipart | HiClipart">
            <a:extLst>
              <a:ext uri="{FF2B5EF4-FFF2-40B4-BE49-F238E27FC236}">
                <a16:creationId xmlns:a16="http://schemas.microsoft.com/office/drawing/2014/main" id="{776D8A18-2528-5CAA-4881-2DAFA208118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a:off x="1401865" y="4688108"/>
            <a:ext cx="1163978" cy="19621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ent Silhouette Vector Images (over 10,000)">
            <a:extLst>
              <a:ext uri="{FF2B5EF4-FFF2-40B4-BE49-F238E27FC236}">
                <a16:creationId xmlns:a16="http://schemas.microsoft.com/office/drawing/2014/main" id="{FB94818E-C7CB-19D0-5C02-C8A3BD4A38E6}"/>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3198580" y="4441785"/>
            <a:ext cx="2390172" cy="11532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ent Silhouette Vector Images (over 10,000)">
            <a:extLst>
              <a:ext uri="{FF2B5EF4-FFF2-40B4-BE49-F238E27FC236}">
                <a16:creationId xmlns:a16="http://schemas.microsoft.com/office/drawing/2014/main" id="{D382B994-C19A-8993-72DE-C43727B30C7D}"/>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7027684" y="3662808"/>
            <a:ext cx="1753209" cy="845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Man carrying bags illustration, Backpacking Silhouette, Backpackers  silhouette transparent background PNG clipart | HiClipart">
            <a:extLst>
              <a:ext uri="{FF2B5EF4-FFF2-40B4-BE49-F238E27FC236}">
                <a16:creationId xmlns:a16="http://schemas.microsoft.com/office/drawing/2014/main" id="{8BC1E74E-61BD-76D3-CE79-206281A9A4E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a:off x="6994550" y="5275497"/>
            <a:ext cx="476059" cy="9834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Backpackers Silhouette transparent background PNG cliparts free download |  HiClipart">
            <a:extLst>
              <a:ext uri="{FF2B5EF4-FFF2-40B4-BE49-F238E27FC236}">
                <a16:creationId xmlns:a16="http://schemas.microsoft.com/office/drawing/2014/main" id="{EEEB5CA4-A09A-48F4-B83B-178F651FB9F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514" b="97569" l="6286" r="93143">
                        <a14:foregroundMark x1="38857" y1="4861" x2="38857" y2="4861"/>
                        <a14:foregroundMark x1="93143" y1="8681" x2="93143" y2="8681"/>
                        <a14:foregroundMark x1="6286" y1="15972" x2="6286" y2="15972"/>
                        <a14:foregroundMark x1="30857" y1="97569" x2="30857" y2="9756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470609" y="5031429"/>
            <a:ext cx="433680" cy="8600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Man carrying bags illustration, Backpacking Silhouette, Backpackers  silhouette transparent background PNG clipart | HiClipart">
            <a:extLst>
              <a:ext uri="{FF2B5EF4-FFF2-40B4-BE49-F238E27FC236}">
                <a16:creationId xmlns:a16="http://schemas.microsoft.com/office/drawing/2014/main" id="{DEC3A6F1-46F0-6947-2077-250C71297DE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a:off x="6428372" y="5103323"/>
            <a:ext cx="583380" cy="98341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an carrying bags illustration, Backpacking Silhouette, Backpackers  silhouette transparent background PNG clipart | HiClipart">
            <a:extLst>
              <a:ext uri="{FF2B5EF4-FFF2-40B4-BE49-F238E27FC236}">
                <a16:creationId xmlns:a16="http://schemas.microsoft.com/office/drawing/2014/main" id="{6D8EA507-4012-6093-48CA-3116F660EDB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a:off x="7841992" y="3832521"/>
            <a:ext cx="468250" cy="9672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Backpackers Silhouette transparent background PNG cliparts free download |  HiClipart">
            <a:extLst>
              <a:ext uri="{FF2B5EF4-FFF2-40B4-BE49-F238E27FC236}">
                <a16:creationId xmlns:a16="http://schemas.microsoft.com/office/drawing/2014/main" id="{A81CF17C-F5DC-CFD3-D756-13CE92E5925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514" b="97569" l="6286" r="93143">
                        <a14:foregroundMark x1="38857" y1="4861" x2="38857" y2="4861"/>
                        <a14:foregroundMark x1="93143" y1="8681" x2="93143" y2="8681"/>
                        <a14:foregroundMark x1="6286" y1="15972" x2="6286" y2="15972"/>
                        <a14:foregroundMark x1="30857" y1="97569" x2="30857" y2="9756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033790" y="3595869"/>
            <a:ext cx="426566" cy="84591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Man carrying bags illustration, Backpacking Silhouette, Backpackers  silhouette transparent background PNG clipart | HiClipart">
            <a:extLst>
              <a:ext uri="{FF2B5EF4-FFF2-40B4-BE49-F238E27FC236}">
                <a16:creationId xmlns:a16="http://schemas.microsoft.com/office/drawing/2014/main" id="{5F2C82D5-43CF-5425-9A76-6440B9D62EA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a:off x="7323519" y="3660347"/>
            <a:ext cx="573811" cy="967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33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3" presetClass="path" presetSubtype="0" accel="50000" decel="50000" fill="hold" nodeType="clickEffect">
                                  <p:stCondLst>
                                    <p:cond delay="0"/>
                                  </p:stCondLst>
                                  <p:childTnLst>
                                    <p:animMotion origin="layout" path="M -1.25E-6 3.7037E-6 L 0.15547 -0.09815 " pathEditMode="relative" rAng="0" ptsTypes="AA">
                                      <p:cBhvr>
                                        <p:cTn id="20" dur="2000" fill="hold"/>
                                        <p:tgtEl>
                                          <p:spTgt spid="5"/>
                                        </p:tgtEl>
                                        <p:attrNameLst>
                                          <p:attrName>ppt_x</p:attrName>
                                          <p:attrName>ppt_y</p:attrName>
                                        </p:attrNameLst>
                                      </p:cBhvr>
                                      <p:rCtr x="7773" y="-4907"/>
                                    </p:animMotion>
                                  </p:childTnLst>
                                </p:cTn>
                              </p:par>
                              <p:par>
                                <p:cTn id="21" presetID="63" presetClass="path" presetSubtype="0" accel="50000" decel="50000" fill="hold" nodeType="withEffect">
                                  <p:stCondLst>
                                    <p:cond delay="0"/>
                                  </p:stCondLst>
                                  <p:childTnLst>
                                    <p:animMotion origin="layout" path="M -1.04167E-6 3.7037E-6 L 0.20729 -0.10093 " pathEditMode="relative" rAng="0" ptsTypes="AA">
                                      <p:cBhvr>
                                        <p:cTn id="22" dur="2000" fill="hold"/>
                                        <p:tgtEl>
                                          <p:spTgt spid="4"/>
                                        </p:tgtEl>
                                        <p:attrNameLst>
                                          <p:attrName>ppt_x</p:attrName>
                                          <p:attrName>ppt_y</p:attrName>
                                        </p:attrNameLst>
                                      </p:cBhvr>
                                      <p:rCtr x="10365" y="-5046"/>
                                    </p:animMotion>
                                  </p:childTnLst>
                                </p:cTn>
                              </p:par>
                              <p:par>
                                <p:cTn id="23" presetID="63" presetClass="path" presetSubtype="0" accel="50000" decel="50000" fill="hold" nodeType="withEffect">
                                  <p:stCondLst>
                                    <p:cond delay="0"/>
                                  </p:stCondLst>
                                  <p:childTnLst>
                                    <p:animMotion origin="layout" path="M -2.08333E-7 -3.7037E-7 L 0.20859 -0.12037 " pathEditMode="relative" rAng="0" ptsTypes="AA">
                                      <p:cBhvr>
                                        <p:cTn id="24" dur="2000" fill="hold"/>
                                        <p:tgtEl>
                                          <p:spTgt spid="6"/>
                                        </p:tgtEl>
                                        <p:attrNameLst>
                                          <p:attrName>ppt_x</p:attrName>
                                          <p:attrName>ppt_y</p:attrName>
                                        </p:attrNameLst>
                                      </p:cBhvr>
                                      <p:rCtr x="10430" y="-6019"/>
                                    </p:animMotion>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6"/>
                                        </p:tgtEl>
                                        <p:attrNameLst>
                                          <p:attrName>style.visibility</p:attrName>
                                        </p:attrNameLst>
                                      </p:cBhvr>
                                      <p:to>
                                        <p:strVal val="hidden"/>
                                      </p:to>
                                    </p:set>
                                  </p:childTnLst>
                                </p:cTn>
                              </p:par>
                              <p:par>
                                <p:cTn id="33" presetID="22" presetClass="entr" presetSubtype="4"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xit" presetSubtype="1" fill="hold" nodeType="clickEffect">
                                  <p:stCondLst>
                                    <p:cond delay="0"/>
                                  </p:stCondLst>
                                  <p:childTnLst>
                                    <p:animEffect transition="out" filter="wipe(up)">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0"/>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1"/>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9"/>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13"/>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4"/>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2471-6664-5D3F-DC32-D1A5398D77C4}"/>
              </a:ext>
            </a:extLst>
          </p:cNvPr>
          <p:cNvSpPr>
            <a:spLocks noGrp="1"/>
          </p:cNvSpPr>
          <p:nvPr>
            <p:ph type="title"/>
          </p:nvPr>
        </p:nvSpPr>
        <p:spPr/>
        <p:txBody>
          <a:bodyPr/>
          <a:lstStyle/>
          <a:p>
            <a:endParaRPr lang="en-GB"/>
          </a:p>
        </p:txBody>
      </p:sp>
      <p:pic>
        <p:nvPicPr>
          <p:cNvPr id="3" name="Picture 10" descr="Rolling hills background Royalty Free Vector Image">
            <a:extLst>
              <a:ext uri="{FF2B5EF4-FFF2-40B4-BE49-F238E27FC236}">
                <a16:creationId xmlns:a16="http://schemas.microsoft.com/office/drawing/2014/main" id="{0B59BBB5-0656-F40D-E624-61812B2C71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509" b="1071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ent Silhouette Vector Images (over 10,000)">
            <a:extLst>
              <a:ext uri="{FF2B5EF4-FFF2-40B4-BE49-F238E27FC236}">
                <a16:creationId xmlns:a16="http://schemas.microsoft.com/office/drawing/2014/main" id="{D382B994-C19A-8993-72DE-C43727B30C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7027684" y="3662808"/>
            <a:ext cx="1753209" cy="845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an carrying bags illustration, Backpacking Silhouette, Backpackers  silhouette transparent background PNG clipart | HiClipart">
            <a:extLst>
              <a:ext uri="{FF2B5EF4-FFF2-40B4-BE49-F238E27FC236}">
                <a16:creationId xmlns:a16="http://schemas.microsoft.com/office/drawing/2014/main" id="{6D8EA507-4012-6093-48CA-3116F660EDB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flipH="1">
            <a:off x="7521932" y="3541436"/>
            <a:ext cx="566549" cy="9672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Man carrying bags illustration, Backpacking Silhouette, Backpackers  silhouette transparent background PNG clipart | HiClipart">
            <a:extLst>
              <a:ext uri="{FF2B5EF4-FFF2-40B4-BE49-F238E27FC236}">
                <a16:creationId xmlns:a16="http://schemas.microsoft.com/office/drawing/2014/main" id="{5F2C82D5-43CF-5425-9A76-6440B9D62EA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a:off x="7801575" y="3541436"/>
            <a:ext cx="573811" cy="96728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BC46F98-0ED7-8E0A-DFDC-E4EE674C8F5D}"/>
              </a:ext>
            </a:extLst>
          </p:cNvPr>
          <p:cNvSpPr txBox="1"/>
          <p:nvPr/>
        </p:nvSpPr>
        <p:spPr>
          <a:xfrm>
            <a:off x="357809" y="319925"/>
            <a:ext cx="2949933" cy="584775"/>
          </a:xfrm>
          <a:prstGeom prst="rect">
            <a:avLst/>
          </a:prstGeom>
          <a:noFill/>
        </p:spPr>
        <p:txBody>
          <a:bodyPr wrap="square" rtlCol="0">
            <a:spAutoFit/>
          </a:bodyPr>
          <a:lstStyle/>
          <a:p>
            <a:r>
              <a:rPr lang="en-GB" sz="3200" dirty="0"/>
              <a:t>Option 1</a:t>
            </a:r>
          </a:p>
        </p:txBody>
      </p:sp>
    </p:spTree>
    <p:extLst>
      <p:ext uri="{BB962C8B-B14F-4D97-AF65-F5344CB8AC3E}">
        <p14:creationId xmlns:p14="http://schemas.microsoft.com/office/powerpoint/2010/main" val="281107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nodeType="clickEffect">
                                  <p:stCondLst>
                                    <p:cond delay="0"/>
                                  </p:stCondLst>
                                  <p:childTnLst>
                                    <p:animEffect transition="out" filter="wipe(up)">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xit" presetSubtype="8" fill="hold" nodeType="clickEffect">
                                  <p:stCondLst>
                                    <p:cond delay="0"/>
                                  </p:stCondLst>
                                  <p:childTnLst>
                                    <p:anim calcmode="lin" valueType="num">
                                      <p:cBhvr additive="base">
                                        <p:cTn id="15" dur="2000"/>
                                        <p:tgtEl>
                                          <p:spTgt spid="12"/>
                                        </p:tgtEl>
                                        <p:attrNameLst>
                                          <p:attrName>ppt_x</p:attrName>
                                        </p:attrNameLst>
                                      </p:cBhvr>
                                      <p:tavLst>
                                        <p:tav tm="0">
                                          <p:val>
                                            <p:strVal val="ppt_x"/>
                                          </p:val>
                                        </p:tav>
                                        <p:tav tm="100000">
                                          <p:val>
                                            <p:strVal val="0-ppt_w/2"/>
                                          </p:val>
                                        </p:tav>
                                      </p:tavLst>
                                    </p:anim>
                                    <p:anim calcmode="lin" valueType="num">
                                      <p:cBhvr additive="base">
                                        <p:cTn id="16" dur="2000"/>
                                        <p:tgtEl>
                                          <p:spTgt spid="12"/>
                                        </p:tgtEl>
                                        <p:attrNameLst>
                                          <p:attrName>ppt_y</p:attrName>
                                        </p:attrNameLst>
                                      </p:cBhvr>
                                      <p:tavLst>
                                        <p:tav tm="0">
                                          <p:val>
                                            <p:strVal val="ppt_y"/>
                                          </p:val>
                                        </p:tav>
                                        <p:tav tm="100000">
                                          <p:val>
                                            <p:strVal val="ppt_y"/>
                                          </p:val>
                                        </p:tav>
                                      </p:tavLst>
                                    </p:anim>
                                    <p:set>
                                      <p:cBhvr>
                                        <p:cTn id="17" dur="1" fill="hold">
                                          <p:stCondLst>
                                            <p:cond delay="1999"/>
                                          </p:stCondLst>
                                        </p:cTn>
                                        <p:tgtEl>
                                          <p:spTgt spid="12"/>
                                        </p:tgtEl>
                                        <p:attrNameLst>
                                          <p:attrName>style.visibility</p:attrName>
                                        </p:attrNameLst>
                                      </p:cBhvr>
                                      <p:to>
                                        <p:strVal val="hidden"/>
                                      </p:to>
                                    </p:set>
                                  </p:childTnLst>
                                </p:cTn>
                              </p:par>
                              <p:par>
                                <p:cTn id="18" presetID="2" presetClass="exit" presetSubtype="2" fill="hold" nodeType="withEffect">
                                  <p:stCondLst>
                                    <p:cond delay="0"/>
                                  </p:stCondLst>
                                  <p:childTnLst>
                                    <p:anim calcmode="lin" valueType="num">
                                      <p:cBhvr additive="base">
                                        <p:cTn id="19" dur="2000"/>
                                        <p:tgtEl>
                                          <p:spTgt spid="14"/>
                                        </p:tgtEl>
                                        <p:attrNameLst>
                                          <p:attrName>ppt_x</p:attrName>
                                        </p:attrNameLst>
                                      </p:cBhvr>
                                      <p:tavLst>
                                        <p:tav tm="0">
                                          <p:val>
                                            <p:strVal val="ppt_x"/>
                                          </p:val>
                                        </p:tav>
                                        <p:tav tm="100000">
                                          <p:val>
                                            <p:strVal val="1+ppt_w/2"/>
                                          </p:val>
                                        </p:tav>
                                      </p:tavLst>
                                    </p:anim>
                                    <p:anim calcmode="lin" valueType="num">
                                      <p:cBhvr additive="base">
                                        <p:cTn id="20" dur="2000"/>
                                        <p:tgtEl>
                                          <p:spTgt spid="14"/>
                                        </p:tgtEl>
                                        <p:attrNameLst>
                                          <p:attrName>ppt_y</p:attrName>
                                        </p:attrNameLst>
                                      </p:cBhvr>
                                      <p:tavLst>
                                        <p:tav tm="0">
                                          <p:val>
                                            <p:strVal val="ppt_y"/>
                                          </p:val>
                                        </p:tav>
                                        <p:tav tm="100000">
                                          <p:val>
                                            <p:strVal val="ppt_y"/>
                                          </p:val>
                                        </p:tav>
                                      </p:tavLst>
                                    </p:anim>
                                    <p:set>
                                      <p:cBhvr>
                                        <p:cTn id="21" dur="1" fill="hold">
                                          <p:stCondLst>
                                            <p:cond delay="1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2471-6664-5D3F-DC32-D1A5398D77C4}"/>
              </a:ext>
            </a:extLst>
          </p:cNvPr>
          <p:cNvSpPr>
            <a:spLocks noGrp="1"/>
          </p:cNvSpPr>
          <p:nvPr>
            <p:ph type="title"/>
          </p:nvPr>
        </p:nvSpPr>
        <p:spPr/>
        <p:txBody>
          <a:bodyPr/>
          <a:lstStyle/>
          <a:p>
            <a:endParaRPr lang="en-GB"/>
          </a:p>
        </p:txBody>
      </p:sp>
      <p:pic>
        <p:nvPicPr>
          <p:cNvPr id="3" name="Picture 10" descr="Rolling hills background Royalty Free Vector Image">
            <a:extLst>
              <a:ext uri="{FF2B5EF4-FFF2-40B4-BE49-F238E27FC236}">
                <a16:creationId xmlns:a16="http://schemas.microsoft.com/office/drawing/2014/main" id="{0B59BBB5-0656-F40D-E624-61812B2C71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509" b="1071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ent Silhouette Vector Images (over 10,000)">
            <a:extLst>
              <a:ext uri="{FF2B5EF4-FFF2-40B4-BE49-F238E27FC236}">
                <a16:creationId xmlns:a16="http://schemas.microsoft.com/office/drawing/2014/main" id="{D382B994-C19A-8993-72DE-C43727B30C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7027684" y="3662808"/>
            <a:ext cx="1753209" cy="84591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BC46F98-0ED7-8E0A-DFDC-E4EE674C8F5D}"/>
              </a:ext>
            </a:extLst>
          </p:cNvPr>
          <p:cNvSpPr txBox="1"/>
          <p:nvPr/>
        </p:nvSpPr>
        <p:spPr>
          <a:xfrm>
            <a:off x="357809" y="319925"/>
            <a:ext cx="2949933" cy="584775"/>
          </a:xfrm>
          <a:prstGeom prst="rect">
            <a:avLst/>
          </a:prstGeom>
          <a:noFill/>
        </p:spPr>
        <p:txBody>
          <a:bodyPr wrap="square" rtlCol="0">
            <a:spAutoFit/>
          </a:bodyPr>
          <a:lstStyle/>
          <a:p>
            <a:r>
              <a:rPr lang="en-GB" sz="3200" dirty="0"/>
              <a:t>Option 2</a:t>
            </a:r>
          </a:p>
        </p:txBody>
      </p:sp>
      <p:pic>
        <p:nvPicPr>
          <p:cNvPr id="4" name="Picture 8" descr="Fortress Silhouette PNG &amp; SVG Design For T-Shirts">
            <a:extLst>
              <a:ext uri="{FF2B5EF4-FFF2-40B4-BE49-F238E27FC236}">
                <a16:creationId xmlns:a16="http://schemas.microsoft.com/office/drawing/2014/main" id="{D3775895-D131-0891-9B7D-5CC2C33AE6E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7111" b="92889" l="7556" r="92889">
                        <a14:foregroundMark x1="12889" y1="44000" x2="12889" y2="44000"/>
                        <a14:foregroundMark x1="20444" y1="82222" x2="40889" y2="69333"/>
                        <a14:foregroundMark x1="76000" y1="85778" x2="85333" y2="86667"/>
                        <a14:foregroundMark x1="90667" y1="90667" x2="85333" y2="83556"/>
                        <a14:foregroundMark x1="93333" y1="92889" x2="93333" y2="92889"/>
                        <a14:foregroundMark x1="11111" y1="91111" x2="11111" y2="91111"/>
                        <a14:foregroundMark x1="7556" y1="66222" x2="7556" y2="66222"/>
                        <a14:foregroundMark x1="65333" y1="9333" x2="65333" y2="9333"/>
                        <a14:foregroundMark x1="34222" y1="7111" x2="34222" y2="7111"/>
                        <a14:foregroundMark x1="11111" y1="31556" x2="11111" y2="31556"/>
                        <a14:foregroundMark x1="13333" y1="34222" x2="13333" y2="34222"/>
                      </a14:backgroundRemoval>
                    </a14:imgEffect>
                  </a14:imgLayer>
                </a14:imgProps>
              </a:ext>
              <a:ext uri="{28A0092B-C50C-407E-A947-70E740481C1C}">
                <a14:useLocalDpi xmlns:a14="http://schemas.microsoft.com/office/drawing/2010/main" val="0"/>
              </a:ext>
            </a:extLst>
          </a:blip>
          <a:srcRect/>
          <a:stretch>
            <a:fillRect/>
          </a:stretch>
        </p:blipFill>
        <p:spPr bwMode="auto">
          <a:xfrm>
            <a:off x="6832725" y="246724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74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nodeType="clickEffect">
                                  <p:stCondLst>
                                    <p:cond delay="0"/>
                                  </p:stCondLst>
                                  <p:childTnLst>
                                    <p:animEffect transition="out" filter="wipe(up)">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2471-6664-5D3F-DC32-D1A5398D77C4}"/>
              </a:ext>
            </a:extLst>
          </p:cNvPr>
          <p:cNvSpPr>
            <a:spLocks noGrp="1"/>
          </p:cNvSpPr>
          <p:nvPr>
            <p:ph type="title"/>
          </p:nvPr>
        </p:nvSpPr>
        <p:spPr/>
        <p:txBody>
          <a:bodyPr/>
          <a:lstStyle/>
          <a:p>
            <a:endParaRPr lang="en-GB"/>
          </a:p>
        </p:txBody>
      </p:sp>
      <p:pic>
        <p:nvPicPr>
          <p:cNvPr id="3" name="Picture 10" descr="Rolling hills background Royalty Free Vector Image">
            <a:extLst>
              <a:ext uri="{FF2B5EF4-FFF2-40B4-BE49-F238E27FC236}">
                <a16:creationId xmlns:a16="http://schemas.microsoft.com/office/drawing/2014/main" id="{0B59BBB5-0656-F40D-E624-61812B2C71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509" b="1071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ent Silhouette Vector Images (over 10,000)">
            <a:extLst>
              <a:ext uri="{FF2B5EF4-FFF2-40B4-BE49-F238E27FC236}">
                <a16:creationId xmlns:a16="http://schemas.microsoft.com/office/drawing/2014/main" id="{D382B994-C19A-8993-72DE-C43727B30C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7027684" y="3662808"/>
            <a:ext cx="1753209" cy="8459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an carrying bags illustration, Backpacking Silhouette, Backpackers  silhouette transparent background PNG clipart | HiClipart">
            <a:extLst>
              <a:ext uri="{FF2B5EF4-FFF2-40B4-BE49-F238E27FC236}">
                <a16:creationId xmlns:a16="http://schemas.microsoft.com/office/drawing/2014/main" id="{6D8EA507-4012-6093-48CA-3116F660EDB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flipH="1">
            <a:off x="7521932" y="3541436"/>
            <a:ext cx="566549" cy="9672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Man carrying bags illustration, Backpacking Silhouette, Backpackers  silhouette transparent background PNG clipart | HiClipart">
            <a:extLst>
              <a:ext uri="{FF2B5EF4-FFF2-40B4-BE49-F238E27FC236}">
                <a16:creationId xmlns:a16="http://schemas.microsoft.com/office/drawing/2014/main" id="{5F2C82D5-43CF-5425-9A76-6440B9D62EA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flipH="1">
            <a:off x="7907183" y="3468648"/>
            <a:ext cx="527504" cy="96728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BC46F98-0ED7-8E0A-DFDC-E4EE674C8F5D}"/>
              </a:ext>
            </a:extLst>
          </p:cNvPr>
          <p:cNvSpPr txBox="1"/>
          <p:nvPr/>
        </p:nvSpPr>
        <p:spPr>
          <a:xfrm>
            <a:off x="357809" y="319925"/>
            <a:ext cx="2949933" cy="584775"/>
          </a:xfrm>
          <a:prstGeom prst="rect">
            <a:avLst/>
          </a:prstGeom>
          <a:noFill/>
        </p:spPr>
        <p:txBody>
          <a:bodyPr wrap="square" rtlCol="0">
            <a:spAutoFit/>
          </a:bodyPr>
          <a:lstStyle/>
          <a:p>
            <a:r>
              <a:rPr lang="en-GB" sz="3200" dirty="0"/>
              <a:t>Option 3</a:t>
            </a:r>
          </a:p>
        </p:txBody>
      </p:sp>
      <p:pic>
        <p:nvPicPr>
          <p:cNvPr id="4" name="Picture 2" descr="Man carrying bags illustration, Backpacking Silhouette, Backpackers  silhouette transparent background PNG clipart | HiClipart">
            <a:extLst>
              <a:ext uri="{FF2B5EF4-FFF2-40B4-BE49-F238E27FC236}">
                <a16:creationId xmlns:a16="http://schemas.microsoft.com/office/drawing/2014/main" id="{2042E1A3-F35F-9EEC-9476-3A2D7989ADF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flipH="1">
            <a:off x="6591868" y="3077173"/>
            <a:ext cx="312684" cy="6553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an carrying bags illustration, Backpacking Silhouette, Backpackers  silhouette transparent background PNG clipart | HiClipart">
            <a:extLst>
              <a:ext uri="{FF2B5EF4-FFF2-40B4-BE49-F238E27FC236}">
                <a16:creationId xmlns:a16="http://schemas.microsoft.com/office/drawing/2014/main" id="{5A305BCA-85F5-7240-7F20-5F1B9CA3BC4B}"/>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flipH="1">
            <a:off x="6335272" y="3077173"/>
            <a:ext cx="380509" cy="6507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nt Silhouette Vector Images (over 10,000)">
            <a:extLst>
              <a:ext uri="{FF2B5EF4-FFF2-40B4-BE49-F238E27FC236}">
                <a16:creationId xmlns:a16="http://schemas.microsoft.com/office/drawing/2014/main" id="{06E85454-0DF0-BAAD-FE38-4307F526242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7200" b="69200" l="18289" r="80826">
                        <a14:foregroundMark x1="45133" y1="69200" x2="45133" y2="69200"/>
                        <a14:foregroundMark x1="80826" y1="64400" x2="80826" y2="64400"/>
                        <a14:foregroundMark x1="18584" y1="62000" x2="18584" y2="62000"/>
                        <a14:foregroundMark x1="63422" y1="27200" x2="63422" y2="27200"/>
                      </a14:backgroundRemoval>
                    </a14:imgEffect>
                  </a14:imgLayer>
                </a14:imgProps>
              </a:ext>
              <a:ext uri="{28A0092B-C50C-407E-A947-70E740481C1C}">
                <a14:useLocalDpi xmlns:a14="http://schemas.microsoft.com/office/drawing/2010/main" val="0"/>
              </a:ext>
            </a:extLst>
          </a:blip>
          <a:srcRect l="12122" t="23630" r="13855" b="27939"/>
          <a:stretch/>
        </p:blipFill>
        <p:spPr bwMode="auto">
          <a:xfrm>
            <a:off x="4982479" y="2722363"/>
            <a:ext cx="816330" cy="3938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Man carrying bags illustration, Backpacking Silhouette, Backpackers  silhouette transparent background PNG clipart | HiClipart">
            <a:extLst>
              <a:ext uri="{FF2B5EF4-FFF2-40B4-BE49-F238E27FC236}">
                <a16:creationId xmlns:a16="http://schemas.microsoft.com/office/drawing/2014/main" id="{318603A8-B8B1-D604-A051-70F12FDED9A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l="59131"/>
          <a:stretch/>
        </p:blipFill>
        <p:spPr bwMode="auto">
          <a:xfrm flipH="1">
            <a:off x="4942763" y="2608390"/>
            <a:ext cx="207585" cy="4350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Man carrying bags illustration, Backpacking Silhouette, Backpackers  silhouette transparent background PNG clipart | HiClipart">
            <a:extLst>
              <a:ext uri="{FF2B5EF4-FFF2-40B4-BE49-F238E27FC236}">
                <a16:creationId xmlns:a16="http://schemas.microsoft.com/office/drawing/2014/main" id="{78989D3A-BFD1-77C6-E1F8-1B4C42CD4E7D}"/>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709" b="92233" l="9426" r="91803">
                        <a14:foregroundMark x1="18852" y1="26699" x2="27459" y2="59223"/>
                        <a14:foregroundMark x1="27459" y1="59223" x2="24180" y2="69417"/>
                        <a14:foregroundMark x1="75000" y1="68932" x2="75000" y2="68932"/>
                        <a14:foregroundMark x1="88525" y1="46117" x2="88525" y2="46117"/>
                        <a14:foregroundMark x1="73770" y1="92718" x2="73770" y2="92718"/>
                        <a14:foregroundMark x1="91803" y1="52427" x2="91803" y2="52427"/>
                      </a14:backgroundRemoval>
                    </a14:imgEffect>
                  </a14:imgLayer>
                </a14:imgProps>
              </a:ext>
              <a:ext uri="{28A0092B-C50C-407E-A947-70E740481C1C}">
                <a14:useLocalDpi xmlns:a14="http://schemas.microsoft.com/office/drawing/2010/main" val="0"/>
              </a:ext>
            </a:extLst>
          </a:blip>
          <a:srcRect r="49917"/>
          <a:stretch/>
        </p:blipFill>
        <p:spPr bwMode="auto">
          <a:xfrm flipH="1">
            <a:off x="4686167" y="2608390"/>
            <a:ext cx="252612" cy="432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90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nodeType="clickEffect">
                                  <p:stCondLst>
                                    <p:cond delay="0"/>
                                  </p:stCondLst>
                                  <p:childTnLst>
                                    <p:animEffect transition="out" filter="wipe(up)">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4" presetClass="path" presetSubtype="0" accel="50000" decel="50000" fill="hold" nodeType="clickEffect">
                                  <p:stCondLst>
                                    <p:cond delay="0"/>
                                  </p:stCondLst>
                                  <p:childTnLst>
                                    <p:animMotion origin="layout" path="M -4.16667E-6 4.44444E-6 L -0.04648 -0.10325 " pathEditMode="relative" rAng="0" ptsTypes="AA">
                                      <p:cBhvr>
                                        <p:cTn id="15" dur="2000" fill="hold"/>
                                        <p:tgtEl>
                                          <p:spTgt spid="12"/>
                                        </p:tgtEl>
                                        <p:attrNameLst>
                                          <p:attrName>ppt_x</p:attrName>
                                          <p:attrName>ppt_y</p:attrName>
                                        </p:attrNameLst>
                                      </p:cBhvr>
                                      <p:rCtr x="-2331" y="-5162"/>
                                    </p:animMotion>
                                  </p:childTnLst>
                                </p:cTn>
                              </p:par>
                              <p:par>
                                <p:cTn id="16" presetID="64" presetClass="path" presetSubtype="0" accel="50000" decel="50000" fill="hold" nodeType="withEffect">
                                  <p:stCondLst>
                                    <p:cond delay="0"/>
                                  </p:stCondLst>
                                  <p:childTnLst>
                                    <p:animMotion origin="layout" path="M -2.29167E-6 2.59259E-6 L -0.047 -0.09398 " pathEditMode="relative" rAng="0" ptsTypes="AA">
                                      <p:cBhvr>
                                        <p:cTn id="17" dur="2000" fill="hold"/>
                                        <p:tgtEl>
                                          <p:spTgt spid="14"/>
                                        </p:tgtEl>
                                        <p:attrNameLst>
                                          <p:attrName>ppt_x</p:attrName>
                                          <p:attrName>ppt_y</p:attrName>
                                        </p:attrNameLst>
                                      </p:cBhvr>
                                      <p:rCtr x="-2357" y="-4699"/>
                                    </p:animMotion>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2"/>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4"/>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6" presetClass="path" presetSubtype="0" accel="50000" decel="50000" fill="hold" nodeType="clickEffect">
                                  <p:stCondLst>
                                    <p:cond delay="0"/>
                                  </p:stCondLst>
                                  <p:childTnLst>
                                    <p:animMotion origin="layout" path="M 3.75E-6 -4.81481E-6 L -0.08438 -0.08287 " pathEditMode="relative" rAng="0" ptsTypes="AA">
                                      <p:cBhvr>
                                        <p:cTn id="31" dur="2000" fill="hold"/>
                                        <p:tgtEl>
                                          <p:spTgt spid="5"/>
                                        </p:tgtEl>
                                        <p:attrNameLst>
                                          <p:attrName>ppt_x</p:attrName>
                                          <p:attrName>ppt_y</p:attrName>
                                        </p:attrNameLst>
                                      </p:cBhvr>
                                      <p:rCtr x="-4219" y="-4144"/>
                                    </p:animMotion>
                                  </p:childTnLst>
                                </p:cTn>
                              </p:par>
                              <p:par>
                                <p:cTn id="32" presetID="56" presetClass="path" presetSubtype="0" accel="50000" decel="50000" fill="hold" nodeType="withEffect">
                                  <p:stCondLst>
                                    <p:cond delay="0"/>
                                  </p:stCondLst>
                                  <p:childTnLst>
                                    <p:animMotion origin="layout" path="M 4.58333E-6 3.7037E-6 L -0.08698 -0.08172 " pathEditMode="relative" rAng="0" ptsTypes="AA">
                                      <p:cBhvr>
                                        <p:cTn id="33" dur="2000" fill="hold"/>
                                        <p:tgtEl>
                                          <p:spTgt spid="4"/>
                                        </p:tgtEl>
                                        <p:attrNameLst>
                                          <p:attrName>ppt_x</p:attrName>
                                          <p:attrName>ppt_y</p:attrName>
                                        </p:attrNameLst>
                                      </p:cBhvr>
                                      <p:rCtr x="-4349" y="-4097"/>
                                    </p:animMotion>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5"/>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22" presetClass="entr" presetSubtype="4"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xit" presetSubtype="1" fill="hold" nodeType="clickEffect">
                                  <p:stCondLst>
                                    <p:cond delay="0"/>
                                  </p:stCondLst>
                                  <p:childTnLst>
                                    <p:animEffect transition="out" filter="wipe(up)">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56" presetClass="path" presetSubtype="0" accel="50000" decel="50000" fill="hold" nodeType="clickEffect">
                                  <p:stCondLst>
                                    <p:cond delay="0"/>
                                  </p:stCondLst>
                                  <p:childTnLst>
                                    <p:animMotion origin="layout" path="M -1.45833E-6 4.44444E-6 L -0.20443 -0.00926 " pathEditMode="relative" rAng="0" ptsTypes="AA">
                                      <p:cBhvr>
                                        <p:cTn id="55" dur="2000" fill="hold"/>
                                        <p:tgtEl>
                                          <p:spTgt spid="10"/>
                                        </p:tgtEl>
                                        <p:attrNameLst>
                                          <p:attrName>ppt_x</p:attrName>
                                          <p:attrName>ppt_y</p:attrName>
                                        </p:attrNameLst>
                                      </p:cBhvr>
                                      <p:rCtr x="-10221" y="-463"/>
                                    </p:animMotion>
                                  </p:childTnLst>
                                </p:cTn>
                              </p:par>
                              <p:par>
                                <p:cTn id="56" presetID="56" presetClass="path" presetSubtype="0" accel="50000" decel="50000" fill="hold" nodeType="withEffect">
                                  <p:stCondLst>
                                    <p:cond delay="0"/>
                                  </p:stCondLst>
                                  <p:childTnLst>
                                    <p:animMotion origin="layout" path="M -2.29167E-6 2.96296E-6 L -0.20351 -0.02269 " pathEditMode="relative" rAng="0" ptsTypes="AA">
                                      <p:cBhvr>
                                        <p:cTn id="57" dur="2000" fill="hold"/>
                                        <p:tgtEl>
                                          <p:spTgt spid="9"/>
                                        </p:tgtEl>
                                        <p:attrNameLst>
                                          <p:attrName>ppt_x</p:attrName>
                                          <p:attrName>ppt_y</p:attrName>
                                        </p:attrNameLst>
                                      </p:cBhvr>
                                      <p:rCtr x="-10182" y="-1134"/>
                                    </p:animMotion>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nodeType="clickEffect">
                                  <p:stCondLst>
                                    <p:cond delay="0"/>
                                  </p:stCondLst>
                                  <p:childTnLst>
                                    <p:set>
                                      <p:cBhvr>
                                        <p:cTn id="61" dur="1" fill="hold">
                                          <p:stCondLst>
                                            <p:cond delay="0"/>
                                          </p:stCondLst>
                                        </p:cTn>
                                        <p:tgtEl>
                                          <p:spTgt spid="10"/>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4763-70B5-EC84-553F-AE9730D05C61}"/>
              </a:ext>
            </a:extLst>
          </p:cNvPr>
          <p:cNvSpPr>
            <a:spLocks noGrp="1"/>
          </p:cNvSpPr>
          <p:nvPr>
            <p:ph type="title"/>
          </p:nvPr>
        </p:nvSpPr>
        <p:spPr>
          <a:xfrm>
            <a:off x="838200" y="2766219"/>
            <a:ext cx="10515600" cy="1325563"/>
          </a:xfrm>
        </p:spPr>
        <p:txBody>
          <a:bodyPr>
            <a:normAutofit fontScale="90000"/>
          </a:bodyPr>
          <a:lstStyle/>
          <a:p>
            <a:pPr algn="ctr"/>
            <a:r>
              <a:rPr lang="en-GB" b="1" dirty="0">
                <a:solidFill>
                  <a:schemeClr val="bg1"/>
                </a:solidFill>
              </a:rPr>
              <a:t>Who are you setting up to continue the race (beyond you)?</a:t>
            </a:r>
            <a:br>
              <a:rPr lang="en-GB" b="1" dirty="0">
                <a:solidFill>
                  <a:schemeClr val="bg1"/>
                </a:solidFill>
              </a:rPr>
            </a:br>
            <a:br>
              <a:rPr lang="en-GB" b="1" dirty="0">
                <a:solidFill>
                  <a:schemeClr val="bg1"/>
                </a:solidFill>
              </a:rPr>
            </a:br>
            <a:r>
              <a:rPr lang="en-GB" b="1" dirty="0">
                <a:solidFill>
                  <a:schemeClr val="bg1"/>
                </a:solidFill>
              </a:rPr>
              <a:t>Who are you learning from so you can run well?</a:t>
            </a:r>
          </a:p>
        </p:txBody>
      </p:sp>
    </p:spTree>
    <p:extLst>
      <p:ext uri="{BB962C8B-B14F-4D97-AF65-F5344CB8AC3E}">
        <p14:creationId xmlns:p14="http://schemas.microsoft.com/office/powerpoint/2010/main" val="32506591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5216</TotalTime>
  <Words>3558</Words>
  <Application>Microsoft Macintosh PowerPoint</Application>
  <PresentationFormat>Widescreen</PresentationFormat>
  <Paragraphs>281</Paragraphs>
  <Slides>29</Slides>
  <Notes>24</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Aptos</vt:lpstr>
      <vt:lpstr>Aptos Display</vt:lpstr>
      <vt:lpstr>Arial</vt:lpstr>
      <vt:lpstr>Calibri</vt:lpstr>
      <vt:lpstr>Courier New</vt:lpstr>
      <vt:lpstr>Roboto</vt:lpstr>
      <vt:lpstr>Symbol</vt:lpstr>
      <vt:lpstr>system-ui</vt:lpstr>
      <vt:lpstr>Wingdings</vt:lpstr>
      <vt:lpstr>Office Theme</vt:lpstr>
      <vt:lpstr>Acts Series</vt:lpstr>
      <vt:lpstr>Previously in Acts…</vt:lpstr>
      <vt:lpstr>PowerPoint Presentation</vt:lpstr>
      <vt:lpstr>PowerPoint Presentation</vt:lpstr>
      <vt:lpstr>Acts 20:4</vt:lpstr>
      <vt:lpstr>PowerPoint Presentation</vt:lpstr>
      <vt:lpstr>PowerPoint Presentation</vt:lpstr>
      <vt:lpstr>PowerPoint Presentation</vt:lpstr>
      <vt:lpstr>Meaningful Roles</vt:lpstr>
      <vt:lpstr>Paul’s Nurturing</vt:lpstr>
      <vt:lpstr>Who are you nurturing?  Who’s nurturing are you embracing?</vt:lpstr>
      <vt:lpstr>Acts 20:7-12</vt:lpstr>
      <vt:lpstr>Acts 20:22-38</vt:lpstr>
      <vt:lpstr>PowerPoint Presentation</vt:lpstr>
      <vt:lpstr>PowerPoint Presentation</vt:lpstr>
      <vt:lpstr>PowerPoint Presentation</vt:lpstr>
      <vt:lpstr>Paul’s work endured</vt:lpstr>
      <vt:lpstr>PowerPoint Presentation</vt:lpstr>
      <vt:lpstr>Inspired by Holy Spirit</vt:lpstr>
      <vt:lpstr>Find the blessing in the work</vt:lpstr>
      <vt:lpstr>Don’t flinch from suffering </vt:lpstr>
      <vt:lpstr>Finish the race</vt:lpstr>
      <vt:lpstr>Not just MY race but THE race</vt:lpstr>
      <vt:lpstr>Building for a time that is yet to come</vt:lpstr>
      <vt:lpstr>PowerPoint Presentation</vt:lpstr>
      <vt:lpstr>PowerPoint Presentation</vt:lpstr>
      <vt:lpstr>PowerPoint Presentation</vt:lpstr>
      <vt:lpstr>PowerPoint Presentation</vt:lpstr>
      <vt:lpstr>Who are you setting up to continue the race (beyond you)?  Who are you learning from so you can run well?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2</cp:revision>
  <dcterms:created xsi:type="dcterms:W3CDTF">2025-04-02T14:47:45Z</dcterms:created>
  <dcterms:modified xsi:type="dcterms:W3CDTF">2025-04-07T15:20:11Z</dcterms:modified>
</cp:coreProperties>
</file>