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entation.xml" ContentType="application/vnd.openxmlformats-officedocument.presentationml.presentation.main+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279" r:id="rId2"/>
    <p:sldId id="257" r:id="rId3"/>
    <p:sldId id="258" r:id="rId4"/>
    <p:sldId id="260" r:id="rId5"/>
    <p:sldId id="272" r:id="rId6"/>
    <p:sldId id="261" r:id="rId7"/>
    <p:sldId id="268" r:id="rId8"/>
    <p:sldId id="278" r:id="rId9"/>
    <p:sldId id="277" r:id="rId10"/>
    <p:sldId id="281" r:id="rId11"/>
    <p:sldId id="283" r:id="rId12"/>
    <p:sldId id="263" r:id="rId13"/>
    <p:sldId id="265" r:id="rId14"/>
    <p:sldId id="286" r:id="rId15"/>
    <p:sldId id="270" r:id="rId16"/>
    <p:sldId id="287" r:id="rId17"/>
    <p:sldId id="28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7CBC12-E5DD-4D23-BBA3-77D1A676A6EF}" v="23" dt="2024-08-30T16:12:01.7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648"/>
  </p:normalViewPr>
  <p:slideViewPr>
    <p:cSldViewPr snapToGrid="0">
      <p:cViewPr varScale="1">
        <p:scale>
          <a:sx n="107" d="100"/>
          <a:sy n="107" d="100"/>
        </p:scale>
        <p:origin x="776"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BBE69-7DDA-4401-A46A-84CBEB36DD5E}" type="datetimeFigureOut">
              <a:rPr lang="en-GB" smtClean="0"/>
              <a:t>02/09/2024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31C8BF-C782-4C1D-9571-2685F4DD1ACD}" type="slidenum">
              <a:rPr lang="en-GB" smtClean="0"/>
              <a:t>‹#›</a:t>
            </a:fld>
            <a:endParaRPr lang="en-GB"/>
          </a:p>
        </p:txBody>
      </p:sp>
    </p:spTree>
    <p:extLst>
      <p:ext uri="{BB962C8B-B14F-4D97-AF65-F5344CB8AC3E}">
        <p14:creationId xmlns:p14="http://schemas.microsoft.com/office/powerpoint/2010/main" val="4269041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831C8BF-C782-4C1D-9571-2685F4DD1ACD}" type="slidenum">
              <a:rPr lang="en-GB" smtClean="0"/>
              <a:t>2</a:t>
            </a:fld>
            <a:endParaRPr lang="en-GB"/>
          </a:p>
        </p:txBody>
      </p:sp>
    </p:spTree>
    <p:extLst>
      <p:ext uri="{BB962C8B-B14F-4D97-AF65-F5344CB8AC3E}">
        <p14:creationId xmlns:p14="http://schemas.microsoft.com/office/powerpoint/2010/main" val="2345276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03645-DCFE-47FC-8A66-F9A45A422ED9}"/>
              </a:ext>
            </a:extLst>
          </p:cNvPr>
          <p:cNvSpPr>
            <a:spLocks noGrp="1"/>
          </p:cNvSpPr>
          <p:nvPr>
            <p:ph type="ctrTitle"/>
          </p:nvPr>
        </p:nvSpPr>
        <p:spPr>
          <a:xfrm>
            <a:off x="3221150" y="1247140"/>
            <a:ext cx="7891760" cy="3450844"/>
          </a:xfrm>
        </p:spPr>
        <p:txBody>
          <a:bodyPr anchor="t"/>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AD509FA-7BD7-4D45-998F-0E43038F179C}"/>
              </a:ext>
            </a:extLst>
          </p:cNvPr>
          <p:cNvSpPr>
            <a:spLocks noGrp="1"/>
          </p:cNvSpPr>
          <p:nvPr>
            <p:ph type="subTitle" idx="1"/>
          </p:nvPr>
        </p:nvSpPr>
        <p:spPr>
          <a:xfrm>
            <a:off x="3221150" y="4818126"/>
            <a:ext cx="7891760" cy="126898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Rectangle 8">
            <a:extLst>
              <a:ext uri="{FF2B5EF4-FFF2-40B4-BE49-F238E27FC236}">
                <a16:creationId xmlns:a16="http://schemas.microsoft.com/office/drawing/2014/main" id="{2D03A0B2-4A2F-D846-A5E6-FB7CB9A031F7}"/>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7F573F1D-73A7-FB41-BCAD-FC9AA7DEF4F5}"/>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7" name="Date Placeholder 6">
            <a:extLst>
              <a:ext uri="{FF2B5EF4-FFF2-40B4-BE49-F238E27FC236}">
                <a16:creationId xmlns:a16="http://schemas.microsoft.com/office/drawing/2014/main" id="{DDCFA51C-E4FE-4BF2-A2DD-E32DE57D8AD0}"/>
              </a:ext>
            </a:extLst>
          </p:cNvPr>
          <p:cNvSpPr>
            <a:spLocks noGrp="1"/>
          </p:cNvSpPr>
          <p:nvPr>
            <p:ph type="dt" sz="half" idx="10"/>
          </p:nvPr>
        </p:nvSpPr>
        <p:spPr/>
        <p:txBody>
          <a:bodyPr/>
          <a:lstStyle/>
          <a:p>
            <a:pPr algn="r"/>
            <a:fld id="{1449AA12-8195-4182-A7AC-2E7E59DFBDAF}" type="datetimeFigureOut">
              <a:rPr lang="en-US" smtClean="0"/>
              <a:pPr algn="r"/>
              <a:t>9/2/24</a:t>
            </a:fld>
            <a:endParaRPr lang="en-US"/>
          </a:p>
        </p:txBody>
      </p:sp>
      <p:sp>
        <p:nvSpPr>
          <p:cNvPr id="8" name="Footer Placeholder 7">
            <a:extLst>
              <a:ext uri="{FF2B5EF4-FFF2-40B4-BE49-F238E27FC236}">
                <a16:creationId xmlns:a16="http://schemas.microsoft.com/office/drawing/2014/main" id="{5A438448-FC2D-4A2F-B7C0-04AC50311EAA}"/>
              </a:ext>
            </a:extLst>
          </p:cNvPr>
          <p:cNvSpPr>
            <a:spLocks noGrp="1"/>
          </p:cNvSpPr>
          <p:nvPr>
            <p:ph type="ftr" sz="quarter" idx="11"/>
          </p:nvPr>
        </p:nvSpPr>
        <p:spPr>
          <a:xfrm>
            <a:off x="3221150" y="6292850"/>
            <a:ext cx="4114800" cy="365125"/>
          </a:xfrm>
        </p:spPr>
        <p:txBody>
          <a:bodyPr/>
          <a:lstStyle/>
          <a:p>
            <a:pPr algn="l"/>
            <a:endParaRPr lang="en-US" dirty="0"/>
          </a:p>
        </p:txBody>
      </p:sp>
      <p:sp>
        <p:nvSpPr>
          <p:cNvPr id="11" name="Slide Number Placeholder 10">
            <a:extLst>
              <a:ext uri="{FF2B5EF4-FFF2-40B4-BE49-F238E27FC236}">
                <a16:creationId xmlns:a16="http://schemas.microsoft.com/office/drawing/2014/main" id="{3B07C67E-EAD9-47D8-9559-4E091BC03BA8}"/>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799210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C5DD8-8608-4B55-96D8-0AB848C028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A3CC0B-7B21-422D-937D-FBD49EE939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A0EAFA-89BC-43E9-8EB9-B6B3CD136E43}"/>
              </a:ext>
            </a:extLst>
          </p:cNvPr>
          <p:cNvSpPr>
            <a:spLocks noGrp="1"/>
          </p:cNvSpPr>
          <p:nvPr>
            <p:ph type="dt" sz="half" idx="10"/>
          </p:nvPr>
        </p:nvSpPr>
        <p:spPr/>
        <p:txBody>
          <a:bodyPr/>
          <a:lstStyle/>
          <a:p>
            <a:fld id="{1449AA12-8195-4182-A7AC-2E7E59DFBDAF}" type="datetimeFigureOut">
              <a:rPr lang="en-US" smtClean="0"/>
              <a:t>9/2/24</a:t>
            </a:fld>
            <a:endParaRPr lang="en-US"/>
          </a:p>
        </p:txBody>
      </p:sp>
      <p:sp>
        <p:nvSpPr>
          <p:cNvPr id="5" name="Footer Placeholder 4">
            <a:extLst>
              <a:ext uri="{FF2B5EF4-FFF2-40B4-BE49-F238E27FC236}">
                <a16:creationId xmlns:a16="http://schemas.microsoft.com/office/drawing/2014/main" id="{A3850944-70C2-487F-A102-58CDFB94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7B7B8-A972-455E-9D8C-9B8026A5306D}"/>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51" name="Rectangle 50">
            <a:extLst>
              <a:ext uri="{FF2B5EF4-FFF2-40B4-BE49-F238E27FC236}">
                <a16:creationId xmlns:a16="http://schemas.microsoft.com/office/drawing/2014/main" id="{CCC95119-6D9D-3542-9E0E-4171B33DC9C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FC92F19-7317-314C-81B7-43B8B687F4E4}"/>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4002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87F2-AA0E-4F0C-9AD6-2353021573D7}"/>
              </a:ext>
            </a:extLst>
          </p:cNvPr>
          <p:cNvSpPr>
            <a:spLocks noGrp="1"/>
          </p:cNvSpPr>
          <p:nvPr>
            <p:ph type="title"/>
          </p:nvPr>
        </p:nvSpPr>
        <p:spPr>
          <a:xfrm>
            <a:off x="3221150" y="1251674"/>
            <a:ext cx="7891760" cy="2914688"/>
          </a:xfrm>
        </p:spPr>
        <p:txBody>
          <a:bodyPr anchor="t"/>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7937807-96B8-4061-A845-1287216BF53B}"/>
              </a:ext>
            </a:extLst>
          </p:cNvPr>
          <p:cNvSpPr>
            <a:spLocks noGrp="1"/>
          </p:cNvSpPr>
          <p:nvPr>
            <p:ph type="body" idx="1"/>
          </p:nvPr>
        </p:nvSpPr>
        <p:spPr>
          <a:xfrm>
            <a:off x="3221150" y="4818126"/>
            <a:ext cx="7891760" cy="1271524"/>
          </a:xfrm>
        </p:spPr>
        <p:txBody>
          <a:bodyPr anchor="b"/>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2AF346-9503-4767-BCB4-84B823E27419}"/>
              </a:ext>
            </a:extLst>
          </p:cNvPr>
          <p:cNvSpPr>
            <a:spLocks noGrp="1"/>
          </p:cNvSpPr>
          <p:nvPr>
            <p:ph type="dt" sz="half" idx="10"/>
          </p:nvPr>
        </p:nvSpPr>
        <p:spPr/>
        <p:txBody>
          <a:bodyPr/>
          <a:lstStyle/>
          <a:p>
            <a:fld id="{1449AA12-8195-4182-A7AC-2E7E59DFBDAF}" type="datetimeFigureOut">
              <a:rPr lang="en-US" smtClean="0"/>
              <a:t>9/2/24</a:t>
            </a:fld>
            <a:endParaRPr lang="en-US"/>
          </a:p>
        </p:txBody>
      </p:sp>
      <p:sp>
        <p:nvSpPr>
          <p:cNvPr id="5" name="Footer Placeholder 4">
            <a:extLst>
              <a:ext uri="{FF2B5EF4-FFF2-40B4-BE49-F238E27FC236}">
                <a16:creationId xmlns:a16="http://schemas.microsoft.com/office/drawing/2014/main" id="{5259605B-A39D-4BEE-B46F-16CF13FA0BA7}"/>
              </a:ext>
            </a:extLst>
          </p:cNvPr>
          <p:cNvSpPr>
            <a:spLocks noGrp="1"/>
          </p:cNvSpPr>
          <p:nvPr>
            <p:ph type="ftr" sz="quarter" idx="11"/>
          </p:nvPr>
        </p:nvSpPr>
        <p:spPr>
          <a:xfrm>
            <a:off x="3221150" y="6292850"/>
            <a:ext cx="4114800" cy="365125"/>
          </a:xfrm>
        </p:spPr>
        <p:txBody>
          <a:bodyPr/>
          <a:lstStyle/>
          <a:p>
            <a:endParaRPr lang="en-US"/>
          </a:p>
        </p:txBody>
      </p:sp>
      <p:sp>
        <p:nvSpPr>
          <p:cNvPr id="6" name="Slide Number Placeholder 5">
            <a:extLst>
              <a:ext uri="{FF2B5EF4-FFF2-40B4-BE49-F238E27FC236}">
                <a16:creationId xmlns:a16="http://schemas.microsoft.com/office/drawing/2014/main" id="{2575834A-942D-410B-A430-43F9E01FC5F9}"/>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4AD199D5-C485-D449-9804-F755E0907B51}"/>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4290D1A7-C550-2540-86C9-EB0FB2EB2E71}"/>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4088796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CAD2-C321-4E81-AEBE-696A90E2D9A4}"/>
              </a:ext>
            </a:extLst>
          </p:cNvPr>
          <p:cNvSpPr>
            <a:spLocks noGrp="1"/>
          </p:cNvSpPr>
          <p:nvPr>
            <p:ph type="title"/>
          </p:nvPr>
        </p:nvSpPr>
        <p:spPr>
          <a:xfrm>
            <a:off x="1587710" y="455362"/>
            <a:ext cx="9486690" cy="155041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EF20CD1-0E09-4415-911C-0F5B7341DD80}"/>
              </a:ext>
            </a:extLst>
          </p:cNvPr>
          <p:cNvSpPr>
            <a:spLocks noGrp="1"/>
          </p:cNvSpPr>
          <p:nvPr>
            <p:ph sz="half" idx="1"/>
          </p:nvPr>
        </p:nvSpPr>
        <p:spPr>
          <a:xfrm>
            <a:off x="1587709" y="2160016"/>
            <a:ext cx="4425437" cy="39270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A963EDD-031A-49CA-9130-067550BD0D55}"/>
              </a:ext>
            </a:extLst>
          </p:cNvPr>
          <p:cNvSpPr>
            <a:spLocks noGrp="1"/>
          </p:cNvSpPr>
          <p:nvPr>
            <p:ph sz="half" idx="2"/>
          </p:nvPr>
        </p:nvSpPr>
        <p:spPr>
          <a:xfrm>
            <a:off x="6648963" y="2160016"/>
            <a:ext cx="4425437" cy="39270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0808E79-A0BE-49F3-AE92-7EE5CC78F1A6}"/>
              </a:ext>
            </a:extLst>
          </p:cNvPr>
          <p:cNvSpPr>
            <a:spLocks noGrp="1"/>
          </p:cNvSpPr>
          <p:nvPr>
            <p:ph type="dt" sz="half" idx="10"/>
          </p:nvPr>
        </p:nvSpPr>
        <p:spPr/>
        <p:txBody>
          <a:bodyPr/>
          <a:lstStyle/>
          <a:p>
            <a:fld id="{1449AA12-8195-4182-A7AC-2E7E59DFBDAF}" type="datetimeFigureOut">
              <a:rPr lang="en-US" smtClean="0"/>
              <a:t>9/2/24</a:t>
            </a:fld>
            <a:endParaRPr lang="en-US"/>
          </a:p>
        </p:txBody>
      </p:sp>
      <p:sp>
        <p:nvSpPr>
          <p:cNvPr id="6" name="Footer Placeholder 5">
            <a:extLst>
              <a:ext uri="{FF2B5EF4-FFF2-40B4-BE49-F238E27FC236}">
                <a16:creationId xmlns:a16="http://schemas.microsoft.com/office/drawing/2014/main" id="{2898B87C-BF1E-47CF-9A4E-FD4BE32C05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C06E71-46F6-469C-A9CA-E707EBE51B58}"/>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052659F6-6B3B-A545-A45F-FAD238210D47}"/>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80637F8-15DE-2240-8BF8-D6E57A337B1A}"/>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1271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3B26D-64DE-4314-8BD2-25FD618FB46D}"/>
              </a:ext>
            </a:extLst>
          </p:cNvPr>
          <p:cNvSpPr>
            <a:spLocks noGrp="1"/>
          </p:cNvSpPr>
          <p:nvPr>
            <p:ph type="title"/>
          </p:nvPr>
        </p:nvSpPr>
        <p:spPr>
          <a:xfrm>
            <a:off x="1591056" y="457200"/>
            <a:ext cx="9521854" cy="155448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9D77613-5CEE-4B05-A937-CD43EAAABF38}"/>
              </a:ext>
            </a:extLst>
          </p:cNvPr>
          <p:cNvSpPr>
            <a:spLocks noGrp="1"/>
          </p:cNvSpPr>
          <p:nvPr>
            <p:ph type="body" idx="1"/>
          </p:nvPr>
        </p:nvSpPr>
        <p:spPr>
          <a:xfrm>
            <a:off x="1591057"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43E4779-3B5A-4993-9C7F-FB19F1633F5D}"/>
              </a:ext>
            </a:extLst>
          </p:cNvPr>
          <p:cNvSpPr>
            <a:spLocks noGrp="1"/>
          </p:cNvSpPr>
          <p:nvPr>
            <p:ph sz="half" idx="2"/>
          </p:nvPr>
        </p:nvSpPr>
        <p:spPr>
          <a:xfrm>
            <a:off x="1591056" y="2988998"/>
            <a:ext cx="4425697" cy="3098112"/>
          </a:xfrm>
        </p:spPr>
        <p:txBody>
          <a:bodyPr/>
          <a:lstStyle>
            <a:lvl1pPr>
              <a:defRPr sz="2000"/>
            </a:lvl1pPr>
            <a:lvl2pPr>
              <a:defRPr sz="1800"/>
            </a:lvl2pPr>
            <a:lvl3pPr>
              <a:defRPr sz="1600"/>
            </a:lvl3pPr>
            <a:lvl4pP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B51081A-685C-4C18-9AE9-425106A02F6B}"/>
              </a:ext>
            </a:extLst>
          </p:cNvPr>
          <p:cNvSpPr>
            <a:spLocks noGrp="1"/>
          </p:cNvSpPr>
          <p:nvPr>
            <p:ph type="body" sz="quarter" idx="3"/>
          </p:nvPr>
        </p:nvSpPr>
        <p:spPr>
          <a:xfrm>
            <a:off x="6687214"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780F424-FE3A-4B7D-B60C-7AEA2118A585}"/>
              </a:ext>
            </a:extLst>
          </p:cNvPr>
          <p:cNvSpPr>
            <a:spLocks noGrp="1"/>
          </p:cNvSpPr>
          <p:nvPr>
            <p:ph sz="quarter" idx="4"/>
          </p:nvPr>
        </p:nvSpPr>
        <p:spPr>
          <a:xfrm>
            <a:off x="6687214" y="2988998"/>
            <a:ext cx="4425696" cy="3098112"/>
          </a:xfrm>
        </p:spPr>
        <p:txBody>
          <a:bodyPr/>
          <a:lstStyle>
            <a:lvl1pPr>
              <a:defRPr sz="2000"/>
            </a:lvl1pPr>
            <a:lvl2pPr>
              <a:defRPr sz="1800"/>
            </a:lvl2pPr>
            <a:lvl3pPr>
              <a:defRPr sz="1600"/>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864D2A96-CD7D-41BC-BDBE-5E29B7C0B325}"/>
              </a:ext>
            </a:extLst>
          </p:cNvPr>
          <p:cNvSpPr>
            <a:spLocks noGrp="1"/>
          </p:cNvSpPr>
          <p:nvPr>
            <p:ph type="dt" sz="half" idx="10"/>
          </p:nvPr>
        </p:nvSpPr>
        <p:spPr/>
        <p:txBody>
          <a:bodyPr/>
          <a:lstStyle/>
          <a:p>
            <a:fld id="{1449AA12-8195-4182-A7AC-2E7E59DFBDAF}" type="datetimeFigureOut">
              <a:rPr lang="en-US" smtClean="0"/>
              <a:t>9/2/24</a:t>
            </a:fld>
            <a:endParaRPr lang="en-US"/>
          </a:p>
        </p:txBody>
      </p:sp>
      <p:sp>
        <p:nvSpPr>
          <p:cNvPr id="8" name="Footer Placeholder 7">
            <a:extLst>
              <a:ext uri="{FF2B5EF4-FFF2-40B4-BE49-F238E27FC236}">
                <a16:creationId xmlns:a16="http://schemas.microsoft.com/office/drawing/2014/main" id="{2CD1471D-6DDE-4E56-84E9-48136966A9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A3F451-CF28-4F57-B844-52A665440A0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2" name="Rectangle 11">
            <a:extLst>
              <a:ext uri="{FF2B5EF4-FFF2-40B4-BE49-F238E27FC236}">
                <a16:creationId xmlns:a16="http://schemas.microsoft.com/office/drawing/2014/main" id="{2D1FA03E-7A83-AB41-BB4B-25B04946559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7702630-3C98-A142-9D04-1D852974DC2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8964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2D7A-4502-49C3-BAFB-6D46F7A2E2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AB67EE-A167-43D1-9C58-7B736CF28B64}"/>
              </a:ext>
            </a:extLst>
          </p:cNvPr>
          <p:cNvSpPr>
            <a:spLocks noGrp="1"/>
          </p:cNvSpPr>
          <p:nvPr>
            <p:ph type="dt" sz="half" idx="10"/>
          </p:nvPr>
        </p:nvSpPr>
        <p:spPr/>
        <p:txBody>
          <a:bodyPr/>
          <a:lstStyle/>
          <a:p>
            <a:fld id="{1449AA12-8195-4182-A7AC-2E7E59DFBDAF}" type="datetimeFigureOut">
              <a:rPr lang="en-US" smtClean="0"/>
              <a:t>9/2/24</a:t>
            </a:fld>
            <a:endParaRPr lang="en-US"/>
          </a:p>
        </p:txBody>
      </p:sp>
      <p:sp>
        <p:nvSpPr>
          <p:cNvPr id="4" name="Footer Placeholder 3">
            <a:extLst>
              <a:ext uri="{FF2B5EF4-FFF2-40B4-BE49-F238E27FC236}">
                <a16:creationId xmlns:a16="http://schemas.microsoft.com/office/drawing/2014/main" id="{3C5605B7-599B-450E-9E8D-2A9AE3F30F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5BD2B1-8C5F-430B-A0F2-CD5281AB75E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8" name="Rectangle 7">
            <a:extLst>
              <a:ext uri="{FF2B5EF4-FFF2-40B4-BE49-F238E27FC236}">
                <a16:creationId xmlns:a16="http://schemas.microsoft.com/office/drawing/2014/main" id="{1DBA877B-B45A-BD48-8FC8-E752E7D7174F}"/>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BF3343D-2AFA-B544-B40A-315F5EC680B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3505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308016-71BA-4CD3-918D-51613F7F4DF5}"/>
              </a:ext>
            </a:extLst>
          </p:cNvPr>
          <p:cNvSpPr>
            <a:spLocks noGrp="1"/>
          </p:cNvSpPr>
          <p:nvPr>
            <p:ph type="dt" sz="half" idx="10"/>
          </p:nvPr>
        </p:nvSpPr>
        <p:spPr/>
        <p:txBody>
          <a:bodyPr/>
          <a:lstStyle/>
          <a:p>
            <a:fld id="{1449AA12-8195-4182-A7AC-2E7E59DFBDAF}" type="datetimeFigureOut">
              <a:rPr lang="en-US" smtClean="0"/>
              <a:t>9/2/24</a:t>
            </a:fld>
            <a:endParaRPr lang="en-US"/>
          </a:p>
        </p:txBody>
      </p:sp>
      <p:sp>
        <p:nvSpPr>
          <p:cNvPr id="3" name="Footer Placeholder 2">
            <a:extLst>
              <a:ext uri="{FF2B5EF4-FFF2-40B4-BE49-F238E27FC236}">
                <a16:creationId xmlns:a16="http://schemas.microsoft.com/office/drawing/2014/main" id="{95B24F46-0425-47C6-9FFB-F69AFFFE89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CE7A99-1593-4189-A514-8209CC32A2EA}"/>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7" name="Rectangle 6">
            <a:extLst>
              <a:ext uri="{FF2B5EF4-FFF2-40B4-BE49-F238E27FC236}">
                <a16:creationId xmlns:a16="http://schemas.microsoft.com/office/drawing/2014/main" id="{11C15DFD-AB97-AB43-A6C9-2808708C91B4}"/>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A05BA89-ECA6-2247-ABBB-3C67160202E9}"/>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658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933B-3FC6-4B08-9FBE-2DD48307A4D4}"/>
              </a:ext>
            </a:extLst>
          </p:cNvPr>
          <p:cNvSpPr>
            <a:spLocks noGrp="1"/>
          </p:cNvSpPr>
          <p:nvPr>
            <p:ph type="title"/>
          </p:nvPr>
        </p:nvSpPr>
        <p:spPr>
          <a:xfrm>
            <a:off x="1587712" y="455362"/>
            <a:ext cx="4043440" cy="1584512"/>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77FBD4A-4514-4DCE-8F18-914DF3F4EED1}"/>
              </a:ext>
            </a:extLst>
          </p:cNvPr>
          <p:cNvSpPr>
            <a:spLocks noGrp="1"/>
          </p:cNvSpPr>
          <p:nvPr>
            <p:ph idx="1"/>
          </p:nvPr>
        </p:nvSpPr>
        <p:spPr>
          <a:xfrm>
            <a:off x="6271232" y="565151"/>
            <a:ext cx="5358384" cy="5521960"/>
          </a:xfrm>
        </p:spPr>
        <p:txBody>
          <a:bodyPr>
            <a:normAutofit/>
          </a:bodyPr>
          <a:lstStyle>
            <a:lvl1pPr>
              <a:defRPr sz="2200"/>
            </a:lvl1pPr>
            <a:lvl2pPr>
              <a:defRPr sz="1900"/>
            </a:lvl2pPr>
            <a:lvl3pPr>
              <a:defRPr sz="1700"/>
            </a:lvl3pPr>
            <a:lvl4pPr>
              <a:defRPr sz="1500"/>
            </a:lvl4pPr>
            <a:lvl5pPr>
              <a:defRPr sz="15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AF18C85-0675-4202-B796-352766854939}"/>
              </a:ext>
            </a:extLst>
          </p:cNvPr>
          <p:cNvSpPr>
            <a:spLocks noGrp="1"/>
          </p:cNvSpPr>
          <p:nvPr>
            <p:ph type="body" sz="half" idx="2"/>
          </p:nvPr>
        </p:nvSpPr>
        <p:spPr>
          <a:xfrm>
            <a:off x="1587712" y="2039874"/>
            <a:ext cx="4043440"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079E5-F934-4D04-866F-F7CB5B08ACC4}"/>
              </a:ext>
            </a:extLst>
          </p:cNvPr>
          <p:cNvSpPr>
            <a:spLocks noGrp="1"/>
          </p:cNvSpPr>
          <p:nvPr>
            <p:ph type="dt" sz="half" idx="10"/>
          </p:nvPr>
        </p:nvSpPr>
        <p:spPr/>
        <p:txBody>
          <a:bodyPr/>
          <a:lstStyle/>
          <a:p>
            <a:fld id="{1449AA12-8195-4182-A7AC-2E7E59DFBDAF}" type="datetimeFigureOut">
              <a:rPr lang="en-US" smtClean="0"/>
              <a:t>9/2/24</a:t>
            </a:fld>
            <a:endParaRPr lang="en-US"/>
          </a:p>
        </p:txBody>
      </p:sp>
      <p:sp>
        <p:nvSpPr>
          <p:cNvPr id="6" name="Footer Placeholder 5">
            <a:extLst>
              <a:ext uri="{FF2B5EF4-FFF2-40B4-BE49-F238E27FC236}">
                <a16:creationId xmlns:a16="http://schemas.microsoft.com/office/drawing/2014/main" id="{E705FC94-7915-439A-B937-F02D1BB03A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B69B19-4156-4584-B1DC-4F42F200B915}"/>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DC1B6031-8ABE-F648-8E05-3D08D0D54B53}"/>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DABD855-35E6-BE4F-8B03-FD12DDB32E10}"/>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1227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E1F3B-090C-4BB5-84BE-8ED0FC5981A5}"/>
              </a:ext>
            </a:extLst>
          </p:cNvPr>
          <p:cNvSpPr>
            <a:spLocks noGrp="1"/>
          </p:cNvSpPr>
          <p:nvPr>
            <p:ph type="title"/>
          </p:nvPr>
        </p:nvSpPr>
        <p:spPr>
          <a:xfrm>
            <a:off x="1587711" y="455362"/>
            <a:ext cx="4043436" cy="1584512"/>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397C49E-9426-4B24-B2A7-C54B89DA60A3}"/>
              </a:ext>
            </a:extLst>
          </p:cNvPr>
          <p:cNvSpPr>
            <a:spLocks noGrp="1"/>
          </p:cNvSpPr>
          <p:nvPr>
            <p:ph type="pic" idx="1"/>
          </p:nvPr>
        </p:nvSpPr>
        <p:spPr>
          <a:xfrm>
            <a:off x="6271232" y="565150"/>
            <a:ext cx="5355607" cy="552267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BC7F011-0A5F-44E9-88CD-C95A33351B45}"/>
              </a:ext>
            </a:extLst>
          </p:cNvPr>
          <p:cNvSpPr>
            <a:spLocks noGrp="1"/>
          </p:cNvSpPr>
          <p:nvPr>
            <p:ph type="body" sz="half" idx="2"/>
          </p:nvPr>
        </p:nvSpPr>
        <p:spPr>
          <a:xfrm>
            <a:off x="1587711" y="2039874"/>
            <a:ext cx="4043436"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721C85-27BB-4533-A21B-C379FE03A944}"/>
              </a:ext>
            </a:extLst>
          </p:cNvPr>
          <p:cNvSpPr>
            <a:spLocks noGrp="1"/>
          </p:cNvSpPr>
          <p:nvPr>
            <p:ph type="dt" sz="half" idx="10"/>
          </p:nvPr>
        </p:nvSpPr>
        <p:spPr/>
        <p:txBody>
          <a:bodyPr/>
          <a:lstStyle/>
          <a:p>
            <a:fld id="{1449AA12-8195-4182-A7AC-2E7E59DFBDAF}" type="datetimeFigureOut">
              <a:rPr lang="en-US" smtClean="0"/>
              <a:t>9/2/24</a:t>
            </a:fld>
            <a:endParaRPr lang="en-US"/>
          </a:p>
        </p:txBody>
      </p:sp>
      <p:sp>
        <p:nvSpPr>
          <p:cNvPr id="6" name="Footer Placeholder 5">
            <a:extLst>
              <a:ext uri="{FF2B5EF4-FFF2-40B4-BE49-F238E27FC236}">
                <a16:creationId xmlns:a16="http://schemas.microsoft.com/office/drawing/2014/main" id="{35018850-01F1-4247-9BFD-1DDC5DDDC3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B365A9-4C28-480F-B370-2DFF234B73F7}"/>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920EAFF3-0A84-F84B-90E4-A596F00B3DC2}"/>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392559-3C15-B249-93C9-B0F7E9E5DDD8}"/>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0046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53B0-59B2-4B39-93E0-DCFBB932C82A}"/>
              </a:ext>
            </a:extLst>
          </p:cNvPr>
          <p:cNvSpPr>
            <a:spLocks noGrp="1"/>
          </p:cNvSpPr>
          <p:nvPr>
            <p:ph type="title"/>
          </p:nvPr>
        </p:nvSpPr>
        <p:spPr>
          <a:xfrm>
            <a:off x="1587710" y="455362"/>
            <a:ext cx="9525200" cy="1550419"/>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18C5F7B-98AC-425B-80BD-6C6F3032D0CE}"/>
              </a:ext>
            </a:extLst>
          </p:cNvPr>
          <p:cNvSpPr>
            <a:spLocks noGrp="1"/>
          </p:cNvSpPr>
          <p:nvPr>
            <p:ph type="body" orient="vert" idx="1"/>
          </p:nvPr>
        </p:nvSpPr>
        <p:spPr>
          <a:xfrm>
            <a:off x="1587710" y="2160016"/>
            <a:ext cx="9525200" cy="39261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C88C2EE-2433-424A-878C-24514FF5D44F}"/>
              </a:ext>
            </a:extLst>
          </p:cNvPr>
          <p:cNvSpPr>
            <a:spLocks noGrp="1"/>
          </p:cNvSpPr>
          <p:nvPr>
            <p:ph type="dt" sz="half" idx="10"/>
          </p:nvPr>
        </p:nvSpPr>
        <p:spPr/>
        <p:txBody>
          <a:bodyPr/>
          <a:lstStyle/>
          <a:p>
            <a:fld id="{1449AA12-8195-4182-A7AC-2E7E59DFBDAF}" type="datetimeFigureOut">
              <a:rPr lang="en-US" smtClean="0"/>
              <a:t>9/2/24</a:t>
            </a:fld>
            <a:endParaRPr lang="en-US"/>
          </a:p>
        </p:txBody>
      </p:sp>
      <p:sp>
        <p:nvSpPr>
          <p:cNvPr id="5" name="Footer Placeholder 4">
            <a:extLst>
              <a:ext uri="{FF2B5EF4-FFF2-40B4-BE49-F238E27FC236}">
                <a16:creationId xmlns:a16="http://schemas.microsoft.com/office/drawing/2014/main" id="{1FFEFD20-ADE2-40F3-A071-6D1E97F8FB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7D1D5-5E92-48E1-9475-EC122D3FE61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60FCF945-5CF3-5542-A36A-9CBB738E735E}"/>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7D61B-66C5-4341-8F2D-129A9E4D8283}"/>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9240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47FBCF-6EDB-4883-92D4-612F4D1C5589}"/>
              </a:ext>
            </a:extLst>
          </p:cNvPr>
          <p:cNvSpPr>
            <a:spLocks noGrp="1"/>
          </p:cNvSpPr>
          <p:nvPr>
            <p:ph type="title" orient="vert"/>
          </p:nvPr>
        </p:nvSpPr>
        <p:spPr>
          <a:xfrm>
            <a:off x="8846380" y="565149"/>
            <a:ext cx="2266530" cy="561181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9D2DF8-B588-416F-AA11-9F3A0DDE6765}"/>
              </a:ext>
            </a:extLst>
          </p:cNvPr>
          <p:cNvSpPr>
            <a:spLocks noGrp="1"/>
          </p:cNvSpPr>
          <p:nvPr>
            <p:ph type="body" orient="vert" idx="1"/>
          </p:nvPr>
        </p:nvSpPr>
        <p:spPr>
          <a:xfrm>
            <a:off x="1587710" y="565149"/>
            <a:ext cx="7088929" cy="5611813"/>
          </a:xfrm>
        </p:spPr>
        <p:txBody>
          <a:bodyPr vert="eaVert"/>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72F7B1D-405D-4EE7-9A23-3F21916C9503}"/>
              </a:ext>
            </a:extLst>
          </p:cNvPr>
          <p:cNvSpPr>
            <a:spLocks noGrp="1"/>
          </p:cNvSpPr>
          <p:nvPr>
            <p:ph type="dt" sz="half" idx="10"/>
          </p:nvPr>
        </p:nvSpPr>
        <p:spPr/>
        <p:txBody>
          <a:bodyPr/>
          <a:lstStyle/>
          <a:p>
            <a:fld id="{1449AA12-8195-4182-A7AC-2E7E59DFBDAF}" type="datetimeFigureOut">
              <a:rPr lang="en-US" smtClean="0"/>
              <a:t>9/2/24</a:t>
            </a:fld>
            <a:endParaRPr lang="en-US"/>
          </a:p>
        </p:txBody>
      </p:sp>
      <p:sp>
        <p:nvSpPr>
          <p:cNvPr id="5" name="Footer Placeholder 4">
            <a:extLst>
              <a:ext uri="{FF2B5EF4-FFF2-40B4-BE49-F238E27FC236}">
                <a16:creationId xmlns:a16="http://schemas.microsoft.com/office/drawing/2014/main" id="{D27B9304-686C-431A-8E7F-D9DD19F4DF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A240B-DB2E-46ED-8AC6-744B2C1C70E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2F275F2C-778B-864A-8379-6D0726B18FDC}"/>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70051C8-76B3-384B-BCF1-60BB80301FCD}"/>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716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7ACD69-D2F4-4938-B590-C414049017E0}"/>
              </a:ext>
            </a:extLst>
          </p:cNvPr>
          <p:cNvSpPr>
            <a:spLocks noGrp="1"/>
          </p:cNvSpPr>
          <p:nvPr>
            <p:ph type="title"/>
          </p:nvPr>
        </p:nvSpPr>
        <p:spPr>
          <a:xfrm>
            <a:off x="1587710" y="455362"/>
            <a:ext cx="9486690" cy="1550419"/>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2E762BD4-BA0F-4CA4-BAE3-DF2B5087C045}"/>
              </a:ext>
            </a:extLst>
          </p:cNvPr>
          <p:cNvSpPr>
            <a:spLocks noGrp="1"/>
          </p:cNvSpPr>
          <p:nvPr>
            <p:ph type="body" idx="1"/>
          </p:nvPr>
        </p:nvSpPr>
        <p:spPr>
          <a:xfrm>
            <a:off x="1587710" y="2160016"/>
            <a:ext cx="9486690" cy="3926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80B2FEE-249E-42F1-94D8-A8C0759EF471}"/>
              </a:ext>
            </a:extLst>
          </p:cNvPr>
          <p:cNvSpPr>
            <a:spLocks noGrp="1"/>
          </p:cNvSpPr>
          <p:nvPr>
            <p:ph type="dt" sz="half" idx="2"/>
          </p:nvPr>
        </p:nvSpPr>
        <p:spPr>
          <a:xfrm>
            <a:off x="8018632" y="6292850"/>
            <a:ext cx="3094278"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49AA12-8195-4182-A7AC-2E7E59DFBDAF}" type="datetimeFigureOut">
              <a:rPr lang="en-US" smtClean="0"/>
              <a:pPr/>
              <a:t>9/2/24</a:t>
            </a:fld>
            <a:endParaRPr lang="en-US"/>
          </a:p>
        </p:txBody>
      </p:sp>
      <p:sp>
        <p:nvSpPr>
          <p:cNvPr id="5" name="Footer Placeholder 4">
            <a:extLst>
              <a:ext uri="{FF2B5EF4-FFF2-40B4-BE49-F238E27FC236}">
                <a16:creationId xmlns:a16="http://schemas.microsoft.com/office/drawing/2014/main" id="{8560C617-A890-4920-83B0-143C03349066}"/>
              </a:ext>
            </a:extLst>
          </p:cNvPr>
          <p:cNvSpPr>
            <a:spLocks noGrp="1"/>
          </p:cNvSpPr>
          <p:nvPr>
            <p:ph type="ftr" sz="quarter" idx="3"/>
          </p:nvPr>
        </p:nvSpPr>
        <p:spPr>
          <a:xfrm>
            <a:off x="1587711" y="6292850"/>
            <a:ext cx="41148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4F1B4F1-B06B-4BBE-BFFF-C0B386E2449E}"/>
              </a:ext>
            </a:extLst>
          </p:cNvPr>
          <p:cNvSpPr>
            <a:spLocks noGrp="1"/>
          </p:cNvSpPr>
          <p:nvPr>
            <p:ph type="sldNum" sz="quarter" idx="4"/>
          </p:nvPr>
        </p:nvSpPr>
        <p:spPr>
          <a:xfrm>
            <a:off x="11149574" y="6292850"/>
            <a:ext cx="813816"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398658540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biblegateway.com/passage/?search=acts%204&amp;version=NIV#fen-NIV-27034a"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A7C9C1-0860-67E8-01A3-0D2E7FC0DEB9}"/>
              </a:ext>
            </a:extLst>
          </p:cNvPr>
          <p:cNvSpPr>
            <a:spLocks noGrp="1"/>
          </p:cNvSpPr>
          <p:nvPr>
            <p:ph type="title"/>
          </p:nvPr>
        </p:nvSpPr>
        <p:spPr>
          <a:xfrm>
            <a:off x="8018462" y="455362"/>
            <a:ext cx="3677491" cy="1550419"/>
          </a:xfrm>
        </p:spPr>
        <p:txBody>
          <a:bodyPr>
            <a:normAutofit/>
          </a:bodyPr>
          <a:lstStyle/>
          <a:p>
            <a:r>
              <a:rPr lang="en-GB" dirty="0"/>
              <a:t>ACTS 4</a:t>
            </a:r>
          </a:p>
        </p:txBody>
      </p:sp>
      <p:pic>
        <p:nvPicPr>
          <p:cNvPr id="3074" name="Picture 2" descr="God vs Devil Wallpaper - WallpaperSafari">
            <a:extLst>
              <a:ext uri="{FF2B5EF4-FFF2-40B4-BE49-F238E27FC236}">
                <a16:creationId xmlns:a16="http://schemas.microsoft.com/office/drawing/2014/main" id="{0F9E1A4D-7864-298B-53EC-C163EB2FB7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22" r="15966"/>
          <a:stretch/>
        </p:blipFill>
        <p:spPr bwMode="auto">
          <a:xfrm>
            <a:off x="20" y="10"/>
            <a:ext cx="7444308" cy="6857990"/>
          </a:xfrm>
          <a:custGeom>
            <a:avLst/>
            <a:gdLst/>
            <a:ahLst/>
            <a:cxnLst/>
            <a:rect l="l" t="t" r="r" b="b"/>
            <a:pathLst>
              <a:path w="7444328" h="6858000">
                <a:moveTo>
                  <a:pt x="0" y="0"/>
                </a:moveTo>
                <a:lnTo>
                  <a:pt x="6874601" y="0"/>
                </a:lnTo>
                <a:lnTo>
                  <a:pt x="6874601" y="565149"/>
                </a:lnTo>
                <a:lnTo>
                  <a:pt x="7444328" y="565149"/>
                </a:lnTo>
                <a:lnTo>
                  <a:pt x="7444328"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083" name="Rectangle 3082">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10472"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Rectangle 3084">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10472"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8" name="Content Placeholder 3077">
            <a:extLst>
              <a:ext uri="{FF2B5EF4-FFF2-40B4-BE49-F238E27FC236}">
                <a16:creationId xmlns:a16="http://schemas.microsoft.com/office/drawing/2014/main" id="{FFFD65FB-AA20-151F-C896-AE9AF090C31B}"/>
              </a:ext>
            </a:extLst>
          </p:cNvPr>
          <p:cNvSpPr>
            <a:spLocks noGrp="1"/>
          </p:cNvSpPr>
          <p:nvPr>
            <p:ph idx="1"/>
          </p:nvPr>
        </p:nvSpPr>
        <p:spPr>
          <a:xfrm>
            <a:off x="8018462" y="2160016"/>
            <a:ext cx="3677491" cy="3926152"/>
          </a:xfrm>
        </p:spPr>
        <p:txBody>
          <a:bodyPr>
            <a:normAutofit/>
          </a:bodyPr>
          <a:lstStyle/>
          <a:p>
            <a:r>
              <a:rPr lang="en-US" dirty="0"/>
              <a:t>KINGDOM ADVANCE AND THE GROWTH OF THE CHURCH</a:t>
            </a:r>
          </a:p>
        </p:txBody>
      </p:sp>
    </p:spTree>
    <p:extLst>
      <p:ext uri="{BB962C8B-B14F-4D97-AF65-F5344CB8AC3E}">
        <p14:creationId xmlns:p14="http://schemas.microsoft.com/office/powerpoint/2010/main" val="2194906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32F34-1498-8C92-C42F-62C8CD03997C}"/>
              </a:ext>
            </a:extLst>
          </p:cNvPr>
          <p:cNvSpPr>
            <a:spLocks noGrp="1"/>
          </p:cNvSpPr>
          <p:nvPr>
            <p:ph type="title"/>
          </p:nvPr>
        </p:nvSpPr>
        <p:spPr/>
        <p:txBody>
          <a:bodyPr/>
          <a:lstStyle/>
          <a:p>
            <a:r>
              <a:rPr lang="en-GB" dirty="0"/>
              <a:t>THE STORY OF ACTS SO FAR…</a:t>
            </a:r>
          </a:p>
        </p:txBody>
      </p:sp>
      <p:sp>
        <p:nvSpPr>
          <p:cNvPr id="3" name="Content Placeholder 2">
            <a:extLst>
              <a:ext uri="{FF2B5EF4-FFF2-40B4-BE49-F238E27FC236}">
                <a16:creationId xmlns:a16="http://schemas.microsoft.com/office/drawing/2014/main" id="{41BC186D-3E76-01E5-967B-77D47339123C}"/>
              </a:ext>
            </a:extLst>
          </p:cNvPr>
          <p:cNvSpPr>
            <a:spLocks noGrp="1"/>
          </p:cNvSpPr>
          <p:nvPr>
            <p:ph idx="1"/>
          </p:nvPr>
        </p:nvSpPr>
        <p:spPr>
          <a:xfrm>
            <a:off x="1010093" y="1265274"/>
            <a:ext cx="10181265" cy="5320625"/>
          </a:xfrm>
        </p:spPr>
        <p:txBody>
          <a:bodyPr>
            <a:normAutofit fontScale="92500" lnSpcReduction="10000"/>
          </a:bodyPr>
          <a:lstStyle/>
          <a:p>
            <a:r>
              <a:rPr lang="en-GB" dirty="0"/>
              <a:t>WRITTEN BY LUKE , AUTHOR OF THE 3</a:t>
            </a:r>
            <a:r>
              <a:rPr lang="en-GB" baseline="30000" dirty="0"/>
              <a:t>RD</a:t>
            </a:r>
            <a:r>
              <a:rPr lang="en-GB" dirty="0"/>
              <a:t> GOSPEL, A COMPANION OF PAUL AND PROBABLY A  DOCTOR</a:t>
            </a:r>
          </a:p>
          <a:p>
            <a:r>
              <a:rPr lang="en-GB" dirty="0"/>
              <a:t>DESCRIBES THE EVENTS AFTER THE CRUCIFIXION AND RESURRECTION. </a:t>
            </a:r>
          </a:p>
          <a:p>
            <a:r>
              <a:rPr lang="en-GB" dirty="0"/>
              <a:t>ACTS DESCRIBES HOW THE FIRST CHRISTIANS LIVE AND GROW</a:t>
            </a:r>
          </a:p>
          <a:p>
            <a:pPr marL="0" indent="0">
              <a:buNone/>
            </a:pPr>
            <a:r>
              <a:rPr lang="en-GB" b="1" dirty="0"/>
              <a:t>CHAPTER 1 </a:t>
            </a:r>
            <a:r>
              <a:rPr lang="en-GB" dirty="0"/>
              <a:t>THE ASCENSION OF JESUS INTO HEAVEN</a:t>
            </a:r>
          </a:p>
          <a:p>
            <a:pPr marL="0" indent="0">
              <a:buNone/>
            </a:pPr>
            <a:r>
              <a:rPr lang="en-GB" b="1" dirty="0"/>
              <a:t>CHAPTER 2 </a:t>
            </a:r>
            <a:r>
              <a:rPr lang="en-GB" dirty="0"/>
              <a:t>THE COMING OF THE HOLY SPIRIT AT PENTECOST FULFILLING JOEL’S PROPHECY</a:t>
            </a:r>
          </a:p>
          <a:p>
            <a:pPr marL="0" indent="0">
              <a:buNone/>
            </a:pPr>
            <a:r>
              <a:rPr lang="en-GB" dirty="0"/>
              <a:t>3000 BECOMING CHRISTIANS IN ONE DAY</a:t>
            </a:r>
          </a:p>
          <a:p>
            <a:pPr marL="0" indent="0">
              <a:buNone/>
            </a:pPr>
            <a:r>
              <a:rPr lang="en-GB" b="1" dirty="0"/>
              <a:t>CHAPTER 3 </a:t>
            </a:r>
            <a:r>
              <a:rPr lang="en-GB" dirty="0"/>
              <a:t>PETER, AN ORDINARY FISHERMAN WHO WEEKS EARLIER HAD DENIED JESUS SPEAKS TO THE CROWD WITH BOLDNESS AND IN THE NAME OF JESUS HEALS A BEGGAR WHO HAD BEEN CRIPPLED SINCE BIRTH. </a:t>
            </a:r>
          </a:p>
          <a:p>
            <a:pPr marL="0" indent="0">
              <a:buNone/>
            </a:pPr>
            <a:r>
              <a:rPr lang="en-GB" dirty="0"/>
              <a:t>EVEN THOUGH JESUS IS ASCENDED ACTS SHOWS MIRACLES CAN STILL HAPPEN AND THEY ARE STILL HAPPENING </a:t>
            </a:r>
            <a:r>
              <a:rPr lang="en-GB"/>
              <a:t>TODAY </a:t>
            </a:r>
            <a:endParaRPr lang="en-GB" dirty="0"/>
          </a:p>
        </p:txBody>
      </p:sp>
    </p:spTree>
    <p:extLst>
      <p:ext uri="{BB962C8B-B14F-4D97-AF65-F5344CB8AC3E}">
        <p14:creationId xmlns:p14="http://schemas.microsoft.com/office/powerpoint/2010/main" val="207543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DA7FBF-9A31-6FDB-837F-E14ABF2F3DC3}"/>
              </a:ext>
            </a:extLst>
          </p:cNvPr>
          <p:cNvSpPr>
            <a:spLocks noGrp="1"/>
          </p:cNvSpPr>
          <p:nvPr>
            <p:ph type="title"/>
          </p:nvPr>
        </p:nvSpPr>
        <p:spPr>
          <a:xfrm>
            <a:off x="565151" y="455362"/>
            <a:ext cx="6881728" cy="1550419"/>
          </a:xfrm>
        </p:spPr>
        <p:txBody>
          <a:bodyPr>
            <a:normAutofit/>
          </a:bodyPr>
          <a:lstStyle/>
          <a:p>
            <a:pPr>
              <a:lnSpc>
                <a:spcPct val="90000"/>
              </a:lnSpc>
            </a:pPr>
            <a:r>
              <a:rPr lang="en-GB" sz="2100" u="sng" dirty="0"/>
              <a:t>BACKGROUND…POWER STRUGGLE BOTH EARTHLY AND SPIRITUAL</a:t>
            </a:r>
            <a:br>
              <a:rPr lang="en-GB" sz="2100" u="sng" dirty="0"/>
            </a:br>
            <a:br>
              <a:rPr lang="en-GB" sz="2100" dirty="0"/>
            </a:br>
            <a:r>
              <a:rPr lang="en-GB" sz="2100" dirty="0"/>
              <a:t>TWO MAIN PLAYERS IN ISRAEL AT THIS TIME WERE :</a:t>
            </a:r>
          </a:p>
        </p:txBody>
      </p:sp>
      <p:sp>
        <p:nvSpPr>
          <p:cNvPr id="3" name="Content Placeholder 2">
            <a:extLst>
              <a:ext uri="{FF2B5EF4-FFF2-40B4-BE49-F238E27FC236}">
                <a16:creationId xmlns:a16="http://schemas.microsoft.com/office/drawing/2014/main" id="{7DBBA6C6-CF7A-D009-783A-0F2ADFD44F0A}"/>
              </a:ext>
            </a:extLst>
          </p:cNvPr>
          <p:cNvSpPr>
            <a:spLocks noGrp="1"/>
          </p:cNvSpPr>
          <p:nvPr>
            <p:ph idx="1"/>
          </p:nvPr>
        </p:nvSpPr>
        <p:spPr>
          <a:xfrm>
            <a:off x="565151" y="2160016"/>
            <a:ext cx="6881728" cy="3926152"/>
          </a:xfrm>
        </p:spPr>
        <p:txBody>
          <a:bodyPr>
            <a:normAutofit/>
          </a:bodyPr>
          <a:lstStyle/>
          <a:p>
            <a:pPr marL="457200" indent="-457200">
              <a:buAutoNum type="arabicPlain"/>
            </a:pPr>
            <a:r>
              <a:rPr lang="en-GB" sz="1800" b="1" dirty="0"/>
              <a:t>ROME </a:t>
            </a:r>
          </a:p>
          <a:p>
            <a:pPr marL="0" indent="0">
              <a:buNone/>
            </a:pPr>
            <a:endParaRPr lang="en-GB" sz="1800" dirty="0"/>
          </a:p>
        </p:txBody>
      </p:sp>
      <p:pic>
        <p:nvPicPr>
          <p:cNvPr id="4" name="Picture 3">
            <a:extLst>
              <a:ext uri="{FF2B5EF4-FFF2-40B4-BE49-F238E27FC236}">
                <a16:creationId xmlns:a16="http://schemas.microsoft.com/office/drawing/2014/main" id="{52971295-44B2-C7FC-1982-F66019FE8943}"/>
              </a:ext>
            </a:extLst>
          </p:cNvPr>
          <p:cNvPicPr>
            <a:picLocks noChangeAspect="1"/>
          </p:cNvPicPr>
          <p:nvPr/>
        </p:nvPicPr>
        <p:blipFill>
          <a:blip r:embed="rId2"/>
          <a:srcRect t="13896" r="-4" b="4040"/>
          <a:stretch/>
        </p:blipFill>
        <p:spPr>
          <a:xfrm>
            <a:off x="8018632" y="10"/>
            <a:ext cx="4173368" cy="2285990"/>
          </a:xfrm>
          <a:prstGeom prst="rect">
            <a:avLst/>
          </a:prstGeom>
        </p:spPr>
      </p:pic>
      <p:pic>
        <p:nvPicPr>
          <p:cNvPr id="5" name="Picture 4">
            <a:extLst>
              <a:ext uri="{FF2B5EF4-FFF2-40B4-BE49-F238E27FC236}">
                <a16:creationId xmlns:a16="http://schemas.microsoft.com/office/drawing/2014/main" id="{4AFA0411-57C8-4A22-302E-F084344E0ADB}"/>
              </a:ext>
            </a:extLst>
          </p:cNvPr>
          <p:cNvPicPr>
            <a:picLocks noChangeAspect="1"/>
          </p:cNvPicPr>
          <p:nvPr/>
        </p:nvPicPr>
        <p:blipFill>
          <a:blip r:embed="rId3"/>
          <a:srcRect t="17775" r="-2" b="16762"/>
          <a:stretch/>
        </p:blipFill>
        <p:spPr>
          <a:xfrm>
            <a:off x="8022336" y="2286000"/>
            <a:ext cx="4169664" cy="2286000"/>
          </a:xfrm>
          <a:prstGeom prst="rect">
            <a:avLst/>
          </a:prstGeom>
        </p:spPr>
      </p:pic>
      <p:pic>
        <p:nvPicPr>
          <p:cNvPr id="6" name="Picture 5">
            <a:extLst>
              <a:ext uri="{FF2B5EF4-FFF2-40B4-BE49-F238E27FC236}">
                <a16:creationId xmlns:a16="http://schemas.microsoft.com/office/drawing/2014/main" id="{E64F65A0-E1A4-A3AC-62F9-6A3F43EDD96F}"/>
              </a:ext>
            </a:extLst>
          </p:cNvPr>
          <p:cNvPicPr>
            <a:picLocks noChangeAspect="1"/>
          </p:cNvPicPr>
          <p:nvPr/>
        </p:nvPicPr>
        <p:blipFill>
          <a:blip r:embed="rId4"/>
          <a:srcRect t="8550" r="-2" b="9314"/>
          <a:stretch/>
        </p:blipFill>
        <p:spPr>
          <a:xfrm>
            <a:off x="8022336" y="4572000"/>
            <a:ext cx="4169664" cy="2286000"/>
          </a:xfrm>
          <a:prstGeom prst="rect">
            <a:avLst/>
          </a:prstGeom>
        </p:spPr>
      </p:pic>
      <p:sp>
        <p:nvSpPr>
          <p:cNvPr id="22" name="Rectangle 21">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8632"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8632"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6148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D579C6-C7D6-B869-28B0-A549BE1C9E8C}"/>
              </a:ext>
            </a:extLst>
          </p:cNvPr>
          <p:cNvSpPr>
            <a:spLocks noGrp="1"/>
          </p:cNvSpPr>
          <p:nvPr>
            <p:ph type="title"/>
          </p:nvPr>
        </p:nvSpPr>
        <p:spPr>
          <a:xfrm>
            <a:off x="8018462" y="455363"/>
            <a:ext cx="3683467" cy="756750"/>
          </a:xfrm>
        </p:spPr>
        <p:txBody>
          <a:bodyPr>
            <a:normAutofit fontScale="90000"/>
          </a:bodyPr>
          <a:lstStyle/>
          <a:p>
            <a:pPr>
              <a:lnSpc>
                <a:spcPct val="90000"/>
              </a:lnSpc>
            </a:pPr>
            <a:r>
              <a:rPr lang="en-GB" sz="2400" dirty="0"/>
              <a:t>2  THE SANHEDRIN … (THE JEWISH COUNCIL)</a:t>
            </a:r>
          </a:p>
        </p:txBody>
      </p:sp>
      <p:pic>
        <p:nvPicPr>
          <p:cNvPr id="2050" name="Picture 2" descr="Image result for SANHEDRIN">
            <a:extLst>
              <a:ext uri="{FF2B5EF4-FFF2-40B4-BE49-F238E27FC236}">
                <a16:creationId xmlns:a16="http://schemas.microsoft.com/office/drawing/2014/main" id="{05AFC4AB-D4AD-7EFC-654B-33DB790B4F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422" r="4529"/>
          <a:stretch/>
        </p:blipFill>
        <p:spPr bwMode="auto">
          <a:xfrm>
            <a:off x="20" y="1"/>
            <a:ext cx="7531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059" name="Rectangle 2058">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4" name="Content Placeholder 2053">
            <a:extLst>
              <a:ext uri="{FF2B5EF4-FFF2-40B4-BE49-F238E27FC236}">
                <a16:creationId xmlns:a16="http://schemas.microsoft.com/office/drawing/2014/main" id="{C874F43F-1207-4229-D51C-74EB6B7BA574}"/>
              </a:ext>
            </a:extLst>
          </p:cNvPr>
          <p:cNvSpPr>
            <a:spLocks noGrp="1"/>
          </p:cNvSpPr>
          <p:nvPr>
            <p:ph idx="1"/>
          </p:nvPr>
        </p:nvSpPr>
        <p:spPr>
          <a:xfrm>
            <a:off x="7612912" y="1667476"/>
            <a:ext cx="4295553" cy="4892811"/>
          </a:xfrm>
        </p:spPr>
        <p:txBody>
          <a:bodyPr>
            <a:normAutofit/>
          </a:bodyPr>
          <a:lstStyle/>
          <a:p>
            <a:endParaRPr lang="en-US" dirty="0"/>
          </a:p>
        </p:txBody>
      </p:sp>
    </p:spTree>
    <p:extLst>
      <p:ext uri="{BB962C8B-B14F-4D97-AF65-F5344CB8AC3E}">
        <p14:creationId xmlns:p14="http://schemas.microsoft.com/office/powerpoint/2010/main" val="335184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DA7FBF-9A31-6FDB-837F-E14ABF2F3DC3}"/>
              </a:ext>
            </a:extLst>
          </p:cNvPr>
          <p:cNvSpPr>
            <a:spLocks noGrp="1"/>
          </p:cNvSpPr>
          <p:nvPr>
            <p:ph type="title"/>
          </p:nvPr>
        </p:nvSpPr>
        <p:spPr>
          <a:xfrm>
            <a:off x="5127362" y="455362"/>
            <a:ext cx="6881728" cy="1550419"/>
          </a:xfrm>
        </p:spPr>
        <p:txBody>
          <a:bodyPr>
            <a:normAutofit/>
          </a:bodyPr>
          <a:lstStyle/>
          <a:p>
            <a:endParaRPr lang="en-GB" dirty="0"/>
          </a:p>
        </p:txBody>
      </p:sp>
      <p:pic>
        <p:nvPicPr>
          <p:cNvPr id="4" name="Picture 3">
            <a:extLst>
              <a:ext uri="{FF2B5EF4-FFF2-40B4-BE49-F238E27FC236}">
                <a16:creationId xmlns:a16="http://schemas.microsoft.com/office/drawing/2014/main" id="{85B9A4DF-911F-281E-0FF9-BFC34B75C2C4}"/>
              </a:ext>
            </a:extLst>
          </p:cNvPr>
          <p:cNvPicPr>
            <a:picLocks noChangeAspect="1"/>
          </p:cNvPicPr>
          <p:nvPr/>
        </p:nvPicPr>
        <p:blipFill>
          <a:blip r:embed="rId2"/>
          <a:srcRect l="22807" r="13271"/>
          <a:stretch/>
        </p:blipFill>
        <p:spPr>
          <a:xfrm>
            <a:off x="19" y="10"/>
            <a:ext cx="5539543" cy="6857990"/>
          </a:xfrm>
          <a:prstGeom prst="rect">
            <a:avLst/>
          </a:prstGeom>
        </p:spPr>
      </p:pic>
      <p:sp>
        <p:nvSpPr>
          <p:cNvPr id="11" name="Rectangle 10">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DBBA6C6-CF7A-D009-783A-0F2ADFD44F0A}"/>
              </a:ext>
            </a:extLst>
          </p:cNvPr>
          <p:cNvSpPr>
            <a:spLocks noGrp="1"/>
          </p:cNvSpPr>
          <p:nvPr>
            <p:ph idx="1"/>
          </p:nvPr>
        </p:nvSpPr>
        <p:spPr>
          <a:xfrm>
            <a:off x="4947500" y="925029"/>
            <a:ext cx="7011788" cy="5932967"/>
          </a:xfrm>
        </p:spPr>
        <p:txBody>
          <a:bodyPr>
            <a:normAutofit/>
          </a:bodyPr>
          <a:lstStyle/>
          <a:p>
            <a:pPr>
              <a:lnSpc>
                <a:spcPct val="100000"/>
              </a:lnSpc>
            </a:pPr>
            <a:endParaRPr lang="en-GB" sz="2000" dirty="0"/>
          </a:p>
        </p:txBody>
      </p:sp>
    </p:spTree>
    <p:extLst>
      <p:ext uri="{BB962C8B-B14F-4D97-AF65-F5344CB8AC3E}">
        <p14:creationId xmlns:p14="http://schemas.microsoft.com/office/powerpoint/2010/main" val="768311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D3CB5-62E7-9310-9A29-455F87302016}"/>
              </a:ext>
            </a:extLst>
          </p:cNvPr>
          <p:cNvSpPr>
            <a:spLocks noGrp="1"/>
          </p:cNvSpPr>
          <p:nvPr>
            <p:ph type="title"/>
          </p:nvPr>
        </p:nvSpPr>
        <p:spPr>
          <a:xfrm>
            <a:off x="1388140" y="210813"/>
            <a:ext cx="10536865" cy="1550419"/>
          </a:xfrm>
        </p:spPr>
        <p:txBody>
          <a:bodyPr>
            <a:normAutofit fontScale="90000"/>
          </a:bodyPr>
          <a:lstStyle/>
          <a:p>
            <a:r>
              <a:rPr lang="en-GB" dirty="0"/>
              <a:t>LET’S SEE HOW THEY ADVANCE GOD’S KINGDOM IN ACTS CHAPTER 4 </a:t>
            </a:r>
          </a:p>
        </p:txBody>
      </p:sp>
      <p:sp>
        <p:nvSpPr>
          <p:cNvPr id="3" name="Content Placeholder 2">
            <a:extLst>
              <a:ext uri="{FF2B5EF4-FFF2-40B4-BE49-F238E27FC236}">
                <a16:creationId xmlns:a16="http://schemas.microsoft.com/office/drawing/2014/main" id="{7DCDEF74-57E1-35EC-C5A5-CDA5E6A18D34}"/>
              </a:ext>
            </a:extLst>
          </p:cNvPr>
          <p:cNvSpPr>
            <a:spLocks noGrp="1"/>
          </p:cNvSpPr>
          <p:nvPr>
            <p:ph idx="1"/>
          </p:nvPr>
        </p:nvSpPr>
        <p:spPr>
          <a:xfrm>
            <a:off x="1190847" y="1509823"/>
            <a:ext cx="10536865" cy="5348177"/>
          </a:xfrm>
        </p:spPr>
        <p:txBody>
          <a:bodyPr>
            <a:normAutofit/>
          </a:bodyPr>
          <a:lstStyle/>
          <a:p>
            <a:pPr algn="l"/>
            <a:r>
              <a:rPr lang="en-GB" sz="2400" b="0" i="0" dirty="0">
                <a:solidFill>
                  <a:srgbClr val="000000"/>
                </a:solidFill>
                <a:effectLst/>
                <a:highlight>
                  <a:srgbClr val="FFFFFF"/>
                </a:highlight>
                <a:latin typeface="system-ui"/>
              </a:rPr>
              <a:t>The priests and the captain of the temple guard and the Sadducees came up to Peter and John while they were speaking to the people. </a:t>
            </a:r>
            <a:r>
              <a:rPr lang="en-GB" sz="2400" b="1" i="0" baseline="30000" dirty="0">
                <a:solidFill>
                  <a:srgbClr val="000000"/>
                </a:solidFill>
                <a:effectLst/>
                <a:highlight>
                  <a:srgbClr val="FFFFFF"/>
                </a:highlight>
                <a:latin typeface="system-ui"/>
              </a:rPr>
              <a:t>2 </a:t>
            </a:r>
            <a:r>
              <a:rPr lang="en-GB" sz="2400" b="0" i="0" dirty="0">
                <a:solidFill>
                  <a:srgbClr val="000000"/>
                </a:solidFill>
                <a:effectLst/>
                <a:highlight>
                  <a:srgbClr val="FFFFFF"/>
                </a:highlight>
                <a:latin typeface="system-ui"/>
              </a:rPr>
              <a:t>They were greatly disturbed because the apostles were teaching the people, proclaiming in Jesus the resurrection of the dead. </a:t>
            </a:r>
            <a:r>
              <a:rPr lang="en-GB" sz="2400" b="1" i="0" baseline="30000" dirty="0">
                <a:solidFill>
                  <a:srgbClr val="000000"/>
                </a:solidFill>
                <a:effectLst/>
                <a:highlight>
                  <a:srgbClr val="FFFFFF"/>
                </a:highlight>
                <a:latin typeface="system-ui"/>
              </a:rPr>
              <a:t>3 </a:t>
            </a:r>
            <a:r>
              <a:rPr lang="en-GB" sz="2400" b="0" i="0" dirty="0">
                <a:solidFill>
                  <a:srgbClr val="000000"/>
                </a:solidFill>
                <a:effectLst/>
                <a:highlight>
                  <a:srgbClr val="FFFFFF"/>
                </a:highlight>
                <a:latin typeface="system-ui"/>
              </a:rPr>
              <a:t>They seized Peter and John and, because it was evening, they put them in jail until the next day. </a:t>
            </a:r>
            <a:r>
              <a:rPr lang="en-GB" sz="2400" b="1" i="0" baseline="30000" dirty="0">
                <a:solidFill>
                  <a:srgbClr val="000000"/>
                </a:solidFill>
                <a:effectLst/>
                <a:highlight>
                  <a:srgbClr val="FFFF00"/>
                </a:highlight>
                <a:latin typeface="system-ui"/>
              </a:rPr>
              <a:t>4 </a:t>
            </a:r>
            <a:r>
              <a:rPr lang="en-GB" sz="2400" b="0" i="0" dirty="0">
                <a:solidFill>
                  <a:srgbClr val="000000"/>
                </a:solidFill>
                <a:effectLst/>
                <a:highlight>
                  <a:srgbClr val="FFFF00"/>
                </a:highlight>
                <a:latin typeface="system-ui"/>
              </a:rPr>
              <a:t>But many who heard the message believed; so the number of men who believed grew to about five thousand.</a:t>
            </a:r>
          </a:p>
          <a:p>
            <a:pPr algn="l"/>
            <a:r>
              <a:rPr lang="en-GB" sz="2400" b="1" i="0" baseline="30000" dirty="0">
                <a:solidFill>
                  <a:srgbClr val="000000"/>
                </a:solidFill>
                <a:effectLst/>
                <a:highlight>
                  <a:srgbClr val="FFFFFF"/>
                </a:highlight>
                <a:latin typeface="system-ui"/>
              </a:rPr>
              <a:t>5 </a:t>
            </a:r>
            <a:r>
              <a:rPr lang="en-GB" sz="2400" b="0" i="0" dirty="0">
                <a:solidFill>
                  <a:srgbClr val="000000"/>
                </a:solidFill>
                <a:effectLst/>
                <a:highlight>
                  <a:srgbClr val="FFFFFF"/>
                </a:highlight>
                <a:latin typeface="system-ui"/>
              </a:rPr>
              <a:t>The next day the rulers, the elders and the teachers of the law met in Jerusalem. </a:t>
            </a:r>
            <a:r>
              <a:rPr lang="en-GB" sz="2400" b="1" i="0" baseline="30000" dirty="0">
                <a:solidFill>
                  <a:srgbClr val="000000"/>
                </a:solidFill>
                <a:effectLst/>
                <a:highlight>
                  <a:srgbClr val="FFFFFF"/>
                </a:highlight>
                <a:latin typeface="system-ui"/>
              </a:rPr>
              <a:t>6 </a:t>
            </a:r>
            <a:r>
              <a:rPr lang="en-GB" sz="2400" b="0" i="0" dirty="0">
                <a:solidFill>
                  <a:srgbClr val="000000"/>
                </a:solidFill>
                <a:effectLst/>
                <a:highlight>
                  <a:srgbClr val="FFFFFF"/>
                </a:highlight>
                <a:latin typeface="system-ui"/>
              </a:rPr>
              <a:t>Annas the high priest was there, and so were Caiaphas, John, Alexander and others of the high priest’s family. </a:t>
            </a:r>
            <a:r>
              <a:rPr lang="en-GB" sz="2400" b="1" i="0" baseline="30000" dirty="0">
                <a:solidFill>
                  <a:srgbClr val="000000"/>
                </a:solidFill>
                <a:effectLst/>
                <a:highlight>
                  <a:srgbClr val="FFFFFF"/>
                </a:highlight>
                <a:latin typeface="system-ui"/>
              </a:rPr>
              <a:t>7 </a:t>
            </a:r>
            <a:r>
              <a:rPr lang="en-GB" sz="2400" b="0" i="0" dirty="0">
                <a:solidFill>
                  <a:srgbClr val="000000"/>
                </a:solidFill>
                <a:effectLst/>
                <a:highlight>
                  <a:srgbClr val="FFFFFF"/>
                </a:highlight>
                <a:latin typeface="system-ui"/>
              </a:rPr>
              <a:t>They had Peter and John brought before them and began to question them: </a:t>
            </a:r>
            <a:r>
              <a:rPr lang="en-GB" sz="2400" b="0" i="0" dirty="0">
                <a:solidFill>
                  <a:srgbClr val="000000"/>
                </a:solidFill>
                <a:effectLst/>
                <a:highlight>
                  <a:srgbClr val="FFFF00"/>
                </a:highlight>
                <a:latin typeface="system-ui"/>
              </a:rPr>
              <a:t>“By what power or what name did you do this?”</a:t>
            </a:r>
          </a:p>
          <a:p>
            <a:endParaRPr lang="en-GB" dirty="0"/>
          </a:p>
        </p:txBody>
      </p:sp>
    </p:spTree>
    <p:extLst>
      <p:ext uri="{BB962C8B-B14F-4D97-AF65-F5344CB8AC3E}">
        <p14:creationId xmlns:p14="http://schemas.microsoft.com/office/powerpoint/2010/main" val="1479311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46E35-E3A4-125F-A2A2-61C111784DFC}"/>
              </a:ext>
            </a:extLst>
          </p:cNvPr>
          <p:cNvSpPr>
            <a:spLocks noGrp="1"/>
          </p:cNvSpPr>
          <p:nvPr>
            <p:ph type="title"/>
          </p:nvPr>
        </p:nvSpPr>
        <p:spPr>
          <a:xfrm>
            <a:off x="1587710" y="455362"/>
            <a:ext cx="9486690" cy="129429"/>
          </a:xfrm>
        </p:spPr>
        <p:txBody>
          <a:bodyPr>
            <a:normAutofit fontScale="90000"/>
          </a:bodyPr>
          <a:lstStyle/>
          <a:p>
            <a:endParaRPr lang="en-GB" dirty="0"/>
          </a:p>
        </p:txBody>
      </p:sp>
      <p:sp>
        <p:nvSpPr>
          <p:cNvPr id="3" name="Content Placeholder 2">
            <a:extLst>
              <a:ext uri="{FF2B5EF4-FFF2-40B4-BE49-F238E27FC236}">
                <a16:creationId xmlns:a16="http://schemas.microsoft.com/office/drawing/2014/main" id="{7F17FD84-56DB-0E48-BAB4-B348E2C3228A}"/>
              </a:ext>
            </a:extLst>
          </p:cNvPr>
          <p:cNvSpPr>
            <a:spLocks noGrp="1"/>
          </p:cNvSpPr>
          <p:nvPr>
            <p:ph idx="1"/>
          </p:nvPr>
        </p:nvSpPr>
        <p:spPr>
          <a:xfrm>
            <a:off x="457201" y="455361"/>
            <a:ext cx="11430000" cy="6200619"/>
          </a:xfrm>
        </p:spPr>
        <p:txBody>
          <a:bodyPr>
            <a:normAutofit lnSpcReduction="10000"/>
          </a:bodyPr>
          <a:lstStyle/>
          <a:p>
            <a:pPr algn="l"/>
            <a:r>
              <a:rPr lang="en-GB" sz="3200" b="1" i="0" baseline="30000" dirty="0">
                <a:solidFill>
                  <a:srgbClr val="000000"/>
                </a:solidFill>
                <a:effectLst/>
                <a:highlight>
                  <a:srgbClr val="FFFFFF"/>
                </a:highlight>
                <a:latin typeface="system-ui"/>
              </a:rPr>
              <a:t>8 </a:t>
            </a:r>
            <a:r>
              <a:rPr lang="en-GB" sz="3200" b="0" i="0" dirty="0">
                <a:solidFill>
                  <a:srgbClr val="000000"/>
                </a:solidFill>
                <a:effectLst/>
                <a:highlight>
                  <a:srgbClr val="FFFFFF"/>
                </a:highlight>
                <a:latin typeface="system-ui"/>
              </a:rPr>
              <a:t>Then Peter, </a:t>
            </a:r>
            <a:r>
              <a:rPr lang="en-GB" sz="3200" b="0" i="0" dirty="0">
                <a:solidFill>
                  <a:srgbClr val="000000"/>
                </a:solidFill>
                <a:effectLst/>
                <a:highlight>
                  <a:srgbClr val="FFFF00"/>
                </a:highlight>
                <a:latin typeface="system-ui"/>
              </a:rPr>
              <a:t>filled with the Holy Spirit</a:t>
            </a:r>
            <a:r>
              <a:rPr lang="en-GB" sz="3200" b="0" i="0" dirty="0">
                <a:solidFill>
                  <a:srgbClr val="000000"/>
                </a:solidFill>
                <a:effectLst/>
                <a:highlight>
                  <a:srgbClr val="FFFFFF"/>
                </a:highlight>
                <a:latin typeface="system-ui"/>
              </a:rPr>
              <a:t>, said to them: “Rulers and elders of the people! </a:t>
            </a:r>
            <a:r>
              <a:rPr lang="en-GB" sz="3200" b="1" i="0" baseline="30000" dirty="0">
                <a:solidFill>
                  <a:srgbClr val="000000"/>
                </a:solidFill>
                <a:effectLst/>
                <a:highlight>
                  <a:srgbClr val="FFFFFF"/>
                </a:highlight>
                <a:latin typeface="system-ui"/>
              </a:rPr>
              <a:t>9 </a:t>
            </a:r>
            <a:r>
              <a:rPr lang="en-GB" sz="3200" b="0" i="0" dirty="0">
                <a:solidFill>
                  <a:srgbClr val="000000"/>
                </a:solidFill>
                <a:effectLst/>
                <a:highlight>
                  <a:srgbClr val="FFFFFF"/>
                </a:highlight>
                <a:latin typeface="system-ui"/>
              </a:rPr>
              <a:t>If we are being called to account today for an act of kindness shown to a man who was lame and are being asked how he was healed, </a:t>
            </a:r>
            <a:r>
              <a:rPr lang="en-GB" sz="3200" b="1" i="0" baseline="30000" dirty="0">
                <a:solidFill>
                  <a:srgbClr val="000000"/>
                </a:solidFill>
                <a:effectLst/>
                <a:highlight>
                  <a:srgbClr val="FFFFFF"/>
                </a:highlight>
                <a:latin typeface="system-ui"/>
              </a:rPr>
              <a:t>10 </a:t>
            </a:r>
            <a:r>
              <a:rPr lang="en-GB" sz="3200" b="0" i="0" dirty="0">
                <a:solidFill>
                  <a:srgbClr val="000000"/>
                </a:solidFill>
                <a:effectLst/>
                <a:highlight>
                  <a:srgbClr val="FFFFFF"/>
                </a:highlight>
                <a:latin typeface="system-ui"/>
              </a:rPr>
              <a:t>then know this, you and all the people of Israel: It is by the name of Jesus Christ of Nazareth, whom you crucified but whom God raised from the dead, that this man stands before you healed. </a:t>
            </a:r>
            <a:r>
              <a:rPr lang="en-GB" sz="3200" b="1" i="0" baseline="30000" dirty="0">
                <a:solidFill>
                  <a:srgbClr val="000000"/>
                </a:solidFill>
                <a:effectLst/>
                <a:highlight>
                  <a:srgbClr val="FFFFFF"/>
                </a:highlight>
                <a:latin typeface="system-ui"/>
              </a:rPr>
              <a:t>11 </a:t>
            </a:r>
            <a:r>
              <a:rPr lang="en-GB" sz="3200" b="0" i="0" dirty="0">
                <a:solidFill>
                  <a:srgbClr val="000000"/>
                </a:solidFill>
                <a:effectLst/>
                <a:highlight>
                  <a:srgbClr val="FFFFFF"/>
                </a:highlight>
                <a:latin typeface="system-ui"/>
              </a:rPr>
              <a:t>Jesus is</a:t>
            </a:r>
          </a:p>
          <a:p>
            <a:pPr algn="l"/>
            <a:r>
              <a:rPr lang="en-GB" sz="3200" b="0" i="0" dirty="0">
                <a:solidFill>
                  <a:srgbClr val="000000"/>
                </a:solidFill>
                <a:effectLst/>
                <a:highlight>
                  <a:srgbClr val="FFFFFF"/>
                </a:highlight>
                <a:latin typeface="system-ui"/>
              </a:rPr>
              <a:t>“‘the stone you builders rejected,</a:t>
            </a:r>
            <a:br>
              <a:rPr lang="en-GB" sz="3200" b="0" i="0" dirty="0">
                <a:solidFill>
                  <a:srgbClr val="000000"/>
                </a:solidFill>
                <a:effectLst/>
                <a:highlight>
                  <a:srgbClr val="FFFFFF"/>
                </a:highlight>
                <a:latin typeface="system-ui"/>
              </a:rPr>
            </a:br>
            <a:r>
              <a:rPr lang="en-GB" sz="3200" b="0" i="0" dirty="0">
                <a:solidFill>
                  <a:srgbClr val="000000"/>
                </a:solidFill>
                <a:effectLst/>
                <a:highlight>
                  <a:srgbClr val="FFFFFF"/>
                </a:highlight>
                <a:latin typeface="Courier New" panose="02070309020205020404" pitchFamily="49" charset="0"/>
              </a:rPr>
              <a:t>    </a:t>
            </a:r>
            <a:r>
              <a:rPr lang="en-GB" sz="3200" b="0" i="0" dirty="0">
                <a:solidFill>
                  <a:srgbClr val="000000"/>
                </a:solidFill>
                <a:effectLst/>
                <a:highlight>
                  <a:srgbClr val="FFFFFF"/>
                </a:highlight>
                <a:latin typeface="system-ui"/>
              </a:rPr>
              <a:t>which has become </a:t>
            </a:r>
            <a:r>
              <a:rPr lang="en-GB" sz="3200" b="0" i="0">
                <a:solidFill>
                  <a:srgbClr val="000000"/>
                </a:solidFill>
                <a:effectLst/>
                <a:highlight>
                  <a:srgbClr val="FFFFFF"/>
                </a:highlight>
                <a:latin typeface="system-ui"/>
              </a:rPr>
              <a:t>the cornerstone</a:t>
            </a:r>
            <a:r>
              <a:rPr lang="en-GB" sz="3200" b="0" i="0" dirty="0">
                <a:solidFill>
                  <a:srgbClr val="000000"/>
                </a:solidFill>
                <a:effectLst/>
                <a:highlight>
                  <a:srgbClr val="FFFFFF"/>
                </a:highlight>
                <a:latin typeface="system-ui"/>
              </a:rPr>
              <a:t>.’</a:t>
            </a:r>
            <a:r>
              <a:rPr lang="en-GB" sz="3200" b="0" i="0" baseline="30000" dirty="0">
                <a:solidFill>
                  <a:srgbClr val="000000"/>
                </a:solidFill>
                <a:effectLst/>
                <a:highlight>
                  <a:srgbClr val="FFFFFF"/>
                </a:highlight>
                <a:latin typeface="system-ui"/>
              </a:rPr>
              <a:t>[</a:t>
            </a:r>
            <a:r>
              <a:rPr lang="en-GB" sz="3200" b="0" i="0" baseline="30000" dirty="0">
                <a:solidFill>
                  <a:srgbClr val="4A4A4A"/>
                </a:solidFill>
                <a:effectLst/>
                <a:highlight>
                  <a:srgbClr val="FFFFFF"/>
                </a:highlight>
                <a:latin typeface="system-ui"/>
                <a:hlinkClick r:id="rId2" tooltip="See footnote a"/>
              </a:rPr>
              <a:t>a</a:t>
            </a:r>
            <a:r>
              <a:rPr lang="en-GB" sz="3200" b="0" i="0" baseline="30000" dirty="0">
                <a:solidFill>
                  <a:srgbClr val="000000"/>
                </a:solidFill>
                <a:effectLst/>
                <a:highlight>
                  <a:srgbClr val="FFFFFF"/>
                </a:highlight>
                <a:latin typeface="system-ui"/>
              </a:rPr>
              <a:t>]</a:t>
            </a:r>
            <a:endParaRPr lang="en-GB" sz="3200" b="0" i="0" dirty="0">
              <a:solidFill>
                <a:srgbClr val="000000"/>
              </a:solidFill>
              <a:effectLst/>
              <a:highlight>
                <a:srgbClr val="FFFFFF"/>
              </a:highlight>
              <a:latin typeface="system-ui"/>
            </a:endParaRPr>
          </a:p>
          <a:p>
            <a:pPr algn="l"/>
            <a:r>
              <a:rPr lang="en-GB" sz="3200" b="1" i="0" baseline="30000" dirty="0">
                <a:solidFill>
                  <a:srgbClr val="000000"/>
                </a:solidFill>
                <a:effectLst/>
                <a:highlight>
                  <a:srgbClr val="FFFF00"/>
                </a:highlight>
                <a:latin typeface="system-ui"/>
              </a:rPr>
              <a:t>12 </a:t>
            </a:r>
            <a:r>
              <a:rPr lang="en-GB" sz="3200" b="0" i="0" dirty="0">
                <a:solidFill>
                  <a:srgbClr val="000000"/>
                </a:solidFill>
                <a:effectLst/>
                <a:highlight>
                  <a:srgbClr val="FFFF00"/>
                </a:highlight>
                <a:latin typeface="system-ui"/>
              </a:rPr>
              <a:t>Salvation is found in no one else, for there is no other name under heaven given to mankind by which we must be saved.”</a:t>
            </a:r>
          </a:p>
          <a:p>
            <a:endParaRPr lang="en-GB" dirty="0"/>
          </a:p>
        </p:txBody>
      </p:sp>
      <p:sp>
        <p:nvSpPr>
          <p:cNvPr id="4" name="TextBox 3">
            <a:extLst>
              <a:ext uri="{FF2B5EF4-FFF2-40B4-BE49-F238E27FC236}">
                <a16:creationId xmlns:a16="http://schemas.microsoft.com/office/drawing/2014/main" id="{5412E4FD-D73B-9419-DD4D-8136EB619D4D}"/>
              </a:ext>
            </a:extLst>
          </p:cNvPr>
          <p:cNvSpPr txBox="1"/>
          <p:nvPr/>
        </p:nvSpPr>
        <p:spPr>
          <a:xfrm>
            <a:off x="9112103" y="363347"/>
            <a:ext cx="2775098" cy="646331"/>
          </a:xfrm>
          <a:prstGeom prst="rect">
            <a:avLst/>
          </a:prstGeom>
          <a:noFill/>
        </p:spPr>
        <p:txBody>
          <a:bodyPr wrap="square" rtlCol="0">
            <a:spAutoFit/>
          </a:bodyPr>
          <a:lstStyle/>
          <a:p>
            <a:r>
              <a:rPr lang="en-GB" dirty="0"/>
              <a:t>OF THE GOSPEL</a:t>
            </a:r>
          </a:p>
          <a:p>
            <a:endParaRPr lang="en-GB" dirty="0"/>
          </a:p>
        </p:txBody>
      </p:sp>
    </p:spTree>
    <p:extLst>
      <p:ext uri="{BB962C8B-B14F-4D97-AF65-F5344CB8AC3E}">
        <p14:creationId xmlns:p14="http://schemas.microsoft.com/office/powerpoint/2010/main" val="1348447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C4FA44-E8E5-473B-4C83-970C8A916E2D}"/>
              </a:ext>
            </a:extLst>
          </p:cNvPr>
          <p:cNvSpPr>
            <a:spLocks noGrp="1"/>
          </p:cNvSpPr>
          <p:nvPr>
            <p:ph type="title"/>
          </p:nvPr>
        </p:nvSpPr>
        <p:spPr>
          <a:xfrm flipH="1">
            <a:off x="2466754" y="455362"/>
            <a:ext cx="5228976" cy="1550419"/>
          </a:xfrm>
        </p:spPr>
        <p:txBody>
          <a:bodyPr>
            <a:normAutofit/>
          </a:bodyPr>
          <a:lstStyle/>
          <a:p>
            <a:endParaRPr lang="en-GB" dirty="0"/>
          </a:p>
        </p:txBody>
      </p:sp>
      <p:sp>
        <p:nvSpPr>
          <p:cNvPr id="20" name="Content Placeholder 7">
            <a:extLst>
              <a:ext uri="{FF2B5EF4-FFF2-40B4-BE49-F238E27FC236}">
                <a16:creationId xmlns:a16="http://schemas.microsoft.com/office/drawing/2014/main" id="{C96A041A-4B75-592B-EF07-D6DED9756E5C}"/>
              </a:ext>
            </a:extLst>
          </p:cNvPr>
          <p:cNvSpPr>
            <a:spLocks noGrp="1"/>
          </p:cNvSpPr>
          <p:nvPr>
            <p:ph idx="1"/>
          </p:nvPr>
        </p:nvSpPr>
        <p:spPr>
          <a:xfrm>
            <a:off x="8410791" y="1177475"/>
            <a:ext cx="3651121" cy="5095733"/>
          </a:xfrm>
        </p:spPr>
        <p:txBody>
          <a:bodyPr>
            <a:normAutofit/>
          </a:bodyPr>
          <a:lstStyle/>
          <a:p>
            <a:pPr marL="0" indent="0">
              <a:buNone/>
            </a:pPr>
            <a:r>
              <a:rPr lang="en-GB" dirty="0"/>
              <a:t>INCLUSIVISM IS THE ENEMY OF KINGDOM ADVANCE</a:t>
            </a:r>
          </a:p>
          <a:p>
            <a:pPr marL="0" indent="0">
              <a:buNone/>
            </a:pPr>
            <a:endParaRPr lang="en-GB" dirty="0"/>
          </a:p>
          <a:p>
            <a:pPr marL="0" indent="0">
              <a:buNone/>
            </a:pPr>
            <a:r>
              <a:rPr lang="en-GB" dirty="0">
                <a:solidFill>
                  <a:srgbClr val="FF0000"/>
                </a:solidFill>
                <a:highlight>
                  <a:srgbClr val="FFFF00"/>
                </a:highlight>
              </a:rPr>
              <a:t>John 14:6</a:t>
            </a:r>
          </a:p>
          <a:p>
            <a:pPr marL="0" indent="0">
              <a:buNone/>
            </a:pPr>
            <a:r>
              <a:rPr lang="en-GB" dirty="0">
                <a:solidFill>
                  <a:srgbClr val="FF0000"/>
                </a:solidFill>
                <a:highlight>
                  <a:srgbClr val="FFFF00"/>
                </a:highlight>
              </a:rPr>
              <a:t> Jesus answered, “I am the way and the truth and the life. No one comes to the Father except through me</a:t>
            </a:r>
          </a:p>
          <a:p>
            <a:pPr marL="0" indent="0">
              <a:buNone/>
            </a:pPr>
            <a:endParaRPr lang="en-GB" dirty="0"/>
          </a:p>
          <a:p>
            <a:pPr marL="0" indent="0">
              <a:buNone/>
            </a:pPr>
            <a:endParaRPr lang="en-US" dirty="0"/>
          </a:p>
          <a:p>
            <a:endParaRPr lang="en-US" dirty="0"/>
          </a:p>
        </p:txBody>
      </p:sp>
      <p:pic>
        <p:nvPicPr>
          <p:cNvPr id="4" name="Content Placeholder 3">
            <a:extLst>
              <a:ext uri="{FF2B5EF4-FFF2-40B4-BE49-F238E27FC236}">
                <a16:creationId xmlns:a16="http://schemas.microsoft.com/office/drawing/2014/main" id="{7FEA4614-703C-D1D0-10F8-2F651AB779C1}"/>
              </a:ext>
            </a:extLst>
          </p:cNvPr>
          <p:cNvPicPr>
            <a:picLocks noChangeAspect="1"/>
          </p:cNvPicPr>
          <p:nvPr/>
        </p:nvPicPr>
        <p:blipFill>
          <a:blip r:embed="rId2"/>
          <a:stretch>
            <a:fillRect/>
          </a:stretch>
        </p:blipFill>
        <p:spPr>
          <a:xfrm>
            <a:off x="130087" y="309474"/>
            <a:ext cx="8029407" cy="5283251"/>
          </a:xfrm>
          <a:prstGeom prst="rect">
            <a:avLst/>
          </a:prstGeom>
        </p:spPr>
      </p:pic>
      <p:sp>
        <p:nvSpPr>
          <p:cNvPr id="5" name="TextBox 4">
            <a:extLst>
              <a:ext uri="{FF2B5EF4-FFF2-40B4-BE49-F238E27FC236}">
                <a16:creationId xmlns:a16="http://schemas.microsoft.com/office/drawing/2014/main" id="{AF4216FF-7A79-1448-1E75-2154BC107467}"/>
              </a:ext>
            </a:extLst>
          </p:cNvPr>
          <p:cNvSpPr txBox="1"/>
          <p:nvPr/>
        </p:nvSpPr>
        <p:spPr>
          <a:xfrm>
            <a:off x="1385153" y="5902195"/>
            <a:ext cx="9949154" cy="707886"/>
          </a:xfrm>
          <a:prstGeom prst="rect">
            <a:avLst/>
          </a:prstGeom>
          <a:noFill/>
        </p:spPr>
        <p:txBody>
          <a:bodyPr wrap="square">
            <a:spAutoFit/>
          </a:bodyPr>
          <a:lstStyle/>
          <a:p>
            <a:pPr algn="l"/>
            <a:r>
              <a:rPr lang="en-GB" sz="2000" b="1" i="0" baseline="30000" dirty="0">
                <a:solidFill>
                  <a:srgbClr val="000000"/>
                </a:solidFill>
                <a:effectLst/>
                <a:highlight>
                  <a:srgbClr val="FFFF00"/>
                </a:highlight>
                <a:latin typeface="system-ui"/>
              </a:rPr>
              <a:t>12 </a:t>
            </a:r>
            <a:r>
              <a:rPr lang="en-GB" sz="2000" b="0" i="0" dirty="0">
                <a:solidFill>
                  <a:srgbClr val="000000"/>
                </a:solidFill>
                <a:effectLst/>
                <a:highlight>
                  <a:srgbClr val="FFFF00"/>
                </a:highlight>
                <a:latin typeface="system-ui"/>
              </a:rPr>
              <a:t>Salvation is found in no one else, for there is no other name under heaven given to mankind by which we must be saved.”</a:t>
            </a:r>
          </a:p>
        </p:txBody>
      </p:sp>
    </p:spTree>
    <p:extLst>
      <p:ext uri="{BB962C8B-B14F-4D97-AF65-F5344CB8AC3E}">
        <p14:creationId xmlns:p14="http://schemas.microsoft.com/office/powerpoint/2010/main" val="2500060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59127F-6997-2108-8BCC-E786C18B4A40}"/>
              </a:ext>
            </a:extLst>
          </p:cNvPr>
          <p:cNvSpPr>
            <a:spLocks noGrp="1"/>
          </p:cNvSpPr>
          <p:nvPr>
            <p:ph type="title"/>
          </p:nvPr>
        </p:nvSpPr>
        <p:spPr>
          <a:xfrm>
            <a:off x="7695729" y="455362"/>
            <a:ext cx="3378671" cy="1550419"/>
          </a:xfrm>
        </p:spPr>
        <p:txBody>
          <a:bodyPr>
            <a:normAutofit/>
          </a:bodyPr>
          <a:lstStyle/>
          <a:p>
            <a:endParaRPr lang="en-GB" dirty="0"/>
          </a:p>
        </p:txBody>
      </p:sp>
      <p:sp>
        <p:nvSpPr>
          <p:cNvPr id="20" name="Content Placeholder 7">
            <a:extLst>
              <a:ext uri="{FF2B5EF4-FFF2-40B4-BE49-F238E27FC236}">
                <a16:creationId xmlns:a16="http://schemas.microsoft.com/office/drawing/2014/main" id="{8C1BC651-2856-5FC8-E8EA-CA1E5A1C5830}"/>
              </a:ext>
            </a:extLst>
          </p:cNvPr>
          <p:cNvSpPr>
            <a:spLocks noGrp="1"/>
          </p:cNvSpPr>
          <p:nvPr>
            <p:ph idx="1"/>
          </p:nvPr>
        </p:nvSpPr>
        <p:spPr>
          <a:xfrm>
            <a:off x="7695728" y="2160016"/>
            <a:ext cx="3378672" cy="3926152"/>
          </a:xfrm>
        </p:spPr>
        <p:txBody>
          <a:bodyPr>
            <a:normAutofit/>
          </a:bodyPr>
          <a:lstStyle/>
          <a:p>
            <a:r>
              <a:rPr lang="en-US" dirty="0"/>
              <a:t>IF YOU CAN GET TO GOD ANOTHER WAY JESUS DIDN’T NEED TO DIE</a:t>
            </a:r>
          </a:p>
          <a:p>
            <a:r>
              <a:rPr lang="en-US" dirty="0"/>
              <a:t>HE COULD HAVE RUN AWAY IN THE GARDEN OF GETHSEMANE</a:t>
            </a:r>
          </a:p>
          <a:p>
            <a:endParaRPr lang="en-US" dirty="0"/>
          </a:p>
        </p:txBody>
      </p:sp>
      <p:pic>
        <p:nvPicPr>
          <p:cNvPr id="4" name="Content Placeholder 3">
            <a:extLst>
              <a:ext uri="{FF2B5EF4-FFF2-40B4-BE49-F238E27FC236}">
                <a16:creationId xmlns:a16="http://schemas.microsoft.com/office/drawing/2014/main" id="{BD277969-1401-A1C8-9D4C-FDEB4139ABF9}"/>
              </a:ext>
            </a:extLst>
          </p:cNvPr>
          <p:cNvPicPr>
            <a:picLocks noChangeAspect="1"/>
          </p:cNvPicPr>
          <p:nvPr/>
        </p:nvPicPr>
        <p:blipFill>
          <a:blip r:embed="rId2"/>
          <a:stretch>
            <a:fillRect/>
          </a:stretch>
        </p:blipFill>
        <p:spPr>
          <a:xfrm>
            <a:off x="2179056" y="565154"/>
            <a:ext cx="4609792" cy="5527672"/>
          </a:xfrm>
          <a:prstGeom prst="rect">
            <a:avLst/>
          </a:prstGeom>
        </p:spPr>
      </p:pic>
    </p:spTree>
    <p:extLst>
      <p:ext uri="{BB962C8B-B14F-4D97-AF65-F5344CB8AC3E}">
        <p14:creationId xmlns:p14="http://schemas.microsoft.com/office/powerpoint/2010/main" val="1805331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3E2E4-843B-5CEF-D9C6-C598C2872F3E}"/>
              </a:ext>
            </a:extLst>
          </p:cNvPr>
          <p:cNvSpPr>
            <a:spLocks noGrp="1"/>
          </p:cNvSpPr>
          <p:nvPr>
            <p:ph type="title"/>
          </p:nvPr>
        </p:nvSpPr>
        <p:spPr>
          <a:xfrm>
            <a:off x="1587710" y="455363"/>
            <a:ext cx="9486690" cy="958768"/>
          </a:xfrm>
        </p:spPr>
        <p:txBody>
          <a:bodyPr>
            <a:noAutofit/>
          </a:bodyPr>
          <a:lstStyle/>
          <a:p>
            <a:r>
              <a:rPr lang="en-GB" sz="2400" dirty="0"/>
              <a:t>PETER HAD UNDERSTOOD THE TRUTH THAT JESUS HAD DIED AND RISEN AGAIN TO SAVE US FROM OUR SIN AND ETERNAL DEATH. ALL WE HAVE TO DO IS BELIEVE. GOOD ACTIONS FOLLOW AS A RESPONSE TO THAT AMAZING ACT OF UNCONDITIONAL LOVE</a:t>
            </a:r>
            <a:br>
              <a:rPr lang="en-GB" sz="2800" dirty="0"/>
            </a:br>
            <a:endParaRPr lang="en-GB" sz="2800" dirty="0"/>
          </a:p>
        </p:txBody>
      </p:sp>
      <p:sp>
        <p:nvSpPr>
          <p:cNvPr id="3" name="Content Placeholder 2">
            <a:extLst>
              <a:ext uri="{FF2B5EF4-FFF2-40B4-BE49-F238E27FC236}">
                <a16:creationId xmlns:a16="http://schemas.microsoft.com/office/drawing/2014/main" id="{82B8A9E1-5106-38E8-C0D8-A601A5F20E90}"/>
              </a:ext>
            </a:extLst>
          </p:cNvPr>
          <p:cNvSpPr>
            <a:spLocks noGrp="1"/>
          </p:cNvSpPr>
          <p:nvPr>
            <p:ph idx="1"/>
          </p:nvPr>
        </p:nvSpPr>
        <p:spPr>
          <a:xfrm>
            <a:off x="1352655" y="2191914"/>
            <a:ext cx="9486690" cy="3926152"/>
          </a:xfrm>
        </p:spPr>
        <p:txBody>
          <a:bodyPr/>
          <a:lstStyle/>
          <a:p>
            <a:pPr marL="0" indent="0">
              <a:buNone/>
            </a:pPr>
            <a:endParaRPr lang="en-GB" dirty="0"/>
          </a:p>
          <a:p>
            <a:pPr marL="0" indent="0">
              <a:buNone/>
            </a:pPr>
            <a:r>
              <a:rPr lang="en-GB" dirty="0">
                <a:solidFill>
                  <a:srgbClr val="FF0000"/>
                </a:solidFill>
                <a:highlight>
                  <a:srgbClr val="FFFF00"/>
                </a:highlight>
              </a:rPr>
              <a:t>John 3:16  For God so loved the world that he gave his one and only Son, that </a:t>
            </a:r>
            <a:r>
              <a:rPr lang="en-GB" b="1" dirty="0">
                <a:solidFill>
                  <a:srgbClr val="FF0000"/>
                </a:solidFill>
                <a:highlight>
                  <a:srgbClr val="FFFF00"/>
                </a:highlight>
              </a:rPr>
              <a:t>whoever believes in him </a:t>
            </a:r>
            <a:r>
              <a:rPr lang="en-GB" dirty="0">
                <a:solidFill>
                  <a:srgbClr val="FF0000"/>
                </a:solidFill>
                <a:highlight>
                  <a:srgbClr val="FFFF00"/>
                </a:highlight>
              </a:rPr>
              <a:t>shall not perish but have eternal life</a:t>
            </a:r>
          </a:p>
        </p:txBody>
      </p:sp>
      <p:pic>
        <p:nvPicPr>
          <p:cNvPr id="5" name="Picture 4">
            <a:extLst>
              <a:ext uri="{FF2B5EF4-FFF2-40B4-BE49-F238E27FC236}">
                <a16:creationId xmlns:a16="http://schemas.microsoft.com/office/drawing/2014/main" id="{C392F4AD-96EE-EB0C-E585-C8883D2B6E7D}"/>
              </a:ext>
            </a:extLst>
          </p:cNvPr>
          <p:cNvPicPr>
            <a:picLocks noChangeAspect="1"/>
          </p:cNvPicPr>
          <p:nvPr/>
        </p:nvPicPr>
        <p:blipFill>
          <a:blip r:embed="rId2"/>
          <a:stretch>
            <a:fillRect/>
          </a:stretch>
        </p:blipFill>
        <p:spPr>
          <a:xfrm>
            <a:off x="7761767" y="3831678"/>
            <a:ext cx="3841898" cy="2881424"/>
          </a:xfrm>
          <a:prstGeom prst="rect">
            <a:avLst/>
          </a:prstGeom>
        </p:spPr>
      </p:pic>
      <p:pic>
        <p:nvPicPr>
          <p:cNvPr id="1026" name="Picture 2" descr="Crucifix Wallpapers - Top Free Crucifix Backgrounds - WallpaperAccess">
            <a:extLst>
              <a:ext uri="{FF2B5EF4-FFF2-40B4-BE49-F238E27FC236}">
                <a16:creationId xmlns:a16="http://schemas.microsoft.com/office/drawing/2014/main" id="{F08B28B5-7FD9-72CE-F870-1363E3E7AC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338" y="4005565"/>
            <a:ext cx="4514850" cy="253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479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46E35-E3A4-125F-A2A2-61C111784DFC}"/>
              </a:ext>
            </a:extLst>
          </p:cNvPr>
          <p:cNvSpPr>
            <a:spLocks noGrp="1"/>
          </p:cNvSpPr>
          <p:nvPr>
            <p:ph type="title"/>
          </p:nvPr>
        </p:nvSpPr>
        <p:spPr>
          <a:xfrm>
            <a:off x="1587710" y="455362"/>
            <a:ext cx="9486690" cy="129429"/>
          </a:xfrm>
        </p:spPr>
        <p:txBody>
          <a:bodyPr>
            <a:normAutofit fontScale="90000"/>
          </a:bodyPr>
          <a:lstStyle/>
          <a:p>
            <a:endParaRPr lang="en-GB" dirty="0"/>
          </a:p>
        </p:txBody>
      </p:sp>
      <p:sp>
        <p:nvSpPr>
          <p:cNvPr id="3" name="Content Placeholder 2">
            <a:extLst>
              <a:ext uri="{FF2B5EF4-FFF2-40B4-BE49-F238E27FC236}">
                <a16:creationId xmlns:a16="http://schemas.microsoft.com/office/drawing/2014/main" id="{7F17FD84-56DB-0E48-BAB4-B348E2C3228A}"/>
              </a:ext>
            </a:extLst>
          </p:cNvPr>
          <p:cNvSpPr>
            <a:spLocks noGrp="1"/>
          </p:cNvSpPr>
          <p:nvPr>
            <p:ph idx="1"/>
          </p:nvPr>
        </p:nvSpPr>
        <p:spPr>
          <a:xfrm>
            <a:off x="832971" y="-138222"/>
            <a:ext cx="9771319" cy="6007394"/>
          </a:xfrm>
        </p:spPr>
        <p:txBody>
          <a:bodyPr>
            <a:normAutofit lnSpcReduction="10000"/>
          </a:bodyPr>
          <a:lstStyle/>
          <a:p>
            <a:pPr algn="l"/>
            <a:endParaRPr lang="en-GB" b="1" i="0" baseline="30000" dirty="0">
              <a:solidFill>
                <a:srgbClr val="000000"/>
              </a:solidFill>
              <a:effectLst/>
              <a:highlight>
                <a:srgbClr val="FFFF00"/>
              </a:highlight>
              <a:latin typeface="system-ui"/>
            </a:endParaRPr>
          </a:p>
          <a:p>
            <a:pPr algn="l"/>
            <a:endParaRPr lang="en-GB" b="1" baseline="30000" dirty="0">
              <a:solidFill>
                <a:srgbClr val="000000"/>
              </a:solidFill>
              <a:highlight>
                <a:srgbClr val="FFFF00"/>
              </a:highlight>
              <a:latin typeface="system-ui"/>
            </a:endParaRPr>
          </a:p>
          <a:p>
            <a:pPr algn="l"/>
            <a:r>
              <a:rPr lang="en-GB" b="1" i="0" baseline="30000" dirty="0">
                <a:solidFill>
                  <a:srgbClr val="000000"/>
                </a:solidFill>
                <a:effectLst/>
                <a:highlight>
                  <a:srgbClr val="FFFF00"/>
                </a:highlight>
                <a:latin typeface="system-ui"/>
              </a:rPr>
              <a:t>13 </a:t>
            </a:r>
            <a:r>
              <a:rPr lang="en-GB" b="0" i="0" dirty="0">
                <a:solidFill>
                  <a:srgbClr val="000000"/>
                </a:solidFill>
                <a:effectLst/>
                <a:highlight>
                  <a:srgbClr val="FFFF00"/>
                </a:highlight>
                <a:latin typeface="system-ui"/>
              </a:rPr>
              <a:t>When they saw the courage of Peter and John and realized that they were unschooled, ordinary men, they were astonished </a:t>
            </a:r>
            <a:r>
              <a:rPr lang="en-GB" b="0" i="0" dirty="0">
                <a:solidFill>
                  <a:srgbClr val="000000"/>
                </a:solidFill>
                <a:effectLst/>
                <a:highlight>
                  <a:srgbClr val="FFFFFF"/>
                </a:highlight>
                <a:latin typeface="system-ui"/>
              </a:rPr>
              <a:t>and they took note that these men had been with Jesus. </a:t>
            </a:r>
            <a:r>
              <a:rPr lang="en-GB" b="1" i="0" baseline="30000" dirty="0">
                <a:solidFill>
                  <a:srgbClr val="000000"/>
                </a:solidFill>
                <a:effectLst/>
                <a:highlight>
                  <a:srgbClr val="FFFFFF"/>
                </a:highlight>
                <a:latin typeface="system-ui"/>
              </a:rPr>
              <a:t>14 </a:t>
            </a:r>
            <a:r>
              <a:rPr lang="en-GB" b="0" i="0" dirty="0">
                <a:solidFill>
                  <a:srgbClr val="000000"/>
                </a:solidFill>
                <a:effectLst/>
                <a:highlight>
                  <a:srgbClr val="FFFFFF"/>
                </a:highlight>
                <a:latin typeface="system-ui"/>
              </a:rPr>
              <a:t>But since they could see the man who had been healed standing there with them, there was nothing they could say. </a:t>
            </a:r>
            <a:r>
              <a:rPr lang="en-GB" b="1" i="0" baseline="30000" dirty="0">
                <a:solidFill>
                  <a:srgbClr val="000000"/>
                </a:solidFill>
                <a:effectLst/>
                <a:highlight>
                  <a:srgbClr val="FFFFFF"/>
                </a:highlight>
                <a:latin typeface="system-ui"/>
              </a:rPr>
              <a:t>15 </a:t>
            </a:r>
            <a:r>
              <a:rPr lang="en-GB" b="0" i="0" dirty="0">
                <a:solidFill>
                  <a:srgbClr val="000000"/>
                </a:solidFill>
                <a:effectLst/>
                <a:highlight>
                  <a:srgbClr val="FFFFFF"/>
                </a:highlight>
                <a:latin typeface="system-ui"/>
              </a:rPr>
              <a:t>So they ordered them to withdraw from the Sanhedrin and then conferred together. </a:t>
            </a:r>
            <a:r>
              <a:rPr lang="en-GB" b="1" i="0" baseline="30000" dirty="0">
                <a:solidFill>
                  <a:srgbClr val="000000"/>
                </a:solidFill>
                <a:effectLst/>
                <a:highlight>
                  <a:srgbClr val="FFFFFF"/>
                </a:highlight>
                <a:latin typeface="system-ui"/>
              </a:rPr>
              <a:t>16 </a:t>
            </a:r>
            <a:r>
              <a:rPr lang="en-GB" b="0" i="0" dirty="0">
                <a:solidFill>
                  <a:srgbClr val="000000"/>
                </a:solidFill>
                <a:effectLst/>
                <a:highlight>
                  <a:srgbClr val="FFFFFF"/>
                </a:highlight>
                <a:latin typeface="system-ui"/>
              </a:rPr>
              <a:t>“What are we going to do with these men?” they asked. “Everyone living in Jerusalem knows they have performed a notable sign, and we cannot deny it. </a:t>
            </a:r>
            <a:r>
              <a:rPr lang="en-GB" b="1" i="0" baseline="30000" dirty="0">
                <a:solidFill>
                  <a:srgbClr val="000000"/>
                </a:solidFill>
                <a:effectLst/>
                <a:highlight>
                  <a:srgbClr val="FFFFFF"/>
                </a:highlight>
                <a:latin typeface="system-ui"/>
              </a:rPr>
              <a:t>17 </a:t>
            </a:r>
            <a:r>
              <a:rPr lang="en-GB" b="0" i="0" dirty="0">
                <a:solidFill>
                  <a:srgbClr val="000000"/>
                </a:solidFill>
                <a:effectLst/>
                <a:highlight>
                  <a:srgbClr val="FFFFFF"/>
                </a:highlight>
                <a:latin typeface="system-ui"/>
              </a:rPr>
              <a:t>But to stop this thing from spreading any further among the people, we must warn them to speak no longer to anyone </a:t>
            </a:r>
            <a:r>
              <a:rPr lang="en-GB" b="0" i="0" dirty="0">
                <a:solidFill>
                  <a:srgbClr val="000000"/>
                </a:solidFill>
                <a:effectLst/>
                <a:highlight>
                  <a:srgbClr val="FFFF00"/>
                </a:highlight>
                <a:latin typeface="system-ui"/>
              </a:rPr>
              <a:t>in this name.”</a:t>
            </a:r>
          </a:p>
          <a:p>
            <a:endParaRPr lang="en-GB" dirty="0"/>
          </a:p>
          <a:p>
            <a:r>
              <a:rPr lang="en-GB" sz="2400" b="1" i="0" baseline="30000" dirty="0">
                <a:solidFill>
                  <a:srgbClr val="000000"/>
                </a:solidFill>
                <a:effectLst/>
                <a:highlight>
                  <a:srgbClr val="FFFFFF"/>
                </a:highlight>
                <a:latin typeface="system-ui"/>
              </a:rPr>
              <a:t>18 </a:t>
            </a:r>
            <a:r>
              <a:rPr lang="en-GB" sz="2400" b="0" i="0" dirty="0">
                <a:solidFill>
                  <a:srgbClr val="000000"/>
                </a:solidFill>
                <a:effectLst/>
                <a:highlight>
                  <a:srgbClr val="FFFFFF"/>
                </a:highlight>
                <a:latin typeface="system-ui"/>
              </a:rPr>
              <a:t>Then they called them in again and commanded them not to speak or teach at all in the name of Jesus. </a:t>
            </a:r>
            <a:r>
              <a:rPr lang="en-GB" sz="2400" b="1" i="0" baseline="30000" dirty="0">
                <a:solidFill>
                  <a:srgbClr val="000000"/>
                </a:solidFill>
                <a:effectLst/>
                <a:highlight>
                  <a:srgbClr val="FFFFFF"/>
                </a:highlight>
                <a:latin typeface="system-ui"/>
              </a:rPr>
              <a:t>19 </a:t>
            </a:r>
            <a:r>
              <a:rPr lang="en-GB" sz="2400" b="0" i="0" dirty="0">
                <a:solidFill>
                  <a:srgbClr val="000000"/>
                </a:solidFill>
                <a:effectLst/>
                <a:highlight>
                  <a:srgbClr val="FFFFFF"/>
                </a:highlight>
                <a:latin typeface="system-ui"/>
              </a:rPr>
              <a:t>But Peter and John replied, </a:t>
            </a:r>
            <a:r>
              <a:rPr lang="en-GB" sz="2400" b="0" i="0" dirty="0">
                <a:solidFill>
                  <a:srgbClr val="000000"/>
                </a:solidFill>
                <a:effectLst/>
                <a:highlight>
                  <a:srgbClr val="FFFF00"/>
                </a:highlight>
                <a:latin typeface="system-ui"/>
              </a:rPr>
              <a:t>“Which is right in God’s eyes: to listen to you, or to him? </a:t>
            </a:r>
            <a:r>
              <a:rPr lang="en-GB" sz="2400" b="0" i="0" dirty="0">
                <a:solidFill>
                  <a:srgbClr val="000000"/>
                </a:solidFill>
                <a:effectLst/>
                <a:highlight>
                  <a:srgbClr val="FFFFFF"/>
                </a:highlight>
                <a:latin typeface="system-ui"/>
              </a:rPr>
              <a:t>You be the judges! </a:t>
            </a:r>
            <a:r>
              <a:rPr lang="en-GB" sz="2400" b="1" i="0" baseline="30000" dirty="0">
                <a:solidFill>
                  <a:srgbClr val="000000"/>
                </a:solidFill>
                <a:effectLst/>
                <a:highlight>
                  <a:srgbClr val="FFFFFF"/>
                </a:highlight>
                <a:latin typeface="system-ui"/>
              </a:rPr>
              <a:t>20 </a:t>
            </a:r>
            <a:r>
              <a:rPr lang="en-GB" sz="2400" b="0" i="0" dirty="0">
                <a:solidFill>
                  <a:srgbClr val="000000"/>
                </a:solidFill>
                <a:effectLst/>
                <a:highlight>
                  <a:srgbClr val="FFFFFF"/>
                </a:highlight>
                <a:latin typeface="system-ui"/>
              </a:rPr>
              <a:t>As for us, we cannot help speaking about what we have seen and heard.”</a:t>
            </a:r>
          </a:p>
          <a:p>
            <a:endParaRPr lang="en-GB" dirty="0"/>
          </a:p>
        </p:txBody>
      </p:sp>
    </p:spTree>
    <p:extLst>
      <p:ext uri="{BB962C8B-B14F-4D97-AF65-F5344CB8AC3E}">
        <p14:creationId xmlns:p14="http://schemas.microsoft.com/office/powerpoint/2010/main" val="4220074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57AC4-8643-C54A-ED21-24B6D6577ED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CD7C173-59C2-4877-4725-AB4426C200A8}"/>
              </a:ext>
            </a:extLst>
          </p:cNvPr>
          <p:cNvSpPr>
            <a:spLocks noGrp="1"/>
          </p:cNvSpPr>
          <p:nvPr>
            <p:ph idx="1"/>
          </p:nvPr>
        </p:nvSpPr>
        <p:spPr>
          <a:xfrm>
            <a:off x="85061" y="74429"/>
            <a:ext cx="11493795" cy="6422064"/>
          </a:xfrm>
        </p:spPr>
        <p:txBody>
          <a:bodyPr>
            <a:normAutofit fontScale="62500" lnSpcReduction="20000"/>
          </a:bodyPr>
          <a:lstStyle/>
          <a:p>
            <a:pPr algn="l"/>
            <a:r>
              <a:rPr lang="en-GB" sz="3200" b="1" i="0" baseline="30000" dirty="0">
                <a:solidFill>
                  <a:srgbClr val="000000"/>
                </a:solidFill>
                <a:effectLst/>
                <a:highlight>
                  <a:srgbClr val="FFFFFF"/>
                </a:highlight>
                <a:latin typeface="system-ui"/>
              </a:rPr>
              <a:t>21 </a:t>
            </a:r>
            <a:r>
              <a:rPr lang="en-GB" sz="3200" b="0" i="0" dirty="0">
                <a:solidFill>
                  <a:srgbClr val="000000"/>
                </a:solidFill>
                <a:effectLst/>
                <a:highlight>
                  <a:srgbClr val="FFFFFF"/>
                </a:highlight>
                <a:latin typeface="system-ui"/>
              </a:rPr>
              <a:t>After further threats they let them go. They could not decide how to punish them, because all the people were praising God for what had happened. </a:t>
            </a:r>
            <a:r>
              <a:rPr lang="en-GB" sz="3200" b="1" i="0" baseline="30000" dirty="0">
                <a:solidFill>
                  <a:srgbClr val="000000"/>
                </a:solidFill>
                <a:effectLst/>
                <a:highlight>
                  <a:srgbClr val="FFFFFF"/>
                </a:highlight>
                <a:latin typeface="system-ui"/>
              </a:rPr>
              <a:t>22 </a:t>
            </a:r>
            <a:r>
              <a:rPr lang="en-GB" sz="3200" b="0" i="0" dirty="0">
                <a:solidFill>
                  <a:srgbClr val="000000"/>
                </a:solidFill>
                <a:effectLst/>
                <a:highlight>
                  <a:srgbClr val="FFFFFF"/>
                </a:highlight>
                <a:latin typeface="system-ui"/>
              </a:rPr>
              <a:t>For the man who was miraculously healed was over forty years old</a:t>
            </a:r>
          </a:p>
          <a:p>
            <a:pPr algn="l"/>
            <a:r>
              <a:rPr lang="en-GB" sz="3200" b="1" i="0" baseline="30000" dirty="0">
                <a:solidFill>
                  <a:srgbClr val="000000"/>
                </a:solidFill>
                <a:effectLst/>
                <a:highlight>
                  <a:srgbClr val="FFFFFF"/>
                </a:highlight>
                <a:latin typeface="system-ui"/>
              </a:rPr>
              <a:t>23 </a:t>
            </a:r>
            <a:r>
              <a:rPr lang="en-GB" sz="3200" b="0" i="0" dirty="0">
                <a:solidFill>
                  <a:srgbClr val="000000"/>
                </a:solidFill>
                <a:effectLst/>
                <a:highlight>
                  <a:srgbClr val="FFFFFF"/>
                </a:highlight>
                <a:latin typeface="system-ui"/>
              </a:rPr>
              <a:t>On their release, Peter and John went back to their own people and reported all that the chief priests and the elders had said to them. </a:t>
            </a:r>
            <a:r>
              <a:rPr lang="en-GB" sz="3200" b="1" i="0" baseline="30000" dirty="0">
                <a:solidFill>
                  <a:srgbClr val="000000"/>
                </a:solidFill>
                <a:effectLst/>
                <a:highlight>
                  <a:srgbClr val="FFFFFF"/>
                </a:highlight>
                <a:latin typeface="system-ui"/>
              </a:rPr>
              <a:t>24 </a:t>
            </a:r>
            <a:r>
              <a:rPr lang="en-GB" sz="3200" b="0" i="0" dirty="0">
                <a:solidFill>
                  <a:srgbClr val="000000"/>
                </a:solidFill>
                <a:effectLst/>
                <a:highlight>
                  <a:srgbClr val="FFFFFF"/>
                </a:highlight>
                <a:latin typeface="system-ui"/>
              </a:rPr>
              <a:t>When they heard this, </a:t>
            </a:r>
            <a:r>
              <a:rPr lang="en-GB" sz="3200" b="0" i="0" dirty="0">
                <a:solidFill>
                  <a:srgbClr val="000000"/>
                </a:solidFill>
                <a:effectLst/>
                <a:highlight>
                  <a:srgbClr val="FFFF00"/>
                </a:highlight>
                <a:latin typeface="system-ui"/>
              </a:rPr>
              <a:t>they raised their voices together in prayer </a:t>
            </a:r>
            <a:r>
              <a:rPr lang="en-GB" sz="3200" b="0" i="0" dirty="0">
                <a:solidFill>
                  <a:srgbClr val="000000"/>
                </a:solidFill>
                <a:effectLst/>
                <a:highlight>
                  <a:srgbClr val="FFFFFF"/>
                </a:highlight>
                <a:latin typeface="system-ui"/>
              </a:rPr>
              <a:t>to God. “Sovereign Lord,” they said, “you made the heavens and the earth and the sea, and everything in them. </a:t>
            </a:r>
            <a:r>
              <a:rPr lang="en-GB" sz="3200" b="1" i="0" baseline="30000" dirty="0">
                <a:solidFill>
                  <a:srgbClr val="000000"/>
                </a:solidFill>
                <a:effectLst/>
                <a:highlight>
                  <a:srgbClr val="FFFF00"/>
                </a:highlight>
                <a:latin typeface="system-ui"/>
              </a:rPr>
              <a:t>25 </a:t>
            </a:r>
            <a:r>
              <a:rPr lang="en-GB" sz="3200" b="0" i="0" dirty="0">
                <a:solidFill>
                  <a:srgbClr val="000000"/>
                </a:solidFill>
                <a:effectLst/>
                <a:highlight>
                  <a:srgbClr val="FFFF00"/>
                </a:highlight>
                <a:latin typeface="system-ui"/>
              </a:rPr>
              <a:t>You spoke by the Holy Spirit through the mouth of your servant, our father David</a:t>
            </a:r>
            <a:r>
              <a:rPr lang="en-GB" sz="3200" b="0" i="0" dirty="0">
                <a:solidFill>
                  <a:srgbClr val="000000"/>
                </a:solidFill>
                <a:effectLst/>
                <a:highlight>
                  <a:srgbClr val="FFFFFF"/>
                </a:highlight>
                <a:latin typeface="system-ui"/>
              </a:rPr>
              <a:t>:</a:t>
            </a:r>
          </a:p>
          <a:p>
            <a:pPr algn="l"/>
            <a:r>
              <a:rPr lang="en-GB" sz="3200" b="0" i="0" dirty="0">
                <a:solidFill>
                  <a:srgbClr val="000000"/>
                </a:solidFill>
                <a:effectLst/>
                <a:highlight>
                  <a:srgbClr val="FFFFFF"/>
                </a:highlight>
                <a:latin typeface="system-ui"/>
              </a:rPr>
              <a:t>“‘Why do the nations rage</a:t>
            </a:r>
            <a:br>
              <a:rPr lang="en-GB" sz="3200" b="0" i="0" dirty="0">
                <a:solidFill>
                  <a:srgbClr val="000000"/>
                </a:solidFill>
                <a:effectLst/>
                <a:highlight>
                  <a:srgbClr val="FFFFFF"/>
                </a:highlight>
                <a:latin typeface="system-ui"/>
              </a:rPr>
            </a:br>
            <a:r>
              <a:rPr lang="en-GB" sz="3200" b="0" i="0" dirty="0">
                <a:solidFill>
                  <a:srgbClr val="000000"/>
                </a:solidFill>
                <a:effectLst/>
                <a:highlight>
                  <a:srgbClr val="FFFFFF"/>
                </a:highlight>
                <a:latin typeface="Courier New" panose="02070309020205020404" pitchFamily="49" charset="0"/>
              </a:rPr>
              <a:t>    </a:t>
            </a:r>
            <a:r>
              <a:rPr lang="en-GB" sz="3200" b="0" i="0" dirty="0">
                <a:solidFill>
                  <a:srgbClr val="000000"/>
                </a:solidFill>
                <a:effectLst/>
                <a:highlight>
                  <a:srgbClr val="FFFFFF"/>
                </a:highlight>
                <a:latin typeface="system-ui"/>
              </a:rPr>
              <a:t>and the peoples plot in vain?</a:t>
            </a:r>
            <a:br>
              <a:rPr lang="en-GB" sz="3200" b="0" i="0" dirty="0">
                <a:solidFill>
                  <a:srgbClr val="000000"/>
                </a:solidFill>
                <a:effectLst/>
                <a:highlight>
                  <a:srgbClr val="FFFFFF"/>
                </a:highlight>
                <a:latin typeface="system-ui"/>
              </a:rPr>
            </a:br>
            <a:r>
              <a:rPr lang="en-GB" sz="3200" b="1" i="0" baseline="30000" dirty="0">
                <a:solidFill>
                  <a:srgbClr val="000000"/>
                </a:solidFill>
                <a:effectLst/>
                <a:highlight>
                  <a:srgbClr val="FFFFFF"/>
                </a:highlight>
                <a:latin typeface="system-ui"/>
              </a:rPr>
              <a:t>26 </a:t>
            </a:r>
            <a:r>
              <a:rPr lang="en-GB" sz="3200" b="0" i="0" dirty="0">
                <a:solidFill>
                  <a:srgbClr val="000000"/>
                </a:solidFill>
                <a:effectLst/>
                <a:highlight>
                  <a:srgbClr val="FFFFFF"/>
                </a:highlight>
                <a:latin typeface="system-ui"/>
              </a:rPr>
              <a:t>The kings of the earth rise up</a:t>
            </a:r>
            <a:br>
              <a:rPr lang="en-GB" sz="3200" b="0" i="0" dirty="0">
                <a:solidFill>
                  <a:srgbClr val="000000"/>
                </a:solidFill>
                <a:effectLst/>
                <a:highlight>
                  <a:srgbClr val="FFFFFF"/>
                </a:highlight>
                <a:latin typeface="system-ui"/>
              </a:rPr>
            </a:br>
            <a:r>
              <a:rPr lang="en-GB" sz="3200" b="0" i="0" dirty="0">
                <a:solidFill>
                  <a:srgbClr val="000000"/>
                </a:solidFill>
                <a:effectLst/>
                <a:highlight>
                  <a:srgbClr val="FFFFFF"/>
                </a:highlight>
                <a:latin typeface="Courier New" panose="02070309020205020404" pitchFamily="49" charset="0"/>
              </a:rPr>
              <a:t>    </a:t>
            </a:r>
            <a:r>
              <a:rPr lang="en-GB" sz="3200" b="0" i="0" dirty="0">
                <a:solidFill>
                  <a:srgbClr val="000000"/>
                </a:solidFill>
                <a:effectLst/>
                <a:highlight>
                  <a:srgbClr val="FFFFFF"/>
                </a:highlight>
                <a:latin typeface="system-ui"/>
              </a:rPr>
              <a:t>and the rulers band together</a:t>
            </a:r>
            <a:br>
              <a:rPr lang="en-GB" sz="3200" b="0" i="0" dirty="0">
                <a:solidFill>
                  <a:srgbClr val="000000"/>
                </a:solidFill>
                <a:effectLst/>
                <a:highlight>
                  <a:srgbClr val="FFFFFF"/>
                </a:highlight>
                <a:latin typeface="system-ui"/>
              </a:rPr>
            </a:br>
            <a:r>
              <a:rPr lang="en-GB" sz="3200" b="0" i="0" dirty="0">
                <a:solidFill>
                  <a:srgbClr val="000000"/>
                </a:solidFill>
                <a:effectLst/>
                <a:highlight>
                  <a:srgbClr val="FFFFFF"/>
                </a:highlight>
                <a:latin typeface="system-ui"/>
              </a:rPr>
              <a:t>against the Lord</a:t>
            </a:r>
            <a:br>
              <a:rPr lang="en-GB" sz="3200" b="0" i="0" dirty="0">
                <a:solidFill>
                  <a:srgbClr val="000000"/>
                </a:solidFill>
                <a:effectLst/>
                <a:highlight>
                  <a:srgbClr val="FFFFFF"/>
                </a:highlight>
                <a:latin typeface="system-ui"/>
              </a:rPr>
            </a:br>
            <a:r>
              <a:rPr lang="en-GB" sz="3200" b="0" i="0" dirty="0">
                <a:solidFill>
                  <a:srgbClr val="000000"/>
                </a:solidFill>
                <a:effectLst/>
                <a:highlight>
                  <a:srgbClr val="FFFFFF"/>
                </a:highlight>
                <a:latin typeface="Courier New" panose="02070309020205020404" pitchFamily="49" charset="0"/>
              </a:rPr>
              <a:t>    </a:t>
            </a:r>
            <a:r>
              <a:rPr lang="en-GB" sz="3200" b="0" i="0" dirty="0">
                <a:solidFill>
                  <a:srgbClr val="000000"/>
                </a:solidFill>
                <a:effectLst/>
                <a:highlight>
                  <a:srgbClr val="FFFFFF"/>
                </a:highlight>
                <a:latin typeface="system-ui"/>
              </a:rPr>
              <a:t>and against his anointed one.</a:t>
            </a:r>
          </a:p>
          <a:p>
            <a:pPr algn="l"/>
            <a:r>
              <a:rPr lang="en-GB" sz="3200" b="1" i="0" baseline="30000" dirty="0">
                <a:solidFill>
                  <a:srgbClr val="000000"/>
                </a:solidFill>
                <a:effectLst/>
                <a:highlight>
                  <a:srgbClr val="FFFF00"/>
                </a:highlight>
                <a:latin typeface="system-ui"/>
              </a:rPr>
              <a:t>27 </a:t>
            </a:r>
            <a:r>
              <a:rPr lang="en-GB" sz="3200" b="0" i="0" dirty="0">
                <a:solidFill>
                  <a:srgbClr val="000000"/>
                </a:solidFill>
                <a:effectLst/>
                <a:highlight>
                  <a:srgbClr val="FFFF00"/>
                </a:highlight>
                <a:latin typeface="system-ui"/>
              </a:rPr>
              <a:t>Indeed Herod and Pontius Pilate met together with the Gentiles and the people of Israel in this city to conspire against your holy servant Jesus, whom you anointed. </a:t>
            </a:r>
            <a:r>
              <a:rPr lang="en-GB" sz="3200" b="1" i="0" baseline="30000" dirty="0">
                <a:solidFill>
                  <a:srgbClr val="000000"/>
                </a:solidFill>
                <a:effectLst/>
                <a:highlight>
                  <a:srgbClr val="FFFFFF"/>
                </a:highlight>
                <a:latin typeface="system-ui"/>
              </a:rPr>
              <a:t>28 </a:t>
            </a:r>
            <a:r>
              <a:rPr lang="en-GB" sz="3200" b="0" i="0" dirty="0">
                <a:solidFill>
                  <a:srgbClr val="000000"/>
                </a:solidFill>
                <a:effectLst/>
                <a:highlight>
                  <a:srgbClr val="FFFFFF"/>
                </a:highlight>
                <a:latin typeface="system-ui"/>
              </a:rPr>
              <a:t>They did what your power and will had decided beforehand should happen. </a:t>
            </a:r>
            <a:r>
              <a:rPr lang="en-GB" sz="3200" b="1" i="0" baseline="30000" dirty="0">
                <a:solidFill>
                  <a:srgbClr val="000000"/>
                </a:solidFill>
                <a:effectLst/>
                <a:highlight>
                  <a:srgbClr val="FFFFFF"/>
                </a:highlight>
                <a:latin typeface="system-ui"/>
              </a:rPr>
              <a:t>29 </a:t>
            </a:r>
            <a:r>
              <a:rPr lang="en-GB" sz="3200" b="0" i="0" dirty="0">
                <a:solidFill>
                  <a:srgbClr val="000000"/>
                </a:solidFill>
                <a:effectLst/>
                <a:highlight>
                  <a:srgbClr val="FFFFFF"/>
                </a:highlight>
                <a:latin typeface="system-ui"/>
              </a:rPr>
              <a:t>Now, Lord, consider their threats and enable your servants to speak your word with great boldness. </a:t>
            </a:r>
            <a:r>
              <a:rPr lang="en-GB" sz="3200" b="1" i="0" baseline="30000" dirty="0">
                <a:solidFill>
                  <a:srgbClr val="000000"/>
                </a:solidFill>
                <a:effectLst/>
                <a:highlight>
                  <a:srgbClr val="FFFFFF"/>
                </a:highlight>
                <a:latin typeface="system-ui"/>
              </a:rPr>
              <a:t>30 </a:t>
            </a:r>
            <a:r>
              <a:rPr lang="en-GB" sz="3200" b="0" i="0" dirty="0">
                <a:solidFill>
                  <a:srgbClr val="000000"/>
                </a:solidFill>
                <a:effectLst/>
                <a:highlight>
                  <a:srgbClr val="FFFFFF"/>
                </a:highlight>
                <a:latin typeface="system-ui"/>
              </a:rPr>
              <a:t>Stretch out your hand to heal and perform signs and wonders through the name of your holy servant Jesus.”</a:t>
            </a:r>
          </a:p>
          <a:p>
            <a:pPr algn="l"/>
            <a:r>
              <a:rPr lang="en-GB" sz="3200" b="1" i="0" baseline="30000" dirty="0">
                <a:solidFill>
                  <a:srgbClr val="000000"/>
                </a:solidFill>
                <a:effectLst/>
                <a:highlight>
                  <a:srgbClr val="FFFF00"/>
                </a:highlight>
                <a:latin typeface="system-ui"/>
              </a:rPr>
              <a:t>31 </a:t>
            </a:r>
            <a:r>
              <a:rPr lang="en-GB" sz="3200" b="0" i="0" dirty="0">
                <a:solidFill>
                  <a:srgbClr val="000000"/>
                </a:solidFill>
                <a:effectLst/>
                <a:highlight>
                  <a:srgbClr val="FFFF00"/>
                </a:highlight>
                <a:latin typeface="system-ui"/>
              </a:rPr>
              <a:t>After they prayed, the place where they were meeting was shaken. And they were all filled with the Holy Spirit and spoke the word of God boldly</a:t>
            </a:r>
          </a:p>
          <a:p>
            <a:endParaRPr lang="en-GB" dirty="0"/>
          </a:p>
        </p:txBody>
      </p:sp>
    </p:spTree>
    <p:extLst>
      <p:ext uri="{BB962C8B-B14F-4D97-AF65-F5344CB8AC3E}">
        <p14:creationId xmlns:p14="http://schemas.microsoft.com/office/powerpoint/2010/main" val="2245006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ED5B9-E679-22E5-58FA-52031310AE8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BF27BE5-D580-A5A7-103D-4D566D748BD6}"/>
              </a:ext>
            </a:extLst>
          </p:cNvPr>
          <p:cNvSpPr>
            <a:spLocks noGrp="1"/>
          </p:cNvSpPr>
          <p:nvPr>
            <p:ph idx="1"/>
          </p:nvPr>
        </p:nvSpPr>
        <p:spPr>
          <a:xfrm>
            <a:off x="786809" y="191386"/>
            <a:ext cx="11111023" cy="6666614"/>
          </a:xfrm>
        </p:spPr>
        <p:txBody>
          <a:bodyPr>
            <a:normAutofit/>
          </a:bodyPr>
          <a:lstStyle/>
          <a:p>
            <a:pPr algn="l"/>
            <a:r>
              <a:rPr lang="en-GB" sz="2800" b="1" i="0" dirty="0">
                <a:solidFill>
                  <a:srgbClr val="000000"/>
                </a:solidFill>
                <a:effectLst/>
                <a:highlight>
                  <a:srgbClr val="FFFFFF"/>
                </a:highlight>
                <a:latin typeface="system-ui"/>
              </a:rPr>
              <a:t>The Believers Share Their Possessions</a:t>
            </a:r>
          </a:p>
          <a:p>
            <a:pPr algn="l"/>
            <a:r>
              <a:rPr lang="en-GB" sz="2800" b="1" i="0" baseline="30000" dirty="0">
                <a:solidFill>
                  <a:srgbClr val="000000"/>
                </a:solidFill>
                <a:effectLst/>
                <a:highlight>
                  <a:srgbClr val="FFFFFF"/>
                </a:highlight>
                <a:latin typeface="system-ui"/>
              </a:rPr>
              <a:t>32 </a:t>
            </a:r>
            <a:r>
              <a:rPr lang="en-GB" sz="2800" b="0" i="0" dirty="0">
                <a:solidFill>
                  <a:srgbClr val="000000"/>
                </a:solidFill>
                <a:effectLst/>
                <a:highlight>
                  <a:srgbClr val="FFFF00"/>
                </a:highlight>
                <a:latin typeface="system-ui"/>
              </a:rPr>
              <a:t>All the believers were one in heart and mind. </a:t>
            </a:r>
            <a:r>
              <a:rPr lang="en-GB" sz="2800" b="0" i="0" dirty="0">
                <a:solidFill>
                  <a:srgbClr val="000000"/>
                </a:solidFill>
                <a:effectLst/>
                <a:highlight>
                  <a:srgbClr val="FFFFFF"/>
                </a:highlight>
                <a:latin typeface="system-ui"/>
              </a:rPr>
              <a:t>No one claimed that any of their possessions was their own, but they shared everything they had. </a:t>
            </a:r>
            <a:r>
              <a:rPr lang="en-GB" sz="2800" b="1" i="0" baseline="30000" dirty="0">
                <a:solidFill>
                  <a:srgbClr val="000000"/>
                </a:solidFill>
                <a:effectLst/>
                <a:highlight>
                  <a:srgbClr val="FFFFFF"/>
                </a:highlight>
                <a:latin typeface="system-ui"/>
              </a:rPr>
              <a:t>33 </a:t>
            </a:r>
            <a:r>
              <a:rPr lang="en-GB" sz="2800" b="0" i="0" dirty="0">
                <a:solidFill>
                  <a:srgbClr val="000000"/>
                </a:solidFill>
                <a:effectLst/>
                <a:highlight>
                  <a:srgbClr val="FFFF00"/>
                </a:highlight>
                <a:latin typeface="system-ui"/>
              </a:rPr>
              <a:t>With great power </a:t>
            </a:r>
            <a:r>
              <a:rPr lang="en-GB" sz="2800" b="0" i="0" dirty="0">
                <a:solidFill>
                  <a:srgbClr val="000000"/>
                </a:solidFill>
                <a:effectLst/>
                <a:highlight>
                  <a:srgbClr val="FFFFFF"/>
                </a:highlight>
                <a:latin typeface="system-ui"/>
              </a:rPr>
              <a:t>the apostles continued to testify to the resurrection of the Lord Jesus. </a:t>
            </a:r>
            <a:r>
              <a:rPr lang="en-GB" sz="2800" b="0" i="0" dirty="0">
                <a:solidFill>
                  <a:srgbClr val="000000"/>
                </a:solidFill>
                <a:effectLst/>
                <a:highlight>
                  <a:srgbClr val="FFFF00"/>
                </a:highlight>
                <a:latin typeface="system-ui"/>
              </a:rPr>
              <a:t>And God’s grace was so powerfully at work in them all </a:t>
            </a:r>
            <a:r>
              <a:rPr lang="en-GB" sz="2800" b="1" i="0" baseline="30000" dirty="0">
                <a:solidFill>
                  <a:srgbClr val="000000"/>
                </a:solidFill>
                <a:effectLst/>
                <a:highlight>
                  <a:srgbClr val="FFFF00"/>
                </a:highlight>
                <a:latin typeface="system-ui"/>
              </a:rPr>
              <a:t>34 </a:t>
            </a:r>
            <a:r>
              <a:rPr lang="en-GB" sz="2800" b="0" i="0" dirty="0">
                <a:solidFill>
                  <a:srgbClr val="000000"/>
                </a:solidFill>
                <a:effectLst/>
                <a:highlight>
                  <a:srgbClr val="FFFF00"/>
                </a:highlight>
                <a:latin typeface="system-ui"/>
              </a:rPr>
              <a:t>that there were no needy persons among them. </a:t>
            </a:r>
            <a:r>
              <a:rPr lang="en-GB" sz="2800" b="0" i="0" dirty="0">
                <a:solidFill>
                  <a:srgbClr val="000000"/>
                </a:solidFill>
                <a:effectLst/>
                <a:highlight>
                  <a:srgbClr val="FFFFFF"/>
                </a:highlight>
                <a:latin typeface="system-ui"/>
              </a:rPr>
              <a:t>For from time to time those who owned land or houses sold them, brought the money from the sales </a:t>
            </a:r>
            <a:r>
              <a:rPr lang="en-GB" sz="2800" b="1" i="0" baseline="30000" dirty="0">
                <a:solidFill>
                  <a:srgbClr val="000000"/>
                </a:solidFill>
                <a:effectLst/>
                <a:highlight>
                  <a:srgbClr val="FFFFFF"/>
                </a:highlight>
                <a:latin typeface="system-ui"/>
              </a:rPr>
              <a:t>35 </a:t>
            </a:r>
            <a:r>
              <a:rPr lang="en-GB" sz="2800" b="0" i="0" dirty="0">
                <a:solidFill>
                  <a:srgbClr val="000000"/>
                </a:solidFill>
                <a:effectLst/>
                <a:highlight>
                  <a:srgbClr val="FFFFFF"/>
                </a:highlight>
                <a:latin typeface="system-ui"/>
              </a:rPr>
              <a:t>and put it at the apostles’ feet, and it was distributed to anyone who had need.</a:t>
            </a:r>
          </a:p>
          <a:p>
            <a:pPr algn="l"/>
            <a:r>
              <a:rPr lang="en-GB" sz="2800" b="1" i="0" baseline="30000" dirty="0">
                <a:solidFill>
                  <a:srgbClr val="000000"/>
                </a:solidFill>
                <a:effectLst/>
                <a:highlight>
                  <a:srgbClr val="FFFFFF"/>
                </a:highlight>
                <a:latin typeface="system-ui"/>
              </a:rPr>
              <a:t>36 </a:t>
            </a:r>
            <a:r>
              <a:rPr lang="en-GB" sz="2800" b="0" i="0" dirty="0">
                <a:solidFill>
                  <a:srgbClr val="000000"/>
                </a:solidFill>
                <a:effectLst/>
                <a:highlight>
                  <a:srgbClr val="FFFFFF"/>
                </a:highlight>
                <a:latin typeface="system-ui"/>
              </a:rPr>
              <a:t>Joseph, a Levite from Cyprus, whom the apostles called Barnabas (which means “son of encouragement”), </a:t>
            </a:r>
            <a:r>
              <a:rPr lang="en-GB" sz="2800" b="1" i="0" baseline="30000" dirty="0">
                <a:solidFill>
                  <a:srgbClr val="000000"/>
                </a:solidFill>
                <a:effectLst/>
                <a:highlight>
                  <a:srgbClr val="FFFFFF"/>
                </a:highlight>
                <a:latin typeface="system-ui"/>
              </a:rPr>
              <a:t>37 </a:t>
            </a:r>
            <a:r>
              <a:rPr lang="en-GB" sz="2800" b="0" i="0" dirty="0">
                <a:solidFill>
                  <a:srgbClr val="000000"/>
                </a:solidFill>
                <a:effectLst/>
                <a:highlight>
                  <a:srgbClr val="FFFFFF"/>
                </a:highlight>
                <a:latin typeface="system-ui"/>
              </a:rPr>
              <a:t>sold a field he owned and brought the money and put it at the apostles’ feet.</a:t>
            </a:r>
          </a:p>
          <a:p>
            <a:endParaRPr lang="en-GB" dirty="0"/>
          </a:p>
        </p:txBody>
      </p:sp>
    </p:spTree>
    <p:extLst>
      <p:ext uri="{BB962C8B-B14F-4D97-AF65-F5344CB8AC3E}">
        <p14:creationId xmlns:p14="http://schemas.microsoft.com/office/powerpoint/2010/main" val="4245654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D8275-E969-EF84-EF4A-27DAF8D800F3}"/>
              </a:ext>
            </a:extLst>
          </p:cNvPr>
          <p:cNvSpPr>
            <a:spLocks noGrp="1"/>
          </p:cNvSpPr>
          <p:nvPr>
            <p:ph type="title"/>
          </p:nvPr>
        </p:nvSpPr>
        <p:spPr/>
        <p:txBody>
          <a:bodyPr/>
          <a:lstStyle/>
          <a:p>
            <a:r>
              <a:rPr lang="en-GB" dirty="0"/>
              <a:t>Imitating Christ’s Humility</a:t>
            </a:r>
            <a:br>
              <a:rPr lang="en-GB" dirty="0"/>
            </a:br>
            <a:endParaRPr lang="en-GB" dirty="0"/>
          </a:p>
        </p:txBody>
      </p:sp>
      <p:sp>
        <p:nvSpPr>
          <p:cNvPr id="3" name="Content Placeholder 2">
            <a:extLst>
              <a:ext uri="{FF2B5EF4-FFF2-40B4-BE49-F238E27FC236}">
                <a16:creationId xmlns:a16="http://schemas.microsoft.com/office/drawing/2014/main" id="{EE0F8950-6D25-A50F-7C76-D59B995BE7E9}"/>
              </a:ext>
            </a:extLst>
          </p:cNvPr>
          <p:cNvSpPr>
            <a:spLocks noGrp="1"/>
          </p:cNvSpPr>
          <p:nvPr>
            <p:ph idx="1"/>
          </p:nvPr>
        </p:nvSpPr>
        <p:spPr>
          <a:xfrm>
            <a:off x="1041991" y="1329070"/>
            <a:ext cx="11036595" cy="5348177"/>
          </a:xfrm>
        </p:spPr>
        <p:txBody>
          <a:bodyPr>
            <a:normAutofit lnSpcReduction="10000"/>
          </a:bodyPr>
          <a:lstStyle/>
          <a:p>
            <a:r>
              <a:rPr lang="en-GB" sz="2400" dirty="0">
                <a:solidFill>
                  <a:srgbClr val="FF0000"/>
                </a:solidFill>
                <a:highlight>
                  <a:srgbClr val="FFFF00"/>
                </a:highlight>
              </a:rPr>
              <a:t>Philippians 2:2-7</a:t>
            </a:r>
          </a:p>
          <a:p>
            <a:r>
              <a:rPr lang="en-GB" sz="2400" dirty="0">
                <a:solidFill>
                  <a:srgbClr val="FF0000"/>
                </a:solidFill>
                <a:highlight>
                  <a:srgbClr val="FFFF00"/>
                </a:highlight>
              </a:rPr>
              <a:t>2 Therefore if you have any encouragement from being united with Christ, if any comfort from his love, if any common sharing in the Spirit, if any tenderness and compassion, 2 then make my joy complete by being like-minded, having the same love, being one in spirit and of one mind. 3 Do nothing out of selfish ambition or vain conceit. Rather, in humility value others above yourselves, 4 not looking to your own interests but each of you to the interests of the others.</a:t>
            </a:r>
          </a:p>
          <a:p>
            <a:pPr marL="0" indent="0">
              <a:buNone/>
            </a:pPr>
            <a:r>
              <a:rPr lang="en-GB" sz="2400" dirty="0">
                <a:solidFill>
                  <a:srgbClr val="FF0000"/>
                </a:solidFill>
                <a:highlight>
                  <a:srgbClr val="FFFF00"/>
                </a:highlight>
              </a:rPr>
              <a:t>5 In your relationships with one another, have the same mindset as Christ Jesus:</a:t>
            </a:r>
          </a:p>
          <a:p>
            <a:pPr marL="0" indent="0">
              <a:buNone/>
            </a:pPr>
            <a:r>
              <a:rPr lang="en-GB" sz="2400" dirty="0">
                <a:solidFill>
                  <a:srgbClr val="FF0000"/>
                </a:solidFill>
                <a:highlight>
                  <a:srgbClr val="FFFF00"/>
                </a:highlight>
              </a:rPr>
              <a:t>6 Who, being in very nature God, did not consider equality with God something to be used to his own advantage;7 rather, he made himself nothing by taking the very nature of a servant</a:t>
            </a:r>
          </a:p>
        </p:txBody>
      </p:sp>
    </p:spTree>
    <p:extLst>
      <p:ext uri="{BB962C8B-B14F-4D97-AF65-F5344CB8AC3E}">
        <p14:creationId xmlns:p14="http://schemas.microsoft.com/office/powerpoint/2010/main" val="3328579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10E73-53BF-BC92-8A07-D14E1B72C5F3}"/>
              </a:ext>
            </a:extLst>
          </p:cNvPr>
          <p:cNvSpPr>
            <a:spLocks noGrp="1"/>
          </p:cNvSpPr>
          <p:nvPr>
            <p:ph type="title"/>
          </p:nvPr>
        </p:nvSpPr>
        <p:spPr>
          <a:xfrm>
            <a:off x="1587710" y="0"/>
            <a:ext cx="9486690" cy="2005781"/>
          </a:xfrm>
        </p:spPr>
        <p:txBody>
          <a:bodyPr>
            <a:normAutofit/>
          </a:bodyPr>
          <a:lstStyle/>
          <a:p>
            <a:r>
              <a:rPr lang="en-GB" sz="2200" dirty="0"/>
              <a:t>JESUS’ RADICAL MESSAGE FOR ‘THY KINGDOM COME’ TURNS THE WORLD UPSIDE DOWN</a:t>
            </a:r>
            <a:br>
              <a:rPr lang="en-GB" sz="2200" dirty="0"/>
            </a:br>
            <a:r>
              <a:rPr lang="en-GB" sz="2000" dirty="0">
                <a:solidFill>
                  <a:srgbClr val="FF0000"/>
                </a:solidFill>
                <a:highlight>
                  <a:srgbClr val="FFFF00"/>
                </a:highlight>
              </a:rPr>
              <a:t>John 17:16-24</a:t>
            </a:r>
            <a:br>
              <a:rPr lang="en-GB" sz="2000" dirty="0">
                <a:solidFill>
                  <a:srgbClr val="FF0000"/>
                </a:solidFill>
                <a:highlight>
                  <a:srgbClr val="FFFF00"/>
                </a:highlight>
              </a:rPr>
            </a:br>
            <a:r>
              <a:rPr lang="en-GB" sz="2000" dirty="0">
                <a:solidFill>
                  <a:srgbClr val="FF0000"/>
                </a:solidFill>
                <a:highlight>
                  <a:srgbClr val="FFFF00"/>
                </a:highlight>
              </a:rPr>
              <a:t>16 They are not of the world, even as I am not of it</a:t>
            </a:r>
          </a:p>
        </p:txBody>
      </p:sp>
      <p:graphicFrame>
        <p:nvGraphicFramePr>
          <p:cNvPr id="4" name="Content Placeholder 3">
            <a:extLst>
              <a:ext uri="{FF2B5EF4-FFF2-40B4-BE49-F238E27FC236}">
                <a16:creationId xmlns:a16="http://schemas.microsoft.com/office/drawing/2014/main" id="{CF2C5B3C-30D1-A7EE-33E1-14C5E6504EA5}"/>
              </a:ext>
            </a:extLst>
          </p:cNvPr>
          <p:cNvGraphicFramePr>
            <a:graphicFrameLocks noGrp="1"/>
          </p:cNvGraphicFramePr>
          <p:nvPr>
            <p:ph idx="1"/>
            <p:extLst>
              <p:ext uri="{D42A27DB-BD31-4B8C-83A1-F6EECF244321}">
                <p14:modId xmlns:p14="http://schemas.microsoft.com/office/powerpoint/2010/main" val="75028225"/>
              </p:ext>
            </p:extLst>
          </p:nvPr>
        </p:nvGraphicFramePr>
        <p:xfrm>
          <a:off x="265815" y="1456660"/>
          <a:ext cx="11802138" cy="5433238"/>
        </p:xfrm>
        <a:graphic>
          <a:graphicData uri="http://schemas.openxmlformats.org/drawingml/2006/table">
            <a:tbl>
              <a:tblPr firstRow="1" bandRow="1">
                <a:tableStyleId>{5C22544A-7EE6-4342-B048-85BDC9FD1C3A}</a:tableStyleId>
              </a:tblPr>
              <a:tblGrid>
                <a:gridCol w="5936832">
                  <a:extLst>
                    <a:ext uri="{9D8B030D-6E8A-4147-A177-3AD203B41FA5}">
                      <a16:colId xmlns:a16="http://schemas.microsoft.com/office/drawing/2014/main" val="1121286846"/>
                    </a:ext>
                  </a:extLst>
                </a:gridCol>
                <a:gridCol w="5865306">
                  <a:extLst>
                    <a:ext uri="{9D8B030D-6E8A-4147-A177-3AD203B41FA5}">
                      <a16:colId xmlns:a16="http://schemas.microsoft.com/office/drawing/2014/main" val="4057262758"/>
                    </a:ext>
                  </a:extLst>
                </a:gridCol>
              </a:tblGrid>
              <a:tr h="404038">
                <a:tc>
                  <a:txBody>
                    <a:bodyPr/>
                    <a:lstStyle/>
                    <a:p>
                      <a:r>
                        <a:rPr lang="en-GB" dirty="0"/>
                        <a:t>KINGDOM OF GOD</a:t>
                      </a:r>
                    </a:p>
                  </a:txBody>
                  <a:tcPr/>
                </a:tc>
                <a:tc>
                  <a:txBody>
                    <a:bodyPr/>
                    <a:lstStyle/>
                    <a:p>
                      <a:r>
                        <a:rPr lang="en-GB" dirty="0"/>
                        <a:t>KINGDOM OF THIS WORLD</a:t>
                      </a:r>
                    </a:p>
                  </a:txBody>
                  <a:tcPr/>
                </a:tc>
                <a:extLst>
                  <a:ext uri="{0D108BD9-81ED-4DB2-BD59-A6C34878D82A}">
                    <a16:rowId xmlns:a16="http://schemas.microsoft.com/office/drawing/2014/main" val="3350145314"/>
                  </a:ext>
                </a:extLst>
              </a:tr>
              <a:tr h="4479149">
                <a:tc>
                  <a:txBody>
                    <a:bodyPr/>
                    <a:lstStyle/>
                    <a:p>
                      <a:r>
                        <a:rPr lang="en-GB" dirty="0"/>
                        <a:t>RELYING ON GOD IS STRENGH</a:t>
                      </a:r>
                    </a:p>
                    <a:p>
                      <a:endParaRPr lang="en-GB" dirty="0"/>
                    </a:p>
                    <a:p>
                      <a:r>
                        <a:rPr lang="en-GB" dirty="0">
                          <a:solidFill>
                            <a:srgbClr val="FF0000"/>
                          </a:solidFill>
                          <a:highlight>
                            <a:srgbClr val="FFFF00"/>
                          </a:highlight>
                        </a:rPr>
                        <a:t>THE GREATEST AMONG YOU IS THE SERVANT OF ALL </a:t>
                      </a:r>
                      <a:r>
                        <a:rPr lang="en-GB" dirty="0"/>
                        <a:t>– HUMILITY</a:t>
                      </a:r>
                    </a:p>
                    <a:p>
                      <a:endParaRPr lang="en-GB" dirty="0"/>
                    </a:p>
                    <a:p>
                      <a:r>
                        <a:rPr lang="en-GB" dirty="0">
                          <a:solidFill>
                            <a:srgbClr val="FF0000"/>
                          </a:solidFill>
                          <a:highlight>
                            <a:srgbClr val="FFFF00"/>
                          </a:highlight>
                        </a:rPr>
                        <a:t>BLESSED ARE THE PEACEMAKERS</a:t>
                      </a:r>
                    </a:p>
                    <a:p>
                      <a:endParaRPr lang="en-GB" dirty="0">
                        <a:solidFill>
                          <a:srgbClr val="FF0000"/>
                        </a:solidFill>
                        <a:highlight>
                          <a:srgbClr val="FFFF00"/>
                        </a:highlight>
                      </a:endParaRPr>
                    </a:p>
                    <a:p>
                      <a:r>
                        <a:rPr lang="en-GB" dirty="0">
                          <a:solidFill>
                            <a:srgbClr val="FF0000"/>
                          </a:solidFill>
                          <a:highlight>
                            <a:srgbClr val="FFFF00"/>
                          </a:highlight>
                        </a:rPr>
                        <a:t>LOVE YOUR ENEMIES</a:t>
                      </a:r>
                    </a:p>
                    <a:p>
                      <a:endParaRPr lang="en-GB" dirty="0">
                        <a:solidFill>
                          <a:srgbClr val="FF0000"/>
                        </a:solidFill>
                        <a:highlight>
                          <a:srgbClr val="FFFF00"/>
                        </a:highlight>
                      </a:endParaRPr>
                    </a:p>
                    <a:p>
                      <a:r>
                        <a:rPr lang="en-GB" dirty="0">
                          <a:solidFill>
                            <a:srgbClr val="FF0000"/>
                          </a:solidFill>
                          <a:highlight>
                            <a:srgbClr val="FFFF00"/>
                          </a:highlight>
                        </a:rPr>
                        <a:t>PRAY FOR THOSE WHO HURT YOU</a:t>
                      </a:r>
                    </a:p>
                    <a:p>
                      <a:endParaRPr lang="en-GB" dirty="0"/>
                    </a:p>
                    <a:p>
                      <a:r>
                        <a:rPr lang="en-GB" dirty="0"/>
                        <a:t>UNCONDITIONAL LOVE</a:t>
                      </a:r>
                    </a:p>
                    <a:p>
                      <a:endParaRPr lang="en-GB" dirty="0"/>
                    </a:p>
                    <a:p>
                      <a:r>
                        <a:rPr lang="en-GB" dirty="0"/>
                        <a:t>DYING TO SELF BRINGS TRUE LIFE</a:t>
                      </a:r>
                    </a:p>
                    <a:p>
                      <a:r>
                        <a:rPr lang="en-GB" dirty="0"/>
                        <a:t>GIVE SACRIFICIALLY</a:t>
                      </a:r>
                    </a:p>
                    <a:p>
                      <a:endParaRPr lang="en-GB" dirty="0"/>
                    </a:p>
                    <a:p>
                      <a:r>
                        <a:rPr lang="en-GB" dirty="0"/>
                        <a:t>INTERDEPENDENCE</a:t>
                      </a:r>
                    </a:p>
                    <a:p>
                      <a:endParaRPr lang="en-GB" dirty="0"/>
                    </a:p>
                  </a:txBody>
                  <a:tcPr/>
                </a:tc>
                <a:tc>
                  <a:txBody>
                    <a:bodyPr/>
                    <a:lstStyle/>
                    <a:p>
                      <a:r>
                        <a:rPr lang="en-GB" dirty="0"/>
                        <a:t>DESPISES RELYING ON ANYONE </a:t>
                      </a:r>
                    </a:p>
                    <a:p>
                      <a:endParaRPr lang="en-GB" dirty="0"/>
                    </a:p>
                    <a:p>
                      <a:r>
                        <a:rPr lang="en-GB" dirty="0"/>
                        <a:t>PUT MYSELF FIRST – I WANT STATUS</a:t>
                      </a:r>
                    </a:p>
                    <a:p>
                      <a:endParaRPr lang="en-GB" dirty="0"/>
                    </a:p>
                    <a:p>
                      <a:endParaRPr lang="en-GB" dirty="0"/>
                    </a:p>
                    <a:p>
                      <a:r>
                        <a:rPr lang="en-GB" dirty="0"/>
                        <a:t>WAR AND AGGRESSION EXHIBIT POWER</a:t>
                      </a:r>
                    </a:p>
                    <a:p>
                      <a:endParaRPr lang="en-GB" dirty="0"/>
                    </a:p>
                    <a:p>
                      <a:r>
                        <a:rPr lang="en-GB" dirty="0"/>
                        <a:t>HATE YOUR ENEMIES</a:t>
                      </a:r>
                    </a:p>
                    <a:p>
                      <a:endParaRPr lang="en-GB" dirty="0"/>
                    </a:p>
                    <a:p>
                      <a:r>
                        <a:rPr lang="en-GB" dirty="0"/>
                        <a:t>TAKE REVENGE</a:t>
                      </a:r>
                    </a:p>
                    <a:p>
                      <a:endParaRPr lang="en-GB" b="0" dirty="0"/>
                    </a:p>
                    <a:p>
                      <a:r>
                        <a:rPr lang="en-GB" sz="1800" b="0" dirty="0"/>
                        <a:t>CONDITIONAL LOVE – I’LL LOVE YOU IF YOU LOVE ME</a:t>
                      </a:r>
                    </a:p>
                    <a:p>
                      <a:r>
                        <a:rPr lang="en-GB" dirty="0"/>
                        <a:t>LIVE FOR YOURSELF</a:t>
                      </a:r>
                    </a:p>
                    <a:p>
                      <a:r>
                        <a:rPr lang="en-GB" dirty="0"/>
                        <a:t>GRAB AND KEEP</a:t>
                      </a:r>
                    </a:p>
                    <a:p>
                      <a:endParaRPr lang="en-GB" dirty="0"/>
                    </a:p>
                    <a:p>
                      <a:r>
                        <a:rPr lang="en-GB" dirty="0"/>
                        <a:t>INDEPENDENCE</a:t>
                      </a:r>
                    </a:p>
                  </a:txBody>
                  <a:tcPr/>
                </a:tc>
                <a:extLst>
                  <a:ext uri="{0D108BD9-81ED-4DB2-BD59-A6C34878D82A}">
                    <a16:rowId xmlns:a16="http://schemas.microsoft.com/office/drawing/2014/main" val="1731058996"/>
                  </a:ext>
                </a:extLst>
              </a:tr>
            </a:tbl>
          </a:graphicData>
        </a:graphic>
      </p:graphicFrame>
    </p:spTree>
    <p:extLst>
      <p:ext uri="{BB962C8B-B14F-4D97-AF65-F5344CB8AC3E}">
        <p14:creationId xmlns:p14="http://schemas.microsoft.com/office/powerpoint/2010/main" val="2638215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3696A-917A-1162-22AF-D38452D4F4F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53ED5A8-26DF-F2D0-7351-C873416B5A45}"/>
              </a:ext>
            </a:extLst>
          </p:cNvPr>
          <p:cNvSpPr>
            <a:spLocks noGrp="1"/>
          </p:cNvSpPr>
          <p:nvPr>
            <p:ph idx="1"/>
          </p:nvPr>
        </p:nvSpPr>
        <p:spPr/>
        <p:txBody>
          <a:bodyPr/>
          <a:lstStyle/>
          <a:p>
            <a:br>
              <a:rPr lang="en-GB" sz="2400" dirty="0"/>
            </a:br>
            <a:r>
              <a:rPr lang="en-GB" sz="2400" dirty="0"/>
              <a:t>IN ACTS 4 PETER AN ORDINARY FISHERMAN FROM GALILEE IS SEEMINGLY AT THE MERCY OF THE SANHEDRIN BUT IN FACT HE, FILLED WITH THE HOLY SPIRIT, IS THE ONE IN CHARGE BRINGING GOD’S RULE UNDERMINING BOTH THEIR EARTHLY AND SPIRITUAL AUTHORITY</a:t>
            </a:r>
            <a:endParaRPr lang="en-GB" dirty="0"/>
          </a:p>
        </p:txBody>
      </p:sp>
    </p:spTree>
    <p:extLst>
      <p:ext uri="{BB962C8B-B14F-4D97-AF65-F5344CB8AC3E}">
        <p14:creationId xmlns:p14="http://schemas.microsoft.com/office/powerpoint/2010/main" val="4178546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7DA03-F084-B05B-83A4-FDB7DEC003FD}"/>
              </a:ext>
            </a:extLst>
          </p:cNvPr>
          <p:cNvSpPr>
            <a:spLocks noGrp="1"/>
          </p:cNvSpPr>
          <p:nvPr>
            <p:ph type="title"/>
          </p:nvPr>
        </p:nvSpPr>
        <p:spPr>
          <a:xfrm>
            <a:off x="478465" y="0"/>
            <a:ext cx="11430000" cy="1594884"/>
          </a:xfrm>
        </p:spPr>
        <p:txBody>
          <a:bodyPr>
            <a:noAutofit/>
          </a:bodyPr>
          <a:lstStyle/>
          <a:p>
            <a:pPr algn="ctr"/>
            <a:r>
              <a:rPr lang="en-GB" sz="2400" u="sng" dirty="0"/>
              <a:t>RESPONSE </a:t>
            </a:r>
            <a:br>
              <a:rPr lang="en-GB" sz="2400" u="sng" dirty="0"/>
            </a:br>
            <a:r>
              <a:rPr lang="en-GB" sz="2400" b="0" u="sng" dirty="0"/>
              <a:t>SO HOW DO WE GET KINGDOM ADVANCE LIKE PETER AND JOHN AND THE OTHER DISCIPLES</a:t>
            </a:r>
            <a:r>
              <a:rPr lang="en-GB" sz="2400" b="0" dirty="0"/>
              <a:t>?</a:t>
            </a:r>
            <a:br>
              <a:rPr lang="en-GB" sz="2400" b="0" dirty="0"/>
            </a:br>
            <a:r>
              <a:rPr lang="en-GB" sz="2000" b="0" dirty="0">
                <a:solidFill>
                  <a:srgbClr val="FF0000"/>
                </a:solidFill>
                <a:highlight>
                  <a:srgbClr val="FFFF00"/>
                </a:highlight>
              </a:rPr>
              <a:t> ‘Ask and you will receive’ Matthew 7v7</a:t>
            </a:r>
            <a:br>
              <a:rPr lang="en-GB" sz="2400" dirty="0"/>
            </a:br>
            <a:br>
              <a:rPr lang="en-GB" sz="2000" dirty="0"/>
            </a:br>
            <a:endParaRPr lang="en-GB" sz="2400" dirty="0"/>
          </a:p>
        </p:txBody>
      </p:sp>
      <p:sp>
        <p:nvSpPr>
          <p:cNvPr id="3" name="Content Placeholder 2">
            <a:extLst>
              <a:ext uri="{FF2B5EF4-FFF2-40B4-BE49-F238E27FC236}">
                <a16:creationId xmlns:a16="http://schemas.microsoft.com/office/drawing/2014/main" id="{9564D894-712B-FD96-933B-31B39ACDE180}"/>
              </a:ext>
            </a:extLst>
          </p:cNvPr>
          <p:cNvSpPr>
            <a:spLocks noGrp="1"/>
          </p:cNvSpPr>
          <p:nvPr>
            <p:ph idx="1"/>
          </p:nvPr>
        </p:nvSpPr>
        <p:spPr>
          <a:xfrm>
            <a:off x="1105786" y="1594885"/>
            <a:ext cx="11086214" cy="5263116"/>
          </a:xfrm>
        </p:spPr>
        <p:txBody>
          <a:bodyPr>
            <a:normAutofit fontScale="92500"/>
          </a:bodyPr>
          <a:lstStyle/>
          <a:p>
            <a:r>
              <a:rPr lang="en-GB" dirty="0"/>
              <a:t>ASK TO BE FILLED WITH THE HOLY SPIRIT TODAY AND OFTEN</a:t>
            </a:r>
          </a:p>
          <a:p>
            <a:pPr marL="0" indent="0">
              <a:buNone/>
            </a:pPr>
            <a:r>
              <a:rPr lang="en-GB" dirty="0">
                <a:solidFill>
                  <a:srgbClr val="FF0000"/>
                </a:solidFill>
              </a:rPr>
              <a:t> </a:t>
            </a:r>
            <a:r>
              <a:rPr lang="en-GB" dirty="0">
                <a:solidFill>
                  <a:srgbClr val="FF0000"/>
                </a:solidFill>
                <a:highlight>
                  <a:srgbClr val="FFFF00"/>
                </a:highlight>
              </a:rPr>
              <a:t>Do not get drunk on wine, which leads to debauchery. Instead, be filled with the Spirit</a:t>
            </a:r>
          </a:p>
          <a:p>
            <a:pPr marL="0" indent="0">
              <a:buNone/>
            </a:pPr>
            <a:r>
              <a:rPr lang="en-GB" dirty="0">
                <a:solidFill>
                  <a:srgbClr val="FF0000"/>
                </a:solidFill>
                <a:highlight>
                  <a:srgbClr val="FFFF00"/>
                </a:highlight>
              </a:rPr>
              <a:t>Ephesians 5v18</a:t>
            </a:r>
          </a:p>
          <a:p>
            <a:r>
              <a:rPr lang="en-GB" dirty="0"/>
              <a:t>ASK GOD FOR HELP TO BE BOLD AND COURAGEOUS IN PROCLAIMING THE </a:t>
            </a:r>
            <a:r>
              <a:rPr lang="en-GB" b="1" u="sng" dirty="0"/>
              <a:t>EXCLUSIVE</a:t>
            </a:r>
            <a:r>
              <a:rPr lang="en-GB" dirty="0"/>
              <a:t> TRUTH OF THE GOSPEL. </a:t>
            </a:r>
            <a:r>
              <a:rPr lang="en-GB" dirty="0">
                <a:solidFill>
                  <a:srgbClr val="FF0000"/>
                </a:solidFill>
                <a:highlight>
                  <a:srgbClr val="FFFF00"/>
                </a:highlight>
              </a:rPr>
              <a:t>For I am not ashamed of the gospel, because it is the power of God that brings salvation to everyone who believes Romans 1v16</a:t>
            </a:r>
          </a:p>
          <a:p>
            <a:r>
              <a:rPr lang="en-GB" dirty="0"/>
              <a:t>ASK GOD TO HELP US LIVE DIFFERENTLY TO THE WORLD SHARING WHAT WE HAVE WITH SACRIFICIAL LOVE WITH THE SAME ATTITUDE AS JESUS </a:t>
            </a:r>
          </a:p>
          <a:p>
            <a:pPr marL="0" marR="0" lvl="0" indent="0" algn="l" defTabSz="914400" rtl="0" eaLnBrk="1" fontAlgn="auto" latinLnBrk="0" hangingPunct="1">
              <a:lnSpc>
                <a:spcPct val="110000"/>
              </a:lnSpc>
              <a:spcBef>
                <a:spcPts val="1200"/>
              </a:spcBef>
              <a:spcAft>
                <a:spcPts val="0"/>
              </a:spcAft>
              <a:buClr>
                <a:srgbClr val="0BA5E8"/>
              </a:buClr>
              <a:buSzTx/>
              <a:buFont typeface="Arial" panose="020B0604020202020204" pitchFamily="34" charset="0"/>
              <a:buNone/>
              <a:tabLst/>
              <a:defRPr/>
            </a:pPr>
            <a:r>
              <a:rPr lang="en-GB" dirty="0">
                <a:solidFill>
                  <a:srgbClr val="FF0000"/>
                </a:solidFill>
                <a:highlight>
                  <a:srgbClr val="FFFF00"/>
                </a:highlight>
              </a:rPr>
              <a:t>By this everyone will know that you are my disciples, if you love one another.” John 13v35 </a:t>
            </a:r>
            <a:endParaRPr lang="en-GB" sz="2400" dirty="0">
              <a:solidFill>
                <a:srgbClr val="FF0000"/>
              </a:solidFill>
              <a:highlight>
                <a:srgbClr val="FFFF00"/>
              </a:highlight>
              <a:latin typeface="Neue Haas Grotesk Text Pro"/>
            </a:endParaRPr>
          </a:p>
          <a:p>
            <a:pPr marL="0" marR="0" lvl="0" indent="0" algn="l" defTabSz="914400" rtl="0" eaLnBrk="1" fontAlgn="auto" latinLnBrk="0" hangingPunct="1">
              <a:lnSpc>
                <a:spcPct val="110000"/>
              </a:lnSpc>
              <a:spcBef>
                <a:spcPts val="1200"/>
              </a:spcBef>
              <a:spcAft>
                <a:spcPts val="0"/>
              </a:spcAft>
              <a:buClr>
                <a:srgbClr val="0BA5E8"/>
              </a:buClr>
              <a:buSzTx/>
              <a:buFont typeface="Arial" panose="020B0604020202020204" pitchFamily="34" charset="0"/>
              <a:buNone/>
              <a:tabLst/>
              <a:defRPr/>
            </a:pPr>
            <a:r>
              <a:rPr kumimoji="0" lang="en-GB" sz="2400" b="0" i="0" u="none" strike="noStrike" kern="1200" cap="none" spc="0" normalizeH="0" baseline="0" noProof="0" dirty="0">
                <a:ln>
                  <a:noFill/>
                </a:ln>
                <a:solidFill>
                  <a:srgbClr val="FF0000"/>
                </a:solidFill>
                <a:effectLst/>
                <a:highlight>
                  <a:srgbClr val="FFFF00"/>
                </a:highlight>
                <a:uLnTx/>
                <a:uFillTx/>
                <a:latin typeface="Neue Haas Grotesk Text Pro"/>
                <a:ea typeface="+mn-ea"/>
                <a:cs typeface="+mn-cs"/>
              </a:rPr>
              <a:t> In your relationships with one another, have the same mindset as Christ Jesus Philippians 2v5</a:t>
            </a:r>
          </a:p>
          <a:p>
            <a:pPr marL="0" indent="0">
              <a:buNone/>
            </a:pPr>
            <a:endParaRPr lang="en-GB" dirty="0">
              <a:solidFill>
                <a:srgbClr val="FF0000"/>
              </a:solidFill>
              <a:highlight>
                <a:srgbClr val="FFFF00"/>
              </a:highlight>
            </a:endParaRPr>
          </a:p>
          <a:p>
            <a:pPr marL="0" indent="0">
              <a:buNone/>
            </a:pPr>
            <a:endParaRPr lang="en-GB" dirty="0">
              <a:solidFill>
                <a:srgbClr val="FF0000"/>
              </a:solidFill>
              <a:highlight>
                <a:srgbClr val="FFFF00"/>
              </a:highlight>
            </a:endParaRPr>
          </a:p>
          <a:p>
            <a:pPr marL="0" indent="0">
              <a:buNone/>
            </a:pPr>
            <a:endParaRPr lang="en-GB" dirty="0">
              <a:solidFill>
                <a:srgbClr val="FF0000"/>
              </a:solidFill>
              <a:highlight>
                <a:srgbClr val="FFFF00"/>
              </a:highlight>
            </a:endParaRPr>
          </a:p>
          <a:p>
            <a:pPr marL="0" indent="0">
              <a:buNone/>
            </a:pPr>
            <a:endParaRPr lang="en-GB" dirty="0">
              <a:solidFill>
                <a:srgbClr val="FF0000"/>
              </a:solidFill>
              <a:highlight>
                <a:srgbClr val="FFFF00"/>
              </a:highlight>
            </a:endParaRPr>
          </a:p>
        </p:txBody>
      </p:sp>
    </p:spTree>
    <p:extLst>
      <p:ext uri="{BB962C8B-B14F-4D97-AF65-F5344CB8AC3E}">
        <p14:creationId xmlns:p14="http://schemas.microsoft.com/office/powerpoint/2010/main" val="3707317334"/>
      </p:ext>
    </p:extLst>
  </p:cSld>
  <p:clrMapOvr>
    <a:masterClrMapping/>
  </p:clrMapOvr>
</p:sld>
</file>

<file path=ppt/theme/theme1.xml><?xml version="1.0" encoding="utf-8"?>
<a:theme xmlns:a="http://schemas.openxmlformats.org/drawingml/2006/main" name="InterweaveVTI">
  <a:themeElements>
    <a:clrScheme name="Interweave-R1">
      <a:dk1>
        <a:srgbClr val="000000"/>
      </a:dk1>
      <a:lt1>
        <a:srgbClr val="FFFFFF"/>
      </a:lt1>
      <a:dk2>
        <a:srgbClr val="292C2D"/>
      </a:dk2>
      <a:lt2>
        <a:srgbClr val="DDDEDD"/>
      </a:lt2>
      <a:accent1>
        <a:srgbClr val="0BA5E8"/>
      </a:accent1>
      <a:accent2>
        <a:srgbClr val="5066E1"/>
      </a:accent2>
      <a:accent3>
        <a:srgbClr val="894EC0"/>
      </a:accent3>
      <a:accent4>
        <a:srgbClr val="E54196"/>
      </a:accent4>
      <a:accent5>
        <a:srgbClr val="BE4449"/>
      </a:accent5>
      <a:accent6>
        <a:srgbClr val="F55822"/>
      </a:accent6>
      <a:hlink>
        <a:srgbClr val="C22DD8"/>
      </a:hlink>
      <a:folHlink>
        <a:srgbClr val="737F82"/>
      </a:folHlink>
    </a:clrScheme>
    <a:fontScheme name="Interweave">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terweaveVTI" id="{2A5AE21D-FC75-4AD0-BC12-FA563BC24905}" vid="{9A4A41B8-EB69-44BB-8E15-B517E25CF8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5" ma:contentTypeDescription="Create a new document." ma:contentTypeScope="" ma:versionID="40cb7c0bb95319997bca6af6771230c1">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048857d5800fa45042e7e6d6d173cd99"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537d87b-94c9-4f3f-b073-088567346224">
      <Terms xmlns="http://schemas.microsoft.com/office/infopath/2007/PartnerControls"/>
    </lcf76f155ced4ddcb4097134ff3c332f>
    <TaxCatchAll xmlns="fabc11a6-6472-42eb-aa8f-2216b739ed05" xsi:nil="true"/>
  </documentManagement>
</p:properties>
</file>

<file path=customXml/itemProps1.xml><?xml version="1.0" encoding="utf-8"?>
<ds:datastoreItem xmlns:ds="http://schemas.openxmlformats.org/officeDocument/2006/customXml" ds:itemID="{61FCDB77-A0DA-4977-A1D4-C49645B2909C}"/>
</file>

<file path=customXml/itemProps2.xml><?xml version="1.0" encoding="utf-8"?>
<ds:datastoreItem xmlns:ds="http://schemas.openxmlformats.org/officeDocument/2006/customXml" ds:itemID="{5793958B-A2CB-415A-9EF3-D1888C482AC6}"/>
</file>

<file path=customXml/itemProps3.xml><?xml version="1.0" encoding="utf-8"?>
<ds:datastoreItem xmlns:ds="http://schemas.openxmlformats.org/officeDocument/2006/customXml" ds:itemID="{8AAD15C4-3829-4E4F-937B-C18BAB3464A3}"/>
</file>

<file path=docProps/app.xml><?xml version="1.0" encoding="utf-8"?>
<Properties xmlns="http://schemas.openxmlformats.org/officeDocument/2006/extended-properties" xmlns:vt="http://schemas.openxmlformats.org/officeDocument/2006/docPropsVTypes">
  <TotalTime>1050</TotalTime>
  <Words>1772</Words>
  <Application>Microsoft Macintosh PowerPoint</Application>
  <PresentationFormat>Widescreen</PresentationFormat>
  <Paragraphs>97</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Arial</vt:lpstr>
      <vt:lpstr>Courier New</vt:lpstr>
      <vt:lpstr>Neue Haas Grotesk Text Pro</vt:lpstr>
      <vt:lpstr>system-ui</vt:lpstr>
      <vt:lpstr>InterweaveVTI</vt:lpstr>
      <vt:lpstr>ACTS 4</vt:lpstr>
      <vt:lpstr>THE STORY OF ACTS SO FAR…</vt:lpstr>
      <vt:lpstr>BACKGROUND…POWER STRUGGLE BOTH EARTHLY AND SPIRITUAL  TWO MAIN PLAYERS IN ISRAEL AT THIS TIME WERE :</vt:lpstr>
      <vt:lpstr>2  THE SANHEDRIN … (THE JEWISH COUNCIL)</vt:lpstr>
      <vt:lpstr>PowerPoint Presentation</vt:lpstr>
      <vt:lpstr>LET’S SEE HOW THEY ADVANCE GOD’S KINGDOM IN ACTS CHAPTER 4 </vt:lpstr>
      <vt:lpstr>PowerPoint Presentation</vt:lpstr>
      <vt:lpstr>PowerPoint Presentation</vt:lpstr>
      <vt:lpstr>PowerPoint Presentation</vt:lpstr>
      <vt:lpstr>PETER HAD UNDERSTOOD THE TRUTH THAT JESUS HAD DIED AND RISEN AGAIN TO SAVE US FROM OUR SIN AND ETERNAL DEATH. ALL WE HAVE TO DO IS BELIEVE. GOOD ACTIONS FOLLOW AS A RESPONSE TO THAT AMAZING ACT OF UNCONDITIONAL LOVE </vt:lpstr>
      <vt:lpstr>PowerPoint Presentation</vt:lpstr>
      <vt:lpstr>PowerPoint Presentation</vt:lpstr>
      <vt:lpstr>PowerPoint Presentation</vt:lpstr>
      <vt:lpstr>Imitating Christ’s Humility </vt:lpstr>
      <vt:lpstr>JESUS’ RADICAL MESSAGE FOR ‘THY KINGDOM COME’ TURNS THE WORLD UPSIDE DOWN John 17:16-24 16 They are not of the world, even as I am not of it</vt:lpstr>
      <vt:lpstr>PowerPoint Presentation</vt:lpstr>
      <vt:lpstr>RESPONSE  SO HOW DO WE GET KINGDOM ADVANCE LIKE PETER AND JOHN AND THE OTHER DISCIPLES?  ‘Ask and you will receive’ Matthew 7v7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Sally Dixon</dc:creator>
  <cp:lastModifiedBy>Elspeth Paisley</cp:lastModifiedBy>
  <cp:revision>5</cp:revision>
  <dcterms:created xsi:type="dcterms:W3CDTF">2024-08-22T15:11:39Z</dcterms:created>
  <dcterms:modified xsi:type="dcterms:W3CDTF">2024-09-02T12:14:21Z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0x0101006B203EA86DABA14DBFB2713D9CCA0223</vt:lpwstr>
  </property>
</Properties>
</file>