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Piazzolla" pitchFamily="2" charset="0"/>
      <p:regular r:id="rId17"/>
      <p:bold r:id="rId18"/>
      <p:italic r:id="rId19"/>
      <p:boldItalic r:id="rId20"/>
    </p:embeddedFont>
    <p:embeddedFont>
      <p:font typeface="Piazzolla Light"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08F04E-88C1-B749-9C29-CD8C8E25DC3F}" v="130" dt="2023-07-29T20:03:00.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16"/>
    <p:restoredTop sz="94665"/>
  </p:normalViewPr>
  <p:slideViewPr>
    <p:cSldViewPr snapToGrid="0">
      <p:cViewPr varScale="1">
        <p:scale>
          <a:sx n="143" d="100"/>
          <a:sy n="143" d="100"/>
        </p:scale>
        <p:origin x="976"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5b1ae9a9d9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5b1ae9a9d9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5b1ae9a9d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5b1ae9a9d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5b1ae9a9d9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5b1ae9a9d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5b1ae9a9d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5b1ae9a9d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5b1ae9a9d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5b1ae9a9d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5c35eab016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5c35eab01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5c35eab016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5c35eab016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5c35eab01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5c35eab0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5c35eab016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5c35eab01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5c35eab016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5c35eab016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5c35eab016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5c35eab016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c35eab016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5c35eab016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c35eab016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5c35eab016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1674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2087400"/>
            <a:ext cx="8520600" cy="9687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GB" sz="4380" b="1" dirty="0">
                <a:latin typeface="Piazzolla"/>
                <a:ea typeface="Piazzolla"/>
                <a:cs typeface="Piazzolla"/>
                <a:sym typeface="Piazzolla"/>
              </a:rPr>
              <a:t>In Pursuit of Holiness</a:t>
            </a:r>
            <a:endParaRPr sz="4380" b="1" dirty="0">
              <a:latin typeface="Piazzolla"/>
              <a:ea typeface="Piazzolla"/>
              <a:cs typeface="Piazzolla"/>
              <a:sym typeface="Piazzolla"/>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590550"/>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a:latin typeface="Piazzolla"/>
                <a:ea typeface="Piazzolla"/>
                <a:cs typeface="Piazzolla"/>
                <a:sym typeface="Piazzolla"/>
              </a:rPr>
              <a:t>Why this topic?</a:t>
            </a:r>
            <a:endParaRPr sz="4500" b="1">
              <a:latin typeface="Piazzolla"/>
              <a:ea typeface="Piazzolla"/>
              <a:cs typeface="Piazzolla"/>
              <a:sym typeface="Piazzolla"/>
            </a:endParaRPr>
          </a:p>
        </p:txBody>
      </p:sp>
      <p:pic>
        <p:nvPicPr>
          <p:cNvPr id="61" name="Google Shape;61;p14"/>
          <p:cNvPicPr preferRelativeResize="0"/>
          <p:nvPr/>
        </p:nvPicPr>
        <p:blipFill>
          <a:blip r:embed="rId3">
            <a:alphaModFix/>
          </a:blip>
          <a:stretch>
            <a:fillRect/>
          </a:stretch>
        </p:blipFill>
        <p:spPr>
          <a:xfrm>
            <a:off x="-5991631" y="-349100"/>
            <a:ext cx="3428163" cy="5143501"/>
          </a:xfrm>
          <a:prstGeom prst="rect">
            <a:avLst/>
          </a:prstGeom>
          <a:noFill/>
          <a:ln>
            <a:noFill/>
          </a:ln>
        </p:spPr>
      </p:pic>
      <p:grpSp>
        <p:nvGrpSpPr>
          <p:cNvPr id="5" name="Group 4">
            <a:extLst>
              <a:ext uri="{FF2B5EF4-FFF2-40B4-BE49-F238E27FC236}">
                <a16:creationId xmlns:a16="http://schemas.microsoft.com/office/drawing/2014/main" id="{A752A9FC-8C32-7352-015A-4F21C3D7C81B}"/>
              </a:ext>
            </a:extLst>
          </p:cNvPr>
          <p:cNvGrpSpPr/>
          <p:nvPr/>
        </p:nvGrpSpPr>
        <p:grpSpPr>
          <a:xfrm>
            <a:off x="631303" y="1906900"/>
            <a:ext cx="2332510" cy="2799938"/>
            <a:chOff x="631303" y="1906900"/>
            <a:chExt cx="2332510" cy="2799938"/>
          </a:xfrm>
        </p:grpSpPr>
        <p:pic>
          <p:nvPicPr>
            <p:cNvPr id="62" name="Google Shape;62;p14"/>
            <p:cNvPicPr preferRelativeResize="0"/>
            <p:nvPr/>
          </p:nvPicPr>
          <p:blipFill rotWithShape="1">
            <a:blip r:embed="rId4">
              <a:alphaModFix/>
            </a:blip>
            <a:srcRect l="14058" r="20307"/>
            <a:stretch/>
          </p:blipFill>
          <p:spPr>
            <a:xfrm>
              <a:off x="645413" y="1906900"/>
              <a:ext cx="2318400" cy="2354100"/>
            </a:xfrm>
            <a:prstGeom prst="rect">
              <a:avLst/>
            </a:prstGeom>
            <a:noFill/>
            <a:ln>
              <a:noFill/>
            </a:ln>
          </p:spPr>
        </p:pic>
        <p:sp>
          <p:nvSpPr>
            <p:cNvPr id="2" name="TextBox 1">
              <a:extLst>
                <a:ext uri="{FF2B5EF4-FFF2-40B4-BE49-F238E27FC236}">
                  <a16:creationId xmlns:a16="http://schemas.microsoft.com/office/drawing/2014/main" id="{0FFC9D32-7341-E3BA-8FC4-88E3E9805D17}"/>
                </a:ext>
              </a:extLst>
            </p:cNvPr>
            <p:cNvSpPr txBox="1"/>
            <p:nvPr/>
          </p:nvSpPr>
          <p:spPr>
            <a:xfrm>
              <a:off x="631303" y="4399061"/>
              <a:ext cx="2318400" cy="307777"/>
            </a:xfrm>
            <a:prstGeom prst="rect">
              <a:avLst/>
            </a:prstGeom>
            <a:noFill/>
          </p:spPr>
          <p:txBody>
            <a:bodyPr wrap="square" rtlCol="0">
              <a:spAutoFit/>
            </a:bodyPr>
            <a:lstStyle/>
            <a:p>
              <a:pPr algn="ctr"/>
              <a:r>
                <a:rPr lang="en-US" dirty="0">
                  <a:latin typeface="Piazzolla" pitchFamily="2" charset="0"/>
                </a:rPr>
                <a:t>Untangle a wrong notion</a:t>
              </a:r>
            </a:p>
          </p:txBody>
        </p:sp>
      </p:grpSp>
      <p:grpSp>
        <p:nvGrpSpPr>
          <p:cNvPr id="6" name="Group 5">
            <a:extLst>
              <a:ext uri="{FF2B5EF4-FFF2-40B4-BE49-F238E27FC236}">
                <a16:creationId xmlns:a16="http://schemas.microsoft.com/office/drawing/2014/main" id="{2936335B-6D73-4807-EFD6-58B1E6E870FB}"/>
              </a:ext>
            </a:extLst>
          </p:cNvPr>
          <p:cNvGrpSpPr/>
          <p:nvPr/>
        </p:nvGrpSpPr>
        <p:grpSpPr>
          <a:xfrm>
            <a:off x="3394938" y="1906900"/>
            <a:ext cx="2318400" cy="3005993"/>
            <a:chOff x="3394938" y="1906900"/>
            <a:chExt cx="2318400" cy="3005993"/>
          </a:xfrm>
        </p:grpSpPr>
        <p:pic>
          <p:nvPicPr>
            <p:cNvPr id="63" name="Google Shape;63;p14"/>
            <p:cNvPicPr preferRelativeResize="0"/>
            <p:nvPr/>
          </p:nvPicPr>
          <p:blipFill rotWithShape="1">
            <a:blip r:embed="rId5">
              <a:alphaModFix/>
            </a:blip>
            <a:srcRect l="13620" r="13620"/>
            <a:stretch/>
          </p:blipFill>
          <p:spPr>
            <a:xfrm>
              <a:off x="3394938" y="1906900"/>
              <a:ext cx="2318400" cy="2354100"/>
            </a:xfrm>
            <a:prstGeom prst="rect">
              <a:avLst/>
            </a:prstGeom>
            <a:noFill/>
            <a:ln>
              <a:noFill/>
            </a:ln>
          </p:spPr>
        </p:pic>
        <p:sp>
          <p:nvSpPr>
            <p:cNvPr id="3" name="TextBox 2">
              <a:extLst>
                <a:ext uri="{FF2B5EF4-FFF2-40B4-BE49-F238E27FC236}">
                  <a16:creationId xmlns:a16="http://schemas.microsoft.com/office/drawing/2014/main" id="{C865248B-245D-D1A7-26C3-BB4623764C0D}"/>
                </a:ext>
              </a:extLst>
            </p:cNvPr>
            <p:cNvSpPr txBox="1"/>
            <p:nvPr/>
          </p:nvSpPr>
          <p:spPr>
            <a:xfrm>
              <a:off x="3394938" y="4389673"/>
              <a:ext cx="2318400" cy="523220"/>
            </a:xfrm>
            <a:prstGeom prst="rect">
              <a:avLst/>
            </a:prstGeom>
            <a:noFill/>
          </p:spPr>
          <p:txBody>
            <a:bodyPr wrap="square" rtlCol="0">
              <a:spAutoFit/>
            </a:bodyPr>
            <a:lstStyle/>
            <a:p>
              <a:pPr algn="ctr"/>
              <a:r>
                <a:rPr lang="en-US" dirty="0">
                  <a:latin typeface="Piazzolla" pitchFamily="2" charset="0"/>
                </a:rPr>
                <a:t>Learnings from a personal journey</a:t>
              </a:r>
            </a:p>
          </p:txBody>
        </p:sp>
      </p:grpSp>
      <p:grpSp>
        <p:nvGrpSpPr>
          <p:cNvPr id="7" name="Group 6">
            <a:extLst>
              <a:ext uri="{FF2B5EF4-FFF2-40B4-BE49-F238E27FC236}">
                <a16:creationId xmlns:a16="http://schemas.microsoft.com/office/drawing/2014/main" id="{9C189C5D-19AD-4DA1-D519-4087AC25D8C9}"/>
              </a:ext>
            </a:extLst>
          </p:cNvPr>
          <p:cNvGrpSpPr/>
          <p:nvPr/>
        </p:nvGrpSpPr>
        <p:grpSpPr>
          <a:xfrm>
            <a:off x="6144474" y="1906900"/>
            <a:ext cx="2354101" cy="2790550"/>
            <a:chOff x="6144474" y="1906900"/>
            <a:chExt cx="2354101" cy="2790550"/>
          </a:xfrm>
        </p:grpSpPr>
        <p:pic>
          <p:nvPicPr>
            <p:cNvPr id="64" name="Google Shape;64;p14"/>
            <p:cNvPicPr preferRelativeResize="0"/>
            <p:nvPr/>
          </p:nvPicPr>
          <p:blipFill>
            <a:blip r:embed="rId6">
              <a:alphaModFix/>
            </a:blip>
            <a:stretch>
              <a:fillRect/>
            </a:stretch>
          </p:blipFill>
          <p:spPr>
            <a:xfrm>
              <a:off x="6144475" y="1906900"/>
              <a:ext cx="2354100" cy="2354100"/>
            </a:xfrm>
            <a:prstGeom prst="rect">
              <a:avLst/>
            </a:prstGeom>
            <a:noFill/>
            <a:ln>
              <a:noFill/>
            </a:ln>
          </p:spPr>
        </p:pic>
        <p:sp>
          <p:nvSpPr>
            <p:cNvPr id="4" name="TextBox 3">
              <a:extLst>
                <a:ext uri="{FF2B5EF4-FFF2-40B4-BE49-F238E27FC236}">
                  <a16:creationId xmlns:a16="http://schemas.microsoft.com/office/drawing/2014/main" id="{70EC372D-ED33-5D37-CB5A-AF9C60147EB9}"/>
                </a:ext>
              </a:extLst>
            </p:cNvPr>
            <p:cNvSpPr txBox="1"/>
            <p:nvPr/>
          </p:nvSpPr>
          <p:spPr>
            <a:xfrm>
              <a:off x="6144474" y="4389673"/>
              <a:ext cx="2318400" cy="307777"/>
            </a:xfrm>
            <a:prstGeom prst="rect">
              <a:avLst/>
            </a:prstGeom>
            <a:noFill/>
          </p:spPr>
          <p:txBody>
            <a:bodyPr wrap="square" rtlCol="0">
              <a:spAutoFit/>
            </a:bodyPr>
            <a:lstStyle/>
            <a:p>
              <a:pPr algn="ctr"/>
              <a:r>
                <a:rPr lang="en-US" dirty="0">
                  <a:latin typeface="Piazzolla" pitchFamily="2" charset="0"/>
                </a:rPr>
                <a:t>This is NOT about…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68"/>
        <p:cNvGrpSpPr/>
        <p:nvPr/>
      </p:nvGrpSpPr>
      <p:grpSpPr>
        <a:xfrm>
          <a:off x="0" y="0"/>
          <a:ext cx="0" cy="0"/>
          <a:chOff x="0" y="0"/>
          <a:chExt cx="0" cy="0"/>
        </a:xfrm>
      </p:grpSpPr>
      <p:sp>
        <p:nvSpPr>
          <p:cNvPr id="69" name="Google Shape;69;p15"/>
          <p:cNvSpPr txBox="1">
            <a:spLocks noGrp="1"/>
          </p:cNvSpPr>
          <p:nvPr>
            <p:ph type="ctrTitle"/>
          </p:nvPr>
        </p:nvSpPr>
        <p:spPr>
          <a:xfrm>
            <a:off x="311700" y="1425550"/>
            <a:ext cx="8520600" cy="2292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b="1" dirty="0">
                <a:latin typeface="Piazzolla"/>
                <a:ea typeface="Piazzolla"/>
                <a:cs typeface="Piazzolla"/>
                <a:sym typeface="Piazzolla"/>
              </a:rPr>
              <a:t>An invitation</a:t>
            </a:r>
            <a:endParaRPr b="1" dirty="0">
              <a:latin typeface="Piazzolla"/>
              <a:ea typeface="Piazzolla"/>
              <a:cs typeface="Piazzolla"/>
              <a:sym typeface="Piazzolla"/>
            </a:endParaRPr>
          </a:p>
          <a:p>
            <a:pPr marL="0" lvl="0" indent="0" algn="ctr" rtl="0">
              <a:spcBef>
                <a:spcPts val="0"/>
              </a:spcBef>
              <a:spcAft>
                <a:spcPts val="0"/>
              </a:spcAft>
              <a:buNone/>
            </a:pPr>
            <a:r>
              <a:rPr lang="en-GB" b="1" dirty="0">
                <a:latin typeface="Piazzolla"/>
                <a:ea typeface="Piazzolla"/>
                <a:cs typeface="Piazzolla"/>
                <a:sym typeface="Piazzolla"/>
              </a:rPr>
              <a:t>+</a:t>
            </a:r>
            <a:endParaRPr b="1" dirty="0">
              <a:latin typeface="Piazzolla"/>
              <a:ea typeface="Piazzolla"/>
              <a:cs typeface="Piazzolla"/>
              <a:sym typeface="Piazzolla"/>
            </a:endParaRPr>
          </a:p>
          <a:p>
            <a:pPr marL="0" lvl="0" indent="0" algn="ctr" rtl="0">
              <a:spcBef>
                <a:spcPts val="0"/>
              </a:spcBef>
              <a:spcAft>
                <a:spcPts val="0"/>
              </a:spcAft>
              <a:buNone/>
            </a:pPr>
            <a:r>
              <a:rPr lang="en-GB" b="1" dirty="0">
                <a:latin typeface="Piazzolla"/>
                <a:ea typeface="Piazzolla"/>
                <a:cs typeface="Piazzolla"/>
                <a:sym typeface="Piazzolla"/>
              </a:rPr>
              <a:t>A story</a:t>
            </a:r>
            <a:endParaRPr b="1" dirty="0">
              <a:latin typeface="Piazzolla"/>
              <a:ea typeface="Piazzolla"/>
              <a:cs typeface="Piazzolla"/>
              <a:sym typeface="Piazzolla"/>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73"/>
        <p:cNvGrpSpPr/>
        <p:nvPr/>
      </p:nvGrpSpPr>
      <p:grpSpPr>
        <a:xfrm>
          <a:off x="0" y="0"/>
          <a:ext cx="0" cy="0"/>
          <a:chOff x="0" y="0"/>
          <a:chExt cx="0" cy="0"/>
        </a:xfrm>
      </p:grpSpPr>
      <p:sp>
        <p:nvSpPr>
          <p:cNvPr id="74" name="Google Shape;74;p16"/>
          <p:cNvSpPr txBox="1">
            <a:spLocks noGrp="1"/>
          </p:cNvSpPr>
          <p:nvPr>
            <p:ph type="ctrTitle"/>
          </p:nvPr>
        </p:nvSpPr>
        <p:spPr>
          <a:xfrm>
            <a:off x="311700" y="400050"/>
            <a:ext cx="8520600" cy="1051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b="1">
                <a:latin typeface="Piazzolla"/>
                <a:ea typeface="Piazzolla"/>
                <a:cs typeface="Piazzolla"/>
                <a:sym typeface="Piazzolla"/>
              </a:rPr>
              <a:t>An invitation</a:t>
            </a:r>
            <a:endParaRPr b="1">
              <a:latin typeface="Piazzolla"/>
              <a:ea typeface="Piazzolla"/>
              <a:cs typeface="Piazzolla"/>
              <a:sym typeface="Piazzolla"/>
            </a:endParaRPr>
          </a:p>
        </p:txBody>
      </p:sp>
      <p:sp>
        <p:nvSpPr>
          <p:cNvPr id="75" name="Google Shape;75;p16"/>
          <p:cNvSpPr txBox="1"/>
          <p:nvPr/>
        </p:nvSpPr>
        <p:spPr>
          <a:xfrm>
            <a:off x="637000" y="1943100"/>
            <a:ext cx="3210000" cy="125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latin typeface="Piazzolla Light"/>
                <a:ea typeface="Piazzolla Light"/>
                <a:cs typeface="Piazzolla Light"/>
                <a:sym typeface="Piazzolla Light"/>
              </a:rPr>
              <a:t> I am the </a:t>
            </a:r>
            <a:r>
              <a:rPr lang="en-GB" cap="small" dirty="0">
                <a:solidFill>
                  <a:schemeClr val="dk1"/>
                </a:solidFill>
                <a:latin typeface="Piazzolla Light"/>
                <a:ea typeface="Piazzolla Light"/>
                <a:cs typeface="Piazzolla Light"/>
                <a:sym typeface="Piazzolla Light"/>
              </a:rPr>
              <a:t>Lord</a:t>
            </a:r>
            <a:r>
              <a:rPr lang="en-GB" dirty="0">
                <a:solidFill>
                  <a:schemeClr val="dk1"/>
                </a:solidFill>
                <a:latin typeface="Piazzolla Light"/>
                <a:ea typeface="Piazzolla Light"/>
                <a:cs typeface="Piazzolla Light"/>
                <a:sym typeface="Piazzolla Light"/>
              </a:rPr>
              <a:t> your God; consecrate yourselves and be holy, because I am holy...  I am the </a:t>
            </a:r>
            <a:r>
              <a:rPr lang="en-GB" cap="small" dirty="0">
                <a:solidFill>
                  <a:schemeClr val="dk1"/>
                </a:solidFill>
                <a:latin typeface="Piazzolla Light"/>
                <a:ea typeface="Piazzolla Light"/>
                <a:cs typeface="Piazzolla Light"/>
                <a:sym typeface="Piazzolla Light"/>
              </a:rPr>
              <a:t>Lord</a:t>
            </a:r>
            <a:r>
              <a:rPr lang="en-GB" dirty="0">
                <a:solidFill>
                  <a:schemeClr val="dk1"/>
                </a:solidFill>
                <a:latin typeface="Piazzolla Light"/>
                <a:ea typeface="Piazzolla Light"/>
                <a:cs typeface="Piazzolla Light"/>
                <a:sym typeface="Piazzolla Light"/>
              </a:rPr>
              <a:t>, who brought you up out of Egypt to be your God; therefore be holy, because I am holy</a:t>
            </a:r>
            <a:endParaRPr dirty="0">
              <a:solidFill>
                <a:schemeClr val="dk1"/>
              </a:solidFill>
              <a:latin typeface="Piazzolla Light"/>
              <a:ea typeface="Piazzolla Light"/>
              <a:cs typeface="Piazzolla Light"/>
              <a:sym typeface="Piazzolla Light"/>
            </a:endParaRPr>
          </a:p>
          <a:p>
            <a:pPr marL="0" lvl="0" indent="0" algn="ctr" rtl="0">
              <a:spcBef>
                <a:spcPts val="0"/>
              </a:spcBef>
              <a:spcAft>
                <a:spcPts val="0"/>
              </a:spcAft>
              <a:buNone/>
            </a:pPr>
            <a:endParaRPr dirty="0">
              <a:solidFill>
                <a:schemeClr val="dk1"/>
              </a:solidFill>
              <a:latin typeface="Piazzolla Light"/>
              <a:ea typeface="Piazzolla Light"/>
              <a:cs typeface="Piazzolla Light"/>
              <a:sym typeface="Piazzolla Light"/>
            </a:endParaRPr>
          </a:p>
          <a:p>
            <a:pPr marL="0" lvl="0" indent="0" algn="ctr" rtl="0">
              <a:spcBef>
                <a:spcPts val="0"/>
              </a:spcBef>
              <a:spcAft>
                <a:spcPts val="0"/>
              </a:spcAft>
              <a:buNone/>
            </a:pPr>
            <a:r>
              <a:rPr lang="en-GB" dirty="0">
                <a:solidFill>
                  <a:schemeClr val="dk1"/>
                </a:solidFill>
                <a:latin typeface="Piazzolla Light"/>
                <a:ea typeface="Piazzolla Light"/>
                <a:cs typeface="Piazzolla Light"/>
                <a:sym typeface="Piazzolla Light"/>
              </a:rPr>
              <a:t>— Leviticus 11:44-45</a:t>
            </a:r>
            <a:endParaRPr sz="1600" dirty="0">
              <a:latin typeface="Piazzolla Light"/>
              <a:ea typeface="Piazzolla Light"/>
              <a:cs typeface="Piazzolla Light"/>
              <a:sym typeface="Piazzolla Light"/>
            </a:endParaRPr>
          </a:p>
        </p:txBody>
      </p:sp>
      <p:sp>
        <p:nvSpPr>
          <p:cNvPr id="76" name="Google Shape;76;p16"/>
          <p:cNvSpPr txBox="1"/>
          <p:nvPr/>
        </p:nvSpPr>
        <p:spPr>
          <a:xfrm>
            <a:off x="4886400" y="1943100"/>
            <a:ext cx="3210000" cy="125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latin typeface="Piazzolla Light"/>
                <a:ea typeface="Piazzolla Light"/>
                <a:cs typeface="Piazzolla Light"/>
                <a:sym typeface="Piazzolla Light"/>
              </a:rPr>
              <a:t>Therefore, with minds that are alert and fully sober, set your hope on the grace to be brought to you when Jesus Christ is revealed at his coming.  As obedient children, do not conform to the evil desires you had when you lived in ignorance. But just as he who called you is holy, so be holy in all you do; for it is written: “Be holy, because I am holy.”</a:t>
            </a:r>
            <a:endParaRPr dirty="0">
              <a:solidFill>
                <a:schemeClr val="dk1"/>
              </a:solidFill>
              <a:latin typeface="Piazzolla Light"/>
              <a:ea typeface="Piazzolla Light"/>
              <a:cs typeface="Piazzolla Light"/>
              <a:sym typeface="Piazzolla Light"/>
            </a:endParaRPr>
          </a:p>
          <a:p>
            <a:pPr marL="0" lvl="0" indent="0" algn="ctr" rtl="0">
              <a:spcBef>
                <a:spcPts val="0"/>
              </a:spcBef>
              <a:spcAft>
                <a:spcPts val="0"/>
              </a:spcAft>
              <a:buNone/>
            </a:pPr>
            <a:endParaRPr dirty="0">
              <a:solidFill>
                <a:schemeClr val="dk1"/>
              </a:solidFill>
              <a:latin typeface="Piazzolla Light"/>
              <a:ea typeface="Piazzolla Light"/>
              <a:cs typeface="Piazzolla Light"/>
              <a:sym typeface="Piazzolla Light"/>
            </a:endParaRPr>
          </a:p>
          <a:p>
            <a:pPr marL="0" lvl="0" indent="0" algn="ctr" rtl="0">
              <a:spcBef>
                <a:spcPts val="0"/>
              </a:spcBef>
              <a:spcAft>
                <a:spcPts val="0"/>
              </a:spcAft>
              <a:buNone/>
            </a:pPr>
            <a:r>
              <a:rPr lang="en-GB" dirty="0">
                <a:solidFill>
                  <a:schemeClr val="dk1"/>
                </a:solidFill>
                <a:latin typeface="Piazzolla Light"/>
                <a:ea typeface="Piazzolla Light"/>
                <a:cs typeface="Piazzolla Light"/>
                <a:sym typeface="Piazzolla Light"/>
              </a:rPr>
              <a:t>—1 Peter 1:13-16</a:t>
            </a:r>
            <a:endParaRPr sz="1600" dirty="0">
              <a:latin typeface="Piazzolla Light"/>
              <a:ea typeface="Piazzolla Light"/>
              <a:cs typeface="Piazzolla Light"/>
              <a:sym typeface="Piazzolla Light"/>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80"/>
        <p:cNvGrpSpPr/>
        <p:nvPr/>
      </p:nvGrpSpPr>
      <p:grpSpPr>
        <a:xfrm>
          <a:off x="0" y="0"/>
          <a:ext cx="0" cy="0"/>
          <a:chOff x="0" y="0"/>
          <a:chExt cx="0" cy="0"/>
        </a:xfrm>
      </p:grpSpPr>
      <p:sp>
        <p:nvSpPr>
          <p:cNvPr id="81" name="Google Shape;81;p17"/>
          <p:cNvSpPr txBox="1">
            <a:spLocks noGrp="1"/>
          </p:cNvSpPr>
          <p:nvPr>
            <p:ph type="ctrTitle"/>
          </p:nvPr>
        </p:nvSpPr>
        <p:spPr>
          <a:xfrm>
            <a:off x="311700" y="19050"/>
            <a:ext cx="8520600" cy="1051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b="1">
                <a:latin typeface="Piazzolla"/>
                <a:ea typeface="Piazzolla"/>
                <a:cs typeface="Piazzolla"/>
                <a:sym typeface="Piazzolla"/>
              </a:rPr>
              <a:t>A story — Isaiah 6:1-7</a:t>
            </a:r>
            <a:endParaRPr b="1" dirty="0">
              <a:latin typeface="Piazzolla"/>
              <a:ea typeface="Piazzolla"/>
              <a:cs typeface="Piazzolla"/>
              <a:sym typeface="Piazzolla"/>
            </a:endParaRPr>
          </a:p>
        </p:txBody>
      </p:sp>
      <p:pic>
        <p:nvPicPr>
          <p:cNvPr id="82" name="Google Shape;82;p17"/>
          <p:cNvPicPr preferRelativeResize="0"/>
          <p:nvPr/>
        </p:nvPicPr>
        <p:blipFill>
          <a:blip r:embed="rId3">
            <a:alphaModFix/>
          </a:blip>
          <a:stretch>
            <a:fillRect/>
          </a:stretch>
        </p:blipFill>
        <p:spPr>
          <a:xfrm>
            <a:off x="1560938" y="1212500"/>
            <a:ext cx="6022134" cy="3387451"/>
          </a:xfrm>
          <a:prstGeom prst="rect">
            <a:avLst/>
          </a:prstGeom>
          <a:noFill/>
          <a:ln>
            <a:noFill/>
          </a:ln>
        </p:spPr>
      </p:pic>
      <p:sp>
        <p:nvSpPr>
          <p:cNvPr id="83" name="Google Shape;83;p17"/>
          <p:cNvSpPr txBox="1"/>
          <p:nvPr/>
        </p:nvSpPr>
        <p:spPr>
          <a:xfrm>
            <a:off x="5468375" y="4823825"/>
            <a:ext cx="58434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800"/>
              <a:t>Source: The Bible Project — What the Idea of "Holiness" Means in the Bible</a:t>
            </a:r>
            <a:endParaRPr sz="800"/>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87"/>
        <p:cNvGrpSpPr/>
        <p:nvPr/>
      </p:nvGrpSpPr>
      <p:grpSpPr>
        <a:xfrm>
          <a:off x="0" y="0"/>
          <a:ext cx="0" cy="0"/>
          <a:chOff x="0" y="0"/>
          <a:chExt cx="0" cy="0"/>
        </a:xfrm>
      </p:grpSpPr>
      <p:sp>
        <p:nvSpPr>
          <p:cNvPr id="88" name="Google Shape;88;p18"/>
          <p:cNvSpPr txBox="1">
            <a:spLocks noGrp="1"/>
          </p:cNvSpPr>
          <p:nvPr>
            <p:ph type="ctrTitle"/>
          </p:nvPr>
        </p:nvSpPr>
        <p:spPr>
          <a:xfrm>
            <a:off x="0" y="463550"/>
            <a:ext cx="91440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dirty="0">
                <a:latin typeface="Piazzolla"/>
                <a:ea typeface="Piazzolla"/>
                <a:cs typeface="Piazzolla"/>
                <a:sym typeface="Piazzolla"/>
              </a:rPr>
              <a:t>Holiness = Who He is</a:t>
            </a:r>
            <a:endParaRPr sz="4500" b="1" dirty="0">
              <a:latin typeface="Piazzolla"/>
              <a:ea typeface="Piazzolla"/>
              <a:cs typeface="Piazzolla"/>
              <a:sym typeface="Piazzolla"/>
            </a:endParaRPr>
          </a:p>
        </p:txBody>
      </p:sp>
      <p:pic>
        <p:nvPicPr>
          <p:cNvPr id="89" name="Google Shape;89;p18"/>
          <p:cNvPicPr preferRelativeResize="0"/>
          <p:nvPr/>
        </p:nvPicPr>
        <p:blipFill>
          <a:blip r:embed="rId3">
            <a:alphaModFix/>
          </a:blip>
          <a:stretch>
            <a:fillRect/>
          </a:stretch>
        </p:blipFill>
        <p:spPr>
          <a:xfrm>
            <a:off x="-5991631" y="-349100"/>
            <a:ext cx="3428163" cy="5143501"/>
          </a:xfrm>
          <a:prstGeom prst="rect">
            <a:avLst/>
          </a:prstGeom>
          <a:noFill/>
          <a:ln>
            <a:noFill/>
          </a:ln>
        </p:spPr>
      </p:pic>
      <p:pic>
        <p:nvPicPr>
          <p:cNvPr id="90" name="Google Shape;90;p18"/>
          <p:cNvPicPr preferRelativeResize="0"/>
          <p:nvPr/>
        </p:nvPicPr>
        <p:blipFill>
          <a:blip r:embed="rId4">
            <a:alphaModFix/>
          </a:blip>
          <a:stretch>
            <a:fillRect/>
          </a:stretch>
        </p:blipFill>
        <p:spPr>
          <a:xfrm>
            <a:off x="3320225" y="1889200"/>
            <a:ext cx="2503550" cy="2503550"/>
          </a:xfrm>
          <a:prstGeom prst="rect">
            <a:avLst/>
          </a:prstGeom>
          <a:noFill/>
          <a:ln>
            <a:noFill/>
          </a:ln>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94"/>
        <p:cNvGrpSpPr/>
        <p:nvPr/>
      </p:nvGrpSpPr>
      <p:grpSpPr>
        <a:xfrm>
          <a:off x="0" y="0"/>
          <a:ext cx="0" cy="0"/>
          <a:chOff x="0" y="0"/>
          <a:chExt cx="0" cy="0"/>
        </a:xfrm>
      </p:grpSpPr>
      <p:pic>
        <p:nvPicPr>
          <p:cNvPr id="95" name="Google Shape;95;p19"/>
          <p:cNvPicPr preferRelativeResize="0"/>
          <p:nvPr/>
        </p:nvPicPr>
        <p:blipFill>
          <a:blip r:embed="rId3">
            <a:alphaModFix/>
          </a:blip>
          <a:stretch>
            <a:fillRect/>
          </a:stretch>
        </p:blipFill>
        <p:spPr>
          <a:xfrm>
            <a:off x="-5991631" y="-349100"/>
            <a:ext cx="3428163" cy="5143501"/>
          </a:xfrm>
          <a:prstGeom prst="rect">
            <a:avLst/>
          </a:prstGeom>
          <a:noFill/>
          <a:ln>
            <a:noFill/>
          </a:ln>
        </p:spPr>
      </p:pic>
      <p:sp>
        <p:nvSpPr>
          <p:cNvPr id="98" name="Google Shape;98;p19"/>
          <p:cNvSpPr txBox="1">
            <a:spLocks noGrp="1"/>
          </p:cNvSpPr>
          <p:nvPr>
            <p:ph type="ctrTitle"/>
          </p:nvPr>
        </p:nvSpPr>
        <p:spPr>
          <a:xfrm>
            <a:off x="311700" y="590550"/>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a:latin typeface="Piazzolla"/>
                <a:ea typeface="Piazzolla"/>
                <a:cs typeface="Piazzolla"/>
                <a:sym typeface="Piazzolla"/>
              </a:rPr>
              <a:t>Why pursue Holiness?</a:t>
            </a:r>
            <a:endParaRPr sz="4500" b="1">
              <a:latin typeface="Piazzolla"/>
              <a:ea typeface="Piazzolla"/>
              <a:cs typeface="Piazzolla"/>
              <a:sym typeface="Piazzolla"/>
            </a:endParaRPr>
          </a:p>
        </p:txBody>
      </p:sp>
      <p:grpSp>
        <p:nvGrpSpPr>
          <p:cNvPr id="4" name="Group 3">
            <a:extLst>
              <a:ext uri="{FF2B5EF4-FFF2-40B4-BE49-F238E27FC236}">
                <a16:creationId xmlns:a16="http://schemas.microsoft.com/office/drawing/2014/main" id="{7BA3BBEA-CA86-02A2-5783-1AB66ABB969C}"/>
              </a:ext>
            </a:extLst>
          </p:cNvPr>
          <p:cNvGrpSpPr/>
          <p:nvPr/>
        </p:nvGrpSpPr>
        <p:grpSpPr>
          <a:xfrm>
            <a:off x="2038038" y="1871500"/>
            <a:ext cx="2318400" cy="2796006"/>
            <a:chOff x="2038038" y="1871500"/>
            <a:chExt cx="2318400" cy="2796006"/>
          </a:xfrm>
        </p:grpSpPr>
        <p:pic>
          <p:nvPicPr>
            <p:cNvPr id="96" name="Google Shape;96;p19"/>
            <p:cNvPicPr preferRelativeResize="0"/>
            <p:nvPr/>
          </p:nvPicPr>
          <p:blipFill rotWithShape="1">
            <a:blip r:embed="rId4">
              <a:alphaModFix/>
            </a:blip>
            <a:srcRect l="17177" r="17184"/>
            <a:stretch/>
          </p:blipFill>
          <p:spPr>
            <a:xfrm>
              <a:off x="2038038" y="1871500"/>
              <a:ext cx="2318400" cy="2354100"/>
            </a:xfrm>
            <a:prstGeom prst="rect">
              <a:avLst/>
            </a:prstGeom>
            <a:noFill/>
            <a:ln>
              <a:noFill/>
            </a:ln>
          </p:spPr>
        </p:pic>
        <p:sp>
          <p:nvSpPr>
            <p:cNvPr id="2" name="TextBox 1">
              <a:extLst>
                <a:ext uri="{FF2B5EF4-FFF2-40B4-BE49-F238E27FC236}">
                  <a16:creationId xmlns:a16="http://schemas.microsoft.com/office/drawing/2014/main" id="{467FCD47-9EC6-3F37-77DC-932F34E223F9}"/>
                </a:ext>
              </a:extLst>
            </p:cNvPr>
            <p:cNvSpPr txBox="1"/>
            <p:nvPr/>
          </p:nvSpPr>
          <p:spPr>
            <a:xfrm>
              <a:off x="2038038" y="4359729"/>
              <a:ext cx="2318400" cy="307777"/>
            </a:xfrm>
            <a:prstGeom prst="rect">
              <a:avLst/>
            </a:prstGeom>
            <a:noFill/>
          </p:spPr>
          <p:txBody>
            <a:bodyPr wrap="square" rtlCol="0">
              <a:spAutoFit/>
            </a:bodyPr>
            <a:lstStyle/>
            <a:p>
              <a:pPr algn="ctr"/>
              <a:r>
                <a:rPr lang="en-US" dirty="0">
                  <a:latin typeface="Piazzolla" pitchFamily="2" charset="0"/>
                </a:rPr>
                <a:t>Love for the Father</a:t>
              </a:r>
            </a:p>
          </p:txBody>
        </p:sp>
      </p:grpSp>
      <p:grpSp>
        <p:nvGrpSpPr>
          <p:cNvPr id="5" name="Group 4">
            <a:extLst>
              <a:ext uri="{FF2B5EF4-FFF2-40B4-BE49-F238E27FC236}">
                <a16:creationId xmlns:a16="http://schemas.microsoft.com/office/drawing/2014/main" id="{0A8C726E-D000-8CB5-C1BB-D1F965509A71}"/>
              </a:ext>
            </a:extLst>
          </p:cNvPr>
          <p:cNvGrpSpPr/>
          <p:nvPr/>
        </p:nvGrpSpPr>
        <p:grpSpPr>
          <a:xfrm>
            <a:off x="4787562" y="1871500"/>
            <a:ext cx="2318401" cy="2980671"/>
            <a:chOff x="4787562" y="1871500"/>
            <a:chExt cx="2318401" cy="2980671"/>
          </a:xfrm>
        </p:grpSpPr>
        <p:pic>
          <p:nvPicPr>
            <p:cNvPr id="97" name="Google Shape;97;p19"/>
            <p:cNvPicPr preferRelativeResize="0"/>
            <p:nvPr/>
          </p:nvPicPr>
          <p:blipFill rotWithShape="1">
            <a:blip r:embed="rId5">
              <a:alphaModFix/>
            </a:blip>
            <a:srcRect l="17131" r="17131"/>
            <a:stretch/>
          </p:blipFill>
          <p:spPr>
            <a:xfrm>
              <a:off x="4787563" y="1871500"/>
              <a:ext cx="2318400" cy="2354100"/>
            </a:xfrm>
            <a:prstGeom prst="rect">
              <a:avLst/>
            </a:prstGeom>
            <a:noFill/>
            <a:ln>
              <a:noFill/>
            </a:ln>
          </p:spPr>
        </p:pic>
        <p:sp>
          <p:nvSpPr>
            <p:cNvPr id="3" name="TextBox 2">
              <a:extLst>
                <a:ext uri="{FF2B5EF4-FFF2-40B4-BE49-F238E27FC236}">
                  <a16:creationId xmlns:a16="http://schemas.microsoft.com/office/drawing/2014/main" id="{E36E9767-6576-01D9-8A68-D31DB1DF4B8E}"/>
                </a:ext>
              </a:extLst>
            </p:cNvPr>
            <p:cNvSpPr txBox="1"/>
            <p:nvPr/>
          </p:nvSpPr>
          <p:spPr>
            <a:xfrm>
              <a:off x="4787562" y="4359728"/>
              <a:ext cx="2318400" cy="492443"/>
            </a:xfrm>
            <a:prstGeom prst="rect">
              <a:avLst/>
            </a:prstGeom>
            <a:noFill/>
          </p:spPr>
          <p:txBody>
            <a:bodyPr wrap="square" rtlCol="0">
              <a:spAutoFit/>
            </a:bodyPr>
            <a:lstStyle/>
            <a:p>
              <a:pPr algn="ctr"/>
              <a:r>
                <a:rPr lang="en-US" dirty="0">
                  <a:latin typeface="Piazzolla" pitchFamily="2" charset="0"/>
                </a:rPr>
                <a:t>Ezekiel’s River</a:t>
              </a:r>
              <a:br>
                <a:rPr lang="en-US" dirty="0">
                  <a:latin typeface="Piazzolla" pitchFamily="2" charset="0"/>
                </a:rPr>
              </a:br>
              <a:r>
                <a:rPr lang="en-US" sz="1200" dirty="0">
                  <a:latin typeface="Piazzolla" pitchFamily="2" charset="0"/>
                </a:rPr>
                <a:t>—Ezekiel 47 and Revelation 22</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02"/>
        <p:cNvGrpSpPr/>
        <p:nvPr/>
      </p:nvGrpSpPr>
      <p:grpSpPr>
        <a:xfrm>
          <a:off x="0" y="0"/>
          <a:ext cx="0" cy="0"/>
          <a:chOff x="0" y="0"/>
          <a:chExt cx="0" cy="0"/>
        </a:xfrm>
      </p:grpSpPr>
      <p:pic>
        <p:nvPicPr>
          <p:cNvPr id="103" name="Google Shape;103;p20"/>
          <p:cNvPicPr preferRelativeResize="0"/>
          <p:nvPr/>
        </p:nvPicPr>
        <p:blipFill>
          <a:blip r:embed="rId3">
            <a:alphaModFix/>
          </a:blip>
          <a:stretch>
            <a:fillRect/>
          </a:stretch>
        </p:blipFill>
        <p:spPr>
          <a:xfrm>
            <a:off x="-5991631" y="-349100"/>
            <a:ext cx="3428163" cy="5143501"/>
          </a:xfrm>
          <a:prstGeom prst="rect">
            <a:avLst/>
          </a:prstGeom>
          <a:noFill/>
          <a:ln>
            <a:noFill/>
          </a:ln>
        </p:spPr>
      </p:pic>
      <p:pic>
        <p:nvPicPr>
          <p:cNvPr id="104" name="Google Shape;104;p20"/>
          <p:cNvPicPr preferRelativeResize="0"/>
          <p:nvPr/>
        </p:nvPicPr>
        <p:blipFill rotWithShape="1">
          <a:blip r:embed="rId4">
            <a:alphaModFix/>
          </a:blip>
          <a:srcRect l="55341" r="4541" b="38860"/>
          <a:stretch/>
        </p:blipFill>
        <p:spPr>
          <a:xfrm>
            <a:off x="3412800" y="2286625"/>
            <a:ext cx="2318400" cy="2354100"/>
          </a:xfrm>
          <a:prstGeom prst="rect">
            <a:avLst/>
          </a:prstGeom>
          <a:noFill/>
          <a:ln>
            <a:noFill/>
          </a:ln>
        </p:spPr>
      </p:pic>
      <p:sp>
        <p:nvSpPr>
          <p:cNvPr id="105" name="Google Shape;105;p20"/>
          <p:cNvSpPr txBox="1">
            <a:spLocks noGrp="1"/>
          </p:cNvSpPr>
          <p:nvPr>
            <p:ph type="ctrTitle"/>
          </p:nvPr>
        </p:nvSpPr>
        <p:spPr>
          <a:xfrm>
            <a:off x="311712" y="622300"/>
            <a:ext cx="8520600" cy="1395375"/>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sz="4500" b="1" dirty="0">
                <a:latin typeface="Piazzolla"/>
                <a:ea typeface="Piazzolla"/>
                <a:cs typeface="Piazzolla"/>
                <a:sym typeface="Piazzolla"/>
              </a:rPr>
              <a:t>The pursuit of Holiness</a:t>
            </a:r>
            <a:endParaRPr sz="4500" b="1" dirty="0">
              <a:latin typeface="Piazzolla"/>
              <a:ea typeface="Piazzolla"/>
              <a:cs typeface="Piazzolla"/>
              <a:sym typeface="Piazzolla"/>
            </a:endParaRPr>
          </a:p>
          <a:p>
            <a:pPr marL="0" lvl="0" indent="0" algn="ctr" rtl="0">
              <a:spcBef>
                <a:spcPts val="0"/>
              </a:spcBef>
              <a:spcAft>
                <a:spcPts val="0"/>
              </a:spcAft>
              <a:buNone/>
            </a:pPr>
            <a:r>
              <a:rPr lang="en-GB" sz="4500" b="1" dirty="0">
                <a:latin typeface="Piazzolla"/>
                <a:ea typeface="Piazzolla"/>
                <a:cs typeface="Piazzolla"/>
                <a:sym typeface="Piazzolla"/>
              </a:rPr>
              <a:t>Is not</a:t>
            </a:r>
            <a:endParaRPr sz="4500" b="1" dirty="0">
              <a:latin typeface="Piazzolla"/>
              <a:ea typeface="Piazzolla"/>
              <a:cs typeface="Piazzolla"/>
              <a:sym typeface="Piazzolla"/>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5923476" y="-242774"/>
            <a:ext cx="3428163" cy="5143501"/>
          </a:xfrm>
          <a:prstGeom prst="rect">
            <a:avLst/>
          </a:prstGeom>
          <a:noFill/>
          <a:ln>
            <a:noFill/>
          </a:ln>
        </p:spPr>
      </p:pic>
      <p:sp>
        <p:nvSpPr>
          <p:cNvPr id="5" name="Rectangle 4">
            <a:extLst>
              <a:ext uri="{FF2B5EF4-FFF2-40B4-BE49-F238E27FC236}">
                <a16:creationId xmlns:a16="http://schemas.microsoft.com/office/drawing/2014/main" id="{2A4A12F5-FADA-4196-4AD8-AAA1AD5FBCFC}"/>
              </a:ext>
            </a:extLst>
          </p:cNvPr>
          <p:cNvSpPr/>
          <p:nvPr/>
        </p:nvSpPr>
        <p:spPr>
          <a:xfrm>
            <a:off x="391774" y="271028"/>
            <a:ext cx="2442186"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As far as the east is from the west, so far does he remove our transgressions from us </a:t>
            </a:r>
          </a:p>
          <a:p>
            <a:pPr algn="ctr"/>
            <a:r>
              <a:rPr lang="en-US" sz="1100" dirty="0">
                <a:solidFill>
                  <a:schemeClr val="tx1">
                    <a:lumMod val="85000"/>
                    <a:lumOff val="15000"/>
                  </a:schemeClr>
                </a:solidFill>
                <a:latin typeface="Piazzolla" pitchFamily="2" charset="0"/>
              </a:rPr>
              <a:t>— Psalm 103:12</a:t>
            </a:r>
          </a:p>
        </p:txBody>
      </p:sp>
      <p:sp>
        <p:nvSpPr>
          <p:cNvPr id="6" name="Rectangle 5">
            <a:extLst>
              <a:ext uri="{FF2B5EF4-FFF2-40B4-BE49-F238E27FC236}">
                <a16:creationId xmlns:a16="http://schemas.microsoft.com/office/drawing/2014/main" id="{6A891F3E-C965-0963-D39D-CCAC1F3758B9}"/>
              </a:ext>
            </a:extLst>
          </p:cNvPr>
          <p:cNvSpPr/>
          <p:nvPr/>
        </p:nvSpPr>
        <p:spPr>
          <a:xfrm>
            <a:off x="3350907" y="1173820"/>
            <a:ext cx="2442186"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The Spirit himself testifies with our spirit that we are </a:t>
            </a:r>
            <a:r>
              <a:rPr lang="en-US" sz="1100" b="1" dirty="0">
                <a:solidFill>
                  <a:schemeClr val="tx1">
                    <a:lumMod val="85000"/>
                    <a:lumOff val="15000"/>
                  </a:schemeClr>
                </a:solidFill>
                <a:latin typeface="Piazzolla" pitchFamily="2" charset="0"/>
              </a:rPr>
              <a:t>God’s children</a:t>
            </a:r>
            <a:r>
              <a:rPr lang="en-US" sz="1100" dirty="0">
                <a:solidFill>
                  <a:schemeClr val="tx1">
                    <a:lumMod val="85000"/>
                    <a:lumOff val="15000"/>
                  </a:schemeClr>
                </a:solidFill>
                <a:latin typeface="Piazzolla" pitchFamily="2" charset="0"/>
              </a:rPr>
              <a:t>.</a:t>
            </a:r>
            <a:br>
              <a:rPr lang="en-US" sz="1100" dirty="0">
                <a:solidFill>
                  <a:schemeClr val="tx1">
                    <a:lumMod val="85000"/>
                    <a:lumOff val="15000"/>
                  </a:schemeClr>
                </a:solidFill>
                <a:latin typeface="Piazzolla" pitchFamily="2" charset="0"/>
              </a:rPr>
            </a:br>
            <a:r>
              <a:rPr lang="en-US" sz="1100" dirty="0">
                <a:solidFill>
                  <a:schemeClr val="tx1">
                    <a:lumMod val="85000"/>
                    <a:lumOff val="15000"/>
                  </a:schemeClr>
                </a:solidFill>
                <a:latin typeface="Piazzolla" pitchFamily="2" charset="0"/>
              </a:rPr>
              <a:t>— Romans 8:16</a:t>
            </a:r>
          </a:p>
        </p:txBody>
      </p:sp>
      <p:sp>
        <p:nvSpPr>
          <p:cNvPr id="7" name="Rectangle 6">
            <a:extLst>
              <a:ext uri="{FF2B5EF4-FFF2-40B4-BE49-F238E27FC236}">
                <a16:creationId xmlns:a16="http://schemas.microsoft.com/office/drawing/2014/main" id="{E3AB4F2D-8DC7-FD73-7D06-00ACA3607FAD}"/>
              </a:ext>
            </a:extLst>
          </p:cNvPr>
          <p:cNvSpPr/>
          <p:nvPr/>
        </p:nvSpPr>
        <p:spPr>
          <a:xfrm>
            <a:off x="6327574" y="271028"/>
            <a:ext cx="2442186" cy="95027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We are His </a:t>
            </a:r>
            <a:r>
              <a:rPr lang="en-US" sz="1100" b="1" dirty="0">
                <a:solidFill>
                  <a:schemeClr val="tx1">
                    <a:lumMod val="85000"/>
                    <a:lumOff val="15000"/>
                  </a:schemeClr>
                </a:solidFill>
                <a:latin typeface="Piazzolla" pitchFamily="2" charset="0"/>
              </a:rPr>
              <a:t>workmanship</a:t>
            </a:r>
            <a:r>
              <a:rPr lang="en-US" sz="1100" dirty="0">
                <a:solidFill>
                  <a:schemeClr val="tx1">
                    <a:lumMod val="85000"/>
                    <a:lumOff val="15000"/>
                  </a:schemeClr>
                </a:solidFill>
                <a:latin typeface="Piazzolla" pitchFamily="2" charset="0"/>
              </a:rPr>
              <a:t>, created in Christ Jesus for good works</a:t>
            </a:r>
            <a:br>
              <a:rPr lang="en-US" sz="1100" dirty="0">
                <a:solidFill>
                  <a:schemeClr val="tx1">
                    <a:lumMod val="85000"/>
                    <a:lumOff val="15000"/>
                  </a:schemeClr>
                </a:solidFill>
                <a:latin typeface="Piazzolla" pitchFamily="2" charset="0"/>
              </a:rPr>
            </a:br>
            <a:r>
              <a:rPr lang="en-US" sz="1100" dirty="0">
                <a:solidFill>
                  <a:schemeClr val="tx1">
                    <a:lumMod val="85000"/>
                    <a:lumOff val="15000"/>
                  </a:schemeClr>
                </a:solidFill>
                <a:latin typeface="Piazzolla" pitchFamily="2" charset="0"/>
              </a:rPr>
              <a:t>— Ephesians 2:10</a:t>
            </a:r>
          </a:p>
        </p:txBody>
      </p:sp>
      <p:sp>
        <p:nvSpPr>
          <p:cNvPr id="9" name="Rectangle 8">
            <a:extLst>
              <a:ext uri="{FF2B5EF4-FFF2-40B4-BE49-F238E27FC236}">
                <a16:creationId xmlns:a16="http://schemas.microsoft.com/office/drawing/2014/main" id="{B841F0F5-899B-B0D2-26DF-8D16A1604BCC}"/>
              </a:ext>
            </a:extLst>
          </p:cNvPr>
          <p:cNvSpPr/>
          <p:nvPr/>
        </p:nvSpPr>
        <p:spPr>
          <a:xfrm>
            <a:off x="6327574" y="3986327"/>
            <a:ext cx="2442186"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Bought with a price</a:t>
            </a:r>
            <a:br>
              <a:rPr lang="en-US" sz="1100" dirty="0">
                <a:solidFill>
                  <a:schemeClr val="tx1">
                    <a:lumMod val="85000"/>
                    <a:lumOff val="15000"/>
                  </a:schemeClr>
                </a:solidFill>
                <a:latin typeface="Piazzolla" pitchFamily="2" charset="0"/>
              </a:rPr>
            </a:br>
            <a:r>
              <a:rPr lang="en-US" sz="1100" dirty="0">
                <a:solidFill>
                  <a:schemeClr val="tx1">
                    <a:lumMod val="85000"/>
                    <a:lumOff val="15000"/>
                  </a:schemeClr>
                </a:solidFill>
                <a:latin typeface="Piazzolla" pitchFamily="2" charset="0"/>
              </a:rPr>
              <a:t>— 1 Corinthians 6:20</a:t>
            </a:r>
          </a:p>
        </p:txBody>
      </p:sp>
      <p:sp>
        <p:nvSpPr>
          <p:cNvPr id="12" name="Rectangle 11">
            <a:extLst>
              <a:ext uri="{FF2B5EF4-FFF2-40B4-BE49-F238E27FC236}">
                <a16:creationId xmlns:a16="http://schemas.microsoft.com/office/drawing/2014/main" id="{282288E6-5BFE-54D1-E8EC-DA3975923806}"/>
              </a:ext>
            </a:extLst>
          </p:cNvPr>
          <p:cNvSpPr/>
          <p:nvPr/>
        </p:nvSpPr>
        <p:spPr>
          <a:xfrm>
            <a:off x="329240" y="2719079"/>
            <a:ext cx="2442186"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Fearfully and wonderfully made</a:t>
            </a:r>
            <a:br>
              <a:rPr lang="en-US" sz="1100" dirty="0">
                <a:solidFill>
                  <a:schemeClr val="tx1">
                    <a:lumMod val="85000"/>
                    <a:lumOff val="15000"/>
                  </a:schemeClr>
                </a:solidFill>
                <a:latin typeface="Piazzolla" pitchFamily="2" charset="0"/>
              </a:rPr>
            </a:br>
            <a:r>
              <a:rPr lang="en-US" sz="1100" dirty="0">
                <a:solidFill>
                  <a:schemeClr val="tx1">
                    <a:lumMod val="85000"/>
                    <a:lumOff val="15000"/>
                  </a:schemeClr>
                </a:solidFill>
                <a:latin typeface="Piazzolla" pitchFamily="2" charset="0"/>
              </a:rPr>
              <a:t>— Psalm 139:14</a:t>
            </a:r>
          </a:p>
        </p:txBody>
      </p:sp>
      <p:sp>
        <p:nvSpPr>
          <p:cNvPr id="13" name="Rectangle 12">
            <a:extLst>
              <a:ext uri="{FF2B5EF4-FFF2-40B4-BE49-F238E27FC236}">
                <a16:creationId xmlns:a16="http://schemas.microsoft.com/office/drawing/2014/main" id="{A2A5EF69-9D6A-30B1-ADDE-688C05E70168}"/>
              </a:ext>
            </a:extLst>
          </p:cNvPr>
          <p:cNvSpPr/>
          <p:nvPr/>
        </p:nvSpPr>
        <p:spPr>
          <a:xfrm>
            <a:off x="3270938" y="3986327"/>
            <a:ext cx="2578494"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Don’t you know that </a:t>
            </a:r>
            <a:r>
              <a:rPr lang="en-US" sz="1100" b="1" dirty="0">
                <a:solidFill>
                  <a:schemeClr val="tx1">
                    <a:lumMod val="85000"/>
                    <a:lumOff val="15000"/>
                  </a:schemeClr>
                </a:solidFill>
                <a:latin typeface="Piazzolla" pitchFamily="2" charset="0"/>
              </a:rPr>
              <a:t>you yourselves are God’s temple</a:t>
            </a:r>
            <a:r>
              <a:rPr lang="en-US" sz="1100" dirty="0">
                <a:solidFill>
                  <a:schemeClr val="tx1">
                    <a:lumMod val="85000"/>
                    <a:lumOff val="15000"/>
                  </a:schemeClr>
                </a:solidFill>
                <a:latin typeface="Piazzolla" pitchFamily="2" charset="0"/>
              </a:rPr>
              <a:t> and that God’s Spirit dwells in your midst?</a:t>
            </a:r>
            <a:br>
              <a:rPr lang="en-US" sz="1100" dirty="0">
                <a:solidFill>
                  <a:schemeClr val="tx1">
                    <a:lumMod val="85000"/>
                    <a:lumOff val="15000"/>
                  </a:schemeClr>
                </a:solidFill>
                <a:latin typeface="Piazzolla" pitchFamily="2" charset="0"/>
              </a:rPr>
            </a:br>
            <a:r>
              <a:rPr lang="en-US" sz="1100" dirty="0">
                <a:solidFill>
                  <a:schemeClr val="tx1">
                    <a:lumMod val="85000"/>
                    <a:lumOff val="15000"/>
                  </a:schemeClr>
                </a:solidFill>
                <a:latin typeface="Piazzolla" pitchFamily="2" charset="0"/>
              </a:rPr>
              <a:t>— 1 Corinthians 3:16</a:t>
            </a:r>
          </a:p>
        </p:txBody>
      </p:sp>
      <p:sp>
        <p:nvSpPr>
          <p:cNvPr id="14" name="Rectangle 13">
            <a:extLst>
              <a:ext uri="{FF2B5EF4-FFF2-40B4-BE49-F238E27FC236}">
                <a16:creationId xmlns:a16="http://schemas.microsoft.com/office/drawing/2014/main" id="{2B625685-DB12-CBB2-B98A-54CA8819A444}"/>
              </a:ext>
            </a:extLst>
          </p:cNvPr>
          <p:cNvSpPr/>
          <p:nvPr/>
        </p:nvSpPr>
        <p:spPr>
          <a:xfrm>
            <a:off x="391278" y="1365577"/>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Blameless</a:t>
            </a:r>
          </a:p>
        </p:txBody>
      </p:sp>
      <p:sp>
        <p:nvSpPr>
          <p:cNvPr id="15" name="Rectangle 14">
            <a:extLst>
              <a:ext uri="{FF2B5EF4-FFF2-40B4-BE49-F238E27FC236}">
                <a16:creationId xmlns:a16="http://schemas.microsoft.com/office/drawing/2014/main" id="{F77EC7A2-3230-756E-B120-2FE8A549311F}"/>
              </a:ext>
            </a:extLst>
          </p:cNvPr>
          <p:cNvSpPr/>
          <p:nvPr/>
        </p:nvSpPr>
        <p:spPr>
          <a:xfrm>
            <a:off x="3975444" y="271028"/>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Child of God</a:t>
            </a:r>
          </a:p>
        </p:txBody>
      </p:sp>
      <p:sp>
        <p:nvSpPr>
          <p:cNvPr id="16" name="Rectangle 15">
            <a:extLst>
              <a:ext uri="{FF2B5EF4-FFF2-40B4-BE49-F238E27FC236}">
                <a16:creationId xmlns:a16="http://schemas.microsoft.com/office/drawing/2014/main" id="{19201954-9BEF-2039-1004-CF0681E5BA9A}"/>
              </a:ext>
            </a:extLst>
          </p:cNvPr>
          <p:cNvSpPr/>
          <p:nvPr/>
        </p:nvSpPr>
        <p:spPr>
          <a:xfrm>
            <a:off x="329240" y="3780969"/>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lumMod val="85000"/>
                    <a:lumOff val="15000"/>
                  </a:schemeClr>
                </a:solidFill>
                <a:latin typeface="Piazzolla" pitchFamily="2" charset="0"/>
              </a:rPr>
              <a:t>Justified</a:t>
            </a:r>
            <a:endParaRPr lang="en-US" sz="1200" b="1" dirty="0">
              <a:solidFill>
                <a:schemeClr val="tx1">
                  <a:lumMod val="85000"/>
                  <a:lumOff val="15000"/>
                </a:schemeClr>
              </a:solidFill>
              <a:latin typeface="Piazzolla" pitchFamily="2" charset="0"/>
            </a:endParaRPr>
          </a:p>
        </p:txBody>
      </p:sp>
      <p:sp>
        <p:nvSpPr>
          <p:cNvPr id="17" name="Rectangle 16">
            <a:extLst>
              <a:ext uri="{FF2B5EF4-FFF2-40B4-BE49-F238E27FC236}">
                <a16:creationId xmlns:a16="http://schemas.microsoft.com/office/drawing/2014/main" id="{58B526F6-281D-9939-9D96-799500451777}"/>
              </a:ext>
            </a:extLst>
          </p:cNvPr>
          <p:cNvSpPr/>
          <p:nvPr/>
        </p:nvSpPr>
        <p:spPr>
          <a:xfrm>
            <a:off x="7566182" y="3281056"/>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Redeemed</a:t>
            </a:r>
          </a:p>
        </p:txBody>
      </p:sp>
      <p:sp>
        <p:nvSpPr>
          <p:cNvPr id="18" name="Rectangle 17">
            <a:extLst>
              <a:ext uri="{FF2B5EF4-FFF2-40B4-BE49-F238E27FC236}">
                <a16:creationId xmlns:a16="http://schemas.microsoft.com/office/drawing/2014/main" id="{EB5EA89F-23C5-DD38-AB44-FBDE89808720}"/>
              </a:ext>
            </a:extLst>
          </p:cNvPr>
          <p:cNvSpPr/>
          <p:nvPr/>
        </p:nvSpPr>
        <p:spPr>
          <a:xfrm>
            <a:off x="1567371" y="2030952"/>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Chosen</a:t>
            </a:r>
          </a:p>
        </p:txBody>
      </p:sp>
      <p:sp>
        <p:nvSpPr>
          <p:cNvPr id="19" name="Rectangle 18">
            <a:extLst>
              <a:ext uri="{FF2B5EF4-FFF2-40B4-BE49-F238E27FC236}">
                <a16:creationId xmlns:a16="http://schemas.microsoft.com/office/drawing/2014/main" id="{0FED4561-75EF-DFF2-53F1-AF607C456E07}"/>
              </a:ext>
            </a:extLst>
          </p:cNvPr>
          <p:cNvSpPr/>
          <p:nvPr/>
        </p:nvSpPr>
        <p:spPr>
          <a:xfrm>
            <a:off x="1595333" y="4415501"/>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Loved</a:t>
            </a:r>
          </a:p>
        </p:txBody>
      </p:sp>
      <p:sp>
        <p:nvSpPr>
          <p:cNvPr id="20" name="Rectangle 19">
            <a:extLst>
              <a:ext uri="{FF2B5EF4-FFF2-40B4-BE49-F238E27FC236}">
                <a16:creationId xmlns:a16="http://schemas.microsoft.com/office/drawing/2014/main" id="{1FF4893B-E2F9-DBA6-2F0D-F7E6AA057A9E}"/>
              </a:ext>
            </a:extLst>
          </p:cNvPr>
          <p:cNvSpPr/>
          <p:nvPr/>
        </p:nvSpPr>
        <p:spPr>
          <a:xfrm>
            <a:off x="6327073" y="1441342"/>
            <a:ext cx="1204055" cy="48522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85000"/>
                    <a:lumOff val="15000"/>
                  </a:schemeClr>
                </a:solidFill>
                <a:latin typeface="Piazzolla" pitchFamily="2" charset="0"/>
              </a:rPr>
              <a:t>Forgiven</a:t>
            </a:r>
          </a:p>
        </p:txBody>
      </p:sp>
      <p:sp>
        <p:nvSpPr>
          <p:cNvPr id="21" name="Rectangle 20">
            <a:extLst>
              <a:ext uri="{FF2B5EF4-FFF2-40B4-BE49-F238E27FC236}">
                <a16:creationId xmlns:a16="http://schemas.microsoft.com/office/drawing/2014/main" id="{55081AF1-2674-390E-8739-5AD5FF9432A6}"/>
              </a:ext>
            </a:extLst>
          </p:cNvPr>
          <p:cNvSpPr/>
          <p:nvPr/>
        </p:nvSpPr>
        <p:spPr>
          <a:xfrm>
            <a:off x="6327574" y="2146612"/>
            <a:ext cx="2442186" cy="914400"/>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85000"/>
                    <a:lumOff val="15000"/>
                  </a:schemeClr>
                </a:solidFill>
                <a:latin typeface="Piazzolla" pitchFamily="2" charset="0"/>
              </a:rPr>
              <a:t>You are mine</a:t>
            </a:r>
          </a:p>
          <a:p>
            <a:pPr algn="ctr"/>
            <a:r>
              <a:rPr lang="en-US" sz="1100" dirty="0">
                <a:solidFill>
                  <a:schemeClr val="tx1">
                    <a:lumMod val="85000"/>
                    <a:lumOff val="15000"/>
                  </a:schemeClr>
                </a:solidFill>
                <a:latin typeface="Piazzolla" pitchFamily="2" charset="0"/>
              </a:rPr>
              <a:t>— Isaiah 43:1</a:t>
            </a:r>
          </a:p>
        </p:txBody>
      </p:sp>
      <p:sp>
        <p:nvSpPr>
          <p:cNvPr id="3" name="Rectangle 2">
            <a:extLst>
              <a:ext uri="{FF2B5EF4-FFF2-40B4-BE49-F238E27FC236}">
                <a16:creationId xmlns:a16="http://schemas.microsoft.com/office/drawing/2014/main" id="{D7A838AD-973B-2291-E575-2BE094F79EAA}"/>
              </a:ext>
            </a:extLst>
          </p:cNvPr>
          <p:cNvSpPr/>
          <p:nvPr/>
        </p:nvSpPr>
        <p:spPr>
          <a:xfrm>
            <a:off x="3333869" y="2462031"/>
            <a:ext cx="2442186" cy="1150485"/>
          </a:xfrm>
          <a:prstGeom prst="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lumMod val="85000"/>
                    <a:lumOff val="15000"/>
                  </a:schemeClr>
                </a:solidFill>
                <a:latin typeface="Piazzolla" pitchFamily="2" charset="0"/>
              </a:rPr>
              <a:t>Therefore, since we have been </a:t>
            </a:r>
            <a:r>
              <a:rPr lang="en-GB" sz="1100" b="1" dirty="0">
                <a:solidFill>
                  <a:schemeClr val="tx1">
                    <a:lumMod val="85000"/>
                    <a:lumOff val="15000"/>
                  </a:schemeClr>
                </a:solidFill>
                <a:latin typeface="Piazzolla" pitchFamily="2" charset="0"/>
              </a:rPr>
              <a:t>justified</a:t>
            </a:r>
            <a:r>
              <a:rPr lang="en-GB" sz="1100" dirty="0">
                <a:solidFill>
                  <a:schemeClr val="tx1">
                    <a:lumMod val="85000"/>
                    <a:lumOff val="15000"/>
                  </a:schemeClr>
                </a:solidFill>
                <a:latin typeface="Piazzolla" pitchFamily="2" charset="0"/>
              </a:rPr>
              <a:t> by faith, we have </a:t>
            </a:r>
            <a:r>
              <a:rPr lang="en-GB" sz="1100" b="1" dirty="0">
                <a:solidFill>
                  <a:schemeClr val="tx1">
                    <a:lumMod val="85000"/>
                    <a:lumOff val="15000"/>
                  </a:schemeClr>
                </a:solidFill>
                <a:latin typeface="Piazzolla" pitchFamily="2" charset="0"/>
              </a:rPr>
              <a:t>peace with God</a:t>
            </a:r>
            <a:r>
              <a:rPr lang="en-GB" sz="1100" dirty="0">
                <a:solidFill>
                  <a:schemeClr val="tx1">
                    <a:lumMod val="85000"/>
                    <a:lumOff val="15000"/>
                  </a:schemeClr>
                </a:solidFill>
                <a:latin typeface="Piazzolla" pitchFamily="2" charset="0"/>
              </a:rPr>
              <a:t> through our Lord Jesus Christ.</a:t>
            </a:r>
          </a:p>
          <a:p>
            <a:pPr algn="ctr"/>
            <a:r>
              <a:rPr lang="en-GB" sz="1100" dirty="0">
                <a:solidFill>
                  <a:schemeClr val="tx1">
                    <a:lumMod val="85000"/>
                    <a:lumOff val="15000"/>
                  </a:schemeClr>
                </a:solidFill>
                <a:latin typeface="Piazzolla" pitchFamily="2" charset="0"/>
              </a:rPr>
              <a:t>— Romans 5:1 ESV</a:t>
            </a: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15"/>
        <p:cNvGrpSpPr/>
        <p:nvPr/>
      </p:nvGrpSpPr>
      <p:grpSpPr>
        <a:xfrm>
          <a:off x="0" y="0"/>
          <a:ext cx="0" cy="0"/>
          <a:chOff x="0" y="0"/>
          <a:chExt cx="0" cy="0"/>
        </a:xfrm>
      </p:grpSpPr>
      <p:pic>
        <p:nvPicPr>
          <p:cNvPr id="116" name="Google Shape;116;p22"/>
          <p:cNvPicPr preferRelativeResize="0"/>
          <p:nvPr/>
        </p:nvPicPr>
        <p:blipFill>
          <a:blip r:embed="rId3">
            <a:alphaModFix/>
          </a:blip>
          <a:stretch>
            <a:fillRect/>
          </a:stretch>
        </p:blipFill>
        <p:spPr>
          <a:xfrm>
            <a:off x="-5991631" y="-349100"/>
            <a:ext cx="3428163" cy="5143501"/>
          </a:xfrm>
          <a:prstGeom prst="rect">
            <a:avLst/>
          </a:prstGeom>
          <a:noFill/>
          <a:ln>
            <a:noFill/>
          </a:ln>
        </p:spPr>
      </p:pic>
      <p:sp>
        <p:nvSpPr>
          <p:cNvPr id="119" name="Google Shape;119;p22"/>
          <p:cNvSpPr txBox="1">
            <a:spLocks noGrp="1"/>
          </p:cNvSpPr>
          <p:nvPr>
            <p:ph type="ctrTitle"/>
          </p:nvPr>
        </p:nvSpPr>
        <p:spPr>
          <a:xfrm>
            <a:off x="311700" y="590550"/>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dirty="0">
                <a:latin typeface="Piazzolla"/>
                <a:ea typeface="Piazzolla"/>
                <a:cs typeface="Piazzolla"/>
                <a:sym typeface="Piazzolla"/>
              </a:rPr>
              <a:t>Some untrue assumptions</a:t>
            </a:r>
            <a:endParaRPr sz="4500" b="1" dirty="0">
              <a:latin typeface="Piazzolla"/>
              <a:ea typeface="Piazzolla"/>
              <a:cs typeface="Piazzolla"/>
              <a:sym typeface="Piazzolla"/>
            </a:endParaRPr>
          </a:p>
        </p:txBody>
      </p:sp>
      <p:grpSp>
        <p:nvGrpSpPr>
          <p:cNvPr id="4" name="Group 3">
            <a:extLst>
              <a:ext uri="{FF2B5EF4-FFF2-40B4-BE49-F238E27FC236}">
                <a16:creationId xmlns:a16="http://schemas.microsoft.com/office/drawing/2014/main" id="{12249663-64E6-7D63-5572-C009512EFE4C}"/>
              </a:ext>
            </a:extLst>
          </p:cNvPr>
          <p:cNvGrpSpPr/>
          <p:nvPr/>
        </p:nvGrpSpPr>
        <p:grpSpPr>
          <a:xfrm>
            <a:off x="2038037" y="1871500"/>
            <a:ext cx="2318401" cy="2835338"/>
            <a:chOff x="2038037" y="1871500"/>
            <a:chExt cx="2318401" cy="2835338"/>
          </a:xfrm>
        </p:grpSpPr>
        <p:pic>
          <p:nvPicPr>
            <p:cNvPr id="117" name="Google Shape;117;p22"/>
            <p:cNvPicPr preferRelativeResize="0"/>
            <p:nvPr/>
          </p:nvPicPr>
          <p:blipFill rotWithShape="1">
            <a:blip r:embed="rId4">
              <a:alphaModFix/>
            </a:blip>
            <a:srcRect l="12808" r="12808"/>
            <a:stretch/>
          </p:blipFill>
          <p:spPr>
            <a:xfrm>
              <a:off x="2038038" y="1871500"/>
              <a:ext cx="2318400" cy="2354100"/>
            </a:xfrm>
            <a:prstGeom prst="rect">
              <a:avLst/>
            </a:prstGeom>
            <a:noFill/>
            <a:ln>
              <a:noFill/>
            </a:ln>
          </p:spPr>
        </p:pic>
        <p:sp>
          <p:nvSpPr>
            <p:cNvPr id="2" name="TextBox 1">
              <a:extLst>
                <a:ext uri="{FF2B5EF4-FFF2-40B4-BE49-F238E27FC236}">
                  <a16:creationId xmlns:a16="http://schemas.microsoft.com/office/drawing/2014/main" id="{F3618A76-7EF3-D0CF-BA92-1240F984B86B}"/>
                </a:ext>
              </a:extLst>
            </p:cNvPr>
            <p:cNvSpPr txBox="1"/>
            <p:nvPr/>
          </p:nvSpPr>
          <p:spPr>
            <a:xfrm>
              <a:off x="2038037" y="4399061"/>
              <a:ext cx="2318400" cy="307777"/>
            </a:xfrm>
            <a:prstGeom prst="rect">
              <a:avLst/>
            </a:prstGeom>
            <a:noFill/>
          </p:spPr>
          <p:txBody>
            <a:bodyPr wrap="square" rtlCol="0">
              <a:spAutoFit/>
            </a:bodyPr>
            <a:lstStyle/>
            <a:p>
              <a:pPr algn="ctr"/>
              <a:r>
                <a:rPr lang="en-US" dirty="0">
                  <a:latin typeface="Piazzolla" pitchFamily="2" charset="0"/>
                </a:rPr>
                <a:t>Modern Pharisee</a:t>
              </a:r>
            </a:p>
          </p:txBody>
        </p:sp>
      </p:grpSp>
      <p:grpSp>
        <p:nvGrpSpPr>
          <p:cNvPr id="5" name="Group 4">
            <a:extLst>
              <a:ext uri="{FF2B5EF4-FFF2-40B4-BE49-F238E27FC236}">
                <a16:creationId xmlns:a16="http://schemas.microsoft.com/office/drawing/2014/main" id="{CFC0E48B-1859-C626-00E9-088100488DD8}"/>
              </a:ext>
            </a:extLst>
          </p:cNvPr>
          <p:cNvGrpSpPr/>
          <p:nvPr/>
        </p:nvGrpSpPr>
        <p:grpSpPr>
          <a:xfrm>
            <a:off x="4787563" y="1871500"/>
            <a:ext cx="2318400" cy="3020003"/>
            <a:chOff x="4787563" y="1871500"/>
            <a:chExt cx="2318400" cy="3020003"/>
          </a:xfrm>
        </p:grpSpPr>
        <p:pic>
          <p:nvPicPr>
            <p:cNvPr id="118" name="Google Shape;118;p22"/>
            <p:cNvPicPr preferRelativeResize="0"/>
            <p:nvPr/>
          </p:nvPicPr>
          <p:blipFill rotWithShape="1">
            <a:blip r:embed="rId5">
              <a:alphaModFix/>
            </a:blip>
            <a:srcRect l="19908" r="19908"/>
            <a:stretch/>
          </p:blipFill>
          <p:spPr>
            <a:xfrm>
              <a:off x="4787563" y="1871500"/>
              <a:ext cx="2318400" cy="2354100"/>
            </a:xfrm>
            <a:prstGeom prst="rect">
              <a:avLst/>
            </a:prstGeom>
            <a:noFill/>
            <a:ln>
              <a:noFill/>
            </a:ln>
          </p:spPr>
        </p:pic>
        <p:sp>
          <p:nvSpPr>
            <p:cNvPr id="3" name="TextBox 2">
              <a:extLst>
                <a:ext uri="{FF2B5EF4-FFF2-40B4-BE49-F238E27FC236}">
                  <a16:creationId xmlns:a16="http://schemas.microsoft.com/office/drawing/2014/main" id="{1BC07042-3B3E-89B7-1790-8B8774E7628D}"/>
                </a:ext>
              </a:extLst>
            </p:cNvPr>
            <p:cNvSpPr txBox="1"/>
            <p:nvPr/>
          </p:nvSpPr>
          <p:spPr>
            <a:xfrm>
              <a:off x="4787563" y="4399060"/>
              <a:ext cx="2318400" cy="492443"/>
            </a:xfrm>
            <a:prstGeom prst="rect">
              <a:avLst/>
            </a:prstGeom>
            <a:noFill/>
          </p:spPr>
          <p:txBody>
            <a:bodyPr wrap="square" rtlCol="0">
              <a:spAutoFit/>
            </a:bodyPr>
            <a:lstStyle/>
            <a:p>
              <a:pPr algn="ctr"/>
              <a:r>
                <a:rPr lang="en-US" dirty="0">
                  <a:latin typeface="Piazzolla" pitchFamily="2" charset="0"/>
                </a:rPr>
                <a:t>A free pass</a:t>
              </a:r>
              <a:br>
                <a:rPr lang="en-US" dirty="0">
                  <a:latin typeface="Piazzolla" pitchFamily="2" charset="0"/>
                </a:rPr>
              </a:br>
              <a:r>
                <a:rPr lang="en-US" sz="1200" dirty="0">
                  <a:latin typeface="Piazzolla" pitchFamily="2" charset="0"/>
                </a:rPr>
                <a:t>— Romans 6:1-4</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23"/>
        <p:cNvGrpSpPr/>
        <p:nvPr/>
      </p:nvGrpSpPr>
      <p:grpSpPr>
        <a:xfrm>
          <a:off x="0" y="0"/>
          <a:ext cx="0" cy="0"/>
          <a:chOff x="0" y="0"/>
          <a:chExt cx="0" cy="0"/>
        </a:xfrm>
      </p:grpSpPr>
      <p:pic>
        <p:nvPicPr>
          <p:cNvPr id="124" name="Google Shape;124;p23"/>
          <p:cNvPicPr preferRelativeResize="0"/>
          <p:nvPr/>
        </p:nvPicPr>
        <p:blipFill>
          <a:blip r:embed="rId3">
            <a:alphaModFix/>
          </a:blip>
          <a:stretch>
            <a:fillRect/>
          </a:stretch>
        </p:blipFill>
        <p:spPr>
          <a:xfrm>
            <a:off x="-5991631" y="-349100"/>
            <a:ext cx="3428163" cy="5143501"/>
          </a:xfrm>
          <a:prstGeom prst="rect">
            <a:avLst/>
          </a:prstGeom>
          <a:noFill/>
          <a:ln>
            <a:noFill/>
          </a:ln>
        </p:spPr>
      </p:pic>
      <p:sp>
        <p:nvSpPr>
          <p:cNvPr id="125" name="Google Shape;125;p23"/>
          <p:cNvSpPr txBox="1">
            <a:spLocks noGrp="1"/>
          </p:cNvSpPr>
          <p:nvPr>
            <p:ph type="ctrTitle"/>
          </p:nvPr>
        </p:nvSpPr>
        <p:spPr>
          <a:xfrm>
            <a:off x="311700" y="590550"/>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a:latin typeface="Piazzolla"/>
                <a:ea typeface="Piazzolla"/>
                <a:cs typeface="Piazzolla"/>
                <a:sym typeface="Piazzolla"/>
              </a:rPr>
              <a:t>How do we pursue Holiness?</a:t>
            </a:r>
            <a:endParaRPr sz="4500" b="1">
              <a:latin typeface="Piazzolla"/>
              <a:ea typeface="Piazzolla"/>
              <a:cs typeface="Piazzolla"/>
              <a:sym typeface="Piazzolla"/>
            </a:endParaRPr>
          </a:p>
        </p:txBody>
      </p:sp>
      <p:grpSp>
        <p:nvGrpSpPr>
          <p:cNvPr id="13" name="Group 12">
            <a:extLst>
              <a:ext uri="{FF2B5EF4-FFF2-40B4-BE49-F238E27FC236}">
                <a16:creationId xmlns:a16="http://schemas.microsoft.com/office/drawing/2014/main" id="{6C893DBD-8A3E-18A3-C8C9-16E7410C9340}"/>
              </a:ext>
            </a:extLst>
          </p:cNvPr>
          <p:cNvGrpSpPr/>
          <p:nvPr/>
        </p:nvGrpSpPr>
        <p:grpSpPr>
          <a:xfrm>
            <a:off x="286375" y="2125101"/>
            <a:ext cx="1868400" cy="2547599"/>
            <a:chOff x="286375" y="2125101"/>
            <a:chExt cx="1868400" cy="2547599"/>
          </a:xfrm>
        </p:grpSpPr>
        <p:pic>
          <p:nvPicPr>
            <p:cNvPr id="126" name="Google Shape;126;p23"/>
            <p:cNvPicPr preferRelativeResize="0"/>
            <p:nvPr/>
          </p:nvPicPr>
          <p:blipFill rotWithShape="1">
            <a:blip r:embed="rId4">
              <a:alphaModFix/>
            </a:blip>
            <a:srcRect l="2244" r="32116"/>
            <a:stretch/>
          </p:blipFill>
          <p:spPr>
            <a:xfrm>
              <a:off x="286375" y="2125101"/>
              <a:ext cx="1868400" cy="1897200"/>
            </a:xfrm>
            <a:prstGeom prst="rect">
              <a:avLst/>
            </a:prstGeom>
            <a:noFill/>
            <a:ln>
              <a:noFill/>
            </a:ln>
          </p:spPr>
        </p:pic>
        <p:sp>
          <p:nvSpPr>
            <p:cNvPr id="5" name="TextBox 4">
              <a:extLst>
                <a:ext uri="{FF2B5EF4-FFF2-40B4-BE49-F238E27FC236}">
                  <a16:creationId xmlns:a16="http://schemas.microsoft.com/office/drawing/2014/main" id="{0252A0FD-EC06-8154-7B25-7E8716FF5830}"/>
                </a:ext>
              </a:extLst>
            </p:cNvPr>
            <p:cNvSpPr txBox="1"/>
            <p:nvPr/>
          </p:nvSpPr>
          <p:spPr>
            <a:xfrm>
              <a:off x="286375" y="4149480"/>
              <a:ext cx="1868400" cy="523220"/>
            </a:xfrm>
            <a:prstGeom prst="rect">
              <a:avLst/>
            </a:prstGeom>
            <a:noFill/>
          </p:spPr>
          <p:txBody>
            <a:bodyPr wrap="square" rtlCol="0">
              <a:spAutoFit/>
            </a:bodyPr>
            <a:lstStyle/>
            <a:p>
              <a:pPr algn="ctr"/>
              <a:r>
                <a:rPr lang="en-US" dirty="0">
                  <a:latin typeface="Piazzolla" pitchFamily="2" charset="0"/>
                </a:rPr>
                <a:t>Search Me</a:t>
              </a:r>
            </a:p>
            <a:p>
              <a:pPr algn="ctr"/>
              <a:r>
                <a:rPr lang="en-US" dirty="0">
                  <a:latin typeface="Piazzolla" pitchFamily="2" charset="0"/>
                </a:rPr>
                <a:t>— Psalm 139</a:t>
              </a:r>
            </a:p>
          </p:txBody>
        </p:sp>
      </p:grpSp>
      <p:grpSp>
        <p:nvGrpSpPr>
          <p:cNvPr id="10" name="Group 9">
            <a:extLst>
              <a:ext uri="{FF2B5EF4-FFF2-40B4-BE49-F238E27FC236}">
                <a16:creationId xmlns:a16="http://schemas.microsoft.com/office/drawing/2014/main" id="{F0D75724-D576-E1F8-1586-2814DA0A8DDD}"/>
              </a:ext>
            </a:extLst>
          </p:cNvPr>
          <p:cNvGrpSpPr/>
          <p:nvPr/>
        </p:nvGrpSpPr>
        <p:grpSpPr>
          <a:xfrm>
            <a:off x="2472906" y="2125101"/>
            <a:ext cx="1868400" cy="2547599"/>
            <a:chOff x="2472906" y="2125101"/>
            <a:chExt cx="1868400" cy="2547599"/>
          </a:xfrm>
        </p:grpSpPr>
        <p:pic>
          <p:nvPicPr>
            <p:cNvPr id="127" name="Google Shape;127;p23"/>
            <p:cNvPicPr preferRelativeResize="0"/>
            <p:nvPr/>
          </p:nvPicPr>
          <p:blipFill rotWithShape="1">
            <a:blip r:embed="rId5">
              <a:alphaModFix/>
            </a:blip>
            <a:srcRect t="9396" b="9388"/>
            <a:stretch/>
          </p:blipFill>
          <p:spPr>
            <a:xfrm>
              <a:off x="2472906" y="2125101"/>
              <a:ext cx="1868400" cy="1897200"/>
            </a:xfrm>
            <a:prstGeom prst="rect">
              <a:avLst/>
            </a:prstGeom>
            <a:noFill/>
            <a:ln>
              <a:noFill/>
            </a:ln>
          </p:spPr>
        </p:pic>
        <p:sp>
          <p:nvSpPr>
            <p:cNvPr id="6" name="TextBox 5">
              <a:extLst>
                <a:ext uri="{FF2B5EF4-FFF2-40B4-BE49-F238E27FC236}">
                  <a16:creationId xmlns:a16="http://schemas.microsoft.com/office/drawing/2014/main" id="{5DBF384D-0DB2-C6B6-A986-93A6CF441EED}"/>
                </a:ext>
              </a:extLst>
            </p:cNvPr>
            <p:cNvSpPr txBox="1"/>
            <p:nvPr/>
          </p:nvSpPr>
          <p:spPr>
            <a:xfrm>
              <a:off x="2472906" y="4149480"/>
              <a:ext cx="1868400" cy="523220"/>
            </a:xfrm>
            <a:prstGeom prst="rect">
              <a:avLst/>
            </a:prstGeom>
            <a:noFill/>
          </p:spPr>
          <p:txBody>
            <a:bodyPr wrap="square" rtlCol="0">
              <a:spAutoFit/>
            </a:bodyPr>
            <a:lstStyle/>
            <a:p>
              <a:pPr algn="ctr"/>
              <a:r>
                <a:rPr lang="en-US" dirty="0">
                  <a:latin typeface="Piazzolla" pitchFamily="2" charset="0"/>
                </a:rPr>
                <a:t>Confession and Accountability</a:t>
              </a:r>
            </a:p>
          </p:txBody>
        </p:sp>
      </p:grpSp>
      <p:grpSp>
        <p:nvGrpSpPr>
          <p:cNvPr id="11" name="Group 10">
            <a:extLst>
              <a:ext uri="{FF2B5EF4-FFF2-40B4-BE49-F238E27FC236}">
                <a16:creationId xmlns:a16="http://schemas.microsoft.com/office/drawing/2014/main" id="{BA529F05-10B6-F2DD-C0DA-6816D63469E2}"/>
              </a:ext>
            </a:extLst>
          </p:cNvPr>
          <p:cNvGrpSpPr/>
          <p:nvPr/>
        </p:nvGrpSpPr>
        <p:grpSpPr>
          <a:xfrm>
            <a:off x="4659437" y="2125091"/>
            <a:ext cx="1868401" cy="2332166"/>
            <a:chOff x="4659437" y="2125091"/>
            <a:chExt cx="1868401" cy="2332166"/>
          </a:xfrm>
        </p:grpSpPr>
        <p:grpSp>
          <p:nvGrpSpPr>
            <p:cNvPr id="3" name="Group 2">
              <a:extLst>
                <a:ext uri="{FF2B5EF4-FFF2-40B4-BE49-F238E27FC236}">
                  <a16:creationId xmlns:a16="http://schemas.microsoft.com/office/drawing/2014/main" id="{014E4B12-0370-3D98-15D8-7F0923E48ED9}"/>
                </a:ext>
              </a:extLst>
            </p:cNvPr>
            <p:cNvGrpSpPr/>
            <p:nvPr/>
          </p:nvGrpSpPr>
          <p:grpSpPr>
            <a:xfrm>
              <a:off x="4659437" y="2125091"/>
              <a:ext cx="1868401" cy="1897285"/>
              <a:chOff x="4572000" y="2125091"/>
              <a:chExt cx="1868401" cy="1897285"/>
            </a:xfrm>
          </p:grpSpPr>
          <p:sp>
            <p:nvSpPr>
              <p:cNvPr id="2" name="Google Shape;130;p23">
                <a:extLst>
                  <a:ext uri="{FF2B5EF4-FFF2-40B4-BE49-F238E27FC236}">
                    <a16:creationId xmlns:a16="http://schemas.microsoft.com/office/drawing/2014/main" id="{393278A8-BF4B-8E52-8F40-236B60A0CE13}"/>
                  </a:ext>
                </a:extLst>
              </p:cNvPr>
              <p:cNvSpPr/>
              <p:nvPr/>
            </p:nvSpPr>
            <p:spPr>
              <a:xfrm>
                <a:off x="4572001" y="2125091"/>
                <a:ext cx="1868400" cy="1897285"/>
              </a:xfrm>
              <a:prstGeom prst="rect">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8" name="Google Shape;128;p23"/>
              <p:cNvPicPr preferRelativeResize="0"/>
              <p:nvPr/>
            </p:nvPicPr>
            <p:blipFill rotWithShape="1">
              <a:blip r:embed="rId6">
                <a:alphaModFix/>
              </a:blip>
              <a:srcRect l="20295" t="9061" r="20289" b="30610"/>
              <a:stretch/>
            </p:blipFill>
            <p:spPr>
              <a:xfrm>
                <a:off x="4572000" y="2125101"/>
                <a:ext cx="1868400" cy="1897200"/>
              </a:xfrm>
              <a:prstGeom prst="rect">
                <a:avLst/>
              </a:prstGeom>
              <a:noFill/>
              <a:ln>
                <a:noFill/>
              </a:ln>
            </p:spPr>
          </p:pic>
        </p:grpSp>
        <p:sp>
          <p:nvSpPr>
            <p:cNvPr id="7" name="TextBox 6">
              <a:extLst>
                <a:ext uri="{FF2B5EF4-FFF2-40B4-BE49-F238E27FC236}">
                  <a16:creationId xmlns:a16="http://schemas.microsoft.com/office/drawing/2014/main" id="{0C1A9276-0458-7CAF-0183-CECA523B0904}"/>
                </a:ext>
              </a:extLst>
            </p:cNvPr>
            <p:cNvSpPr txBox="1"/>
            <p:nvPr/>
          </p:nvSpPr>
          <p:spPr>
            <a:xfrm>
              <a:off x="4659437" y="4149480"/>
              <a:ext cx="1868400" cy="307777"/>
            </a:xfrm>
            <a:prstGeom prst="rect">
              <a:avLst/>
            </a:prstGeom>
            <a:noFill/>
          </p:spPr>
          <p:txBody>
            <a:bodyPr wrap="square" rtlCol="0">
              <a:spAutoFit/>
            </a:bodyPr>
            <a:lstStyle/>
            <a:p>
              <a:pPr algn="ctr"/>
              <a:r>
                <a:rPr lang="en-US" dirty="0">
                  <a:latin typeface="Piazzolla" pitchFamily="2" charset="0"/>
                </a:rPr>
                <a:t>Renewing our minds</a:t>
              </a:r>
            </a:p>
          </p:txBody>
        </p:sp>
      </p:grpSp>
      <p:grpSp>
        <p:nvGrpSpPr>
          <p:cNvPr id="12" name="Group 11">
            <a:extLst>
              <a:ext uri="{FF2B5EF4-FFF2-40B4-BE49-F238E27FC236}">
                <a16:creationId xmlns:a16="http://schemas.microsoft.com/office/drawing/2014/main" id="{EBC1C3C6-E781-95C8-2FFC-5E1BAA6A098A}"/>
              </a:ext>
            </a:extLst>
          </p:cNvPr>
          <p:cNvGrpSpPr/>
          <p:nvPr/>
        </p:nvGrpSpPr>
        <p:grpSpPr>
          <a:xfrm>
            <a:off x="6845968" y="2125091"/>
            <a:ext cx="1929683" cy="2547609"/>
            <a:chOff x="6845968" y="2125091"/>
            <a:chExt cx="1929683" cy="2547609"/>
          </a:xfrm>
        </p:grpSpPr>
        <p:grpSp>
          <p:nvGrpSpPr>
            <p:cNvPr id="4" name="Group 3">
              <a:extLst>
                <a:ext uri="{FF2B5EF4-FFF2-40B4-BE49-F238E27FC236}">
                  <a16:creationId xmlns:a16="http://schemas.microsoft.com/office/drawing/2014/main" id="{BF82E761-19EE-E00C-D12D-EDA99705DF96}"/>
                </a:ext>
              </a:extLst>
            </p:cNvPr>
            <p:cNvGrpSpPr/>
            <p:nvPr/>
          </p:nvGrpSpPr>
          <p:grpSpPr>
            <a:xfrm>
              <a:off x="6845968" y="2125091"/>
              <a:ext cx="1929683" cy="1897285"/>
              <a:chOff x="6845968" y="2125091"/>
              <a:chExt cx="1929683" cy="1897285"/>
            </a:xfrm>
          </p:grpSpPr>
          <p:sp>
            <p:nvSpPr>
              <p:cNvPr id="130" name="Google Shape;130;p23"/>
              <p:cNvSpPr/>
              <p:nvPr/>
            </p:nvSpPr>
            <p:spPr>
              <a:xfrm>
                <a:off x="6845968" y="2125091"/>
                <a:ext cx="1929683" cy="1897285"/>
              </a:xfrm>
              <a:prstGeom prst="rect">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 name="Google Shape;131;p23"/>
              <p:cNvPicPr preferRelativeResize="0"/>
              <p:nvPr/>
            </p:nvPicPr>
            <p:blipFill rotWithShape="1">
              <a:blip r:embed="rId7">
                <a:alphaModFix/>
              </a:blip>
              <a:srcRect l="12303" r="13793" b="20848"/>
              <a:stretch/>
            </p:blipFill>
            <p:spPr>
              <a:xfrm>
                <a:off x="7031225" y="2196033"/>
                <a:ext cx="1539146" cy="1648405"/>
              </a:xfrm>
              <a:prstGeom prst="rect">
                <a:avLst/>
              </a:prstGeom>
              <a:noFill/>
              <a:ln>
                <a:noFill/>
              </a:ln>
            </p:spPr>
          </p:pic>
        </p:grpSp>
        <p:sp>
          <p:nvSpPr>
            <p:cNvPr id="8" name="TextBox 7">
              <a:extLst>
                <a:ext uri="{FF2B5EF4-FFF2-40B4-BE49-F238E27FC236}">
                  <a16:creationId xmlns:a16="http://schemas.microsoft.com/office/drawing/2014/main" id="{4546B6CF-06F5-D6CF-BC6E-A2A7B0EF617B}"/>
                </a:ext>
              </a:extLst>
            </p:cNvPr>
            <p:cNvSpPr txBox="1"/>
            <p:nvPr/>
          </p:nvSpPr>
          <p:spPr>
            <a:xfrm>
              <a:off x="6845968" y="4149480"/>
              <a:ext cx="1929682" cy="523220"/>
            </a:xfrm>
            <a:prstGeom prst="rect">
              <a:avLst/>
            </a:prstGeom>
            <a:noFill/>
          </p:spPr>
          <p:txBody>
            <a:bodyPr wrap="square" rtlCol="0">
              <a:spAutoFit/>
            </a:bodyPr>
            <a:lstStyle/>
            <a:p>
              <a:pPr algn="ctr"/>
              <a:r>
                <a:rPr lang="en-US" dirty="0">
                  <a:latin typeface="Piazzolla" pitchFamily="2" charset="0"/>
                </a:rPr>
                <a:t>Counter Cultural and Counter-intuitive</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35"/>
        <p:cNvGrpSpPr/>
        <p:nvPr/>
      </p:nvGrpSpPr>
      <p:grpSpPr>
        <a:xfrm>
          <a:off x="0" y="0"/>
          <a:ext cx="0" cy="0"/>
          <a:chOff x="0" y="0"/>
          <a:chExt cx="0" cy="0"/>
        </a:xfrm>
      </p:grpSpPr>
      <p:sp>
        <p:nvSpPr>
          <p:cNvPr id="137" name="Google Shape;137;p24"/>
          <p:cNvSpPr txBox="1">
            <a:spLocks noGrp="1"/>
          </p:cNvSpPr>
          <p:nvPr>
            <p:ph type="ctrTitle"/>
          </p:nvPr>
        </p:nvSpPr>
        <p:spPr>
          <a:xfrm>
            <a:off x="311700" y="324739"/>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a:latin typeface="Piazzolla"/>
                <a:ea typeface="Piazzolla"/>
                <a:cs typeface="Piazzolla"/>
                <a:sym typeface="Piazzolla"/>
              </a:rPr>
              <a:t>The Invitation + The Story</a:t>
            </a:r>
            <a:endParaRPr sz="4500" b="1">
              <a:latin typeface="Piazzolla"/>
              <a:ea typeface="Piazzolla"/>
              <a:cs typeface="Piazzolla"/>
              <a:sym typeface="Piazzolla"/>
            </a:endParaRPr>
          </a:p>
        </p:txBody>
      </p:sp>
      <p:pic>
        <p:nvPicPr>
          <p:cNvPr id="138" name="Google Shape;138;p24"/>
          <p:cNvPicPr preferRelativeResize="0"/>
          <p:nvPr/>
        </p:nvPicPr>
        <p:blipFill>
          <a:blip r:embed="rId3">
            <a:alphaModFix/>
          </a:blip>
          <a:stretch>
            <a:fillRect/>
          </a:stretch>
        </p:blipFill>
        <p:spPr>
          <a:xfrm>
            <a:off x="-5991631" y="-614911"/>
            <a:ext cx="3428163" cy="5143501"/>
          </a:xfrm>
          <a:prstGeom prst="rect">
            <a:avLst/>
          </a:prstGeom>
          <a:noFill/>
          <a:ln>
            <a:noFill/>
          </a:ln>
        </p:spPr>
      </p:pic>
      <p:grpSp>
        <p:nvGrpSpPr>
          <p:cNvPr id="4" name="Group 3">
            <a:extLst>
              <a:ext uri="{FF2B5EF4-FFF2-40B4-BE49-F238E27FC236}">
                <a16:creationId xmlns:a16="http://schemas.microsoft.com/office/drawing/2014/main" id="{E157FF5A-EEF9-C359-76AB-3071E4BBBD4A}"/>
              </a:ext>
            </a:extLst>
          </p:cNvPr>
          <p:cNvGrpSpPr/>
          <p:nvPr/>
        </p:nvGrpSpPr>
        <p:grpSpPr>
          <a:xfrm>
            <a:off x="2038024" y="1585414"/>
            <a:ext cx="2318401" cy="2840224"/>
            <a:chOff x="2038024" y="1585414"/>
            <a:chExt cx="2318401" cy="2840224"/>
          </a:xfrm>
        </p:grpSpPr>
        <p:pic>
          <p:nvPicPr>
            <p:cNvPr id="139" name="Google Shape;139;p24"/>
            <p:cNvPicPr preferRelativeResize="0"/>
            <p:nvPr/>
          </p:nvPicPr>
          <p:blipFill rotWithShape="1">
            <a:blip r:embed="rId4">
              <a:alphaModFix/>
            </a:blip>
            <a:srcRect t="9396" b="9388"/>
            <a:stretch/>
          </p:blipFill>
          <p:spPr>
            <a:xfrm>
              <a:off x="2038025" y="1585414"/>
              <a:ext cx="2318400" cy="2354100"/>
            </a:xfrm>
            <a:prstGeom prst="rect">
              <a:avLst/>
            </a:prstGeom>
            <a:noFill/>
            <a:ln>
              <a:noFill/>
            </a:ln>
          </p:spPr>
        </p:pic>
        <p:sp>
          <p:nvSpPr>
            <p:cNvPr id="2" name="TextBox 1">
              <a:extLst>
                <a:ext uri="{FF2B5EF4-FFF2-40B4-BE49-F238E27FC236}">
                  <a16:creationId xmlns:a16="http://schemas.microsoft.com/office/drawing/2014/main" id="{AF547BC8-72E7-FF71-D55A-B1A2CFD38A2D}"/>
                </a:ext>
              </a:extLst>
            </p:cNvPr>
            <p:cNvSpPr txBox="1"/>
            <p:nvPr/>
          </p:nvSpPr>
          <p:spPr>
            <a:xfrm>
              <a:off x="2038024" y="4133250"/>
              <a:ext cx="2318399" cy="292388"/>
            </a:xfrm>
            <a:prstGeom prst="rect">
              <a:avLst/>
            </a:prstGeom>
            <a:noFill/>
          </p:spPr>
          <p:txBody>
            <a:bodyPr wrap="square" rtlCol="0">
              <a:spAutoFit/>
            </a:bodyPr>
            <a:lstStyle/>
            <a:p>
              <a:pPr algn="ctr"/>
              <a:r>
                <a:rPr lang="en-US" sz="1300" dirty="0">
                  <a:latin typeface="Piazzolla" pitchFamily="2" charset="0"/>
                </a:rPr>
                <a:t>“Be holy as I am holy”</a:t>
              </a:r>
            </a:p>
          </p:txBody>
        </p:sp>
      </p:grpSp>
      <p:grpSp>
        <p:nvGrpSpPr>
          <p:cNvPr id="5" name="Group 4">
            <a:extLst>
              <a:ext uri="{FF2B5EF4-FFF2-40B4-BE49-F238E27FC236}">
                <a16:creationId xmlns:a16="http://schemas.microsoft.com/office/drawing/2014/main" id="{5BE59921-5B64-B5DE-023B-0BB166E904D7}"/>
              </a:ext>
            </a:extLst>
          </p:cNvPr>
          <p:cNvGrpSpPr/>
          <p:nvPr/>
        </p:nvGrpSpPr>
        <p:grpSpPr>
          <a:xfrm>
            <a:off x="4787565" y="1585414"/>
            <a:ext cx="2318400" cy="3158619"/>
            <a:chOff x="4787565" y="1585414"/>
            <a:chExt cx="2318400" cy="3158619"/>
          </a:xfrm>
        </p:grpSpPr>
        <p:pic>
          <p:nvPicPr>
            <p:cNvPr id="136" name="Google Shape;136;p24"/>
            <p:cNvPicPr preferRelativeResize="0"/>
            <p:nvPr/>
          </p:nvPicPr>
          <p:blipFill rotWithShape="1">
            <a:blip r:embed="rId5">
              <a:alphaModFix/>
            </a:blip>
            <a:srcRect r="44604"/>
            <a:stretch/>
          </p:blipFill>
          <p:spPr>
            <a:xfrm>
              <a:off x="4787565" y="1585414"/>
              <a:ext cx="2318400" cy="2354099"/>
            </a:xfrm>
            <a:prstGeom prst="rect">
              <a:avLst/>
            </a:prstGeom>
            <a:noFill/>
            <a:ln>
              <a:noFill/>
            </a:ln>
          </p:spPr>
        </p:pic>
        <p:sp>
          <p:nvSpPr>
            <p:cNvPr id="3" name="TextBox 2">
              <a:extLst>
                <a:ext uri="{FF2B5EF4-FFF2-40B4-BE49-F238E27FC236}">
                  <a16:creationId xmlns:a16="http://schemas.microsoft.com/office/drawing/2014/main" id="{24322C24-3343-67AB-A735-3841FC03AE5C}"/>
                </a:ext>
              </a:extLst>
            </p:cNvPr>
            <p:cNvSpPr txBox="1"/>
            <p:nvPr/>
          </p:nvSpPr>
          <p:spPr>
            <a:xfrm>
              <a:off x="4787565" y="4051536"/>
              <a:ext cx="2318399" cy="692497"/>
            </a:xfrm>
            <a:prstGeom prst="rect">
              <a:avLst/>
            </a:prstGeom>
            <a:noFill/>
          </p:spPr>
          <p:txBody>
            <a:bodyPr wrap="square" rtlCol="0">
              <a:spAutoFit/>
            </a:bodyPr>
            <a:lstStyle/>
            <a:p>
              <a:pPr algn="ctr"/>
              <a:r>
                <a:rPr lang="en-US" sz="1300" dirty="0">
                  <a:latin typeface="Piazzolla" pitchFamily="2" charset="0"/>
                </a:rPr>
                <a:t>“Behold, this has touched your lips; your guilt is taken away, and your sin atoned for”</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43"/>
        <p:cNvGrpSpPr/>
        <p:nvPr/>
      </p:nvGrpSpPr>
      <p:grpSpPr>
        <a:xfrm>
          <a:off x="0" y="0"/>
          <a:ext cx="0" cy="0"/>
          <a:chOff x="0" y="0"/>
          <a:chExt cx="0" cy="0"/>
        </a:xfrm>
      </p:grpSpPr>
      <p:sp>
        <p:nvSpPr>
          <p:cNvPr id="144" name="Google Shape;144;p25"/>
          <p:cNvSpPr txBox="1">
            <a:spLocks noGrp="1"/>
          </p:cNvSpPr>
          <p:nvPr>
            <p:ph type="ctrTitle"/>
          </p:nvPr>
        </p:nvSpPr>
        <p:spPr>
          <a:xfrm>
            <a:off x="311700" y="590550"/>
            <a:ext cx="8520600" cy="879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sz="4500" b="1">
                <a:latin typeface="Piazzolla"/>
                <a:ea typeface="Piazzolla"/>
                <a:cs typeface="Piazzolla"/>
                <a:sym typeface="Piazzolla"/>
              </a:rPr>
              <a:t>Responses</a:t>
            </a:r>
            <a:endParaRPr sz="4500" b="1">
              <a:latin typeface="Piazzolla"/>
              <a:ea typeface="Piazzolla"/>
              <a:cs typeface="Piazzolla"/>
              <a:sym typeface="Piazzolla"/>
            </a:endParaRPr>
          </a:p>
        </p:txBody>
      </p:sp>
      <p:pic>
        <p:nvPicPr>
          <p:cNvPr id="145" name="Google Shape;145;p25"/>
          <p:cNvPicPr preferRelativeResize="0"/>
          <p:nvPr/>
        </p:nvPicPr>
        <p:blipFill>
          <a:blip r:embed="rId3">
            <a:alphaModFix/>
          </a:blip>
          <a:stretch>
            <a:fillRect/>
          </a:stretch>
        </p:blipFill>
        <p:spPr>
          <a:xfrm>
            <a:off x="-5991631" y="-349100"/>
            <a:ext cx="3428163" cy="5143501"/>
          </a:xfrm>
          <a:prstGeom prst="rect">
            <a:avLst/>
          </a:prstGeom>
          <a:noFill/>
          <a:ln>
            <a:noFill/>
          </a:ln>
        </p:spPr>
      </p:pic>
      <p:sp>
        <p:nvSpPr>
          <p:cNvPr id="146" name="Google Shape;146;p25"/>
          <p:cNvSpPr txBox="1">
            <a:spLocks noGrp="1"/>
          </p:cNvSpPr>
          <p:nvPr>
            <p:ph type="ctrTitle"/>
          </p:nvPr>
        </p:nvSpPr>
        <p:spPr>
          <a:xfrm>
            <a:off x="311700" y="1908050"/>
            <a:ext cx="8520600" cy="2767800"/>
          </a:xfrm>
          <a:prstGeom prst="rect">
            <a:avLst/>
          </a:prstGeom>
        </p:spPr>
        <p:txBody>
          <a:bodyPr spcFirstLastPara="1" wrap="square" lIns="91425" tIns="91425" rIns="91425" bIns="91425" anchor="b" anchorCtr="0">
            <a:noAutofit/>
          </a:bodyPr>
          <a:lstStyle/>
          <a:p>
            <a:pPr marL="457200" lvl="0" indent="-355600" algn="l" rtl="0">
              <a:lnSpc>
                <a:spcPct val="115000"/>
              </a:lnSpc>
              <a:spcBef>
                <a:spcPts val="1200"/>
              </a:spcBef>
              <a:spcAft>
                <a:spcPts val="0"/>
              </a:spcAft>
              <a:buSzPts val="2000"/>
              <a:buFont typeface="Piazzolla"/>
              <a:buAutoNum type="arabicPeriod"/>
            </a:pPr>
            <a:r>
              <a:rPr lang="en-GB" sz="2000" b="1" dirty="0">
                <a:latin typeface="Piazzolla"/>
                <a:ea typeface="Piazzolla"/>
                <a:cs typeface="Piazzolla"/>
                <a:sym typeface="Piazzolla"/>
              </a:rPr>
              <a:t>I want to repent of an untrue assumption I have about holiness, either:</a:t>
            </a:r>
            <a:br>
              <a:rPr lang="en-GB" sz="2000" b="1" dirty="0">
                <a:latin typeface="Piazzolla"/>
                <a:ea typeface="Piazzolla"/>
                <a:cs typeface="Piazzolla"/>
                <a:sym typeface="Piazzolla"/>
              </a:rPr>
            </a:br>
            <a:r>
              <a:rPr lang="en-GB" sz="2000" b="1" dirty="0">
                <a:latin typeface="Piazzolla"/>
                <a:ea typeface="Piazzolla"/>
                <a:cs typeface="Piazzolla"/>
                <a:sym typeface="Piazzolla"/>
              </a:rPr>
              <a:t>‘I'll be better one day’ or ‘what’s the point?’</a:t>
            </a:r>
            <a:br>
              <a:rPr lang="en-GB" sz="2000" b="1" dirty="0">
                <a:latin typeface="Piazzolla"/>
                <a:ea typeface="Piazzolla"/>
                <a:cs typeface="Piazzolla"/>
                <a:sym typeface="Piazzolla"/>
              </a:rPr>
            </a:br>
            <a:endParaRPr sz="2000" b="1" dirty="0">
              <a:latin typeface="Piazzolla"/>
              <a:ea typeface="Piazzolla"/>
              <a:cs typeface="Piazzolla"/>
              <a:sym typeface="Piazzolla"/>
            </a:endParaRPr>
          </a:p>
          <a:p>
            <a:pPr marL="457200" lvl="0" indent="-355600" algn="l" rtl="0">
              <a:lnSpc>
                <a:spcPct val="115000"/>
              </a:lnSpc>
              <a:spcBef>
                <a:spcPts val="0"/>
              </a:spcBef>
              <a:spcAft>
                <a:spcPts val="0"/>
              </a:spcAft>
              <a:buSzPts val="2000"/>
              <a:buFont typeface="Piazzolla"/>
              <a:buAutoNum type="arabicPeriod"/>
            </a:pPr>
            <a:r>
              <a:rPr lang="en-GB" sz="2000" b="1" dirty="0">
                <a:latin typeface="Piazzolla"/>
                <a:ea typeface="Piazzolla"/>
                <a:cs typeface="Piazzolla"/>
                <a:sym typeface="Piazzolla"/>
              </a:rPr>
              <a:t>I want to accept the invite to be Holy as He is Holy</a:t>
            </a:r>
            <a:br>
              <a:rPr lang="en-GB" sz="2000" b="1" dirty="0">
                <a:latin typeface="Piazzolla"/>
                <a:ea typeface="Piazzolla"/>
                <a:cs typeface="Piazzolla"/>
                <a:sym typeface="Piazzolla"/>
              </a:rPr>
            </a:br>
            <a:endParaRPr sz="2000" b="1" dirty="0">
              <a:latin typeface="Piazzolla"/>
              <a:ea typeface="Piazzolla"/>
              <a:cs typeface="Piazzolla"/>
              <a:sym typeface="Piazzolla"/>
            </a:endParaRPr>
          </a:p>
          <a:p>
            <a:pPr marL="457200" lvl="0" indent="-355600" algn="l" rtl="0">
              <a:lnSpc>
                <a:spcPct val="115000"/>
              </a:lnSpc>
              <a:spcBef>
                <a:spcPts val="0"/>
              </a:spcBef>
              <a:spcAft>
                <a:spcPts val="0"/>
              </a:spcAft>
              <a:buSzPts val="2000"/>
              <a:buFont typeface="Piazzolla"/>
              <a:buAutoNum type="arabicPeriod"/>
            </a:pPr>
            <a:r>
              <a:rPr lang="en-GB" sz="2000" b="1" dirty="0">
                <a:latin typeface="Piazzolla"/>
                <a:ea typeface="Piazzolla"/>
                <a:cs typeface="Piazzolla"/>
                <a:sym typeface="Piazzolla"/>
              </a:rPr>
              <a:t>Spirit, search me and show me how I can pursue Holiness</a:t>
            </a:r>
            <a:endParaRPr sz="2000" b="1" dirty="0">
              <a:latin typeface="Piazzolla"/>
              <a:ea typeface="Piazzolla"/>
              <a:cs typeface="Piazzolla"/>
              <a:sym typeface="Piazzolla"/>
            </a:endParaRPr>
          </a:p>
          <a:p>
            <a:pPr marL="0" lvl="0" indent="0" algn="ctr" rtl="0">
              <a:spcBef>
                <a:spcPts val="1200"/>
              </a:spcBef>
              <a:spcAft>
                <a:spcPts val="0"/>
              </a:spcAft>
              <a:buNone/>
            </a:pPr>
            <a:endParaRPr sz="2000" b="1" dirty="0">
              <a:latin typeface="Piazzolla"/>
              <a:ea typeface="Piazzolla"/>
              <a:cs typeface="Piazzolla"/>
              <a:sym typeface="Piazzolla"/>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BD9C"/>
        </a:solidFill>
        <a:effectLst/>
      </p:bgPr>
    </p:bg>
    <p:spTree>
      <p:nvGrpSpPr>
        <p:cNvPr id="1" name="Shape 143"/>
        <p:cNvGrpSpPr/>
        <p:nvPr/>
      </p:nvGrpSpPr>
      <p:grpSpPr>
        <a:xfrm>
          <a:off x="0" y="0"/>
          <a:ext cx="0" cy="0"/>
          <a:chOff x="0" y="0"/>
          <a:chExt cx="0" cy="0"/>
        </a:xfrm>
      </p:grpSpPr>
      <p:sp>
        <p:nvSpPr>
          <p:cNvPr id="144" name="Google Shape;144;p25"/>
          <p:cNvSpPr txBox="1">
            <a:spLocks noGrp="1"/>
          </p:cNvSpPr>
          <p:nvPr>
            <p:ph type="ctrTitle"/>
          </p:nvPr>
        </p:nvSpPr>
        <p:spPr>
          <a:xfrm>
            <a:off x="311700" y="382772"/>
            <a:ext cx="3111984" cy="600246"/>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sz="3200" b="1" dirty="0">
                <a:latin typeface="Piazzolla"/>
                <a:ea typeface="Piazzolla"/>
                <a:cs typeface="Piazzolla"/>
                <a:sym typeface="Piazzolla"/>
              </a:rPr>
              <a:t>Responses</a:t>
            </a:r>
            <a:endParaRPr sz="3200" b="1" dirty="0">
              <a:latin typeface="Piazzolla"/>
              <a:ea typeface="Piazzolla"/>
              <a:cs typeface="Piazzolla"/>
              <a:sym typeface="Piazzolla"/>
            </a:endParaRPr>
          </a:p>
        </p:txBody>
      </p:sp>
      <p:pic>
        <p:nvPicPr>
          <p:cNvPr id="145" name="Google Shape;145;p25"/>
          <p:cNvPicPr preferRelativeResize="0"/>
          <p:nvPr/>
        </p:nvPicPr>
        <p:blipFill>
          <a:blip r:embed="rId3">
            <a:alphaModFix/>
          </a:blip>
          <a:stretch>
            <a:fillRect/>
          </a:stretch>
        </p:blipFill>
        <p:spPr>
          <a:xfrm>
            <a:off x="-5991631" y="-349100"/>
            <a:ext cx="3428163" cy="5143501"/>
          </a:xfrm>
          <a:prstGeom prst="rect">
            <a:avLst/>
          </a:prstGeom>
          <a:noFill/>
          <a:ln>
            <a:noFill/>
          </a:ln>
        </p:spPr>
      </p:pic>
      <p:sp>
        <p:nvSpPr>
          <p:cNvPr id="146" name="Google Shape;146;p25"/>
          <p:cNvSpPr txBox="1">
            <a:spLocks noGrp="1"/>
          </p:cNvSpPr>
          <p:nvPr>
            <p:ph type="ctrTitle"/>
          </p:nvPr>
        </p:nvSpPr>
        <p:spPr>
          <a:xfrm>
            <a:off x="216008" y="1443030"/>
            <a:ext cx="3207676" cy="2767800"/>
          </a:xfrm>
          <a:prstGeom prst="rect">
            <a:avLst/>
          </a:prstGeom>
        </p:spPr>
        <p:txBody>
          <a:bodyPr spcFirstLastPara="1" wrap="square" lIns="91425" tIns="91425" rIns="91425" bIns="91425" anchor="b" anchorCtr="0">
            <a:noAutofit/>
          </a:bodyPr>
          <a:lstStyle/>
          <a:p>
            <a:pPr marL="457200" lvl="0" indent="-355600" algn="l" rtl="0">
              <a:lnSpc>
                <a:spcPct val="115000"/>
              </a:lnSpc>
              <a:spcBef>
                <a:spcPts val="1200"/>
              </a:spcBef>
              <a:spcAft>
                <a:spcPts val="0"/>
              </a:spcAft>
              <a:buSzPts val="2000"/>
              <a:buFont typeface="Piazzolla"/>
              <a:buAutoNum type="arabicPeriod"/>
            </a:pPr>
            <a:r>
              <a:rPr lang="en-GB" sz="1400" b="1" dirty="0">
                <a:latin typeface="Piazzolla"/>
                <a:ea typeface="Piazzolla"/>
                <a:cs typeface="Piazzolla"/>
                <a:sym typeface="Piazzolla"/>
              </a:rPr>
              <a:t>I want to repent of an untrue assumption I have about holiness, either:</a:t>
            </a:r>
            <a:br>
              <a:rPr lang="en-GB" sz="1400" b="1" dirty="0">
                <a:latin typeface="Piazzolla"/>
                <a:ea typeface="Piazzolla"/>
                <a:cs typeface="Piazzolla"/>
                <a:sym typeface="Piazzolla"/>
              </a:rPr>
            </a:br>
            <a:br>
              <a:rPr lang="en-GB" sz="1400" b="1" dirty="0">
                <a:latin typeface="Piazzolla"/>
                <a:ea typeface="Piazzolla"/>
                <a:cs typeface="Piazzolla"/>
                <a:sym typeface="Piazzolla"/>
              </a:rPr>
            </a:br>
            <a:r>
              <a:rPr lang="en-GB" sz="1400" b="1" dirty="0">
                <a:latin typeface="Piazzolla"/>
                <a:ea typeface="Piazzolla"/>
                <a:cs typeface="Piazzolla"/>
                <a:sym typeface="Piazzolla"/>
              </a:rPr>
              <a:t>‘I'll be better one day’ or ‘what’s the point?’</a:t>
            </a:r>
            <a:br>
              <a:rPr lang="en-GB" sz="1400" b="1" dirty="0">
                <a:latin typeface="Piazzolla"/>
                <a:ea typeface="Piazzolla"/>
                <a:cs typeface="Piazzolla"/>
                <a:sym typeface="Piazzolla"/>
              </a:rPr>
            </a:br>
            <a:endParaRPr sz="1400" b="1" dirty="0">
              <a:latin typeface="Piazzolla"/>
              <a:ea typeface="Piazzolla"/>
              <a:cs typeface="Piazzolla"/>
              <a:sym typeface="Piazzolla"/>
            </a:endParaRPr>
          </a:p>
          <a:p>
            <a:pPr marL="457200" lvl="0" indent="-355600" algn="l" rtl="0">
              <a:lnSpc>
                <a:spcPct val="115000"/>
              </a:lnSpc>
              <a:spcBef>
                <a:spcPts val="0"/>
              </a:spcBef>
              <a:spcAft>
                <a:spcPts val="0"/>
              </a:spcAft>
              <a:buSzPts val="2000"/>
              <a:buFont typeface="Piazzolla"/>
              <a:buAutoNum type="arabicPeriod"/>
            </a:pPr>
            <a:r>
              <a:rPr lang="en-GB" sz="1400" b="1" dirty="0">
                <a:latin typeface="Piazzolla"/>
                <a:ea typeface="Piazzolla"/>
                <a:cs typeface="Piazzolla"/>
                <a:sym typeface="Piazzolla"/>
              </a:rPr>
              <a:t>I want to accept the invite to be Holy as He is Holy</a:t>
            </a:r>
            <a:br>
              <a:rPr lang="en-GB" sz="1400" b="1" dirty="0">
                <a:latin typeface="Piazzolla"/>
                <a:ea typeface="Piazzolla"/>
                <a:cs typeface="Piazzolla"/>
                <a:sym typeface="Piazzolla"/>
              </a:rPr>
            </a:br>
            <a:endParaRPr sz="1400" b="1" dirty="0">
              <a:latin typeface="Piazzolla"/>
              <a:ea typeface="Piazzolla"/>
              <a:cs typeface="Piazzolla"/>
              <a:sym typeface="Piazzolla"/>
            </a:endParaRPr>
          </a:p>
          <a:p>
            <a:pPr marL="457200" lvl="0" indent="-355600" algn="l" rtl="0">
              <a:lnSpc>
                <a:spcPct val="115000"/>
              </a:lnSpc>
              <a:spcBef>
                <a:spcPts val="0"/>
              </a:spcBef>
              <a:spcAft>
                <a:spcPts val="0"/>
              </a:spcAft>
              <a:buSzPts val="2000"/>
              <a:buFont typeface="Piazzolla"/>
              <a:buAutoNum type="arabicPeriod"/>
            </a:pPr>
            <a:r>
              <a:rPr lang="en-GB" sz="1400" b="1" dirty="0">
                <a:latin typeface="Piazzolla"/>
                <a:ea typeface="Piazzolla"/>
                <a:cs typeface="Piazzolla"/>
                <a:sym typeface="Piazzolla"/>
              </a:rPr>
              <a:t>Spirit, search me and show me how I can pursue Holiness</a:t>
            </a:r>
            <a:endParaRPr sz="1400" b="1" dirty="0">
              <a:latin typeface="Piazzolla"/>
              <a:ea typeface="Piazzolla"/>
              <a:cs typeface="Piazzolla"/>
              <a:sym typeface="Piazzolla"/>
            </a:endParaRPr>
          </a:p>
        </p:txBody>
      </p:sp>
      <p:sp>
        <p:nvSpPr>
          <p:cNvPr id="2" name="TextBox 1">
            <a:extLst>
              <a:ext uri="{FF2B5EF4-FFF2-40B4-BE49-F238E27FC236}">
                <a16:creationId xmlns:a16="http://schemas.microsoft.com/office/drawing/2014/main" id="{11E5E41A-F90B-EFC5-CD05-176E7E2F56E0}"/>
              </a:ext>
            </a:extLst>
          </p:cNvPr>
          <p:cNvSpPr txBox="1"/>
          <p:nvPr/>
        </p:nvSpPr>
        <p:spPr>
          <a:xfrm>
            <a:off x="3774558" y="379947"/>
            <a:ext cx="5153434" cy="5170646"/>
          </a:xfrm>
          <a:prstGeom prst="rect">
            <a:avLst/>
          </a:prstGeom>
          <a:noFill/>
        </p:spPr>
        <p:txBody>
          <a:bodyPr wrap="square" numCol="2" rtlCol="0">
            <a:spAutoFit/>
          </a:bodyPr>
          <a:lstStyle/>
          <a:p>
            <a:pPr algn="l">
              <a:lnSpc>
                <a:spcPct val="120000"/>
              </a:lnSpc>
            </a:pPr>
            <a:r>
              <a:rPr lang="en-GB" sz="1200" b="0" i="0" dirty="0">
                <a:solidFill>
                  <a:schemeClr val="tx1">
                    <a:lumMod val="85000"/>
                    <a:lumOff val="15000"/>
                  </a:schemeClr>
                </a:solidFill>
                <a:effectLst/>
                <a:latin typeface="Piazzolla" pitchFamily="2" charset="0"/>
              </a:rPr>
              <a:t>By grace alone somehow I stand</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Where even angels fear to tread</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Invited by redeeming love</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Before the throne of God above</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He pulls me close with nail-scarred hands</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Into His everlasting arms</a:t>
            </a:r>
          </a:p>
          <a:p>
            <a:pPr algn="l">
              <a:lnSpc>
                <a:spcPct val="120000"/>
              </a:lnSpc>
            </a:pPr>
            <a:endParaRPr lang="en-GB" sz="1200" b="0" i="0" dirty="0">
              <a:solidFill>
                <a:schemeClr val="tx1">
                  <a:lumMod val="85000"/>
                  <a:lumOff val="15000"/>
                </a:schemeClr>
              </a:solidFill>
              <a:effectLst/>
              <a:latin typeface="Piazzolla" pitchFamily="2" charset="0"/>
            </a:endParaRPr>
          </a:p>
          <a:p>
            <a:pPr algn="l">
              <a:lnSpc>
                <a:spcPct val="120000"/>
              </a:lnSpc>
            </a:pPr>
            <a:r>
              <a:rPr lang="en-GB" sz="1200" b="0" i="0" dirty="0">
                <a:solidFill>
                  <a:schemeClr val="tx1">
                    <a:lumMod val="85000"/>
                    <a:lumOff val="15000"/>
                  </a:schemeClr>
                </a:solidFill>
                <a:effectLst/>
                <a:latin typeface="Piazzolla" pitchFamily="2" charset="0"/>
              </a:rPr>
              <a:t>When condemnation grips my heart</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And Satan tempts me to despair</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I hear the voice that scatters fear</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The Great I am the Lord is here</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Oh praise the One who fights for me</a:t>
            </a:r>
            <a:br>
              <a:rPr lang="en-GB" sz="1200" b="0" i="0" dirty="0">
                <a:solidFill>
                  <a:schemeClr val="tx1">
                    <a:lumMod val="85000"/>
                    <a:lumOff val="15000"/>
                  </a:schemeClr>
                </a:solidFill>
                <a:effectLst/>
                <a:latin typeface="Piazzolla" pitchFamily="2" charset="0"/>
              </a:rPr>
            </a:br>
            <a:r>
              <a:rPr lang="en-GB" sz="1200" b="0" i="0" dirty="0">
                <a:solidFill>
                  <a:schemeClr val="tx1">
                    <a:lumMod val="85000"/>
                    <a:lumOff val="15000"/>
                  </a:schemeClr>
                </a:solidFill>
                <a:effectLst/>
                <a:latin typeface="Piazzolla" pitchFamily="2" charset="0"/>
              </a:rPr>
              <a:t>And shields my soul eternally</a:t>
            </a:r>
          </a:p>
          <a:p>
            <a:pPr algn="l">
              <a:lnSpc>
                <a:spcPct val="120000"/>
              </a:lnSpc>
            </a:pPr>
            <a:endParaRPr lang="en-GB" sz="1200" b="0" i="0" dirty="0">
              <a:solidFill>
                <a:schemeClr val="tx1">
                  <a:lumMod val="85000"/>
                  <a:lumOff val="15000"/>
                </a:schemeClr>
              </a:solidFill>
              <a:effectLst/>
              <a:latin typeface="Piazzolla" pitchFamily="2" charset="0"/>
            </a:endParaRPr>
          </a:p>
          <a:p>
            <a:pPr algn="l">
              <a:lnSpc>
                <a:spcPct val="120000"/>
              </a:lnSpc>
            </a:pPr>
            <a:r>
              <a:rPr lang="en-GB" sz="1200" b="1" i="0" dirty="0">
                <a:solidFill>
                  <a:schemeClr val="tx1">
                    <a:lumMod val="85000"/>
                    <a:lumOff val="15000"/>
                  </a:schemeClr>
                </a:solidFill>
                <a:effectLst/>
                <a:latin typeface="Piazzolla" pitchFamily="2" charset="0"/>
              </a:rPr>
              <a:t>Boldly I approach Your throne</a:t>
            </a:r>
            <a:br>
              <a:rPr lang="en-GB" sz="1200" b="1" i="0" dirty="0">
                <a:solidFill>
                  <a:schemeClr val="tx1">
                    <a:lumMod val="85000"/>
                    <a:lumOff val="15000"/>
                  </a:schemeClr>
                </a:solidFill>
                <a:effectLst/>
                <a:latin typeface="Piazzolla" pitchFamily="2" charset="0"/>
              </a:rPr>
            </a:br>
            <a:r>
              <a:rPr lang="en-GB" sz="1200" b="1" i="0" dirty="0">
                <a:solidFill>
                  <a:schemeClr val="tx1">
                    <a:lumMod val="85000"/>
                    <a:lumOff val="15000"/>
                  </a:schemeClr>
                </a:solidFill>
                <a:effectLst/>
                <a:latin typeface="Piazzolla" pitchFamily="2" charset="0"/>
              </a:rPr>
              <a:t>Blameless now I'm running home</a:t>
            </a:r>
            <a:br>
              <a:rPr lang="en-GB" sz="1200" b="1" i="0" dirty="0">
                <a:solidFill>
                  <a:schemeClr val="tx1">
                    <a:lumMod val="85000"/>
                    <a:lumOff val="15000"/>
                  </a:schemeClr>
                </a:solidFill>
                <a:effectLst/>
                <a:latin typeface="Piazzolla" pitchFamily="2" charset="0"/>
              </a:rPr>
            </a:br>
            <a:r>
              <a:rPr lang="en-GB" sz="1200" b="1" i="0" dirty="0">
                <a:solidFill>
                  <a:schemeClr val="tx1">
                    <a:lumMod val="85000"/>
                    <a:lumOff val="15000"/>
                  </a:schemeClr>
                </a:solidFill>
                <a:effectLst/>
                <a:latin typeface="Piazzolla" pitchFamily="2" charset="0"/>
              </a:rPr>
              <a:t>By Your blood I come</a:t>
            </a:r>
            <a:br>
              <a:rPr lang="en-GB" sz="1200" b="1" i="0" dirty="0">
                <a:solidFill>
                  <a:schemeClr val="tx1">
                    <a:lumMod val="85000"/>
                    <a:lumOff val="15000"/>
                  </a:schemeClr>
                </a:solidFill>
                <a:effectLst/>
                <a:latin typeface="Piazzolla" pitchFamily="2" charset="0"/>
              </a:rPr>
            </a:br>
            <a:r>
              <a:rPr lang="en-GB" sz="1200" b="1" i="0" dirty="0">
                <a:solidFill>
                  <a:schemeClr val="tx1">
                    <a:lumMod val="85000"/>
                    <a:lumOff val="15000"/>
                  </a:schemeClr>
                </a:solidFill>
                <a:effectLst/>
                <a:latin typeface="Piazzolla" pitchFamily="2" charset="0"/>
              </a:rPr>
              <a:t>Welcomed as Your own</a:t>
            </a:r>
            <a:br>
              <a:rPr lang="en-GB" sz="1200" b="1" i="0" dirty="0">
                <a:solidFill>
                  <a:schemeClr val="tx1">
                    <a:lumMod val="85000"/>
                    <a:lumOff val="15000"/>
                  </a:schemeClr>
                </a:solidFill>
                <a:effectLst/>
                <a:latin typeface="Piazzolla" pitchFamily="2" charset="0"/>
              </a:rPr>
            </a:br>
            <a:r>
              <a:rPr lang="en-GB" sz="1200" b="1" i="0" dirty="0">
                <a:solidFill>
                  <a:schemeClr val="tx1">
                    <a:lumMod val="85000"/>
                    <a:lumOff val="15000"/>
                  </a:schemeClr>
                </a:solidFill>
                <a:effectLst/>
                <a:latin typeface="Piazzolla" pitchFamily="2" charset="0"/>
              </a:rPr>
              <a:t>Into the arms of majesty</a:t>
            </a:r>
          </a:p>
          <a:p>
            <a:pPr algn="l">
              <a:lnSpc>
                <a:spcPct val="120000"/>
              </a:lnSpc>
            </a:pPr>
            <a:endParaRPr lang="en-GB" sz="1200" dirty="0">
              <a:solidFill>
                <a:schemeClr val="tx1">
                  <a:lumMod val="85000"/>
                  <a:lumOff val="15000"/>
                </a:schemeClr>
              </a:solidFill>
              <a:latin typeface="Piazzolla" pitchFamily="2" charset="0"/>
            </a:endParaRPr>
          </a:p>
          <a:p>
            <a:pPr algn="l">
              <a:lnSpc>
                <a:spcPct val="120000"/>
              </a:lnSpc>
            </a:pPr>
            <a:endParaRPr lang="en-GB" sz="1200" b="0" i="0" dirty="0">
              <a:solidFill>
                <a:schemeClr val="tx1">
                  <a:lumMod val="85000"/>
                  <a:lumOff val="15000"/>
                </a:schemeClr>
              </a:solidFill>
              <a:effectLst/>
              <a:latin typeface="Piazzolla" pitchFamily="2" charset="0"/>
            </a:endParaRPr>
          </a:p>
          <a:p>
            <a:pPr algn="l">
              <a:lnSpc>
                <a:spcPct val="120000"/>
              </a:lnSpc>
            </a:pPr>
            <a:endParaRPr lang="en-GB" sz="1200" dirty="0">
              <a:solidFill>
                <a:schemeClr val="tx1">
                  <a:lumMod val="85000"/>
                  <a:lumOff val="15000"/>
                </a:schemeClr>
              </a:solidFill>
              <a:latin typeface="Piazzolla" pitchFamily="2" charset="0"/>
            </a:endParaRPr>
          </a:p>
          <a:p>
            <a:pPr algn="l">
              <a:lnSpc>
                <a:spcPct val="120000"/>
              </a:lnSpc>
            </a:pPr>
            <a:r>
              <a:rPr lang="en-GB" sz="1200" b="0" i="0" dirty="0">
                <a:solidFill>
                  <a:schemeClr val="tx1">
                    <a:lumMod val="85000"/>
                    <a:lumOff val="15000"/>
                  </a:schemeClr>
                </a:solidFill>
                <a:effectLst/>
                <a:latin typeface="Piazzolla" pitchFamily="2" charset="0"/>
              </a:rPr>
              <a:t>This is the art of celebration</a:t>
            </a:r>
            <a:br>
              <a:rPr lang="en-GB" sz="1200" dirty="0">
                <a:solidFill>
                  <a:schemeClr val="tx1">
                    <a:lumMod val="85000"/>
                    <a:lumOff val="15000"/>
                  </a:schemeClr>
                </a:solidFill>
                <a:latin typeface="Piazzolla" pitchFamily="2" charset="0"/>
              </a:rPr>
            </a:br>
            <a:r>
              <a:rPr lang="en-GB" sz="1200" b="0" i="0" dirty="0">
                <a:solidFill>
                  <a:schemeClr val="tx1">
                    <a:lumMod val="85000"/>
                    <a:lumOff val="15000"/>
                  </a:schemeClr>
                </a:solidFill>
                <a:effectLst/>
                <a:latin typeface="Piazzolla" pitchFamily="2" charset="0"/>
              </a:rPr>
              <a:t>Knowing we're free from condemnation</a:t>
            </a:r>
            <a:br>
              <a:rPr lang="en-GB" sz="1200" dirty="0">
                <a:solidFill>
                  <a:schemeClr val="tx1">
                    <a:lumMod val="85000"/>
                    <a:lumOff val="15000"/>
                  </a:schemeClr>
                </a:solidFill>
                <a:latin typeface="Piazzolla" pitchFamily="2" charset="0"/>
              </a:rPr>
            </a:br>
            <a:r>
              <a:rPr lang="en-GB" sz="1200" b="0" i="0" dirty="0">
                <a:solidFill>
                  <a:schemeClr val="tx1">
                    <a:lumMod val="85000"/>
                    <a:lumOff val="15000"/>
                  </a:schemeClr>
                </a:solidFill>
                <a:effectLst/>
                <a:latin typeface="Piazzolla" pitchFamily="2" charset="0"/>
              </a:rPr>
              <a:t>Oh praise the One, praise the One</a:t>
            </a:r>
            <a:br>
              <a:rPr lang="en-GB" sz="1200" dirty="0">
                <a:solidFill>
                  <a:schemeClr val="tx1">
                    <a:lumMod val="85000"/>
                    <a:lumOff val="15000"/>
                  </a:schemeClr>
                </a:solidFill>
                <a:latin typeface="Piazzolla" pitchFamily="2" charset="0"/>
              </a:rPr>
            </a:br>
            <a:r>
              <a:rPr lang="en-GB" sz="1200" b="0" i="0" dirty="0">
                <a:solidFill>
                  <a:schemeClr val="tx1">
                    <a:lumMod val="85000"/>
                    <a:lumOff val="15000"/>
                  </a:schemeClr>
                </a:solidFill>
                <a:effectLst/>
                <a:latin typeface="Piazzolla" pitchFamily="2" charset="0"/>
              </a:rPr>
              <a:t>Who made an end to all my sin</a:t>
            </a:r>
          </a:p>
          <a:p>
            <a:pPr>
              <a:lnSpc>
                <a:spcPct val="120000"/>
              </a:lnSpc>
            </a:pPr>
            <a:endParaRPr lang="en-US" sz="1200" dirty="0">
              <a:solidFill>
                <a:schemeClr val="tx1">
                  <a:lumMod val="85000"/>
                  <a:lumOff val="15000"/>
                </a:schemeClr>
              </a:solidFill>
              <a:latin typeface="Piazzolla" pitchFamily="2" charset="0"/>
            </a:endParaRPr>
          </a:p>
        </p:txBody>
      </p:sp>
      <p:cxnSp>
        <p:nvCxnSpPr>
          <p:cNvPr id="4" name="Straight Connector 3">
            <a:extLst>
              <a:ext uri="{FF2B5EF4-FFF2-40B4-BE49-F238E27FC236}">
                <a16:creationId xmlns:a16="http://schemas.microsoft.com/office/drawing/2014/main" id="{BCFF4805-4E9D-93C5-5E53-525C4A2B7B42}"/>
              </a:ext>
            </a:extLst>
          </p:cNvPr>
          <p:cNvCxnSpPr>
            <a:cxnSpLocks/>
          </p:cNvCxnSpPr>
          <p:nvPr/>
        </p:nvCxnSpPr>
        <p:spPr>
          <a:xfrm>
            <a:off x="3551271" y="127322"/>
            <a:ext cx="0" cy="49076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027225"/>
      </p:ext>
    </p:extLst>
  </p:cSld>
  <p:clrMapOvr>
    <a:masterClrMapping/>
  </p:clrMapOvr>
  <p:transition spd="slow">
    <p:push dir="u"/>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669</Words>
  <Application>Microsoft Macintosh PowerPoint</Application>
  <PresentationFormat>On-screen Show (16:9)</PresentationFormat>
  <Paragraphs>70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Piazzolla Light</vt:lpstr>
      <vt:lpstr>Piazzolla</vt:lpstr>
      <vt:lpstr>Simple Light</vt:lpstr>
      <vt:lpstr>In Pursuit of Holiness</vt:lpstr>
      <vt:lpstr>Why this topic?</vt:lpstr>
      <vt:lpstr>An invitation + A story</vt:lpstr>
      <vt:lpstr>An invitation</vt:lpstr>
      <vt:lpstr>A story — Isaiah 6:1-7</vt:lpstr>
      <vt:lpstr>Holiness = Who He is</vt:lpstr>
      <vt:lpstr>Why pursue Holiness?</vt:lpstr>
      <vt:lpstr>The pursuit of Holiness Is not</vt:lpstr>
      <vt:lpstr>PowerPoint Presentation</vt:lpstr>
      <vt:lpstr>Some untrue assumptions</vt:lpstr>
      <vt:lpstr>How do we pursue Holiness?</vt:lpstr>
      <vt:lpstr>The Invitation + The Story</vt:lpstr>
      <vt:lpstr>Responses</vt:lpstr>
      <vt:lpstr>Responses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Pursuit of Holiness</dc:title>
  <cp:lastModifiedBy>Elspeth Paisley</cp:lastModifiedBy>
  <cp:revision>3</cp:revision>
  <dcterms:modified xsi:type="dcterms:W3CDTF">2023-07-31T15:38:59Z</dcterms:modified>
</cp:coreProperties>
</file>