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7" r:id="rId2"/>
    <p:sldId id="268" r:id="rId3"/>
    <p:sldId id="269" r:id="rId4"/>
    <p:sldId id="270" r:id="rId5"/>
    <p:sldId id="271" r:id="rId6"/>
    <p:sldId id="256" r:id="rId7"/>
    <p:sldId id="260" r:id="rId8"/>
    <p:sldId id="258" r:id="rId9"/>
    <p:sldId id="257" r:id="rId10"/>
    <p:sldId id="261" r:id="rId11"/>
    <p:sldId id="262" r:id="rId12"/>
    <p:sldId id="263" r:id="rId13"/>
    <p:sldId id="264"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904F50-8EC2-5442-976B-10DBE96BD341}" v="1" dt="2023-06-19T14:00:37.030"/>
    <p1510:client id="{EEF9D5D3-453A-4B55-B18B-5373C7584B71}" v="88" dt="2023-06-16T14:08:54.3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84898" autoAdjust="0"/>
  </p:normalViewPr>
  <p:slideViewPr>
    <p:cSldViewPr snapToGrid="0">
      <p:cViewPr varScale="1">
        <p:scale>
          <a:sx n="108" d="100"/>
          <a:sy n="108" d="100"/>
        </p:scale>
        <p:origin x="13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33329-5477-401A-AF93-8F58F30CD494}" type="datetimeFigureOut">
              <a:rPr lang="en-GB" smtClean="0"/>
              <a:t>19/06/2023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F177CA-E427-4011-AE31-58071CC6EF72}" type="slidenum">
              <a:rPr lang="en-GB" smtClean="0"/>
              <a:t>‹#›</a:t>
            </a:fld>
            <a:endParaRPr lang="en-GB"/>
          </a:p>
        </p:txBody>
      </p:sp>
    </p:spTree>
    <p:extLst>
      <p:ext uri="{BB962C8B-B14F-4D97-AF65-F5344CB8AC3E}">
        <p14:creationId xmlns:p14="http://schemas.microsoft.com/office/powerpoint/2010/main" val="3204121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will get a few episodes in before the summer then restart in Sept. Occasionally we’ll interrupt the series if we feel there is something else we need to bring.</a:t>
            </a:r>
          </a:p>
          <a:p>
            <a:pPr marL="342900" lvl="0" indent="-342900">
              <a:lnSpc>
                <a:spcPct val="107000"/>
              </a:lnSpc>
              <a:buFont typeface="Symbol" panose="05050102010706020507" pitchFamily="18" charset="2"/>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It is God’s word – therefore has power to transform us</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bible is not sanitised – there are many gory and upsetting stories</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Bible wasn’t given for our approval or preference. There hasn’t existed a time and culture where everything God says through the bible affirms their mindset or way of life. The bible pulls the rug from under all of us</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Just because the bible reports it, doesn’t mean God condones the action (e.g. God’s intention for marriage was clear from Genesis yet there are plenty of cases where the people God worked with/through had multiple marriages. The bible doesn’t often directly condemn polygamy but you will see it always leads to disaster).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Don’t expect to find a hero, whose perfect character &amp; decisions we are encouraged to emulate. The bible is full of failures, losers and some down right mean people who God has works with. The knack to ‘getting’ the bible is actually to see its about God who faithfully works with corrupt humans at a huge cost to Himself. </a:t>
            </a:r>
          </a:p>
          <a:p>
            <a:pPr marL="342900" lvl="0" indent="-342900">
              <a:lnSpc>
                <a:spcPct val="107000"/>
              </a:lnSpc>
              <a:spcAft>
                <a:spcPts val="800"/>
              </a:spcAft>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won’t go down every bunny trail that was available – want to hear God’s word for our community at this time</a:t>
            </a:r>
          </a:p>
          <a:p>
            <a:endParaRPr lang="en-GB" dirty="0"/>
          </a:p>
        </p:txBody>
      </p:sp>
      <p:sp>
        <p:nvSpPr>
          <p:cNvPr id="4" name="Slide Number Placeholder 3"/>
          <p:cNvSpPr>
            <a:spLocks noGrp="1"/>
          </p:cNvSpPr>
          <p:nvPr>
            <p:ph type="sldNum" sz="quarter" idx="5"/>
          </p:nvPr>
        </p:nvSpPr>
        <p:spPr/>
        <p:txBody>
          <a:bodyPr/>
          <a:lstStyle/>
          <a:p>
            <a:fld id="{C2F177CA-E427-4011-AE31-58071CC6EF72}" type="slidenum">
              <a:rPr lang="en-GB" smtClean="0"/>
              <a:t>3</a:t>
            </a:fld>
            <a:endParaRPr lang="en-GB"/>
          </a:p>
        </p:txBody>
      </p:sp>
    </p:spTree>
    <p:extLst>
      <p:ext uri="{BB962C8B-B14F-4D97-AF65-F5344CB8AC3E}">
        <p14:creationId xmlns:p14="http://schemas.microsoft.com/office/powerpoint/2010/main" val="3658135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Nathan (the Prophet)</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Prophet during David (voice of God into David’s reign)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God speaks to David through Nathan regarding David’s desire to build a temple and God’s promise to work through David’s lineage (2 Sam 7)</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God uses Nathan to confront David’s sin regarding Bathsheba &amp; Uriah (2 Sam 12:7-14)</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Consequence of David’s sin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the sword</a:t>
            </a: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will never depart from your house</a:t>
            </a:r>
          </a:p>
          <a:p>
            <a:pPr marL="742950" lvl="1" indent="-285750">
              <a:lnSpc>
                <a:spcPct val="107000"/>
              </a:lnSpc>
              <a:buFont typeface="Courier New" panose="02070309020205020404" pitchFamily="49" charset="0"/>
              <a:buChar char="o"/>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Out of your own household</a:t>
            </a: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I am going to bring calamity on you</a:t>
            </a:r>
          </a:p>
          <a:p>
            <a:pPr marL="742950" lvl="1" indent="-285750">
              <a:lnSpc>
                <a:spcPct val="107000"/>
              </a:lnSpc>
              <a:buFont typeface="Courier New" panose="02070309020205020404" pitchFamily="49" charset="0"/>
              <a:buChar char="o"/>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I will take your wives and give them to one who is close to you</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the son born to you will die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2F177CA-E427-4011-AE31-58071CC6EF72}" type="slidenum">
              <a:rPr lang="en-GB" smtClean="0"/>
              <a:t>9</a:t>
            </a:fld>
            <a:endParaRPr lang="en-GB"/>
          </a:p>
        </p:txBody>
      </p:sp>
    </p:spTree>
    <p:extLst>
      <p:ext uri="{BB962C8B-B14F-4D97-AF65-F5344CB8AC3E}">
        <p14:creationId xmlns:p14="http://schemas.microsoft.com/office/powerpoint/2010/main" val="291462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Courier New" panose="02070309020205020404" pitchFamily="49" charset="0"/>
                <a:cs typeface="Courier New" panose="02070309020205020404" pitchFamily="49" charset="0"/>
              </a:rPr>
              <a:t>1st son Amnon murdered by Absalom, </a:t>
            </a:r>
          </a:p>
          <a:p>
            <a:r>
              <a:rPr lang="en-GB" sz="1200" dirty="0">
                <a:latin typeface="Courier New" panose="02070309020205020404" pitchFamily="49" charset="0"/>
                <a:cs typeface="Courier New" panose="02070309020205020404" pitchFamily="49" charset="0"/>
              </a:rPr>
              <a:t>2nd son Daniel not mentioned, </a:t>
            </a:r>
          </a:p>
          <a:p>
            <a:r>
              <a:rPr lang="en-GB" sz="1200" dirty="0">
                <a:latin typeface="Courier New" panose="02070309020205020404" pitchFamily="49" charset="0"/>
                <a:cs typeface="Courier New" panose="02070309020205020404" pitchFamily="49" charset="0"/>
              </a:rPr>
              <a:t>3rd son Absalom killed whilst leading a coup by Joab</a:t>
            </a:r>
            <a:endParaRPr lang="en-GB" dirty="0"/>
          </a:p>
        </p:txBody>
      </p:sp>
      <p:sp>
        <p:nvSpPr>
          <p:cNvPr id="4" name="Slide Number Placeholder 3"/>
          <p:cNvSpPr>
            <a:spLocks noGrp="1"/>
          </p:cNvSpPr>
          <p:nvPr>
            <p:ph type="sldNum" sz="quarter" idx="5"/>
          </p:nvPr>
        </p:nvSpPr>
        <p:spPr/>
        <p:txBody>
          <a:bodyPr/>
          <a:lstStyle/>
          <a:p>
            <a:fld id="{C2F177CA-E427-4011-AE31-58071CC6EF72}" type="slidenum">
              <a:rPr lang="en-GB" smtClean="0"/>
              <a:t>10</a:t>
            </a:fld>
            <a:endParaRPr lang="en-GB"/>
          </a:p>
        </p:txBody>
      </p:sp>
    </p:spTree>
    <p:extLst>
      <p:ext uri="{BB962C8B-B14F-4D97-AF65-F5344CB8AC3E}">
        <p14:creationId xmlns:p14="http://schemas.microsoft.com/office/powerpoint/2010/main" val="1333576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Joab (the General)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One of David’s mighty men, fighting alongside him whilst David on run from Saul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Killed Abner (</a:t>
            </a:r>
            <a:r>
              <a:rPr lang="en-GB" sz="1800" kern="0" dirty="0" err="1">
                <a:effectLst/>
                <a:latin typeface="Calibri" panose="020F0502020204030204" pitchFamily="34" charset="0"/>
                <a:ea typeface="Times New Roman" panose="02020603050405020304" pitchFamily="18" charset="0"/>
                <a:cs typeface="Calibri" panose="020F0502020204030204" pitchFamily="34" charset="0"/>
              </a:rPr>
              <a:t>Ish-Bosheth</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(Saul’s son) General) in cold blood in revenge because Abner had killed Joab’s brother in battle – displeased David - Abner was seeking to bring the all Israel under David. David didn’t feel strong enough to challenge Joab</a:t>
            </a: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Conspired with David to have Uriah killed in battle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Play role in re-establishing relationship between David &amp; Absalom after Absalom fled having murdered Amnon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Lead men loyal to David against Absalom’s uprising – personally dispatching Absalom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David replaces Joab with </a:t>
            </a:r>
            <a:r>
              <a:rPr lang="en-GB" sz="1800" kern="0" dirty="0" err="1">
                <a:effectLst/>
                <a:latin typeface="Calibri" panose="020F0502020204030204" pitchFamily="34" charset="0"/>
                <a:ea typeface="Times New Roman" panose="02020603050405020304" pitchFamily="18" charset="0"/>
                <a:cs typeface="Calibri" panose="020F0502020204030204" pitchFamily="34" charset="0"/>
              </a:rPr>
              <a:t>Amasa</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Joab murders </a:t>
            </a:r>
            <a:r>
              <a:rPr lang="en-GB" sz="1800" kern="0" dirty="0" err="1">
                <a:effectLst/>
                <a:latin typeface="Calibri" panose="020F0502020204030204" pitchFamily="34" charset="0"/>
                <a:ea typeface="Times New Roman" panose="02020603050405020304" pitchFamily="18" charset="0"/>
                <a:cs typeface="Calibri" panose="020F0502020204030204" pitchFamily="34" charset="0"/>
              </a:rPr>
              <a:t>Amasa</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Tried to convince king not to do a census of the military but was overrule – God punished David for this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Sided with Adonijah when he declares himself king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2F177CA-E427-4011-AE31-58071CC6EF72}" type="slidenum">
              <a:rPr lang="en-GB" smtClean="0"/>
              <a:t>12</a:t>
            </a:fld>
            <a:endParaRPr lang="en-GB"/>
          </a:p>
        </p:txBody>
      </p:sp>
    </p:spTree>
    <p:extLst>
      <p:ext uri="{BB962C8B-B14F-4D97-AF65-F5344CB8AC3E}">
        <p14:creationId xmlns:p14="http://schemas.microsoft.com/office/powerpoint/2010/main" val="700242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0" dirty="0" err="1">
                <a:effectLst/>
                <a:latin typeface="Calibri" panose="020F0502020204030204" pitchFamily="34" charset="0"/>
                <a:ea typeface="Times New Roman" panose="02020603050405020304" pitchFamily="18" charset="0"/>
                <a:cs typeface="Calibri" panose="020F0502020204030204" pitchFamily="34" charset="0"/>
              </a:rPr>
              <a:t>Abiathar</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 (priest)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Fled Saul’s massacre of priests because they had helped David and joined David in hiding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Served as a priest for David whilst in exile and continued once David ascending to the throne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Brought Ark out as David fled Jerusalem from Absalom – David sends him and Ark back so they can serve the ark and share Absalom secrets to David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Conspired with Adonijah to put him on the throne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Zadok (priest)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Serve alongside </a:t>
            </a:r>
            <a:r>
              <a:rPr lang="en-GB" sz="1800" kern="0" dirty="0" err="1">
                <a:effectLst/>
                <a:latin typeface="Calibri" panose="020F0502020204030204" pitchFamily="34" charset="0"/>
                <a:ea typeface="Times New Roman" panose="02020603050405020304" pitchFamily="18" charset="0"/>
                <a:cs typeface="Calibri" panose="020F0502020204030204" pitchFamily="34" charset="0"/>
              </a:rPr>
              <a:t>Abiathar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Didn’t join </a:t>
            </a:r>
            <a:r>
              <a:rPr lang="en-GB" sz="1800" kern="0" dirty="0" err="1">
                <a:effectLst/>
                <a:latin typeface="Calibri" panose="020F0502020204030204" pitchFamily="34" charset="0"/>
                <a:ea typeface="Times New Roman" panose="02020603050405020304" pitchFamily="18" charset="0"/>
                <a:cs typeface="Calibri" panose="020F0502020204030204" pitchFamily="34" charset="0"/>
              </a:rPr>
              <a:t>Adoniah</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2F177CA-E427-4011-AE31-58071CC6EF72}" type="slidenum">
              <a:rPr lang="en-GB" smtClean="0"/>
              <a:t>13</a:t>
            </a:fld>
            <a:endParaRPr lang="en-GB"/>
          </a:p>
        </p:txBody>
      </p:sp>
    </p:spTree>
    <p:extLst>
      <p:ext uri="{BB962C8B-B14F-4D97-AF65-F5344CB8AC3E}">
        <p14:creationId xmlns:p14="http://schemas.microsoft.com/office/powerpoint/2010/main" val="3526672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100" kern="0" dirty="0" err="1">
                <a:effectLst/>
                <a:latin typeface="Calibri" panose="020F0502020204030204" pitchFamily="34" charset="0"/>
                <a:ea typeface="Times New Roman" panose="02020603050405020304" pitchFamily="18" charset="0"/>
                <a:cs typeface="Calibri" panose="020F0502020204030204" pitchFamily="34" charset="0"/>
              </a:rPr>
              <a:t>Benaiah</a:t>
            </a:r>
            <a:r>
              <a:rPr lang="en-GB" sz="1100" kern="0" dirty="0">
                <a:effectLst/>
                <a:latin typeface="Calibri" panose="020F0502020204030204" pitchFamily="34" charset="0"/>
                <a:ea typeface="Times New Roman" panose="02020603050405020304" pitchFamily="18" charset="0"/>
                <a:cs typeface="Calibri" panose="020F0502020204030204" pitchFamily="34" charset="0"/>
              </a:rPr>
              <a:t> son of Jehoiada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One of David’s mighty men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struck down Moab’s two mightiest warrior</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He also went down into a pit on a snowy day and killed a lion.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Killed Egyptian giant with his own spear</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Army officer under Joab with specific command over </a:t>
            </a:r>
            <a:r>
              <a:rPr lang="en-GB" sz="1100" kern="0" dirty="0" err="1">
                <a:effectLst/>
                <a:latin typeface="Calibri" panose="020F0502020204030204" pitchFamily="34" charset="0"/>
                <a:ea typeface="Times New Roman" panose="02020603050405020304" pitchFamily="18" charset="0"/>
                <a:cs typeface="Calibri" panose="020F0502020204030204" pitchFamily="34" charset="0"/>
              </a:rPr>
              <a:t>Kerethites</a:t>
            </a:r>
            <a:r>
              <a:rPr lang="en-GB" sz="1100" kern="0" dirty="0">
                <a:effectLst/>
                <a:latin typeface="Calibri" panose="020F0502020204030204" pitchFamily="34" charset="0"/>
                <a:ea typeface="Times New Roman" panose="02020603050405020304" pitchFamily="18" charset="0"/>
                <a:cs typeface="Calibri" panose="020F0502020204030204" pitchFamily="34" charset="0"/>
              </a:rPr>
              <a:t> and </a:t>
            </a:r>
            <a:r>
              <a:rPr lang="en-GB" sz="1100" kern="0" dirty="0" err="1">
                <a:effectLst/>
                <a:latin typeface="Calibri" panose="020F0502020204030204" pitchFamily="34" charset="0"/>
                <a:ea typeface="Times New Roman" panose="02020603050405020304" pitchFamily="18" charset="0"/>
                <a:cs typeface="Calibri" panose="020F0502020204030204" pitchFamily="34" charset="0"/>
              </a:rPr>
              <a:t>Pelethites</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100" kern="0" dirty="0">
                <a:effectLst/>
                <a:latin typeface="Calibri" panose="020F0502020204030204" pitchFamily="34" charset="0"/>
                <a:ea typeface="Times New Roman" panose="02020603050405020304" pitchFamily="18" charset="0"/>
                <a:cs typeface="Calibri" panose="020F0502020204030204" pitchFamily="34" charset="0"/>
              </a:rPr>
              <a:t>Didn’t join Adonijah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2F177CA-E427-4011-AE31-58071CC6EF72}" type="slidenum">
              <a:rPr lang="en-GB" smtClean="0"/>
              <a:t>14</a:t>
            </a:fld>
            <a:endParaRPr lang="en-GB"/>
          </a:p>
        </p:txBody>
      </p:sp>
    </p:spTree>
    <p:extLst>
      <p:ext uri="{BB962C8B-B14F-4D97-AF65-F5344CB8AC3E}">
        <p14:creationId xmlns:p14="http://schemas.microsoft.com/office/powerpoint/2010/main" val="963149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6F76-AEFD-8E9C-C0C2-5EE713DE92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EDEB6CE-1A13-D771-5CD7-02AC4C7792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1F69CA3-C48F-1298-149D-20935E663EC3}"/>
              </a:ext>
            </a:extLst>
          </p:cNvPr>
          <p:cNvSpPr>
            <a:spLocks noGrp="1"/>
          </p:cNvSpPr>
          <p:nvPr>
            <p:ph type="dt" sz="half" idx="10"/>
          </p:nvPr>
        </p:nvSpPr>
        <p:spPr/>
        <p:txBody>
          <a:bodyPr/>
          <a:lstStyle/>
          <a:p>
            <a:fld id="{B97D651E-9DC9-4FC0-A853-64141D018E95}" type="datetimeFigureOut">
              <a:rPr lang="en-GB" smtClean="0"/>
              <a:t>19/06/2023</a:t>
            </a:fld>
            <a:endParaRPr lang="en-GB"/>
          </a:p>
        </p:txBody>
      </p:sp>
      <p:sp>
        <p:nvSpPr>
          <p:cNvPr id="5" name="Footer Placeholder 4">
            <a:extLst>
              <a:ext uri="{FF2B5EF4-FFF2-40B4-BE49-F238E27FC236}">
                <a16:creationId xmlns:a16="http://schemas.microsoft.com/office/drawing/2014/main" id="{2FB9E607-FA9D-2992-390A-CCF91BF4F6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C812C44-6552-734F-262C-A94A340E17B7}"/>
              </a:ext>
            </a:extLst>
          </p:cNvPr>
          <p:cNvSpPr>
            <a:spLocks noGrp="1"/>
          </p:cNvSpPr>
          <p:nvPr>
            <p:ph type="sldNum" sz="quarter" idx="12"/>
          </p:nvPr>
        </p:nvSpPr>
        <p:spPr/>
        <p:txBody>
          <a:bodyPr/>
          <a:lstStyle/>
          <a:p>
            <a:fld id="{291AE0B8-A4B9-4FE8-BC41-E59738A0FC17}" type="slidenum">
              <a:rPr lang="en-GB" smtClean="0"/>
              <a:t>‹#›</a:t>
            </a:fld>
            <a:endParaRPr lang="en-GB"/>
          </a:p>
        </p:txBody>
      </p:sp>
    </p:spTree>
    <p:extLst>
      <p:ext uri="{BB962C8B-B14F-4D97-AF65-F5344CB8AC3E}">
        <p14:creationId xmlns:p14="http://schemas.microsoft.com/office/powerpoint/2010/main" val="1819427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8D8DD-F106-C7EF-5B82-2AB79C375E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396668-6E8C-A413-78CA-99244DFD4D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5D0E52-FEF5-F8B2-44E2-D54168A67D61}"/>
              </a:ext>
            </a:extLst>
          </p:cNvPr>
          <p:cNvSpPr>
            <a:spLocks noGrp="1"/>
          </p:cNvSpPr>
          <p:nvPr>
            <p:ph type="dt" sz="half" idx="10"/>
          </p:nvPr>
        </p:nvSpPr>
        <p:spPr/>
        <p:txBody>
          <a:bodyPr/>
          <a:lstStyle/>
          <a:p>
            <a:fld id="{B97D651E-9DC9-4FC0-A853-64141D018E95}" type="datetimeFigureOut">
              <a:rPr lang="en-GB" smtClean="0"/>
              <a:t>19/06/2023</a:t>
            </a:fld>
            <a:endParaRPr lang="en-GB"/>
          </a:p>
        </p:txBody>
      </p:sp>
      <p:sp>
        <p:nvSpPr>
          <p:cNvPr id="5" name="Footer Placeholder 4">
            <a:extLst>
              <a:ext uri="{FF2B5EF4-FFF2-40B4-BE49-F238E27FC236}">
                <a16:creationId xmlns:a16="http://schemas.microsoft.com/office/drawing/2014/main" id="{884B3724-F5D7-4E91-78CD-BA78AFDCB0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C65FCF-73D1-D44C-A5FA-4EE7B71971CA}"/>
              </a:ext>
            </a:extLst>
          </p:cNvPr>
          <p:cNvSpPr>
            <a:spLocks noGrp="1"/>
          </p:cNvSpPr>
          <p:nvPr>
            <p:ph type="sldNum" sz="quarter" idx="12"/>
          </p:nvPr>
        </p:nvSpPr>
        <p:spPr/>
        <p:txBody>
          <a:bodyPr/>
          <a:lstStyle/>
          <a:p>
            <a:fld id="{291AE0B8-A4B9-4FE8-BC41-E59738A0FC17}" type="slidenum">
              <a:rPr lang="en-GB" smtClean="0"/>
              <a:t>‹#›</a:t>
            </a:fld>
            <a:endParaRPr lang="en-GB"/>
          </a:p>
        </p:txBody>
      </p:sp>
    </p:spTree>
    <p:extLst>
      <p:ext uri="{BB962C8B-B14F-4D97-AF65-F5344CB8AC3E}">
        <p14:creationId xmlns:p14="http://schemas.microsoft.com/office/powerpoint/2010/main" val="819632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C0D54-28CB-F3E6-6E86-E20601D39E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C523AEC-E547-DD1A-6C71-D53E98DDE1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529227-7391-4384-68D7-F72FC47CE95E}"/>
              </a:ext>
            </a:extLst>
          </p:cNvPr>
          <p:cNvSpPr>
            <a:spLocks noGrp="1"/>
          </p:cNvSpPr>
          <p:nvPr>
            <p:ph type="dt" sz="half" idx="10"/>
          </p:nvPr>
        </p:nvSpPr>
        <p:spPr/>
        <p:txBody>
          <a:bodyPr/>
          <a:lstStyle/>
          <a:p>
            <a:fld id="{B97D651E-9DC9-4FC0-A853-64141D018E95}" type="datetimeFigureOut">
              <a:rPr lang="en-GB" smtClean="0"/>
              <a:t>19/06/2023</a:t>
            </a:fld>
            <a:endParaRPr lang="en-GB"/>
          </a:p>
        </p:txBody>
      </p:sp>
      <p:sp>
        <p:nvSpPr>
          <p:cNvPr id="5" name="Footer Placeholder 4">
            <a:extLst>
              <a:ext uri="{FF2B5EF4-FFF2-40B4-BE49-F238E27FC236}">
                <a16:creationId xmlns:a16="http://schemas.microsoft.com/office/drawing/2014/main" id="{FE2C9E75-5965-6ED7-9E44-8B42168EEA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F6F430-279B-BF30-CBA5-2BA6EDDA979B}"/>
              </a:ext>
            </a:extLst>
          </p:cNvPr>
          <p:cNvSpPr>
            <a:spLocks noGrp="1"/>
          </p:cNvSpPr>
          <p:nvPr>
            <p:ph type="sldNum" sz="quarter" idx="12"/>
          </p:nvPr>
        </p:nvSpPr>
        <p:spPr/>
        <p:txBody>
          <a:bodyPr/>
          <a:lstStyle/>
          <a:p>
            <a:fld id="{291AE0B8-A4B9-4FE8-BC41-E59738A0FC17}" type="slidenum">
              <a:rPr lang="en-GB" smtClean="0"/>
              <a:t>‹#›</a:t>
            </a:fld>
            <a:endParaRPr lang="en-GB"/>
          </a:p>
        </p:txBody>
      </p:sp>
    </p:spTree>
    <p:extLst>
      <p:ext uri="{BB962C8B-B14F-4D97-AF65-F5344CB8AC3E}">
        <p14:creationId xmlns:p14="http://schemas.microsoft.com/office/powerpoint/2010/main" val="1900706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7B9E2-DB14-0644-DE53-3EDDF29DD0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742EA95-C0DE-239A-36B2-EAB0D61A6C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A2408A6-7A02-6150-E45B-6B61B61EE1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9D16D8D-4634-0204-F759-D447D33605B4}"/>
              </a:ext>
            </a:extLst>
          </p:cNvPr>
          <p:cNvSpPr>
            <a:spLocks noGrp="1"/>
          </p:cNvSpPr>
          <p:nvPr>
            <p:ph type="dt" sz="half" idx="10"/>
          </p:nvPr>
        </p:nvSpPr>
        <p:spPr/>
        <p:txBody>
          <a:bodyPr/>
          <a:lstStyle/>
          <a:p>
            <a:fld id="{B97D651E-9DC9-4FC0-A853-64141D018E95}" type="datetimeFigureOut">
              <a:rPr lang="en-GB" smtClean="0"/>
              <a:t>19/06/2023</a:t>
            </a:fld>
            <a:endParaRPr lang="en-GB"/>
          </a:p>
        </p:txBody>
      </p:sp>
      <p:sp>
        <p:nvSpPr>
          <p:cNvPr id="6" name="Footer Placeholder 5">
            <a:extLst>
              <a:ext uri="{FF2B5EF4-FFF2-40B4-BE49-F238E27FC236}">
                <a16:creationId xmlns:a16="http://schemas.microsoft.com/office/drawing/2014/main" id="{D81C33C2-F88D-8585-6719-8C952EEC2A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7A0C98-BE7F-93BF-95A9-104A54773632}"/>
              </a:ext>
            </a:extLst>
          </p:cNvPr>
          <p:cNvSpPr>
            <a:spLocks noGrp="1"/>
          </p:cNvSpPr>
          <p:nvPr>
            <p:ph type="sldNum" sz="quarter" idx="12"/>
          </p:nvPr>
        </p:nvSpPr>
        <p:spPr/>
        <p:txBody>
          <a:bodyPr/>
          <a:lstStyle/>
          <a:p>
            <a:fld id="{291AE0B8-A4B9-4FE8-BC41-E59738A0FC17}" type="slidenum">
              <a:rPr lang="en-GB" smtClean="0"/>
              <a:t>‹#›</a:t>
            </a:fld>
            <a:endParaRPr lang="en-GB"/>
          </a:p>
        </p:txBody>
      </p:sp>
    </p:spTree>
    <p:extLst>
      <p:ext uri="{BB962C8B-B14F-4D97-AF65-F5344CB8AC3E}">
        <p14:creationId xmlns:p14="http://schemas.microsoft.com/office/powerpoint/2010/main" val="4207610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0461D-A4A9-34EB-F12B-F76F8A8398C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3E27FD9-0F45-7719-4868-83D324DF1C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9037AA-13EE-FADB-0CCB-B3A10F5AD7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76E58B8-F939-5E88-8DCC-163EA7EEB1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238284-AFB3-ED6E-D5AD-A3CCC05669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FE83BA-C555-EB7B-3F9E-C4A1344C92B6}"/>
              </a:ext>
            </a:extLst>
          </p:cNvPr>
          <p:cNvSpPr>
            <a:spLocks noGrp="1"/>
          </p:cNvSpPr>
          <p:nvPr>
            <p:ph type="dt" sz="half" idx="10"/>
          </p:nvPr>
        </p:nvSpPr>
        <p:spPr/>
        <p:txBody>
          <a:bodyPr/>
          <a:lstStyle/>
          <a:p>
            <a:fld id="{B97D651E-9DC9-4FC0-A853-64141D018E95}" type="datetimeFigureOut">
              <a:rPr lang="en-GB" smtClean="0"/>
              <a:t>19/06/2023</a:t>
            </a:fld>
            <a:endParaRPr lang="en-GB"/>
          </a:p>
        </p:txBody>
      </p:sp>
      <p:sp>
        <p:nvSpPr>
          <p:cNvPr id="8" name="Footer Placeholder 7">
            <a:extLst>
              <a:ext uri="{FF2B5EF4-FFF2-40B4-BE49-F238E27FC236}">
                <a16:creationId xmlns:a16="http://schemas.microsoft.com/office/drawing/2014/main" id="{C3D1BE93-A84C-E056-3D2E-2FF29083D8B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1CB7EE7-4464-D1B6-3623-DD8F2021F742}"/>
              </a:ext>
            </a:extLst>
          </p:cNvPr>
          <p:cNvSpPr>
            <a:spLocks noGrp="1"/>
          </p:cNvSpPr>
          <p:nvPr>
            <p:ph type="sldNum" sz="quarter" idx="12"/>
          </p:nvPr>
        </p:nvSpPr>
        <p:spPr/>
        <p:txBody>
          <a:bodyPr/>
          <a:lstStyle/>
          <a:p>
            <a:fld id="{291AE0B8-A4B9-4FE8-BC41-E59738A0FC17}" type="slidenum">
              <a:rPr lang="en-GB" smtClean="0"/>
              <a:t>‹#›</a:t>
            </a:fld>
            <a:endParaRPr lang="en-GB"/>
          </a:p>
        </p:txBody>
      </p:sp>
    </p:spTree>
    <p:extLst>
      <p:ext uri="{BB962C8B-B14F-4D97-AF65-F5344CB8AC3E}">
        <p14:creationId xmlns:p14="http://schemas.microsoft.com/office/powerpoint/2010/main" val="3064786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89B3A-0C89-85D5-B255-F3FEACF0535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FA30479-05F1-E50B-54E6-7F178CAD65E6}"/>
              </a:ext>
            </a:extLst>
          </p:cNvPr>
          <p:cNvSpPr>
            <a:spLocks noGrp="1"/>
          </p:cNvSpPr>
          <p:nvPr>
            <p:ph type="dt" sz="half" idx="10"/>
          </p:nvPr>
        </p:nvSpPr>
        <p:spPr/>
        <p:txBody>
          <a:bodyPr/>
          <a:lstStyle/>
          <a:p>
            <a:fld id="{B97D651E-9DC9-4FC0-A853-64141D018E95}" type="datetimeFigureOut">
              <a:rPr lang="en-GB" smtClean="0"/>
              <a:t>19/06/2023</a:t>
            </a:fld>
            <a:endParaRPr lang="en-GB"/>
          </a:p>
        </p:txBody>
      </p:sp>
      <p:sp>
        <p:nvSpPr>
          <p:cNvPr id="4" name="Footer Placeholder 3">
            <a:extLst>
              <a:ext uri="{FF2B5EF4-FFF2-40B4-BE49-F238E27FC236}">
                <a16:creationId xmlns:a16="http://schemas.microsoft.com/office/drawing/2014/main" id="{5D62828D-1CE5-DCA2-C063-0D35DB8FB30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89EB8AE-3943-4902-0BC0-9A71FA67153A}"/>
              </a:ext>
            </a:extLst>
          </p:cNvPr>
          <p:cNvSpPr>
            <a:spLocks noGrp="1"/>
          </p:cNvSpPr>
          <p:nvPr>
            <p:ph type="sldNum" sz="quarter" idx="12"/>
          </p:nvPr>
        </p:nvSpPr>
        <p:spPr/>
        <p:txBody>
          <a:bodyPr/>
          <a:lstStyle/>
          <a:p>
            <a:fld id="{291AE0B8-A4B9-4FE8-BC41-E59738A0FC17}" type="slidenum">
              <a:rPr lang="en-GB" smtClean="0"/>
              <a:t>‹#›</a:t>
            </a:fld>
            <a:endParaRPr lang="en-GB"/>
          </a:p>
        </p:txBody>
      </p:sp>
    </p:spTree>
    <p:extLst>
      <p:ext uri="{BB962C8B-B14F-4D97-AF65-F5344CB8AC3E}">
        <p14:creationId xmlns:p14="http://schemas.microsoft.com/office/powerpoint/2010/main" val="3178520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935AA3-7A34-FCEE-06EB-B1435D23FF79}"/>
              </a:ext>
            </a:extLst>
          </p:cNvPr>
          <p:cNvSpPr>
            <a:spLocks noGrp="1"/>
          </p:cNvSpPr>
          <p:nvPr>
            <p:ph type="dt" sz="half" idx="10"/>
          </p:nvPr>
        </p:nvSpPr>
        <p:spPr/>
        <p:txBody>
          <a:bodyPr/>
          <a:lstStyle/>
          <a:p>
            <a:fld id="{B97D651E-9DC9-4FC0-A853-64141D018E95}" type="datetimeFigureOut">
              <a:rPr lang="en-GB" smtClean="0"/>
              <a:t>19/06/2023</a:t>
            </a:fld>
            <a:endParaRPr lang="en-GB"/>
          </a:p>
        </p:txBody>
      </p:sp>
      <p:sp>
        <p:nvSpPr>
          <p:cNvPr id="3" name="Footer Placeholder 2">
            <a:extLst>
              <a:ext uri="{FF2B5EF4-FFF2-40B4-BE49-F238E27FC236}">
                <a16:creationId xmlns:a16="http://schemas.microsoft.com/office/drawing/2014/main" id="{C2944FAE-AC7D-CEC0-F73C-A87FD55A91F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71AFB65-B0D6-005C-A987-CE4ACAA7B7F7}"/>
              </a:ext>
            </a:extLst>
          </p:cNvPr>
          <p:cNvSpPr>
            <a:spLocks noGrp="1"/>
          </p:cNvSpPr>
          <p:nvPr>
            <p:ph type="sldNum" sz="quarter" idx="12"/>
          </p:nvPr>
        </p:nvSpPr>
        <p:spPr/>
        <p:txBody>
          <a:bodyPr/>
          <a:lstStyle/>
          <a:p>
            <a:fld id="{291AE0B8-A4B9-4FE8-BC41-E59738A0FC17}" type="slidenum">
              <a:rPr lang="en-GB" smtClean="0"/>
              <a:t>‹#›</a:t>
            </a:fld>
            <a:endParaRPr lang="en-GB"/>
          </a:p>
        </p:txBody>
      </p:sp>
    </p:spTree>
    <p:extLst>
      <p:ext uri="{BB962C8B-B14F-4D97-AF65-F5344CB8AC3E}">
        <p14:creationId xmlns:p14="http://schemas.microsoft.com/office/powerpoint/2010/main" val="172715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50716-5619-C934-4DAA-5FBE99E548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BF3FEA7-AAFE-EDFC-9895-7D8C7B74E1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499B372-E326-C637-C1A6-6CA7A007E4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16E0C3-0A08-3C5A-FFEF-F047254453C5}"/>
              </a:ext>
            </a:extLst>
          </p:cNvPr>
          <p:cNvSpPr>
            <a:spLocks noGrp="1"/>
          </p:cNvSpPr>
          <p:nvPr>
            <p:ph type="dt" sz="half" idx="10"/>
          </p:nvPr>
        </p:nvSpPr>
        <p:spPr/>
        <p:txBody>
          <a:bodyPr/>
          <a:lstStyle/>
          <a:p>
            <a:fld id="{B97D651E-9DC9-4FC0-A853-64141D018E95}" type="datetimeFigureOut">
              <a:rPr lang="en-GB" smtClean="0"/>
              <a:t>19/06/2023</a:t>
            </a:fld>
            <a:endParaRPr lang="en-GB"/>
          </a:p>
        </p:txBody>
      </p:sp>
      <p:sp>
        <p:nvSpPr>
          <p:cNvPr id="6" name="Footer Placeholder 5">
            <a:extLst>
              <a:ext uri="{FF2B5EF4-FFF2-40B4-BE49-F238E27FC236}">
                <a16:creationId xmlns:a16="http://schemas.microsoft.com/office/drawing/2014/main" id="{19DD4C94-3190-DDA7-85E1-B86065F15FF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9D82E7-5750-F305-F73B-A84DFBB7D73D}"/>
              </a:ext>
            </a:extLst>
          </p:cNvPr>
          <p:cNvSpPr>
            <a:spLocks noGrp="1"/>
          </p:cNvSpPr>
          <p:nvPr>
            <p:ph type="sldNum" sz="quarter" idx="12"/>
          </p:nvPr>
        </p:nvSpPr>
        <p:spPr/>
        <p:txBody>
          <a:bodyPr/>
          <a:lstStyle/>
          <a:p>
            <a:fld id="{291AE0B8-A4B9-4FE8-BC41-E59738A0FC17}" type="slidenum">
              <a:rPr lang="en-GB" smtClean="0"/>
              <a:t>‹#›</a:t>
            </a:fld>
            <a:endParaRPr lang="en-GB"/>
          </a:p>
        </p:txBody>
      </p:sp>
    </p:spTree>
    <p:extLst>
      <p:ext uri="{BB962C8B-B14F-4D97-AF65-F5344CB8AC3E}">
        <p14:creationId xmlns:p14="http://schemas.microsoft.com/office/powerpoint/2010/main" val="728034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D38D7-9E54-7B80-5AF5-34265355C5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32E9A3-79C6-EE6B-E5AA-B6EA39A9C8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3A31896-4D12-6D79-95EB-88E5B57173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0D22BA-D0EC-9ED6-A7EE-BEAAE887F4E5}"/>
              </a:ext>
            </a:extLst>
          </p:cNvPr>
          <p:cNvSpPr>
            <a:spLocks noGrp="1"/>
          </p:cNvSpPr>
          <p:nvPr>
            <p:ph type="dt" sz="half" idx="10"/>
          </p:nvPr>
        </p:nvSpPr>
        <p:spPr/>
        <p:txBody>
          <a:bodyPr/>
          <a:lstStyle/>
          <a:p>
            <a:fld id="{B97D651E-9DC9-4FC0-A853-64141D018E95}" type="datetimeFigureOut">
              <a:rPr lang="en-GB" smtClean="0"/>
              <a:t>19/06/2023</a:t>
            </a:fld>
            <a:endParaRPr lang="en-GB"/>
          </a:p>
        </p:txBody>
      </p:sp>
      <p:sp>
        <p:nvSpPr>
          <p:cNvPr id="6" name="Footer Placeholder 5">
            <a:extLst>
              <a:ext uri="{FF2B5EF4-FFF2-40B4-BE49-F238E27FC236}">
                <a16:creationId xmlns:a16="http://schemas.microsoft.com/office/drawing/2014/main" id="{F40C0074-98BF-D629-5D0C-82D2BFA913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8D56A4-4943-B4E3-946A-7E37C306F6EB}"/>
              </a:ext>
            </a:extLst>
          </p:cNvPr>
          <p:cNvSpPr>
            <a:spLocks noGrp="1"/>
          </p:cNvSpPr>
          <p:nvPr>
            <p:ph type="sldNum" sz="quarter" idx="12"/>
          </p:nvPr>
        </p:nvSpPr>
        <p:spPr/>
        <p:txBody>
          <a:bodyPr/>
          <a:lstStyle/>
          <a:p>
            <a:fld id="{291AE0B8-A4B9-4FE8-BC41-E59738A0FC17}" type="slidenum">
              <a:rPr lang="en-GB" smtClean="0"/>
              <a:t>‹#›</a:t>
            </a:fld>
            <a:endParaRPr lang="en-GB"/>
          </a:p>
        </p:txBody>
      </p:sp>
    </p:spTree>
    <p:extLst>
      <p:ext uri="{BB962C8B-B14F-4D97-AF65-F5344CB8AC3E}">
        <p14:creationId xmlns:p14="http://schemas.microsoft.com/office/powerpoint/2010/main" val="519243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1DAD3-9137-248E-6E24-29621CBB033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292D12-DC5B-F4F3-766C-12B514AE9F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5C2AC7-46AE-CC0C-7888-D91B78614D95}"/>
              </a:ext>
            </a:extLst>
          </p:cNvPr>
          <p:cNvSpPr>
            <a:spLocks noGrp="1"/>
          </p:cNvSpPr>
          <p:nvPr>
            <p:ph type="dt" sz="half" idx="10"/>
          </p:nvPr>
        </p:nvSpPr>
        <p:spPr/>
        <p:txBody>
          <a:bodyPr/>
          <a:lstStyle/>
          <a:p>
            <a:fld id="{B97D651E-9DC9-4FC0-A853-64141D018E95}" type="datetimeFigureOut">
              <a:rPr lang="en-GB" smtClean="0"/>
              <a:t>19/06/2023</a:t>
            </a:fld>
            <a:endParaRPr lang="en-GB"/>
          </a:p>
        </p:txBody>
      </p:sp>
      <p:sp>
        <p:nvSpPr>
          <p:cNvPr id="5" name="Footer Placeholder 4">
            <a:extLst>
              <a:ext uri="{FF2B5EF4-FFF2-40B4-BE49-F238E27FC236}">
                <a16:creationId xmlns:a16="http://schemas.microsoft.com/office/drawing/2014/main" id="{3E90ADF6-AB8E-3B71-860A-F3B70D043C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B43E12-543F-0FA6-C074-6E22C511C0E9}"/>
              </a:ext>
            </a:extLst>
          </p:cNvPr>
          <p:cNvSpPr>
            <a:spLocks noGrp="1"/>
          </p:cNvSpPr>
          <p:nvPr>
            <p:ph type="sldNum" sz="quarter" idx="12"/>
          </p:nvPr>
        </p:nvSpPr>
        <p:spPr/>
        <p:txBody>
          <a:bodyPr/>
          <a:lstStyle/>
          <a:p>
            <a:fld id="{291AE0B8-A4B9-4FE8-BC41-E59738A0FC17}" type="slidenum">
              <a:rPr lang="en-GB" smtClean="0"/>
              <a:t>‹#›</a:t>
            </a:fld>
            <a:endParaRPr lang="en-GB"/>
          </a:p>
        </p:txBody>
      </p:sp>
    </p:spTree>
    <p:extLst>
      <p:ext uri="{BB962C8B-B14F-4D97-AF65-F5344CB8AC3E}">
        <p14:creationId xmlns:p14="http://schemas.microsoft.com/office/powerpoint/2010/main" val="1889566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EBFED4-603E-7925-2F4A-F46CD37862B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441BEC2-19A5-602B-56CD-17515FF18A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E9FF3B-E50D-881A-CDF3-6118D220B016}"/>
              </a:ext>
            </a:extLst>
          </p:cNvPr>
          <p:cNvSpPr>
            <a:spLocks noGrp="1"/>
          </p:cNvSpPr>
          <p:nvPr>
            <p:ph type="dt" sz="half" idx="10"/>
          </p:nvPr>
        </p:nvSpPr>
        <p:spPr/>
        <p:txBody>
          <a:bodyPr/>
          <a:lstStyle/>
          <a:p>
            <a:fld id="{B97D651E-9DC9-4FC0-A853-64141D018E95}" type="datetimeFigureOut">
              <a:rPr lang="en-GB" smtClean="0"/>
              <a:t>19/06/2023</a:t>
            </a:fld>
            <a:endParaRPr lang="en-GB"/>
          </a:p>
        </p:txBody>
      </p:sp>
      <p:sp>
        <p:nvSpPr>
          <p:cNvPr id="5" name="Footer Placeholder 4">
            <a:extLst>
              <a:ext uri="{FF2B5EF4-FFF2-40B4-BE49-F238E27FC236}">
                <a16:creationId xmlns:a16="http://schemas.microsoft.com/office/drawing/2014/main" id="{4A3BC765-F702-7D52-DD00-6CE02EE415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0493EC-4367-DC03-8BF0-FCBF0BC1D735}"/>
              </a:ext>
            </a:extLst>
          </p:cNvPr>
          <p:cNvSpPr>
            <a:spLocks noGrp="1"/>
          </p:cNvSpPr>
          <p:nvPr>
            <p:ph type="sldNum" sz="quarter" idx="12"/>
          </p:nvPr>
        </p:nvSpPr>
        <p:spPr/>
        <p:txBody>
          <a:bodyPr/>
          <a:lstStyle/>
          <a:p>
            <a:fld id="{291AE0B8-A4B9-4FE8-BC41-E59738A0FC17}" type="slidenum">
              <a:rPr lang="en-GB" smtClean="0"/>
              <a:t>‹#›</a:t>
            </a:fld>
            <a:endParaRPr lang="en-GB"/>
          </a:p>
        </p:txBody>
      </p:sp>
    </p:spTree>
    <p:extLst>
      <p:ext uri="{BB962C8B-B14F-4D97-AF65-F5344CB8AC3E}">
        <p14:creationId xmlns:p14="http://schemas.microsoft.com/office/powerpoint/2010/main" val="3144340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529D1A-96CB-47BF-84EA-3F98ABA01E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D06936-9414-D5E2-A0AD-90D041E9FE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49E946-06CE-6B24-2401-0FFB6587E0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7D651E-9DC9-4FC0-A853-64141D018E95}" type="datetimeFigureOut">
              <a:rPr lang="en-GB" smtClean="0"/>
              <a:t>19/06/2023</a:t>
            </a:fld>
            <a:endParaRPr lang="en-GB"/>
          </a:p>
        </p:txBody>
      </p:sp>
      <p:sp>
        <p:nvSpPr>
          <p:cNvPr id="5" name="Footer Placeholder 4">
            <a:extLst>
              <a:ext uri="{FF2B5EF4-FFF2-40B4-BE49-F238E27FC236}">
                <a16:creationId xmlns:a16="http://schemas.microsoft.com/office/drawing/2014/main" id="{9A3F2932-3209-AECB-F9A9-88E89D861C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BB3C5B4-AB20-AF1A-A771-595026F363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AE0B8-A4B9-4FE8-BC41-E59738A0FC17}" type="slidenum">
              <a:rPr lang="en-GB" smtClean="0"/>
              <a:t>‹#›</a:t>
            </a:fld>
            <a:endParaRPr lang="en-GB"/>
          </a:p>
        </p:txBody>
      </p:sp>
    </p:spTree>
    <p:extLst>
      <p:ext uri="{BB962C8B-B14F-4D97-AF65-F5344CB8AC3E}">
        <p14:creationId xmlns:p14="http://schemas.microsoft.com/office/powerpoint/2010/main" val="3642358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276" name="Rectangle 1127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Athey Creek Christian Fellowship | 1 Kings">
            <a:extLst>
              <a:ext uri="{FF2B5EF4-FFF2-40B4-BE49-F238E27FC236}">
                <a16:creationId xmlns:a16="http://schemas.microsoft.com/office/drawing/2014/main" id="{86335D02-DE13-63D6-48B4-729E22B9BE9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07CACE27-C265-7A95-5629-194FBD374377}"/>
              </a:ext>
            </a:extLst>
          </p:cNvPr>
          <p:cNvSpPr>
            <a:spLocks noGrp="1"/>
          </p:cNvSpPr>
          <p:nvPr>
            <p:ph type="ctrTitle"/>
          </p:nvPr>
        </p:nvSpPr>
        <p:spPr>
          <a:xfrm>
            <a:off x="1524000" y="1122362"/>
            <a:ext cx="9144000" cy="2900518"/>
          </a:xfrm>
        </p:spPr>
        <p:txBody>
          <a:bodyPr>
            <a:normAutofit/>
          </a:bodyPr>
          <a:lstStyle/>
          <a:p>
            <a:r>
              <a:rPr lang="en-GB">
                <a:solidFill>
                  <a:srgbClr val="FFFFFF"/>
                </a:solidFill>
              </a:rPr>
              <a:t>The Kings Study</a:t>
            </a:r>
            <a:endParaRPr lang="en-GB" dirty="0">
              <a:solidFill>
                <a:srgbClr val="FFFFFF"/>
              </a:solidFill>
            </a:endParaRPr>
          </a:p>
        </p:txBody>
      </p:sp>
      <p:sp>
        <p:nvSpPr>
          <p:cNvPr id="5" name="Subtitle 4">
            <a:extLst>
              <a:ext uri="{FF2B5EF4-FFF2-40B4-BE49-F238E27FC236}">
                <a16:creationId xmlns:a16="http://schemas.microsoft.com/office/drawing/2014/main" id="{04FDC205-E57A-66CE-0FD8-8A05E2795B80}"/>
              </a:ext>
            </a:extLst>
          </p:cNvPr>
          <p:cNvSpPr>
            <a:spLocks noGrp="1"/>
          </p:cNvSpPr>
          <p:nvPr>
            <p:ph type="subTitle" idx="1"/>
          </p:nvPr>
        </p:nvSpPr>
        <p:spPr>
          <a:xfrm>
            <a:off x="1524000" y="4159404"/>
            <a:ext cx="9144000" cy="1098395"/>
          </a:xfrm>
        </p:spPr>
        <p:txBody>
          <a:bodyPr>
            <a:normAutofit/>
          </a:bodyPr>
          <a:lstStyle/>
          <a:p>
            <a:r>
              <a:rPr lang="en-GB">
                <a:solidFill>
                  <a:srgbClr val="FFFFFF"/>
                </a:solidFill>
              </a:rPr>
              <a:t>Episode 1</a:t>
            </a:r>
            <a:endParaRPr lang="en-GB" dirty="0">
              <a:solidFill>
                <a:srgbClr val="FFFFFF"/>
              </a:solidFill>
            </a:endParaRPr>
          </a:p>
        </p:txBody>
      </p:sp>
    </p:spTree>
    <p:extLst>
      <p:ext uri="{BB962C8B-B14F-4D97-AF65-F5344CB8AC3E}">
        <p14:creationId xmlns:p14="http://schemas.microsoft.com/office/powerpoint/2010/main" val="163369756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700"/>
                                        <p:tgtEl>
                                          <p:spTgt spid="5">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225BF-EC25-EF77-A47C-9A1647EBC8AE}"/>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B5A4CF24-A68E-16B7-FB46-EE44BA6ABFD0}"/>
              </a:ext>
            </a:extLst>
          </p:cNvPr>
          <p:cNvSpPr>
            <a:spLocks noGrp="1"/>
          </p:cNvSpPr>
          <p:nvPr>
            <p:ph idx="1"/>
          </p:nvPr>
        </p:nvSpPr>
        <p:spPr/>
        <p:txBody>
          <a:bodyPr>
            <a:normAutofit/>
          </a:bodyPr>
          <a:lstStyle/>
          <a:p>
            <a:pPr marL="342900" lvl="0" indent="-342900">
              <a:lnSpc>
                <a:spcPct val="107000"/>
              </a:lnSpc>
              <a:buFont typeface="+mj-lt"/>
              <a:buAutoNum type="arabicParenBoth"/>
            </a:pPr>
            <a:r>
              <a:rPr lang="en-GB" sz="3200" kern="100" dirty="0">
                <a:effectLst/>
                <a:latin typeface="Calibri" panose="020F0502020204030204" pitchFamily="34" charset="0"/>
                <a:ea typeface="Calibri" panose="020F0502020204030204" pitchFamily="34" charset="0"/>
                <a:cs typeface="Times New Roman" panose="02020603050405020304" pitchFamily="18" charset="0"/>
              </a:rPr>
              <a:t> About the series</a:t>
            </a:r>
          </a:p>
          <a:p>
            <a:pPr marL="342900" lvl="0" indent="-342900">
              <a:lnSpc>
                <a:spcPct val="107000"/>
              </a:lnSpc>
              <a:buFont typeface="+mj-lt"/>
              <a:buAutoNum type="arabicParenBoth"/>
            </a:pPr>
            <a:r>
              <a:rPr lang="en-GB" sz="3200" kern="100" dirty="0">
                <a:effectLst/>
                <a:latin typeface="Calibri" panose="020F0502020204030204" pitchFamily="34" charset="0"/>
                <a:ea typeface="Calibri" panose="020F0502020204030204" pitchFamily="34" charset="0"/>
                <a:cs typeface="Times New Roman" panose="02020603050405020304" pitchFamily="18" charset="0"/>
              </a:rPr>
              <a:t> How did we arrive at Kings</a:t>
            </a:r>
          </a:p>
          <a:p>
            <a:pPr marL="342900" lvl="0" indent="-342900">
              <a:lnSpc>
                <a:spcPct val="107000"/>
              </a:lnSpc>
              <a:spcAft>
                <a:spcPts val="800"/>
              </a:spcAft>
              <a:buFont typeface="+mj-lt"/>
              <a:buAutoNum type="arabicParenBoth"/>
            </a:pPr>
            <a:r>
              <a:rPr lang="en-GB" sz="3200" kern="100" dirty="0">
                <a:effectLst/>
                <a:latin typeface="Calibri" panose="020F0502020204030204" pitchFamily="34" charset="0"/>
                <a:ea typeface="Calibri" panose="020F0502020204030204" pitchFamily="34" charset="0"/>
                <a:cs typeface="Times New Roman" panose="02020603050405020304" pitchFamily="18" charset="0"/>
              </a:rPr>
              <a:t> Key Characters </a:t>
            </a:r>
          </a:p>
          <a:p>
            <a:endParaRPr lang="en-GB" sz="4400" dirty="0"/>
          </a:p>
        </p:txBody>
      </p:sp>
    </p:spTree>
    <p:extLst>
      <p:ext uri="{BB962C8B-B14F-4D97-AF65-F5344CB8AC3E}">
        <p14:creationId xmlns:p14="http://schemas.microsoft.com/office/powerpoint/2010/main" val="1364510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3F685-78D8-AF69-4241-2B205ABADDB9}"/>
              </a:ext>
            </a:extLst>
          </p:cNvPr>
          <p:cNvSpPr>
            <a:spLocks noGrp="1"/>
          </p:cNvSpPr>
          <p:nvPr>
            <p:ph type="title"/>
          </p:nvPr>
        </p:nvSpPr>
        <p:spPr/>
        <p:txBody>
          <a:bodyPr/>
          <a:lstStyle/>
          <a:p>
            <a:r>
              <a:rPr lang="en-GB" dirty="0"/>
              <a:t>(1) About the Series</a:t>
            </a:r>
          </a:p>
        </p:txBody>
      </p:sp>
      <p:sp>
        <p:nvSpPr>
          <p:cNvPr id="3" name="Content Placeholder 2">
            <a:extLst>
              <a:ext uri="{FF2B5EF4-FFF2-40B4-BE49-F238E27FC236}">
                <a16:creationId xmlns:a16="http://schemas.microsoft.com/office/drawing/2014/main" id="{4243DF3E-37EB-4F70-CAFC-A8E645498921}"/>
              </a:ext>
            </a:extLst>
          </p:cNvPr>
          <p:cNvSpPr>
            <a:spLocks noGrp="1"/>
          </p:cNvSpPr>
          <p:nvPr>
            <p:ph idx="1"/>
          </p:nvPr>
        </p:nvSpPr>
        <p:spPr>
          <a:xfrm>
            <a:off x="838200" y="1641475"/>
            <a:ext cx="5334000" cy="2657475"/>
          </a:xfrm>
        </p:spPr>
        <p:txBody>
          <a:bodyPr>
            <a:noAutofit/>
          </a:bodyPr>
          <a:lstStyle/>
          <a:p>
            <a:pPr marL="342900" lvl="0" indent="-342900">
              <a:lnSpc>
                <a:spcPct val="107000"/>
              </a:lnSpc>
              <a:buFont typeface="+mj-lt"/>
              <a:buAutoNum type="alphaL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Why do a series on Kings?</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Always relevant</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Great experience before</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Sink our teeth into a series </a:t>
            </a:r>
          </a:p>
          <a:p>
            <a:pPr marL="342900" lvl="0" indent="-342900">
              <a:lnSpc>
                <a:spcPct val="107000"/>
              </a:lnSpc>
              <a:buFont typeface="+mj-lt"/>
              <a:buAutoNum type="alphaLcPeriod"/>
            </a:pP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spcAft>
                <a:spcPts val="800"/>
              </a:spcAft>
              <a:buFont typeface="+mj-lt"/>
              <a:buAutoNum type="alphaLcPeriod"/>
            </a:pP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5" name="TextBox 4">
            <a:extLst>
              <a:ext uri="{FF2B5EF4-FFF2-40B4-BE49-F238E27FC236}">
                <a16:creationId xmlns:a16="http://schemas.microsoft.com/office/drawing/2014/main" id="{C9D3764E-F12D-BCBC-D53F-7CD85F824B69}"/>
              </a:ext>
            </a:extLst>
          </p:cNvPr>
          <p:cNvSpPr txBox="1"/>
          <p:nvPr/>
        </p:nvSpPr>
        <p:spPr>
          <a:xfrm>
            <a:off x="6604000" y="1558689"/>
            <a:ext cx="5378450" cy="4375621"/>
          </a:xfrm>
          <a:prstGeom prst="rect">
            <a:avLst/>
          </a:prstGeom>
          <a:noFill/>
        </p:spPr>
        <p:txBody>
          <a:bodyPr wrap="square">
            <a:spAutoFit/>
          </a:bodyPr>
          <a:lstStyle/>
          <a:p>
            <a:pPr marL="342900" lvl="0" indent="-342900">
              <a:lnSpc>
                <a:spcPct val="107000"/>
              </a:lnSpc>
              <a:spcAft>
                <a:spcPts val="800"/>
              </a:spcAft>
              <a:buFont typeface="+mj-lt"/>
              <a:buAutoNum type="alphaLcPeriod" startAt="3"/>
            </a:pPr>
            <a:r>
              <a:rPr lang="en-GB" sz="2800" b="1" kern="100" dirty="0">
                <a:effectLst/>
                <a:latin typeface="Calibri" panose="020F0502020204030204" pitchFamily="34" charset="0"/>
                <a:ea typeface="Calibri" panose="020F0502020204030204" pitchFamily="34" charset="0"/>
                <a:cs typeface="Times New Roman" panose="02020603050405020304" pitchFamily="18" charset="0"/>
              </a:rPr>
              <a:t>Word of warning when studying the bible</a:t>
            </a:r>
          </a:p>
          <a:p>
            <a:pPr marL="457200" indent="-457200">
              <a:lnSpc>
                <a:spcPct val="107000"/>
              </a:lnSpc>
              <a:spcAft>
                <a:spcPts val="800"/>
              </a:spcAft>
              <a:buFont typeface="Arial" panose="020B0604020202020204" pitchFamily="34" charset="0"/>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power to transform </a:t>
            </a:r>
          </a:p>
          <a:p>
            <a:pPr marL="457200" indent="-457200">
              <a:lnSpc>
                <a:spcPct val="107000"/>
              </a:lnSpc>
              <a:spcAft>
                <a:spcPts val="800"/>
              </a:spcAft>
              <a:buFont typeface="Arial" panose="020B0604020202020204" pitchFamily="34" charset="0"/>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not sanitised for your approval or preference</a:t>
            </a:r>
          </a:p>
          <a:p>
            <a:pPr marL="457200" indent="-457200">
              <a:lnSpc>
                <a:spcPct val="107000"/>
              </a:lnSpc>
              <a:spcAft>
                <a:spcPts val="800"/>
              </a:spcAft>
              <a:buFont typeface="Arial" panose="020B0604020202020204" pitchFamily="34" charset="0"/>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Report doesn’t mean condone</a:t>
            </a:r>
          </a:p>
          <a:p>
            <a:pPr marL="457200" indent="-457200">
              <a:lnSpc>
                <a:spcPct val="107000"/>
              </a:lnSpc>
              <a:spcAft>
                <a:spcPts val="800"/>
              </a:spcAft>
              <a:buFont typeface="Arial" panose="020B0604020202020204" pitchFamily="34" charset="0"/>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Don</a:t>
            </a:r>
            <a:r>
              <a:rPr lang="en-GB" sz="2800" kern="100" dirty="0">
                <a:latin typeface="Calibri" panose="020F0502020204030204" pitchFamily="34" charset="0"/>
                <a:ea typeface="Calibri" panose="020F0502020204030204" pitchFamily="34" charset="0"/>
                <a:cs typeface="Times New Roman" panose="02020603050405020304" pitchFamily="18" charset="0"/>
              </a:rPr>
              <a:t>’t expect to find a </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hero</a:t>
            </a:r>
          </a:p>
          <a:p>
            <a:pPr marL="457200" indent="-457200">
              <a:lnSpc>
                <a:spcPct val="107000"/>
              </a:lnSpc>
              <a:spcAft>
                <a:spcPts val="800"/>
              </a:spcAft>
              <a:buFont typeface="Arial" panose="020B0604020202020204" pitchFamily="34" charset="0"/>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Won’t explore all bunny trail </a:t>
            </a:r>
          </a:p>
        </p:txBody>
      </p:sp>
      <p:sp>
        <p:nvSpPr>
          <p:cNvPr id="7" name="TextBox 6">
            <a:extLst>
              <a:ext uri="{FF2B5EF4-FFF2-40B4-BE49-F238E27FC236}">
                <a16:creationId xmlns:a16="http://schemas.microsoft.com/office/drawing/2014/main" id="{B74EA397-9E53-24EC-C173-FFB12600CE76}"/>
              </a:ext>
            </a:extLst>
          </p:cNvPr>
          <p:cNvSpPr txBox="1"/>
          <p:nvPr/>
        </p:nvSpPr>
        <p:spPr>
          <a:xfrm>
            <a:off x="896938" y="4472087"/>
            <a:ext cx="5497512" cy="2121158"/>
          </a:xfrm>
          <a:prstGeom prst="rect">
            <a:avLst/>
          </a:prstGeom>
          <a:noFill/>
        </p:spPr>
        <p:txBody>
          <a:bodyPr wrap="square">
            <a:spAutoFit/>
          </a:bodyPr>
          <a:lstStyle/>
          <a:p>
            <a:pPr marL="342900" lvl="0" indent="-342900">
              <a:lnSpc>
                <a:spcPct val="107000"/>
              </a:lnSpc>
              <a:buFont typeface="+mj-lt"/>
              <a:buAutoNum type="alphaLcPeriod" startAt="2"/>
            </a:pPr>
            <a:r>
              <a:rPr lang="en-GB" sz="2800" b="1" kern="100" dirty="0">
                <a:effectLst/>
                <a:latin typeface="Calibri" panose="020F0502020204030204" pitchFamily="34" charset="0"/>
                <a:ea typeface="Calibri" panose="020F0502020204030204" pitchFamily="34" charset="0"/>
                <a:cs typeface="Times New Roman" panose="02020603050405020304" pitchFamily="18" charset="0"/>
              </a:rPr>
              <a:t>Additional to Sunday teaching </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07000"/>
              </a:lnSpc>
              <a:spcAft>
                <a:spcPts val="800"/>
              </a:spcAft>
              <a:buFont typeface="Arial" panose="020B0604020202020204" pitchFamily="34" charset="0"/>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Podcast</a:t>
            </a:r>
          </a:p>
          <a:p>
            <a:pPr marL="457200" indent="-457200">
              <a:lnSpc>
                <a:spcPct val="107000"/>
              </a:lnSpc>
              <a:spcAft>
                <a:spcPts val="800"/>
              </a:spcAft>
              <a:buFont typeface="Arial" panose="020B0604020202020204" pitchFamily="34" charset="0"/>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questions</a:t>
            </a:r>
          </a:p>
          <a:p>
            <a:pPr marL="457200" indent="-457200">
              <a:lnSpc>
                <a:spcPct val="107000"/>
              </a:lnSpc>
              <a:spcAft>
                <a:spcPts val="800"/>
              </a:spcAft>
              <a:buFont typeface="Arial" panose="020B0604020202020204" pitchFamily="34" charset="0"/>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to kick about with your friends</a:t>
            </a:r>
          </a:p>
        </p:txBody>
      </p:sp>
    </p:spTree>
    <p:extLst>
      <p:ext uri="{BB962C8B-B14F-4D97-AF65-F5344CB8AC3E}">
        <p14:creationId xmlns:p14="http://schemas.microsoft.com/office/powerpoint/2010/main" val="239079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3F685-78D8-AF69-4241-2B205ABADDB9}"/>
              </a:ext>
            </a:extLst>
          </p:cNvPr>
          <p:cNvSpPr>
            <a:spLocks noGrp="1"/>
          </p:cNvSpPr>
          <p:nvPr>
            <p:ph type="title"/>
          </p:nvPr>
        </p:nvSpPr>
        <p:spPr/>
        <p:txBody>
          <a:bodyPr/>
          <a:lstStyle/>
          <a:p>
            <a:r>
              <a:rPr lang="en-GB" dirty="0"/>
              <a:t>(2) How did we arrive at Kings?</a:t>
            </a:r>
          </a:p>
        </p:txBody>
      </p:sp>
      <p:sp>
        <p:nvSpPr>
          <p:cNvPr id="6" name="Content Placeholder 5">
            <a:extLst>
              <a:ext uri="{FF2B5EF4-FFF2-40B4-BE49-F238E27FC236}">
                <a16:creationId xmlns:a16="http://schemas.microsoft.com/office/drawing/2014/main" id="{046A0A70-3F68-24C7-87F4-E151B113219D}"/>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976107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3F685-78D8-AF69-4241-2B205ABADDB9}"/>
              </a:ext>
            </a:extLst>
          </p:cNvPr>
          <p:cNvSpPr>
            <a:spLocks noGrp="1"/>
          </p:cNvSpPr>
          <p:nvPr>
            <p:ph type="title"/>
          </p:nvPr>
        </p:nvSpPr>
        <p:spPr/>
        <p:txBody>
          <a:bodyPr/>
          <a:lstStyle/>
          <a:p>
            <a:r>
              <a:rPr lang="en-GB" dirty="0"/>
              <a:t>(3) Key Characters</a:t>
            </a:r>
          </a:p>
        </p:txBody>
      </p:sp>
      <p:sp>
        <p:nvSpPr>
          <p:cNvPr id="6" name="Content Placeholder 5">
            <a:extLst>
              <a:ext uri="{FF2B5EF4-FFF2-40B4-BE49-F238E27FC236}">
                <a16:creationId xmlns:a16="http://schemas.microsoft.com/office/drawing/2014/main" id="{046A0A70-3F68-24C7-87F4-E151B113219D}"/>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463113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Not a Secret: Professor Hathaway Explains Classified Documents - Yale Law  School">
            <a:extLst>
              <a:ext uri="{FF2B5EF4-FFF2-40B4-BE49-F238E27FC236}">
                <a16:creationId xmlns:a16="http://schemas.microsoft.com/office/drawing/2014/main" id="{F387283B-88B1-101D-94FC-FBCB171D76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4" t="24908" b="13292"/>
          <a:stretch/>
        </p:blipFill>
        <p:spPr bwMode="auto">
          <a:xfrm>
            <a:off x="1837178" y="221756"/>
            <a:ext cx="9090623" cy="37673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905E030-678C-0B57-4E9D-F8F958F5EA18}"/>
              </a:ext>
            </a:extLst>
          </p:cNvPr>
          <p:cNvSpPr>
            <a:spLocks noGrp="1"/>
          </p:cNvSpPr>
          <p:nvPr>
            <p:ph type="ctrTitle"/>
          </p:nvPr>
        </p:nvSpPr>
        <p:spPr>
          <a:xfrm>
            <a:off x="1633899" y="3429000"/>
            <a:ext cx="9144000" cy="2387600"/>
          </a:xfrm>
        </p:spPr>
        <p:txBody>
          <a:bodyPr/>
          <a:lstStyle/>
          <a:p>
            <a:r>
              <a:rPr lang="en-GB" dirty="0"/>
              <a:t>Key Characters </a:t>
            </a:r>
            <a:br>
              <a:rPr lang="en-GB" dirty="0"/>
            </a:br>
            <a:r>
              <a:rPr lang="en-GB" dirty="0"/>
              <a:t>1 Kings 1-2</a:t>
            </a:r>
          </a:p>
        </p:txBody>
      </p:sp>
    </p:spTree>
    <p:extLst>
      <p:ext uri="{BB962C8B-B14F-4D97-AF65-F5344CB8AC3E}">
        <p14:creationId xmlns:p14="http://schemas.microsoft.com/office/powerpoint/2010/main" val="2269112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ossier Avec Top Secret Embouti à Travers La Première Page Et Une  Photographie Vierge Banque D'Images Et Photos Libres De Droits. Image  34310927.">
            <a:extLst>
              <a:ext uri="{FF2B5EF4-FFF2-40B4-BE49-F238E27FC236}">
                <a16:creationId xmlns:a16="http://schemas.microsoft.com/office/drawing/2014/main" id="{669AE4AA-2597-15A1-75C3-34CE5EB2D1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84" b="1923"/>
          <a:stretch/>
        </p:blipFill>
        <p:spPr bwMode="auto">
          <a:xfrm>
            <a:off x="1550504" y="1"/>
            <a:ext cx="948193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Wives of King David: Abishag, Warmed an Old King ⋆ Diana Leagh Matthews">
            <a:extLst>
              <a:ext uri="{FF2B5EF4-FFF2-40B4-BE49-F238E27FC236}">
                <a16:creationId xmlns:a16="http://schemas.microsoft.com/office/drawing/2014/main" id="{94EEB02A-5018-E71F-7DF2-39E2F0C74D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75"/>
          <a:stretch/>
        </p:blipFill>
        <p:spPr bwMode="auto">
          <a:xfrm rot="159594">
            <a:off x="3004105" y="3796072"/>
            <a:ext cx="2299263" cy="224758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lick to view full size image">
            <a:extLst>
              <a:ext uri="{FF2B5EF4-FFF2-40B4-BE49-F238E27FC236}">
                <a16:creationId xmlns:a16="http://schemas.microsoft.com/office/drawing/2014/main" id="{5619FBFF-1933-41FE-D449-C67A8B01E1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389" r="5292"/>
          <a:stretch/>
        </p:blipFill>
        <p:spPr bwMode="auto">
          <a:xfrm rot="21436363">
            <a:off x="2771167" y="720845"/>
            <a:ext cx="2435182" cy="240834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73C9700-FDED-7016-D25B-1882F363EB5C}"/>
              </a:ext>
            </a:extLst>
          </p:cNvPr>
          <p:cNvSpPr txBox="1"/>
          <p:nvPr/>
        </p:nvSpPr>
        <p:spPr>
          <a:xfrm>
            <a:off x="6564791" y="970619"/>
            <a:ext cx="3271936" cy="2831544"/>
          </a:xfrm>
          <a:prstGeom prst="rect">
            <a:avLst/>
          </a:prstGeom>
          <a:noFill/>
        </p:spPr>
        <p:txBody>
          <a:bodyPr wrap="square" rtlCol="0">
            <a:spAutoFit/>
          </a:bodyPr>
          <a:lstStyle/>
          <a:p>
            <a:r>
              <a:rPr lang="en-GB" sz="2000" dirty="0">
                <a:latin typeface="Courier New" panose="02070309020205020404" pitchFamily="49" charset="0"/>
                <a:cs typeface="Courier New" panose="02070309020205020404" pitchFamily="49" charset="0"/>
              </a:rPr>
              <a:t>Name: </a:t>
            </a:r>
            <a:r>
              <a:rPr lang="en-GB" sz="2000" b="1" dirty="0">
                <a:latin typeface="Courier New" panose="02070309020205020404" pitchFamily="49" charset="0"/>
                <a:cs typeface="Courier New" panose="02070309020205020404" pitchFamily="49" charset="0"/>
              </a:rPr>
              <a:t>David</a:t>
            </a:r>
          </a:p>
          <a:p>
            <a:endParaRPr lang="en-GB" sz="9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Position: King (aged)</a:t>
            </a:r>
          </a:p>
          <a:p>
            <a:endParaRPr lang="en-GB" sz="900" dirty="0">
              <a:latin typeface="Courier New" panose="02070309020205020404" pitchFamily="49" charset="0"/>
              <a:cs typeface="Courier New" panose="02070309020205020404" pitchFamily="49" charset="0"/>
            </a:endParaRPr>
          </a:p>
          <a:p>
            <a:endParaRPr lang="en-GB" sz="20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Reigned 40 years</a:t>
            </a:r>
          </a:p>
          <a:p>
            <a:r>
              <a:rPr lang="en-GB" sz="2000" dirty="0">
                <a:latin typeface="Courier New" panose="02070309020205020404" pitchFamily="49" charset="0"/>
                <a:cs typeface="Courier New" panose="02070309020205020404" pitchFamily="49" charset="0"/>
              </a:rPr>
              <a:t>8 wives (+concubines)</a:t>
            </a:r>
          </a:p>
          <a:p>
            <a:r>
              <a:rPr lang="en-GB" sz="2000" dirty="0">
                <a:latin typeface="Courier New" panose="02070309020205020404" pitchFamily="49" charset="0"/>
                <a:cs typeface="Courier New" panose="02070309020205020404" pitchFamily="49" charset="0"/>
              </a:rPr>
              <a:t>19 sons</a:t>
            </a:r>
          </a:p>
        </p:txBody>
      </p:sp>
    </p:spTree>
    <p:extLst>
      <p:ext uri="{BB962C8B-B14F-4D97-AF65-F5344CB8AC3E}">
        <p14:creationId xmlns:p14="http://schemas.microsoft.com/office/powerpoint/2010/main" val="201993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0"/>
                                  </p:iterate>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0"/>
                                  </p:iterate>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ossier Avec Top Secret Embouti à Travers La Première Page Et Une  Photographie Vierge Banque D'Images Et Photos Libres De Droits. Image  34310927.">
            <a:extLst>
              <a:ext uri="{FF2B5EF4-FFF2-40B4-BE49-F238E27FC236}">
                <a16:creationId xmlns:a16="http://schemas.microsoft.com/office/drawing/2014/main" id="{AE3F754C-686B-A81D-4985-122841B2ED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8738" y="-5190"/>
            <a:ext cx="8557591" cy="69031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lick to view full size image">
            <a:extLst>
              <a:ext uri="{FF2B5EF4-FFF2-40B4-BE49-F238E27FC236}">
                <a16:creationId xmlns:a16="http://schemas.microsoft.com/office/drawing/2014/main" id="{435081D2-AA65-0BA0-9CAA-BE574BED03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25522"/>
          <a:stretch/>
        </p:blipFill>
        <p:spPr bwMode="auto">
          <a:xfrm rot="214681">
            <a:off x="2615034" y="1602022"/>
            <a:ext cx="2251356" cy="21840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BA13710-E904-D518-0E87-0D199FAF6A44}"/>
              </a:ext>
            </a:extLst>
          </p:cNvPr>
          <p:cNvSpPr txBox="1"/>
          <p:nvPr/>
        </p:nvSpPr>
        <p:spPr>
          <a:xfrm>
            <a:off x="6349034" y="1019039"/>
            <a:ext cx="3563178" cy="4708981"/>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dirty="0">
              <a:latin typeface="Courier New" panose="02070309020205020404" pitchFamily="49" charset="0"/>
              <a:cs typeface="Courier New" panose="02070309020205020404" pitchFamily="49" charset="0"/>
            </a:endParaRPr>
          </a:p>
          <a:p>
            <a:endParaRPr lang="en-GB" sz="12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a:latin typeface="Courier New" panose="02070309020205020404" pitchFamily="49" charset="0"/>
                <a:cs typeface="Courier New" panose="02070309020205020404" pitchFamily="49" charset="0"/>
              </a:rPr>
              <a:t>Bathsheba</a:t>
            </a: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Position: Wife of David</a:t>
            </a: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Married to Uriah</a:t>
            </a:r>
          </a:p>
          <a:p>
            <a:r>
              <a:rPr lang="en-GB" sz="2000" dirty="0">
                <a:latin typeface="Courier New" panose="02070309020205020404" pitchFamily="49" charset="0"/>
                <a:cs typeface="Courier New" panose="02070309020205020404" pitchFamily="49" charset="0"/>
              </a:rPr>
              <a:t>David gets her pregnant &amp; has Uriah murdered</a:t>
            </a:r>
          </a:p>
          <a:p>
            <a:r>
              <a:rPr lang="en-GB" sz="2000" dirty="0">
                <a:latin typeface="Courier New" panose="02070309020205020404" pitchFamily="49" charset="0"/>
                <a:cs typeface="Courier New" panose="02070309020205020404" pitchFamily="49" charset="0"/>
              </a:rPr>
              <a:t>David marries</a:t>
            </a:r>
          </a:p>
          <a:p>
            <a:r>
              <a:rPr lang="en-GB" sz="2000" dirty="0">
                <a:latin typeface="Courier New" panose="02070309020205020404" pitchFamily="49" charset="0"/>
                <a:cs typeface="Courier New" panose="02070309020205020404" pitchFamily="49" charset="0"/>
              </a:rPr>
              <a:t>First son dies</a:t>
            </a:r>
          </a:p>
          <a:p>
            <a:r>
              <a:rPr lang="en-GB" sz="2000" dirty="0">
                <a:latin typeface="Courier New" panose="02070309020205020404" pitchFamily="49" charset="0"/>
                <a:cs typeface="Courier New" panose="02070309020205020404" pitchFamily="49" charset="0"/>
              </a:rPr>
              <a:t>Mother of Solomon (who God names via Nathan)</a:t>
            </a:r>
          </a:p>
        </p:txBody>
      </p:sp>
    </p:spTree>
    <p:extLst>
      <p:ext uri="{BB962C8B-B14F-4D97-AF65-F5344CB8AC3E}">
        <p14:creationId xmlns:p14="http://schemas.microsoft.com/office/powerpoint/2010/main" val="1876265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0"/>
                                  </p:iterate>
                                  <p:childTnLst>
                                    <p:set>
                                      <p:cBhvr>
                                        <p:cTn id="1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0"/>
                                  </p:iterate>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0"/>
                                  </p:iterate>
                                  <p:childTnLst>
                                    <p:set>
                                      <p:cBhvr>
                                        <p:cTn id="2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0"/>
                                  </p:iterate>
                                  <p:childTnLst>
                                    <p:set>
                                      <p:cBhvr>
                                        <p:cTn id="2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Consign 'Dossier' to the Round File - WSJ">
            <a:extLst>
              <a:ext uri="{FF2B5EF4-FFF2-40B4-BE49-F238E27FC236}">
                <a16:creationId xmlns:a16="http://schemas.microsoft.com/office/drawing/2014/main" id="{C5FDED4D-D8FF-2D8A-9743-4A48EA0492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lick to view full size image">
            <a:extLst>
              <a:ext uri="{FF2B5EF4-FFF2-40B4-BE49-F238E27FC236}">
                <a16:creationId xmlns:a16="http://schemas.microsoft.com/office/drawing/2014/main" id="{5D2300D1-61F2-90E3-C8C4-B8B827201D2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829" r="4725"/>
          <a:stretch/>
        </p:blipFill>
        <p:spPr bwMode="auto">
          <a:xfrm rot="513850">
            <a:off x="2722408" y="2154828"/>
            <a:ext cx="2384413" cy="22244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40AE720-BDD6-AC64-2D4C-64ACC09EF540}"/>
              </a:ext>
            </a:extLst>
          </p:cNvPr>
          <p:cNvSpPr txBox="1"/>
          <p:nvPr/>
        </p:nvSpPr>
        <p:spPr>
          <a:xfrm>
            <a:off x="5475950" y="1866657"/>
            <a:ext cx="4686953" cy="4413516"/>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sz="12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a:latin typeface="Courier New" panose="02070309020205020404" pitchFamily="49" charset="0"/>
                <a:cs typeface="Courier New" panose="02070309020205020404" pitchFamily="49" charset="0"/>
              </a:rPr>
              <a:t>Nathan</a:t>
            </a: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Position: Prophet</a:t>
            </a:r>
          </a:p>
          <a:p>
            <a:endParaRPr lang="en-GB" sz="1050" dirty="0">
              <a:latin typeface="Courier New" panose="02070309020205020404" pitchFamily="49" charset="0"/>
              <a:cs typeface="Courier New" panose="02070309020205020404" pitchFamily="49" charset="0"/>
            </a:endParaRPr>
          </a:p>
          <a:p>
            <a:pPr lvl="0">
              <a:lnSpc>
                <a:spcPct val="107000"/>
              </a:lnSpc>
              <a:spcAft>
                <a:spcPts val="800"/>
              </a:spcAft>
            </a:pPr>
            <a:r>
              <a:rPr lang="en-GB" sz="2000" dirty="0">
                <a:latin typeface="Courier New" panose="02070309020205020404" pitchFamily="49" charset="0"/>
                <a:cs typeface="Courier New" panose="02070309020205020404" pitchFamily="49" charset="0"/>
              </a:rPr>
              <a:t>Prophet during David (voice of God into David’s reign)</a:t>
            </a:r>
          </a:p>
          <a:p>
            <a:pPr>
              <a:lnSpc>
                <a:spcPct val="107000"/>
              </a:lnSpc>
              <a:spcAft>
                <a:spcPts val="800"/>
              </a:spcAft>
            </a:pPr>
            <a:r>
              <a:rPr lang="en-GB" sz="2000" dirty="0">
                <a:latin typeface="Courier New" panose="02070309020205020404" pitchFamily="49" charset="0"/>
                <a:cs typeface="Courier New" panose="02070309020205020404" pitchFamily="49" charset="0"/>
              </a:rPr>
              <a:t>Speaks God’s word regarding building a temple and David’s lineage </a:t>
            </a:r>
          </a:p>
          <a:p>
            <a:pPr>
              <a:lnSpc>
                <a:spcPct val="107000"/>
              </a:lnSpc>
              <a:spcAft>
                <a:spcPts val="800"/>
              </a:spcAft>
            </a:pPr>
            <a:r>
              <a:rPr lang="en-GB" sz="2000" dirty="0">
                <a:latin typeface="Courier New" panose="02070309020205020404" pitchFamily="49" charset="0"/>
                <a:cs typeface="Courier New" panose="02070309020205020404" pitchFamily="49" charset="0"/>
              </a:rPr>
              <a:t>Confront David’s sin regarding Bathsheba &amp; Uriah </a:t>
            </a:r>
          </a:p>
          <a:p>
            <a:endParaRPr lang="en-GB" sz="20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93614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0"/>
                                  </p:iterate>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0"/>
                                  </p:iterate>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ossier Avec Top Secret Embouti à Travers La Première Page Et Une  Photographie Vierge Banque D'Images Et Photos Libres De Droits. Image  33723358.">
            <a:extLst>
              <a:ext uri="{FF2B5EF4-FFF2-40B4-BE49-F238E27FC236}">
                <a16:creationId xmlns:a16="http://schemas.microsoft.com/office/drawing/2014/main" id="{08EAEEE3-64CB-8481-79BD-F629C3386C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44" b="4584"/>
          <a:stretch/>
        </p:blipFill>
        <p:spPr bwMode="auto">
          <a:xfrm>
            <a:off x="1157910" y="0"/>
            <a:ext cx="99598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BA13710-E904-D518-0E87-0D199FAF6A44}"/>
              </a:ext>
            </a:extLst>
          </p:cNvPr>
          <p:cNvSpPr txBox="1"/>
          <p:nvPr/>
        </p:nvSpPr>
        <p:spPr>
          <a:xfrm>
            <a:off x="2229266" y="1148249"/>
            <a:ext cx="3563178" cy="2839239"/>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dirty="0">
              <a:latin typeface="Courier New" panose="02070309020205020404" pitchFamily="49" charset="0"/>
              <a:cs typeface="Courier New" panose="02070309020205020404" pitchFamily="49" charset="0"/>
            </a:endParaRPr>
          </a:p>
          <a:p>
            <a:endParaRPr lang="en-GB" sz="12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a:latin typeface="Courier New" panose="02070309020205020404" pitchFamily="49" charset="0"/>
                <a:cs typeface="Courier New" panose="02070309020205020404" pitchFamily="49" charset="0"/>
              </a:rPr>
              <a:t>Adonijah</a:t>
            </a: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Position: Prince </a:t>
            </a:r>
          </a:p>
          <a:p>
            <a:endParaRPr lang="en-GB" sz="20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David’s 4</a:t>
            </a:r>
            <a:r>
              <a:rPr lang="en-GB" sz="2000" baseline="30000" dirty="0">
                <a:latin typeface="Courier New" panose="02070309020205020404" pitchFamily="49" charset="0"/>
                <a:cs typeface="Courier New" panose="02070309020205020404" pitchFamily="49" charset="0"/>
              </a:rPr>
              <a:t>th</a:t>
            </a:r>
            <a:r>
              <a:rPr lang="en-GB" sz="2000" dirty="0">
                <a:latin typeface="Courier New" panose="02070309020205020404" pitchFamily="49" charset="0"/>
                <a:cs typeface="Courier New" panose="02070309020205020404" pitchFamily="49" charset="0"/>
              </a:rPr>
              <a:t> son</a:t>
            </a:r>
          </a:p>
          <a:p>
            <a:r>
              <a:rPr lang="en-GB" sz="2000" dirty="0">
                <a:latin typeface="Courier New" panose="02070309020205020404" pitchFamily="49" charset="0"/>
                <a:cs typeface="Courier New" panose="02070309020205020404" pitchFamily="49" charset="0"/>
              </a:rPr>
              <a:t>Next in line for the throne</a:t>
            </a:r>
          </a:p>
        </p:txBody>
      </p:sp>
      <p:pic>
        <p:nvPicPr>
          <p:cNvPr id="3" name="Picture 4" descr="Click to view full size image">
            <a:extLst>
              <a:ext uri="{FF2B5EF4-FFF2-40B4-BE49-F238E27FC236}">
                <a16:creationId xmlns:a16="http://schemas.microsoft.com/office/drawing/2014/main" id="{0F93C452-74F2-6A16-7E72-0361FAD308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37533">
            <a:off x="6611179" y="1778484"/>
            <a:ext cx="3306940" cy="23561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ossier Avec Top Secret Embouti à Travers La Première Page Et Une  Photographie Vierge Banque D'Images Et Photos Libres De Droits. Image  33723358.">
            <a:extLst>
              <a:ext uri="{FF2B5EF4-FFF2-40B4-BE49-F238E27FC236}">
                <a16:creationId xmlns:a16="http://schemas.microsoft.com/office/drawing/2014/main" id="{173AB815-453B-2149-25F1-3FD9DDE743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038" t="3744" b="4584"/>
          <a:stretch/>
        </p:blipFill>
        <p:spPr bwMode="auto">
          <a:xfrm>
            <a:off x="9760226" y="-6637"/>
            <a:ext cx="139065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56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0"/>
                                  </p:iterate>
                                  <p:childTnLst>
                                    <p:set>
                                      <p:cBhvr>
                                        <p:cTn id="1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ook, paper, paper product, beige&#10;&#10;Description automatically generated">
            <a:extLst>
              <a:ext uri="{FF2B5EF4-FFF2-40B4-BE49-F238E27FC236}">
                <a16:creationId xmlns:a16="http://schemas.microsoft.com/office/drawing/2014/main" id="{4C9D5618-285E-4549-00DE-CC2EEBBC9CC0}"/>
              </a:ext>
            </a:extLst>
          </p:cNvPr>
          <p:cNvPicPr>
            <a:picLocks noChangeAspect="1"/>
          </p:cNvPicPr>
          <p:nvPr/>
        </p:nvPicPr>
        <p:blipFill rotWithShape="1">
          <a:blip r:embed="rId2">
            <a:extLst>
              <a:ext uri="{28A0092B-C50C-407E-A947-70E740481C1C}">
                <a14:useLocalDpi xmlns:a14="http://schemas.microsoft.com/office/drawing/2010/main" val="0"/>
              </a:ext>
            </a:extLst>
          </a:blip>
          <a:srcRect t="4258" b="8069"/>
          <a:stretch/>
        </p:blipFill>
        <p:spPr>
          <a:xfrm>
            <a:off x="559453" y="-1"/>
            <a:ext cx="10666795" cy="6858001"/>
          </a:xfrm>
          <a:prstGeom prst="rect">
            <a:avLst/>
          </a:prstGeom>
        </p:spPr>
      </p:pic>
      <p:pic>
        <p:nvPicPr>
          <p:cNvPr id="6150" name="Picture 6" descr="Click to view full size image">
            <a:extLst>
              <a:ext uri="{FF2B5EF4-FFF2-40B4-BE49-F238E27FC236}">
                <a16:creationId xmlns:a16="http://schemas.microsoft.com/office/drawing/2014/main" id="{3868D9E7-8C75-DC3F-5078-4602043D83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4751" y="3322136"/>
            <a:ext cx="3810000" cy="28003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397E94C-4596-263B-174A-7A682D99926A}"/>
              </a:ext>
            </a:extLst>
          </p:cNvPr>
          <p:cNvSpPr txBox="1"/>
          <p:nvPr/>
        </p:nvSpPr>
        <p:spPr>
          <a:xfrm>
            <a:off x="6508061" y="1267519"/>
            <a:ext cx="3563178" cy="3762568"/>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dirty="0">
              <a:latin typeface="Courier New" panose="02070309020205020404" pitchFamily="49" charset="0"/>
              <a:cs typeface="Courier New" panose="02070309020205020404" pitchFamily="49" charset="0"/>
            </a:endParaRPr>
          </a:p>
          <a:p>
            <a:endParaRPr lang="en-GB" sz="12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a:latin typeface="Courier New" panose="02070309020205020404" pitchFamily="49" charset="0"/>
                <a:cs typeface="Courier New" panose="02070309020205020404" pitchFamily="49" charset="0"/>
              </a:rPr>
              <a:t>Solomon</a:t>
            </a: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Position: Prince </a:t>
            </a:r>
          </a:p>
          <a:p>
            <a:endParaRPr lang="en-GB" sz="20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David’s ?</a:t>
            </a:r>
            <a:r>
              <a:rPr lang="en-GB" sz="2000" baseline="30000" dirty="0" err="1">
                <a:latin typeface="Courier New" panose="02070309020205020404" pitchFamily="49" charset="0"/>
                <a:cs typeface="Courier New" panose="02070309020205020404" pitchFamily="49" charset="0"/>
              </a:rPr>
              <a:t>th</a:t>
            </a:r>
            <a:r>
              <a:rPr lang="en-GB" sz="2000" dirty="0">
                <a:latin typeface="Courier New" panose="02070309020205020404" pitchFamily="49" charset="0"/>
                <a:cs typeface="Courier New" panose="02070309020205020404" pitchFamily="49" charset="0"/>
              </a:rPr>
              <a:t> son</a:t>
            </a:r>
          </a:p>
          <a:p>
            <a:r>
              <a:rPr lang="en-GB" sz="2000" dirty="0">
                <a:latin typeface="Courier New" panose="02070309020205020404" pitchFamily="49" charset="0"/>
                <a:cs typeface="Courier New" panose="02070309020205020404" pitchFamily="49" charset="0"/>
              </a:rPr>
              <a:t>Son of Bathsheba</a:t>
            </a:r>
          </a:p>
          <a:p>
            <a:r>
              <a:rPr lang="en-GB" sz="2000" dirty="0">
                <a:latin typeface="Courier New" panose="02070309020205020404" pitchFamily="49" charset="0"/>
                <a:cs typeface="Courier New" panose="02070309020205020404" pitchFamily="49" charset="0"/>
              </a:rPr>
              <a:t>Names by Nathan</a:t>
            </a:r>
          </a:p>
          <a:p>
            <a:r>
              <a:rPr lang="en-GB" sz="2000" dirty="0">
                <a:latin typeface="Courier New" panose="02070309020205020404" pitchFamily="49" charset="0"/>
                <a:cs typeface="Courier New" panose="02070309020205020404" pitchFamily="49" charset="0"/>
              </a:rPr>
              <a:t>Succeeds David as king</a:t>
            </a:r>
          </a:p>
          <a:p>
            <a:endParaRPr lang="en-GB" sz="2000" dirty="0">
              <a:latin typeface="Courier New" panose="02070309020205020404" pitchFamily="49" charset="0"/>
              <a:cs typeface="Courier New" panose="02070309020205020404" pitchFamily="49" charset="0"/>
            </a:endParaRPr>
          </a:p>
          <a:p>
            <a:endParaRPr lang="en-GB" sz="2000" dirty="0">
              <a:latin typeface="Courier New" panose="02070309020205020404" pitchFamily="49" charset="0"/>
              <a:cs typeface="Courier New" panose="02070309020205020404" pitchFamily="49" charset="0"/>
            </a:endParaRPr>
          </a:p>
        </p:txBody>
      </p:sp>
      <p:pic>
        <p:nvPicPr>
          <p:cNvPr id="6148" name="Picture 4" descr="Click to view full size image">
            <a:extLst>
              <a:ext uri="{FF2B5EF4-FFF2-40B4-BE49-F238E27FC236}">
                <a16:creationId xmlns:a16="http://schemas.microsoft.com/office/drawing/2014/main" id="{56CF91EB-3FB8-B2CB-4560-FE27C9D3A1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09438">
            <a:off x="2049117" y="1112353"/>
            <a:ext cx="3377648" cy="2398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270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0"/>
                                  </p:iterate>
                                  <p:childTnLst>
                                    <p:set>
                                      <p:cBhvr>
                                        <p:cTn id="1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0"/>
                                  </p:iterate>
                                  <p:childTnLst>
                                    <p:set>
                                      <p:cBhvr>
                                        <p:cTn id="1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0"/>
                                  </p:iterate>
                                  <p:childTnLst>
                                    <p:set>
                                      <p:cBhvr>
                                        <p:cTn id="2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ook, paper, paper product, beige&#10;&#10;Description automatically generated">
            <a:extLst>
              <a:ext uri="{FF2B5EF4-FFF2-40B4-BE49-F238E27FC236}">
                <a16:creationId xmlns:a16="http://schemas.microsoft.com/office/drawing/2014/main" id="{4C9D5618-285E-4549-00DE-CC2EEBBC9CC0}"/>
              </a:ext>
            </a:extLst>
          </p:cNvPr>
          <p:cNvPicPr>
            <a:picLocks noChangeAspect="1"/>
          </p:cNvPicPr>
          <p:nvPr/>
        </p:nvPicPr>
        <p:blipFill rotWithShape="1">
          <a:blip r:embed="rId3">
            <a:extLst>
              <a:ext uri="{28A0092B-C50C-407E-A947-70E740481C1C}">
                <a14:useLocalDpi xmlns:a14="http://schemas.microsoft.com/office/drawing/2010/main" val="0"/>
              </a:ext>
            </a:extLst>
          </a:blip>
          <a:srcRect t="9967" b="13633"/>
          <a:stretch/>
        </p:blipFill>
        <p:spPr>
          <a:xfrm>
            <a:off x="-88372" y="-1"/>
            <a:ext cx="12240831" cy="6858001"/>
          </a:xfrm>
          <a:prstGeom prst="rect">
            <a:avLst/>
          </a:prstGeom>
        </p:spPr>
      </p:pic>
      <p:sp>
        <p:nvSpPr>
          <p:cNvPr id="2" name="TextBox 1">
            <a:extLst>
              <a:ext uri="{FF2B5EF4-FFF2-40B4-BE49-F238E27FC236}">
                <a16:creationId xmlns:a16="http://schemas.microsoft.com/office/drawing/2014/main" id="{5BD2BBF3-D978-CEDB-D3D0-3648F7E4CC90}"/>
              </a:ext>
            </a:extLst>
          </p:cNvPr>
          <p:cNvSpPr txBox="1"/>
          <p:nvPr/>
        </p:nvSpPr>
        <p:spPr>
          <a:xfrm>
            <a:off x="6578013" y="263482"/>
            <a:ext cx="4373623" cy="5929380"/>
          </a:xfrm>
          <a:prstGeom prst="rect">
            <a:avLst/>
          </a:prstGeom>
          <a:noFill/>
        </p:spPr>
        <p:txBody>
          <a:bodyPr wrap="square" rtlCol="0">
            <a:spAutoFit/>
          </a:bodyPr>
          <a:lstStyle/>
          <a:p>
            <a:r>
              <a:rPr lang="en-GB" dirty="0">
                <a:latin typeface="Courier New" panose="02070309020205020404" pitchFamily="49" charset="0"/>
                <a:cs typeface="Courier New" panose="02070309020205020404" pitchFamily="49" charset="0"/>
              </a:rPr>
              <a:t>Name: </a:t>
            </a:r>
            <a:r>
              <a:rPr lang="en-GB" b="1" dirty="0">
                <a:latin typeface="Courier New" panose="02070309020205020404" pitchFamily="49" charset="0"/>
                <a:cs typeface="Courier New" panose="02070309020205020404" pitchFamily="49" charset="0"/>
              </a:rPr>
              <a:t>Joab</a:t>
            </a:r>
          </a:p>
          <a:p>
            <a:endParaRPr lang="en-GB" sz="800" dirty="0">
              <a:latin typeface="Courier New" panose="02070309020205020404" pitchFamily="49" charset="0"/>
              <a:cs typeface="Courier New" panose="02070309020205020404" pitchFamily="49" charset="0"/>
            </a:endParaRPr>
          </a:p>
          <a:p>
            <a:r>
              <a:rPr lang="en-GB" dirty="0">
                <a:latin typeface="Courier New" panose="02070309020205020404" pitchFamily="49" charset="0"/>
                <a:cs typeface="Courier New" panose="02070309020205020404" pitchFamily="49" charset="0"/>
              </a:rPr>
              <a:t>Position: The General </a:t>
            </a:r>
          </a:p>
          <a:p>
            <a:endParaRPr lang="en-GB" sz="800" dirty="0">
              <a:latin typeface="Courier New" panose="02070309020205020404" pitchFamily="49" charset="0"/>
              <a:cs typeface="Courier New" panose="02070309020205020404" pitchFamily="49" charset="0"/>
            </a:endParaRPr>
          </a:p>
          <a:p>
            <a:r>
              <a:rPr lang="en-GB" dirty="0">
                <a:latin typeface="Courier New" panose="02070309020205020404" pitchFamily="49" charset="0"/>
                <a:cs typeface="Courier New" panose="02070309020205020404" pitchFamily="49" charset="0"/>
              </a:rPr>
              <a:t>One of David’s mighty men</a:t>
            </a:r>
          </a:p>
          <a:p>
            <a:pPr>
              <a:lnSpc>
                <a:spcPct val="107000"/>
              </a:lnSpc>
              <a:spcAft>
                <a:spcPts val="800"/>
              </a:spcAft>
            </a:pPr>
            <a:r>
              <a:rPr lang="en-GB" dirty="0">
                <a:latin typeface="Courier New" panose="02070309020205020404" pitchFamily="49" charset="0"/>
                <a:cs typeface="Courier New" panose="02070309020205020404" pitchFamily="49" charset="0"/>
              </a:rPr>
              <a:t>Killed Abner in cold blood in revenge </a:t>
            </a:r>
          </a:p>
          <a:p>
            <a:pPr>
              <a:lnSpc>
                <a:spcPct val="107000"/>
              </a:lnSpc>
              <a:spcAft>
                <a:spcPts val="800"/>
              </a:spcAft>
            </a:pPr>
            <a:r>
              <a:rPr lang="en-GB" dirty="0">
                <a:latin typeface="Courier New" panose="02070309020205020404" pitchFamily="49" charset="0"/>
                <a:cs typeface="Courier New" panose="02070309020205020404" pitchFamily="49" charset="0"/>
              </a:rPr>
              <a:t>(David disapproved but didn’t feel strong enough to challenge Joab)</a:t>
            </a:r>
          </a:p>
          <a:p>
            <a:pPr lvl="0">
              <a:lnSpc>
                <a:spcPct val="107000"/>
              </a:lnSpc>
              <a:spcAft>
                <a:spcPts val="800"/>
              </a:spcAft>
            </a:pPr>
            <a:r>
              <a:rPr lang="en-GB" dirty="0">
                <a:latin typeface="Courier New" panose="02070309020205020404" pitchFamily="49" charset="0"/>
                <a:cs typeface="Courier New" panose="02070309020205020404" pitchFamily="49" charset="0"/>
              </a:rPr>
              <a:t>Conspired with David to have Uriah killed</a:t>
            </a:r>
          </a:p>
          <a:p>
            <a:pPr>
              <a:lnSpc>
                <a:spcPct val="107000"/>
              </a:lnSpc>
              <a:spcAft>
                <a:spcPts val="800"/>
              </a:spcAft>
            </a:pPr>
            <a:r>
              <a:rPr lang="en-GB" dirty="0">
                <a:latin typeface="Courier New" panose="02070309020205020404" pitchFamily="49" charset="0"/>
                <a:cs typeface="Courier New" panose="02070309020205020404" pitchFamily="49" charset="0"/>
              </a:rPr>
              <a:t>Reconnected David &amp; Absalom </a:t>
            </a:r>
          </a:p>
          <a:p>
            <a:pPr>
              <a:lnSpc>
                <a:spcPct val="107000"/>
              </a:lnSpc>
              <a:spcAft>
                <a:spcPts val="800"/>
              </a:spcAft>
            </a:pPr>
            <a:r>
              <a:rPr lang="en-GB" dirty="0">
                <a:latin typeface="Courier New" panose="02070309020205020404" pitchFamily="49" charset="0"/>
                <a:cs typeface="Courier New" panose="02070309020205020404" pitchFamily="49" charset="0"/>
              </a:rPr>
              <a:t>Led David’s men against Absalom’s uprising – killed Absalom </a:t>
            </a:r>
          </a:p>
          <a:p>
            <a:pPr lvl="0">
              <a:lnSpc>
                <a:spcPct val="107000"/>
              </a:lnSpc>
            </a:pPr>
            <a:r>
              <a:rPr lang="en-GB" dirty="0">
                <a:latin typeface="Courier New" panose="02070309020205020404" pitchFamily="49" charset="0"/>
                <a:cs typeface="Courier New" panose="02070309020205020404" pitchFamily="49" charset="0"/>
              </a:rPr>
              <a:t>Joab murders </a:t>
            </a:r>
            <a:r>
              <a:rPr lang="en-GB" dirty="0" err="1">
                <a:latin typeface="Courier New" panose="02070309020205020404" pitchFamily="49" charset="0"/>
                <a:cs typeface="Courier New" panose="02070309020205020404" pitchFamily="49" charset="0"/>
              </a:rPr>
              <a:t>Amasa</a:t>
            </a:r>
            <a:r>
              <a:rPr lang="en-GB" dirty="0">
                <a:latin typeface="Courier New" panose="02070309020205020404" pitchFamily="49" charset="0"/>
                <a:cs typeface="Courier New" panose="02070309020205020404" pitchFamily="49" charset="0"/>
              </a:rPr>
              <a:t> </a:t>
            </a:r>
          </a:p>
          <a:p>
            <a:pPr lvl="0">
              <a:lnSpc>
                <a:spcPct val="107000"/>
              </a:lnSpc>
              <a:spcAft>
                <a:spcPts val="800"/>
              </a:spcAft>
            </a:pPr>
            <a:r>
              <a:rPr lang="en-GB" dirty="0">
                <a:latin typeface="Courier New" panose="02070309020205020404" pitchFamily="49" charset="0"/>
                <a:cs typeface="Courier New" panose="02070309020205020404" pitchFamily="49" charset="0"/>
              </a:rPr>
              <a:t>Tried dissuade king’s census </a:t>
            </a:r>
          </a:p>
          <a:p>
            <a:pPr lvl="0">
              <a:lnSpc>
                <a:spcPct val="107000"/>
              </a:lnSpc>
              <a:spcAft>
                <a:spcPts val="800"/>
              </a:spcAft>
            </a:pPr>
            <a:r>
              <a:rPr lang="en-GB">
                <a:latin typeface="Courier New" panose="02070309020205020404" pitchFamily="49" charset="0"/>
                <a:cs typeface="Courier New" panose="02070309020205020404" pitchFamily="49" charset="0"/>
              </a:rPr>
              <a:t>Joined </a:t>
            </a:r>
            <a:r>
              <a:rPr lang="en-GB" dirty="0">
                <a:latin typeface="Courier New" panose="02070309020205020404" pitchFamily="49" charset="0"/>
                <a:cs typeface="Courier New" panose="02070309020205020404" pitchFamily="49" charset="0"/>
              </a:rPr>
              <a:t>Adonijah</a:t>
            </a:r>
          </a:p>
        </p:txBody>
      </p:sp>
      <p:pic>
        <p:nvPicPr>
          <p:cNvPr id="7170" name="Picture 2" descr="Click to view full size image">
            <a:extLst>
              <a:ext uri="{FF2B5EF4-FFF2-40B4-BE49-F238E27FC236}">
                <a16:creationId xmlns:a16="http://schemas.microsoft.com/office/drawing/2014/main" id="{2CC0ECE8-B525-B2DD-4D91-564D2BD7C1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2283" y="511865"/>
            <a:ext cx="38100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masa and His &quot;Blood Brothers&quot; in 2 Samuel • Bible Study With Randy">
            <a:extLst>
              <a:ext uri="{FF2B5EF4-FFF2-40B4-BE49-F238E27FC236}">
                <a16:creationId xmlns:a16="http://schemas.microsoft.com/office/drawing/2014/main" id="{B50CA2CF-6A49-D20E-C23A-24EFCC0C60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079961">
            <a:off x="2678251" y="3250767"/>
            <a:ext cx="3135444" cy="313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2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0"/>
                                  </p:iterate>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par>
                          <p:cTn id="15" fill="hold">
                            <p:stCondLst>
                              <p:cond delay="3001"/>
                            </p:stCondLst>
                            <p:childTnLst>
                              <p:par>
                                <p:cTn id="16" presetID="1" presetClass="entr" presetSubtype="0" fill="hold" nodeType="afterEffect">
                                  <p:stCondLst>
                                    <p:cond delay="0"/>
                                  </p:stCondLst>
                                  <p:iterate type="lt">
                                    <p:tmAbs val="100"/>
                                  </p:iterate>
                                  <p:childTnLst>
                                    <p:set>
                                      <p:cBhvr>
                                        <p:cTn id="17"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iterate type="lt">
                                    <p:tmAbs val="100"/>
                                  </p:iterate>
                                  <p:childTnLst>
                                    <p:set>
                                      <p:cBhvr>
                                        <p:cTn id="21"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iterate type="lt">
                                    <p:tmAbs val="100"/>
                                  </p:iterate>
                                  <p:childTnLst>
                                    <p:set>
                                      <p:cBhvr>
                                        <p:cTn id="25"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iterate type="lt">
                                    <p:tmAbs val="100"/>
                                  </p:iterate>
                                  <p:childTnLst>
                                    <p:set>
                                      <p:cBhvr>
                                        <p:cTn id="29"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iterate type="lt">
                                    <p:tmAbs val="100"/>
                                  </p:iterate>
                                  <p:childTnLst>
                                    <p:set>
                                      <p:cBhvr>
                                        <p:cTn id="33"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iterate type="lt">
                                    <p:tmAbs val="100"/>
                                  </p:iterate>
                                  <p:childTnLst>
                                    <p:set>
                                      <p:cBhvr>
                                        <p:cTn id="37"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iterate type="lt">
                                    <p:tmAbs val="100"/>
                                  </p:iterate>
                                  <p:childTnLst>
                                    <p:set>
                                      <p:cBhvr>
                                        <p:cTn id="41"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ossier Avec Top Secret Embouti à Travers La Première Page Et Une  Photographie Vierge Banque D'Images Et Photos Libres De Droits. Image  34310927.">
            <a:extLst>
              <a:ext uri="{FF2B5EF4-FFF2-40B4-BE49-F238E27FC236}">
                <a16:creationId xmlns:a16="http://schemas.microsoft.com/office/drawing/2014/main" id="{AE3F754C-686B-A81D-4985-122841B2ED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8738" y="-5190"/>
            <a:ext cx="8557591" cy="69031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BA13710-E904-D518-0E87-0D199FAF6A44}"/>
              </a:ext>
            </a:extLst>
          </p:cNvPr>
          <p:cNvSpPr txBox="1"/>
          <p:nvPr/>
        </p:nvSpPr>
        <p:spPr>
          <a:xfrm>
            <a:off x="6477461" y="977942"/>
            <a:ext cx="3563178" cy="5181931"/>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dirty="0">
              <a:latin typeface="Courier New" panose="02070309020205020404" pitchFamily="49" charset="0"/>
              <a:cs typeface="Courier New" panose="02070309020205020404" pitchFamily="49" charset="0"/>
            </a:endParaRPr>
          </a:p>
          <a:p>
            <a:endParaRPr lang="en-GB" sz="12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err="1">
                <a:latin typeface="Courier New" panose="02070309020205020404" pitchFamily="49" charset="0"/>
                <a:cs typeface="Courier New" panose="02070309020205020404" pitchFamily="49" charset="0"/>
              </a:rPr>
              <a:t>Abiathar</a:t>
            </a:r>
            <a:r>
              <a:rPr lang="en-GB" sz="2000" b="1" dirty="0">
                <a:latin typeface="Courier New" panose="02070309020205020404" pitchFamily="49" charset="0"/>
                <a:cs typeface="Courier New" panose="02070309020205020404" pitchFamily="49" charset="0"/>
              </a:rPr>
              <a:t> &amp; Zadok</a:t>
            </a: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Position: Priests</a:t>
            </a:r>
          </a:p>
          <a:p>
            <a:endParaRPr lang="en-GB" sz="1050" dirty="0">
              <a:latin typeface="Courier New" panose="02070309020205020404" pitchFamily="49" charset="0"/>
              <a:cs typeface="Courier New" panose="02070309020205020404" pitchFamily="49" charset="0"/>
            </a:endParaRPr>
          </a:p>
          <a:p>
            <a:r>
              <a:rPr lang="en-GB" sz="2000" dirty="0" err="1">
                <a:latin typeface="Courier New" panose="02070309020205020404" pitchFamily="49" charset="0"/>
                <a:cs typeface="Courier New" panose="02070309020205020404" pitchFamily="49" charset="0"/>
              </a:rPr>
              <a:t>Abiathar</a:t>
            </a:r>
            <a:r>
              <a:rPr lang="en-GB" sz="2000" dirty="0">
                <a:latin typeface="Courier New" panose="02070309020205020404" pitchFamily="49" charset="0"/>
                <a:cs typeface="Courier New" panose="02070309020205020404" pitchFamily="49" charset="0"/>
              </a:rPr>
              <a:t> join David in wilderness</a:t>
            </a:r>
          </a:p>
          <a:p>
            <a:pPr>
              <a:lnSpc>
                <a:spcPct val="107000"/>
              </a:lnSpc>
              <a:spcAft>
                <a:spcPts val="800"/>
              </a:spcAft>
            </a:pPr>
            <a:r>
              <a:rPr lang="en-GB" sz="2000" dirty="0">
                <a:latin typeface="Courier New" panose="02070309020205020404" pitchFamily="49" charset="0"/>
                <a:cs typeface="Courier New" panose="02070309020205020404" pitchFamily="49" charset="0"/>
              </a:rPr>
              <a:t>Brought Ark out as David fled Jerusalem (sent back as spies)</a:t>
            </a:r>
          </a:p>
          <a:p>
            <a:pPr lvl="0">
              <a:lnSpc>
                <a:spcPct val="107000"/>
              </a:lnSpc>
            </a:pPr>
            <a:r>
              <a:rPr lang="en-GB" sz="2000" dirty="0" err="1">
                <a:latin typeface="Courier New" panose="02070309020205020404" pitchFamily="49" charset="0"/>
                <a:cs typeface="Courier New" panose="02070309020205020404" pitchFamily="49" charset="0"/>
              </a:rPr>
              <a:t>Abiathar</a:t>
            </a:r>
            <a:r>
              <a:rPr lang="en-GB" sz="2000" dirty="0">
                <a:latin typeface="Courier New" panose="02070309020205020404" pitchFamily="49" charset="0"/>
                <a:cs typeface="Courier New" panose="02070309020205020404" pitchFamily="49" charset="0"/>
              </a:rPr>
              <a:t> joined Team-Adonijah </a:t>
            </a:r>
          </a:p>
          <a:p>
            <a:pPr lvl="0">
              <a:lnSpc>
                <a:spcPct val="107000"/>
              </a:lnSpc>
              <a:spcAft>
                <a:spcPts val="800"/>
              </a:spcAft>
            </a:pPr>
            <a:r>
              <a:rPr lang="en-GB" sz="2000" dirty="0">
                <a:latin typeface="Courier New" panose="02070309020205020404" pitchFamily="49" charset="0"/>
                <a:cs typeface="Courier New" panose="02070309020205020404" pitchFamily="49" charset="0"/>
              </a:rPr>
              <a:t>Zadok didn’t </a:t>
            </a:r>
          </a:p>
          <a:p>
            <a:endParaRPr lang="en-GB" sz="2000" dirty="0">
              <a:latin typeface="Courier New" panose="02070309020205020404" pitchFamily="49" charset="0"/>
              <a:cs typeface="Courier New" panose="02070309020205020404" pitchFamily="49" charset="0"/>
            </a:endParaRPr>
          </a:p>
          <a:p>
            <a:endParaRPr lang="en-GB" sz="1050" dirty="0">
              <a:latin typeface="Courier New" panose="02070309020205020404" pitchFamily="49" charset="0"/>
              <a:cs typeface="Courier New" panose="02070309020205020404" pitchFamily="49" charset="0"/>
            </a:endParaRPr>
          </a:p>
        </p:txBody>
      </p:sp>
      <p:pic>
        <p:nvPicPr>
          <p:cNvPr id="8194" name="Picture 2" descr="BIBLE AS HISTORY: Abiathar the High Priest - Christian Publishing House Blog">
            <a:extLst>
              <a:ext uri="{FF2B5EF4-FFF2-40B4-BE49-F238E27FC236}">
                <a16:creationId xmlns:a16="http://schemas.microsoft.com/office/drawing/2014/main" id="{DEE64888-FF82-020F-88DF-BA7A88AB4F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7492"/>
          <a:stretch/>
        </p:blipFill>
        <p:spPr bwMode="auto">
          <a:xfrm rot="154437">
            <a:off x="2623656" y="1529405"/>
            <a:ext cx="2208653" cy="234395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lick to view full size image">
            <a:extLst>
              <a:ext uri="{FF2B5EF4-FFF2-40B4-BE49-F238E27FC236}">
                <a16:creationId xmlns:a16="http://schemas.microsoft.com/office/drawing/2014/main" id="{13D8299C-B40B-B666-8D13-760A034731C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237" b="21805"/>
          <a:stretch/>
        </p:blipFill>
        <p:spPr bwMode="auto">
          <a:xfrm rot="21321051">
            <a:off x="2696108" y="3695738"/>
            <a:ext cx="3447836" cy="2026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35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0"/>
                                  </p:iterate>
                                  <p:childTnLst>
                                    <p:set>
                                      <p:cBhvr>
                                        <p:cTn id="1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0"/>
                                  </p:iterate>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0"/>
                                  </p:iterate>
                                  <p:childTnLst>
                                    <p:set>
                                      <p:cBhvr>
                                        <p:cTn id="2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ossier Avec Top Secret Embouti à Travers La Première Page Et Une  Photographie Vierge Banque D'Images Et Photos Libres De Droits. Image  33723358.">
            <a:extLst>
              <a:ext uri="{FF2B5EF4-FFF2-40B4-BE49-F238E27FC236}">
                <a16:creationId xmlns:a16="http://schemas.microsoft.com/office/drawing/2014/main" id="{08EAEEE3-64CB-8481-79BD-F629C3386C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44" b="4584"/>
          <a:stretch/>
        </p:blipFill>
        <p:spPr bwMode="auto">
          <a:xfrm>
            <a:off x="1157910" y="0"/>
            <a:ext cx="99598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BA13710-E904-D518-0E87-0D199FAF6A44}"/>
              </a:ext>
            </a:extLst>
          </p:cNvPr>
          <p:cNvSpPr txBox="1"/>
          <p:nvPr/>
        </p:nvSpPr>
        <p:spPr>
          <a:xfrm>
            <a:off x="2103967" y="1148249"/>
            <a:ext cx="3688477" cy="4865178"/>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err="1">
                <a:latin typeface="Courier New" panose="02070309020205020404" pitchFamily="49" charset="0"/>
                <a:cs typeface="Courier New" panose="02070309020205020404" pitchFamily="49" charset="0"/>
              </a:rPr>
              <a:t>Benaiah</a:t>
            </a:r>
            <a:endParaRPr lang="en-GB" sz="2000" b="1" dirty="0">
              <a:latin typeface="Courier New" panose="02070309020205020404" pitchFamily="49" charset="0"/>
              <a:cs typeface="Courier New" panose="02070309020205020404" pitchFamily="49" charset="0"/>
            </a:endParaRP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Position: Captain </a:t>
            </a:r>
          </a:p>
          <a:p>
            <a:endParaRPr lang="en-GB" sz="1000" dirty="0">
              <a:latin typeface="Courier New" panose="02070309020205020404" pitchFamily="49" charset="0"/>
              <a:cs typeface="Courier New" panose="02070309020205020404" pitchFamily="49" charset="0"/>
            </a:endParaRPr>
          </a:p>
          <a:p>
            <a:pPr lvl="0">
              <a:lnSpc>
                <a:spcPct val="107000"/>
              </a:lnSpc>
            </a:pPr>
            <a:r>
              <a:rPr lang="en-GB" sz="2000" dirty="0">
                <a:latin typeface="Courier New" panose="02070309020205020404" pitchFamily="49" charset="0"/>
                <a:cs typeface="Courier New" panose="02070309020205020404" pitchFamily="49" charset="0"/>
              </a:rPr>
              <a:t>One of David’s mighty men</a:t>
            </a:r>
          </a:p>
          <a:p>
            <a:pPr marL="285750" indent="-285750">
              <a:lnSpc>
                <a:spcPct val="107000"/>
              </a:lnSpc>
              <a:buFont typeface="Courier New" panose="02070309020205020404" pitchFamily="49" charset="0"/>
              <a:buChar char="o"/>
            </a:pPr>
            <a:r>
              <a:rPr lang="en-GB" sz="2000" dirty="0">
                <a:latin typeface="Courier New" panose="02070309020205020404" pitchFamily="49" charset="0"/>
                <a:cs typeface="Courier New" panose="02070309020205020404" pitchFamily="49" charset="0"/>
              </a:rPr>
              <a:t>Killed Moab’s two mightiest warrior</a:t>
            </a:r>
          </a:p>
          <a:p>
            <a:pPr marL="285750" indent="-285750">
              <a:lnSpc>
                <a:spcPct val="107000"/>
              </a:lnSpc>
              <a:buFont typeface="Courier New" panose="02070309020205020404" pitchFamily="49" charset="0"/>
              <a:buChar char="o"/>
            </a:pPr>
            <a:r>
              <a:rPr lang="en-GB" sz="2000" dirty="0">
                <a:latin typeface="Courier New" panose="02070309020205020404" pitchFamily="49" charset="0"/>
                <a:cs typeface="Courier New" panose="02070309020205020404" pitchFamily="49" charset="0"/>
              </a:rPr>
              <a:t>killed a lion on a snowy day.</a:t>
            </a:r>
          </a:p>
          <a:p>
            <a:pPr marL="285750" indent="-285750">
              <a:lnSpc>
                <a:spcPct val="107000"/>
              </a:lnSpc>
              <a:buFont typeface="Courier New" panose="02070309020205020404" pitchFamily="49" charset="0"/>
              <a:buChar char="o"/>
            </a:pPr>
            <a:r>
              <a:rPr lang="en-GB" sz="2000" dirty="0">
                <a:latin typeface="Courier New" panose="02070309020205020404" pitchFamily="49" charset="0"/>
                <a:cs typeface="Courier New" panose="02070309020205020404" pitchFamily="49" charset="0"/>
              </a:rPr>
              <a:t>Killed Egyptian giant with his own spear</a:t>
            </a:r>
          </a:p>
          <a:p>
            <a:pPr lvl="0">
              <a:lnSpc>
                <a:spcPct val="107000"/>
              </a:lnSpc>
            </a:pPr>
            <a:r>
              <a:rPr lang="en-GB" sz="2000" dirty="0">
                <a:latin typeface="Courier New" panose="02070309020205020404" pitchFamily="49" charset="0"/>
                <a:cs typeface="Courier New" panose="02070309020205020404" pitchFamily="49" charset="0"/>
              </a:rPr>
              <a:t>Served under Joab Didn’t join Adonijah </a:t>
            </a:r>
          </a:p>
        </p:txBody>
      </p:sp>
      <p:pic>
        <p:nvPicPr>
          <p:cNvPr id="5" name="Picture 6" descr="Benaiah, Who Slew The Lion Poster Print by James Tissot - Item #  VARPDX280225 - Posterazzi">
            <a:extLst>
              <a:ext uri="{FF2B5EF4-FFF2-40B4-BE49-F238E27FC236}">
                <a16:creationId xmlns:a16="http://schemas.microsoft.com/office/drawing/2014/main" id="{93D6386F-CA22-8F8A-E2CC-BDE89BC3F1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339750">
            <a:off x="6996205" y="1312332"/>
            <a:ext cx="2897185" cy="36110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ossier Avec Top Secret Embouti à Travers La Première Page Et Une  Photographie Vierge Banque D'Images Et Photos Libres De Droits. Image  33723358.">
            <a:extLst>
              <a:ext uri="{FF2B5EF4-FFF2-40B4-BE49-F238E27FC236}">
                <a16:creationId xmlns:a16="http://schemas.microsoft.com/office/drawing/2014/main" id="{173AB815-453B-2149-25F1-3FD9DDE743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038" t="3744" b="4584"/>
          <a:stretch/>
        </p:blipFill>
        <p:spPr bwMode="auto">
          <a:xfrm>
            <a:off x="9760226" y="-6637"/>
            <a:ext cx="139065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18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0"/>
                                  </p:iterate>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0"/>
                                  </p:iterate>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0"/>
                                  </p:iterate>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0"/>
                                  </p:iterate>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0"/>
                                  </p:iterate>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0"/>
                                  </p:iterate>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721</TotalTime>
  <Words>1014</Words>
  <Application>Microsoft Macintosh PowerPoint</Application>
  <PresentationFormat>Widescreen</PresentationFormat>
  <Paragraphs>161</Paragraphs>
  <Slides>14</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Courier New</vt:lpstr>
      <vt:lpstr>Symbol</vt:lpstr>
      <vt:lpstr>Office Theme</vt:lpstr>
      <vt:lpstr>The Kings Study</vt:lpstr>
      <vt:lpstr>Today</vt:lpstr>
      <vt:lpstr>(1) About the Series</vt:lpstr>
      <vt:lpstr>(2) How did we arrive at Kings?</vt:lpstr>
      <vt:lpstr>(3) Key Characters</vt:lpstr>
      <vt:lpstr>Key Characters  1 Kings 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Characters  1 Kings 1-2</dc:title>
  <dc:creator>Jamie Singleton</dc:creator>
  <cp:lastModifiedBy>Elspeth Paisley</cp:lastModifiedBy>
  <cp:revision>2</cp:revision>
  <dcterms:created xsi:type="dcterms:W3CDTF">2023-06-15T13:06:54Z</dcterms:created>
  <dcterms:modified xsi:type="dcterms:W3CDTF">2023-06-19T14:00:37Z</dcterms:modified>
</cp:coreProperties>
</file>