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67" r:id="rId4"/>
    <p:sldId id="258" r:id="rId5"/>
    <p:sldId id="260" r:id="rId6"/>
    <p:sldId id="268" r:id="rId7"/>
    <p:sldId id="262" r:id="rId8"/>
    <p:sldId id="263" r:id="rId9"/>
    <p:sldId id="273" r:id="rId10"/>
    <p:sldId id="270" r:id="rId11"/>
    <p:sldId id="269" r:id="rId12"/>
    <p:sldId id="271" r:id="rId13"/>
    <p:sldId id="272"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E2F433-DB70-0B7E-04B7-4108E0D37629}" name="Daniel Jones" initials="DJ" userId="S::djones@guidehouse.com::758ae2a6-f75a-4904-bb83-6ba0fa3eb1e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5" autoAdjust="0"/>
    <p:restoredTop sz="94660"/>
  </p:normalViewPr>
  <p:slideViewPr>
    <p:cSldViewPr snapToGrid="0" showGuides="1">
      <p:cViewPr varScale="1">
        <p:scale>
          <a:sx n="128" d="100"/>
          <a:sy n="128" d="100"/>
        </p:scale>
        <p:origin x="520"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53701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A1DBD5A-C120-762B-842C-8C2F315C738D}"/>
              </a:ext>
            </a:extLst>
          </p:cNvPr>
          <p:cNvGraphicFramePr>
            <a:graphicFrameLocks noChangeAspect="1"/>
          </p:cNvGraphicFramePr>
          <p:nvPr userDrawn="1">
            <p:custDataLst>
              <p:tags r:id="rId1"/>
            </p:custDataLst>
            <p:extLst>
              <p:ext uri="{D42A27DB-BD31-4B8C-83A1-F6EECF244321}">
                <p14:modId xmlns:p14="http://schemas.microsoft.com/office/powerpoint/2010/main" val="608557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9" name="Object 8" hidden="1">
                        <a:extLst>
                          <a:ext uri="{FF2B5EF4-FFF2-40B4-BE49-F238E27FC236}">
                            <a16:creationId xmlns:a16="http://schemas.microsoft.com/office/drawing/2014/main" id="{FA1DBD5A-C120-762B-842C-8C2F315C738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a:xfrm>
            <a:off x="808661" y="365125"/>
            <a:ext cx="10357666" cy="886626"/>
          </a:xfrm>
        </p:spPr>
        <p:txBody>
          <a:bodyPr vert="horz"/>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1580225"/>
            <a:ext cx="10357666" cy="4553875"/>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
        <p:nvSpPr>
          <p:cNvPr id="7" name="Rectangle 6">
            <a:extLst>
              <a:ext uri="{FF2B5EF4-FFF2-40B4-BE49-F238E27FC236}">
                <a16:creationId xmlns:a16="http://schemas.microsoft.com/office/drawing/2014/main" id="{7A3DBAC4-2EAF-ED08-616B-20350EAB1E20}"/>
              </a:ext>
            </a:extLst>
          </p:cNvPr>
          <p:cNvSpPr/>
          <p:nvPr userDrawn="1"/>
        </p:nvSpPr>
        <p:spPr>
          <a:xfrm>
            <a:off x="11692557" y="3551068"/>
            <a:ext cx="526228" cy="330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79660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268667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
        <p:nvSpPr>
          <p:cNvPr id="8" name="Rectangle 7">
            <a:extLst>
              <a:ext uri="{FF2B5EF4-FFF2-40B4-BE49-F238E27FC236}">
                <a16:creationId xmlns:a16="http://schemas.microsoft.com/office/drawing/2014/main" id="{CC0E3D09-20B0-CA3E-B016-1CFCAAD8522D}"/>
              </a:ext>
            </a:extLst>
          </p:cNvPr>
          <p:cNvSpPr/>
          <p:nvPr userDrawn="1"/>
        </p:nvSpPr>
        <p:spPr>
          <a:xfrm>
            <a:off x="11692557" y="3551068"/>
            <a:ext cx="526228" cy="330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52315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
        <p:nvSpPr>
          <p:cNvPr id="10" name="Rectangle 9">
            <a:extLst>
              <a:ext uri="{FF2B5EF4-FFF2-40B4-BE49-F238E27FC236}">
                <a16:creationId xmlns:a16="http://schemas.microsoft.com/office/drawing/2014/main" id="{5B95FC87-26A8-B686-6A3D-839141F31E17}"/>
              </a:ext>
            </a:extLst>
          </p:cNvPr>
          <p:cNvSpPr/>
          <p:nvPr userDrawn="1"/>
        </p:nvSpPr>
        <p:spPr>
          <a:xfrm>
            <a:off x="11692557" y="3551068"/>
            <a:ext cx="526228" cy="330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16078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959631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5204428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3149864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319432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501358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10/30/23</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480161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C64BDB40-F76C-5D3E-F5F1-577AEA5ABD4E}"/>
              </a:ext>
            </a:extLst>
          </p:cNvPr>
          <p:cNvGraphicFramePr>
            <a:graphicFrameLocks noChangeAspect="1"/>
          </p:cNvGraphicFramePr>
          <p:nvPr userDrawn="1">
            <p:custDataLst>
              <p:tags r:id="rId13"/>
            </p:custDataLst>
            <p:extLst>
              <p:ext uri="{D42A27DB-BD31-4B8C-83A1-F6EECF244321}">
                <p14:modId xmlns:p14="http://schemas.microsoft.com/office/powerpoint/2010/main" val="15350086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98" imgH="499" progId="TCLayout.ActiveDocument.1">
                  <p:embed/>
                </p:oleObj>
              </mc:Choice>
              <mc:Fallback>
                <p:oleObj name="think-cell Slide" r:id="rId14" imgW="498" imgH="499" progId="TCLayout.ActiveDocument.1">
                  <p:embed/>
                  <p:pic>
                    <p:nvPicPr>
                      <p:cNvPr id="11" name="Object 10" hidden="1">
                        <a:extLst>
                          <a:ext uri="{FF2B5EF4-FFF2-40B4-BE49-F238E27FC236}">
                            <a16:creationId xmlns:a16="http://schemas.microsoft.com/office/drawing/2014/main" id="{C64BDB40-F76C-5D3E-F5F1-577AEA5ABD4E}"/>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10/30/23</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16">
                <a:extLst>
                  <a:ext uri="{96DAC541-7B7A-43D3-8B79-37D633B846F1}">
                    <asvg:svgBlip xmlns:asvg="http://schemas.microsoft.com/office/drawing/2016/SVG/main" r:embed="rId17"/>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6011470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4.jpe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4.xml"/><Relationship Id="rId1" Type="http://schemas.openxmlformats.org/officeDocument/2006/relationships/tags" Target="../tags/tag9.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C8EB8AB-8ED8-0EBA-7531-E54BE4544C72}"/>
              </a:ext>
            </a:extLst>
          </p:cNvPr>
          <p:cNvGraphicFramePr>
            <a:graphicFrameLocks noChangeAspect="1"/>
          </p:cNvGraphicFramePr>
          <p:nvPr>
            <p:custDataLst>
              <p:tags r:id="rId1"/>
            </p:custDataLst>
            <p:extLst>
              <p:ext uri="{D42A27DB-BD31-4B8C-83A1-F6EECF244321}">
                <p14:modId xmlns:p14="http://schemas.microsoft.com/office/powerpoint/2010/main" val="36942484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2C8EB8AB-8ED8-0EBA-7531-E54BE4544C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useBgFill="1">
        <p:nvSpPr>
          <p:cNvPr id="9" name="Rectangle 8">
            <a:extLst>
              <a:ext uri="{FF2B5EF4-FFF2-40B4-BE49-F238E27FC236}">
                <a16:creationId xmlns:a16="http://schemas.microsoft.com/office/drawing/2014/main" id="{A599224A-F219-4DF9-8183-F7C098A5CE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bstract watercolor pattern on a white background">
            <a:extLst>
              <a:ext uri="{FF2B5EF4-FFF2-40B4-BE49-F238E27FC236}">
                <a16:creationId xmlns:a16="http://schemas.microsoft.com/office/drawing/2014/main" id="{90B5D1A0-2733-452F-9F8C-EBFE899310C1}"/>
              </a:ext>
            </a:extLst>
          </p:cNvPr>
          <p:cNvPicPr>
            <a:picLocks noChangeAspect="1"/>
          </p:cNvPicPr>
          <p:nvPr/>
        </p:nvPicPr>
        <p:blipFill rotWithShape="1">
          <a:blip r:embed="rId5"/>
          <a:srcRect t="14644" b="1086"/>
          <a:stretch/>
        </p:blipFill>
        <p:spPr>
          <a:xfrm>
            <a:off x="20" y="10"/>
            <a:ext cx="12191980" cy="6857990"/>
          </a:xfrm>
          <a:prstGeom prst="rect">
            <a:avLst/>
          </a:prstGeom>
        </p:spPr>
      </p:pic>
      <p:sp>
        <p:nvSpPr>
          <p:cNvPr id="11" name="Oval 10">
            <a:extLst>
              <a:ext uri="{FF2B5EF4-FFF2-40B4-BE49-F238E27FC236}">
                <a16:creationId xmlns:a16="http://schemas.microsoft.com/office/drawing/2014/main" id="{CC3B9006-4406-4E2F-8B42-6A968FCC89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0993" y="1165193"/>
            <a:ext cx="4527613" cy="4527613"/>
          </a:xfrm>
          <a:prstGeom prst="ellipse">
            <a:avLst/>
          </a:prstGeom>
          <a:solidFill>
            <a:schemeClr val="accent1">
              <a:lumMod val="20000"/>
              <a:lumOff val="80000"/>
            </a:schemeClr>
          </a:solidFill>
          <a:ln>
            <a:noFill/>
          </a:ln>
          <a:effectLst>
            <a:outerShdw dist="1651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4BF570-7538-F731-4439-34DC3B4C5990}"/>
              </a:ext>
            </a:extLst>
          </p:cNvPr>
          <p:cNvSpPr>
            <a:spLocks noGrp="1"/>
          </p:cNvSpPr>
          <p:nvPr>
            <p:ph type="ctrTitle"/>
          </p:nvPr>
        </p:nvSpPr>
        <p:spPr>
          <a:xfrm>
            <a:off x="1238626" y="1981199"/>
            <a:ext cx="4192348" cy="2006601"/>
          </a:xfrm>
        </p:spPr>
        <p:txBody>
          <a:bodyPr vert="horz">
            <a:normAutofit/>
          </a:bodyPr>
          <a:lstStyle/>
          <a:p>
            <a:pPr algn="ctr"/>
            <a:r>
              <a:rPr lang="en-GB" sz="3200" dirty="0">
                <a:solidFill>
                  <a:srgbClr val="000000"/>
                </a:solidFill>
              </a:rPr>
              <a:t>1 kings 10</a:t>
            </a:r>
          </a:p>
        </p:txBody>
      </p:sp>
      <p:sp>
        <p:nvSpPr>
          <p:cNvPr id="3" name="Subtitle 2">
            <a:extLst>
              <a:ext uri="{FF2B5EF4-FFF2-40B4-BE49-F238E27FC236}">
                <a16:creationId xmlns:a16="http://schemas.microsoft.com/office/drawing/2014/main" id="{2F6A3EAB-E1F3-A7B2-2D6B-4B4C50FE5076}"/>
              </a:ext>
            </a:extLst>
          </p:cNvPr>
          <p:cNvSpPr>
            <a:spLocks noGrp="1"/>
          </p:cNvSpPr>
          <p:nvPr>
            <p:ph type="subTitle" idx="1"/>
          </p:nvPr>
        </p:nvSpPr>
        <p:spPr>
          <a:xfrm>
            <a:off x="1704512" y="4262120"/>
            <a:ext cx="3231472" cy="907895"/>
          </a:xfrm>
        </p:spPr>
        <p:txBody>
          <a:bodyPr>
            <a:normAutofit/>
          </a:bodyPr>
          <a:lstStyle/>
          <a:p>
            <a:pPr algn="ctr"/>
            <a:r>
              <a:rPr lang="en-GB" dirty="0">
                <a:solidFill>
                  <a:srgbClr val="000000"/>
                </a:solidFill>
                <a:highlight>
                  <a:srgbClr val="FFFF00"/>
                </a:highlight>
              </a:rPr>
              <a:t>Great gifting; poor character</a:t>
            </a:r>
          </a:p>
        </p:txBody>
      </p:sp>
    </p:spTree>
    <p:extLst>
      <p:ext uri="{BB962C8B-B14F-4D97-AF65-F5344CB8AC3E}">
        <p14:creationId xmlns:p14="http://schemas.microsoft.com/office/powerpoint/2010/main" val="592255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1EE5B5D-1061-A802-916B-275B94A19637}"/>
              </a:ext>
            </a:extLst>
          </p:cNvPr>
          <p:cNvGraphicFramePr>
            <a:graphicFrameLocks noChangeAspect="1"/>
          </p:cNvGraphicFramePr>
          <p:nvPr>
            <p:custDataLst>
              <p:tags r:id="rId1"/>
            </p:custDataLst>
            <p:extLst>
              <p:ext uri="{D42A27DB-BD31-4B8C-83A1-F6EECF244321}">
                <p14:modId xmlns:p14="http://schemas.microsoft.com/office/powerpoint/2010/main" val="18293231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7" name="Object 6" hidden="1">
                        <a:extLst>
                          <a:ext uri="{FF2B5EF4-FFF2-40B4-BE49-F238E27FC236}">
                            <a16:creationId xmlns:a16="http://schemas.microsoft.com/office/drawing/2014/main" id="{41EE5B5D-1061-A802-916B-275B94A196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5AA464D0-8D49-AB1F-7F09-CCAFDBDED489}"/>
              </a:ext>
            </a:extLst>
          </p:cNvPr>
          <p:cNvSpPr>
            <a:spLocks noGrp="1"/>
          </p:cNvSpPr>
          <p:nvPr>
            <p:ph type="title"/>
          </p:nvPr>
        </p:nvSpPr>
        <p:spPr/>
        <p:txBody>
          <a:bodyPr vert="horz"/>
          <a:lstStyle/>
          <a:p>
            <a:r>
              <a:rPr lang="en-GB" dirty="0"/>
              <a:t>Recap</a:t>
            </a:r>
          </a:p>
        </p:txBody>
      </p:sp>
      <p:sp>
        <p:nvSpPr>
          <p:cNvPr id="9" name="Content Placeholder 8">
            <a:extLst>
              <a:ext uri="{FF2B5EF4-FFF2-40B4-BE49-F238E27FC236}">
                <a16:creationId xmlns:a16="http://schemas.microsoft.com/office/drawing/2014/main" id="{7703652F-DA73-3546-C0A5-A7D93EC313AD}"/>
              </a:ext>
            </a:extLst>
          </p:cNvPr>
          <p:cNvSpPr>
            <a:spLocks noGrp="1"/>
          </p:cNvSpPr>
          <p:nvPr>
            <p:ph idx="1"/>
          </p:nvPr>
        </p:nvSpPr>
        <p:spPr/>
        <p:txBody>
          <a:bodyPr/>
          <a:lstStyle/>
          <a:p>
            <a:r>
              <a:rPr lang="en-GB" dirty="0"/>
              <a:t>Ch 1-2 – death of David, Solomon becomes king</a:t>
            </a:r>
          </a:p>
          <a:p>
            <a:r>
              <a:rPr lang="en-GB" dirty="0"/>
              <a:t>Ch3 – Solomon asks for wisdom</a:t>
            </a:r>
          </a:p>
          <a:p>
            <a:r>
              <a:rPr lang="en-GB" dirty="0"/>
              <a:t>Ch4 – Solomon assassinates Adonijah’s clan</a:t>
            </a:r>
          </a:p>
          <a:p>
            <a:r>
              <a:rPr lang="en-GB" dirty="0"/>
              <a:t>Ch4-8 – building of temple and palace</a:t>
            </a:r>
          </a:p>
          <a:p>
            <a:r>
              <a:rPr lang="en-GB" dirty="0"/>
              <a:t>Ch9 – God appears to Solomon and offers warning</a:t>
            </a:r>
          </a:p>
          <a:p>
            <a:r>
              <a:rPr lang="en-GB" dirty="0"/>
              <a:t>Coming into Chapter 10, Solomon at the peak of his fame and glory</a:t>
            </a:r>
          </a:p>
        </p:txBody>
      </p:sp>
    </p:spTree>
    <p:extLst>
      <p:ext uri="{BB962C8B-B14F-4D97-AF65-F5344CB8AC3E}">
        <p14:creationId xmlns:p14="http://schemas.microsoft.com/office/powerpoint/2010/main" val="550356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2FEB0E6-BF5C-B045-8579-1F4D911C4B95}"/>
              </a:ext>
            </a:extLst>
          </p:cNvPr>
          <p:cNvGraphicFramePr>
            <a:graphicFrameLocks noChangeAspect="1"/>
          </p:cNvGraphicFramePr>
          <p:nvPr>
            <p:custDataLst>
              <p:tags r:id="rId1"/>
            </p:custDataLst>
            <p:extLst>
              <p:ext uri="{D42A27DB-BD31-4B8C-83A1-F6EECF244321}">
                <p14:modId xmlns:p14="http://schemas.microsoft.com/office/powerpoint/2010/main" val="2176611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92FEB0E6-BF5C-B045-8579-1F4D911C4B9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7AC77A0-0A39-5A12-DBDB-487ABDEAD705}"/>
              </a:ext>
            </a:extLst>
          </p:cNvPr>
          <p:cNvSpPr>
            <a:spLocks noGrp="1"/>
          </p:cNvSpPr>
          <p:nvPr>
            <p:ph type="title"/>
          </p:nvPr>
        </p:nvSpPr>
        <p:spPr/>
        <p:txBody>
          <a:bodyPr vert="horz"/>
          <a:lstStyle/>
          <a:p>
            <a:r>
              <a:rPr lang="en-GB" dirty="0"/>
              <a:t>1 Kings 10 overview</a:t>
            </a:r>
          </a:p>
        </p:txBody>
      </p:sp>
      <p:sp>
        <p:nvSpPr>
          <p:cNvPr id="3" name="Content Placeholder 2">
            <a:extLst>
              <a:ext uri="{FF2B5EF4-FFF2-40B4-BE49-F238E27FC236}">
                <a16:creationId xmlns:a16="http://schemas.microsoft.com/office/drawing/2014/main" id="{50CA7A72-818D-6C18-265D-95C9388CE782}"/>
              </a:ext>
            </a:extLst>
          </p:cNvPr>
          <p:cNvSpPr>
            <a:spLocks noGrp="1"/>
          </p:cNvSpPr>
          <p:nvPr>
            <p:ph idx="1"/>
          </p:nvPr>
        </p:nvSpPr>
        <p:spPr>
          <a:xfrm>
            <a:off x="808661" y="1580225"/>
            <a:ext cx="10357666" cy="4553875"/>
          </a:xfrm>
        </p:spPr>
        <p:txBody>
          <a:bodyPr>
            <a:normAutofit fontScale="92500" lnSpcReduction="10000"/>
          </a:bodyPr>
          <a:lstStyle/>
          <a:p>
            <a:r>
              <a:rPr lang="en-GB" dirty="0"/>
              <a:t>All appears to be going well, on the surface…</a:t>
            </a:r>
          </a:p>
          <a:p>
            <a:r>
              <a:rPr lang="en-GB" dirty="0"/>
              <a:t>Tale of two halves</a:t>
            </a:r>
          </a:p>
          <a:p>
            <a:pPr lvl="1"/>
            <a:r>
              <a:rPr lang="en-GB" dirty="0"/>
              <a:t>V1-13 – Solomon’s wisdom, fame and fortune</a:t>
            </a:r>
          </a:p>
          <a:p>
            <a:pPr lvl="1"/>
            <a:r>
              <a:rPr lang="en-GB" dirty="0"/>
              <a:t>V14-29 – Reveals how Solomon had lost sight of God and was violating his law</a:t>
            </a:r>
          </a:p>
          <a:p>
            <a:r>
              <a:rPr lang="en-GB" dirty="0"/>
              <a:t>What is God saying to us through this? Contrasting Solomon as one with great </a:t>
            </a:r>
            <a:r>
              <a:rPr lang="en-GB" b="1" dirty="0">
                <a:solidFill>
                  <a:schemeClr val="accent3"/>
                </a:solidFill>
              </a:rPr>
              <a:t>gifting</a:t>
            </a:r>
            <a:r>
              <a:rPr lang="en-GB" b="1" dirty="0"/>
              <a:t> </a:t>
            </a:r>
            <a:r>
              <a:rPr lang="en-GB" dirty="0"/>
              <a:t>but poor </a:t>
            </a:r>
            <a:r>
              <a:rPr lang="en-GB" b="1" dirty="0">
                <a:solidFill>
                  <a:schemeClr val="accent3"/>
                </a:solidFill>
              </a:rPr>
              <a:t>character</a:t>
            </a:r>
          </a:p>
          <a:p>
            <a:r>
              <a:rPr lang="en-GB" dirty="0"/>
              <a:t>Things for us to consider:</a:t>
            </a:r>
          </a:p>
          <a:p>
            <a:pPr lvl="1"/>
            <a:r>
              <a:rPr lang="en-GB" dirty="0"/>
              <a:t>The giftings he has given us</a:t>
            </a:r>
          </a:p>
          <a:p>
            <a:pPr lvl="1"/>
            <a:r>
              <a:rPr lang="en-GB" dirty="0"/>
              <a:t>Whether and how we operate in these giftings</a:t>
            </a:r>
          </a:p>
          <a:p>
            <a:pPr lvl="1"/>
            <a:r>
              <a:rPr lang="en-GB" dirty="0"/>
              <a:t>Whether these giftings can operate as a safety net to avoid us fully relying on God</a:t>
            </a:r>
          </a:p>
          <a:p>
            <a:pPr lvl="1"/>
            <a:r>
              <a:rPr lang="en-GB" dirty="0"/>
              <a:t>How do we partner with Him to both exercise and submit our gift, and develop character?</a:t>
            </a:r>
          </a:p>
          <a:p>
            <a:pPr lvl="1"/>
            <a:endParaRPr lang="en-GB" dirty="0"/>
          </a:p>
        </p:txBody>
      </p:sp>
    </p:spTree>
    <p:extLst>
      <p:ext uri="{BB962C8B-B14F-4D97-AF65-F5344CB8AC3E}">
        <p14:creationId xmlns:p14="http://schemas.microsoft.com/office/powerpoint/2010/main" val="337896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D8E5099-63F9-7965-4C89-B1887B1318A1}"/>
              </a:ext>
            </a:extLst>
          </p:cNvPr>
          <p:cNvGraphicFramePr>
            <a:graphicFrameLocks noChangeAspect="1"/>
          </p:cNvGraphicFramePr>
          <p:nvPr>
            <p:custDataLst>
              <p:tags r:id="rId1"/>
            </p:custDataLst>
            <p:extLst>
              <p:ext uri="{D42A27DB-BD31-4B8C-83A1-F6EECF244321}">
                <p14:modId xmlns:p14="http://schemas.microsoft.com/office/powerpoint/2010/main" val="33314775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2D8E5099-63F9-7965-4C89-B1887B1318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879AF6C-A2EF-8FC3-935A-DD46DFB894D9}"/>
              </a:ext>
            </a:extLst>
          </p:cNvPr>
          <p:cNvSpPr>
            <a:spLocks noGrp="1"/>
          </p:cNvSpPr>
          <p:nvPr>
            <p:ph type="title"/>
          </p:nvPr>
        </p:nvSpPr>
        <p:spPr/>
        <p:txBody>
          <a:bodyPr vert="horz"/>
          <a:lstStyle/>
          <a:p>
            <a:r>
              <a:rPr lang="en-GB" dirty="0"/>
              <a:t>1 Kings 10:1-7</a:t>
            </a:r>
          </a:p>
        </p:txBody>
      </p:sp>
      <p:sp>
        <p:nvSpPr>
          <p:cNvPr id="3" name="Content Placeholder 2">
            <a:extLst>
              <a:ext uri="{FF2B5EF4-FFF2-40B4-BE49-F238E27FC236}">
                <a16:creationId xmlns:a16="http://schemas.microsoft.com/office/drawing/2014/main" id="{AAFFE862-253B-1282-7653-959BC53BC043}"/>
              </a:ext>
            </a:extLst>
          </p:cNvPr>
          <p:cNvSpPr>
            <a:spLocks noGrp="1"/>
          </p:cNvSpPr>
          <p:nvPr>
            <p:ph idx="1"/>
          </p:nvPr>
        </p:nvSpPr>
        <p:spPr>
          <a:xfrm>
            <a:off x="808662" y="1633489"/>
            <a:ext cx="10357666" cy="4634143"/>
          </a:xfrm>
          <a:custGeom>
            <a:avLst/>
            <a:gdLst>
              <a:gd name="connsiteX0" fmla="*/ 0 w 10357666"/>
              <a:gd name="connsiteY0" fmla="*/ 0 h 4634143"/>
              <a:gd name="connsiteX1" fmla="*/ 575426 w 10357666"/>
              <a:gd name="connsiteY1" fmla="*/ 0 h 4634143"/>
              <a:gd name="connsiteX2" fmla="*/ 840122 w 10357666"/>
              <a:gd name="connsiteY2" fmla="*/ 0 h 4634143"/>
              <a:gd name="connsiteX3" fmla="*/ 1104818 w 10357666"/>
              <a:gd name="connsiteY3" fmla="*/ 0 h 4634143"/>
              <a:gd name="connsiteX4" fmla="*/ 1369514 w 10357666"/>
              <a:gd name="connsiteY4" fmla="*/ 0 h 4634143"/>
              <a:gd name="connsiteX5" fmla="*/ 1944940 w 10357666"/>
              <a:gd name="connsiteY5" fmla="*/ 0 h 4634143"/>
              <a:gd name="connsiteX6" fmla="*/ 2520365 w 10357666"/>
              <a:gd name="connsiteY6" fmla="*/ 0 h 4634143"/>
              <a:gd name="connsiteX7" fmla="*/ 2992215 w 10357666"/>
              <a:gd name="connsiteY7" fmla="*/ 0 h 4634143"/>
              <a:gd name="connsiteX8" fmla="*/ 3671217 w 10357666"/>
              <a:gd name="connsiteY8" fmla="*/ 0 h 4634143"/>
              <a:gd name="connsiteX9" fmla="*/ 4350220 w 10357666"/>
              <a:gd name="connsiteY9" fmla="*/ 0 h 4634143"/>
              <a:gd name="connsiteX10" fmla="*/ 4614916 w 10357666"/>
              <a:gd name="connsiteY10" fmla="*/ 0 h 4634143"/>
              <a:gd name="connsiteX11" fmla="*/ 5086765 w 10357666"/>
              <a:gd name="connsiteY11" fmla="*/ 0 h 4634143"/>
              <a:gd name="connsiteX12" fmla="*/ 5765767 w 10357666"/>
              <a:gd name="connsiteY12" fmla="*/ 0 h 4634143"/>
              <a:gd name="connsiteX13" fmla="*/ 6237617 w 10357666"/>
              <a:gd name="connsiteY13" fmla="*/ 0 h 4634143"/>
              <a:gd name="connsiteX14" fmla="*/ 6605889 w 10357666"/>
              <a:gd name="connsiteY14" fmla="*/ 0 h 4634143"/>
              <a:gd name="connsiteX15" fmla="*/ 6870585 w 10357666"/>
              <a:gd name="connsiteY15" fmla="*/ 0 h 4634143"/>
              <a:gd name="connsiteX16" fmla="*/ 7342434 w 10357666"/>
              <a:gd name="connsiteY16" fmla="*/ 0 h 4634143"/>
              <a:gd name="connsiteX17" fmla="*/ 7710707 w 10357666"/>
              <a:gd name="connsiteY17" fmla="*/ 0 h 4634143"/>
              <a:gd name="connsiteX18" fmla="*/ 8182556 w 10357666"/>
              <a:gd name="connsiteY18" fmla="*/ 0 h 4634143"/>
              <a:gd name="connsiteX19" fmla="*/ 8861559 w 10357666"/>
              <a:gd name="connsiteY19" fmla="*/ 0 h 4634143"/>
              <a:gd name="connsiteX20" fmla="*/ 9333408 w 10357666"/>
              <a:gd name="connsiteY20" fmla="*/ 0 h 4634143"/>
              <a:gd name="connsiteX21" fmla="*/ 9598104 w 10357666"/>
              <a:gd name="connsiteY21" fmla="*/ 0 h 4634143"/>
              <a:gd name="connsiteX22" fmla="*/ 10357666 w 10357666"/>
              <a:gd name="connsiteY22" fmla="*/ 0 h 4634143"/>
              <a:gd name="connsiteX23" fmla="*/ 10357666 w 10357666"/>
              <a:gd name="connsiteY23" fmla="*/ 579268 h 4634143"/>
              <a:gd name="connsiteX24" fmla="*/ 10357666 w 10357666"/>
              <a:gd name="connsiteY24" fmla="*/ 1065853 h 4634143"/>
              <a:gd name="connsiteX25" fmla="*/ 10357666 w 10357666"/>
              <a:gd name="connsiteY25" fmla="*/ 1506096 h 4634143"/>
              <a:gd name="connsiteX26" fmla="*/ 10357666 w 10357666"/>
              <a:gd name="connsiteY26" fmla="*/ 2085364 h 4634143"/>
              <a:gd name="connsiteX27" fmla="*/ 10357666 w 10357666"/>
              <a:gd name="connsiteY27" fmla="*/ 2664632 h 4634143"/>
              <a:gd name="connsiteX28" fmla="*/ 10357666 w 10357666"/>
              <a:gd name="connsiteY28" fmla="*/ 3104876 h 4634143"/>
              <a:gd name="connsiteX29" fmla="*/ 10357666 w 10357666"/>
              <a:gd name="connsiteY29" fmla="*/ 3637802 h 4634143"/>
              <a:gd name="connsiteX30" fmla="*/ 10357666 w 10357666"/>
              <a:gd name="connsiteY30" fmla="*/ 4124387 h 4634143"/>
              <a:gd name="connsiteX31" fmla="*/ 10357666 w 10357666"/>
              <a:gd name="connsiteY31" fmla="*/ 4634143 h 4634143"/>
              <a:gd name="connsiteX32" fmla="*/ 9575087 w 10357666"/>
              <a:gd name="connsiteY32" fmla="*/ 4634143 h 4634143"/>
              <a:gd name="connsiteX33" fmla="*/ 8999661 w 10357666"/>
              <a:gd name="connsiteY33" fmla="*/ 4634143 h 4634143"/>
              <a:gd name="connsiteX34" fmla="*/ 8631388 w 10357666"/>
              <a:gd name="connsiteY34" fmla="*/ 4634143 h 4634143"/>
              <a:gd name="connsiteX35" fmla="*/ 7952386 w 10357666"/>
              <a:gd name="connsiteY35" fmla="*/ 4634143 h 4634143"/>
              <a:gd name="connsiteX36" fmla="*/ 7169807 w 10357666"/>
              <a:gd name="connsiteY36" fmla="*/ 4634143 h 4634143"/>
              <a:gd name="connsiteX37" fmla="*/ 6490804 w 10357666"/>
              <a:gd name="connsiteY37" fmla="*/ 4634143 h 4634143"/>
              <a:gd name="connsiteX38" fmla="*/ 6018955 w 10357666"/>
              <a:gd name="connsiteY38" fmla="*/ 4634143 h 4634143"/>
              <a:gd name="connsiteX39" fmla="*/ 5547106 w 10357666"/>
              <a:gd name="connsiteY39" fmla="*/ 4634143 h 4634143"/>
              <a:gd name="connsiteX40" fmla="*/ 4971680 w 10357666"/>
              <a:gd name="connsiteY40" fmla="*/ 4634143 h 4634143"/>
              <a:gd name="connsiteX41" fmla="*/ 4292677 w 10357666"/>
              <a:gd name="connsiteY41" fmla="*/ 4634143 h 4634143"/>
              <a:gd name="connsiteX42" fmla="*/ 3717251 w 10357666"/>
              <a:gd name="connsiteY42" fmla="*/ 4634143 h 4634143"/>
              <a:gd name="connsiteX43" fmla="*/ 2934672 w 10357666"/>
              <a:gd name="connsiteY43" fmla="*/ 4634143 h 4634143"/>
              <a:gd name="connsiteX44" fmla="*/ 2255669 w 10357666"/>
              <a:gd name="connsiteY44" fmla="*/ 4634143 h 4634143"/>
              <a:gd name="connsiteX45" fmla="*/ 1473090 w 10357666"/>
              <a:gd name="connsiteY45" fmla="*/ 4634143 h 4634143"/>
              <a:gd name="connsiteX46" fmla="*/ 794088 w 10357666"/>
              <a:gd name="connsiteY46" fmla="*/ 4634143 h 4634143"/>
              <a:gd name="connsiteX47" fmla="*/ 0 w 10357666"/>
              <a:gd name="connsiteY47" fmla="*/ 4634143 h 4634143"/>
              <a:gd name="connsiteX48" fmla="*/ 0 w 10357666"/>
              <a:gd name="connsiteY48" fmla="*/ 4193899 h 4634143"/>
              <a:gd name="connsiteX49" fmla="*/ 0 w 10357666"/>
              <a:gd name="connsiteY49" fmla="*/ 3707314 h 4634143"/>
              <a:gd name="connsiteX50" fmla="*/ 0 w 10357666"/>
              <a:gd name="connsiteY50" fmla="*/ 3174388 h 4634143"/>
              <a:gd name="connsiteX51" fmla="*/ 0 w 10357666"/>
              <a:gd name="connsiteY51" fmla="*/ 2502437 h 4634143"/>
              <a:gd name="connsiteX52" fmla="*/ 0 w 10357666"/>
              <a:gd name="connsiteY52" fmla="*/ 2062194 h 4634143"/>
              <a:gd name="connsiteX53" fmla="*/ 0 w 10357666"/>
              <a:gd name="connsiteY53" fmla="*/ 1482926 h 4634143"/>
              <a:gd name="connsiteX54" fmla="*/ 0 w 10357666"/>
              <a:gd name="connsiteY54" fmla="*/ 949999 h 4634143"/>
              <a:gd name="connsiteX55" fmla="*/ 0 w 10357666"/>
              <a:gd name="connsiteY55" fmla="*/ 0 h 463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357666" h="4634143" fill="none" extrusionOk="0">
                <a:moveTo>
                  <a:pt x="0" y="0"/>
                </a:moveTo>
                <a:cubicBezTo>
                  <a:pt x="271829" y="-25396"/>
                  <a:pt x="340863" y="738"/>
                  <a:pt x="575426" y="0"/>
                </a:cubicBezTo>
                <a:cubicBezTo>
                  <a:pt x="809989" y="-738"/>
                  <a:pt x="772697" y="12862"/>
                  <a:pt x="840122" y="0"/>
                </a:cubicBezTo>
                <a:cubicBezTo>
                  <a:pt x="907547" y="-12862"/>
                  <a:pt x="1023601" y="8782"/>
                  <a:pt x="1104818" y="0"/>
                </a:cubicBezTo>
                <a:cubicBezTo>
                  <a:pt x="1186035" y="-8782"/>
                  <a:pt x="1309783" y="14004"/>
                  <a:pt x="1369514" y="0"/>
                </a:cubicBezTo>
                <a:cubicBezTo>
                  <a:pt x="1429245" y="-14004"/>
                  <a:pt x="1715167" y="20341"/>
                  <a:pt x="1944940" y="0"/>
                </a:cubicBezTo>
                <a:cubicBezTo>
                  <a:pt x="2174713" y="-20341"/>
                  <a:pt x="2271919" y="57495"/>
                  <a:pt x="2520365" y="0"/>
                </a:cubicBezTo>
                <a:cubicBezTo>
                  <a:pt x="2768811" y="-57495"/>
                  <a:pt x="2876207" y="47954"/>
                  <a:pt x="2992215" y="0"/>
                </a:cubicBezTo>
                <a:cubicBezTo>
                  <a:pt x="3108223" y="-47954"/>
                  <a:pt x="3460515" y="52098"/>
                  <a:pt x="3671217" y="0"/>
                </a:cubicBezTo>
                <a:cubicBezTo>
                  <a:pt x="3881919" y="-52098"/>
                  <a:pt x="4209609" y="19104"/>
                  <a:pt x="4350220" y="0"/>
                </a:cubicBezTo>
                <a:cubicBezTo>
                  <a:pt x="4490831" y="-19104"/>
                  <a:pt x="4484728" y="18293"/>
                  <a:pt x="4614916" y="0"/>
                </a:cubicBezTo>
                <a:cubicBezTo>
                  <a:pt x="4745104" y="-18293"/>
                  <a:pt x="4979691" y="30881"/>
                  <a:pt x="5086765" y="0"/>
                </a:cubicBezTo>
                <a:cubicBezTo>
                  <a:pt x="5193839" y="-30881"/>
                  <a:pt x="5462424" y="44296"/>
                  <a:pt x="5765767" y="0"/>
                </a:cubicBezTo>
                <a:cubicBezTo>
                  <a:pt x="6069110" y="-44296"/>
                  <a:pt x="6012520" y="40542"/>
                  <a:pt x="6237617" y="0"/>
                </a:cubicBezTo>
                <a:cubicBezTo>
                  <a:pt x="6462714" y="-40542"/>
                  <a:pt x="6494030" y="28778"/>
                  <a:pt x="6605889" y="0"/>
                </a:cubicBezTo>
                <a:cubicBezTo>
                  <a:pt x="6717748" y="-28778"/>
                  <a:pt x="6784242" y="12266"/>
                  <a:pt x="6870585" y="0"/>
                </a:cubicBezTo>
                <a:cubicBezTo>
                  <a:pt x="6956928" y="-12266"/>
                  <a:pt x="7213963" y="13400"/>
                  <a:pt x="7342434" y="0"/>
                </a:cubicBezTo>
                <a:cubicBezTo>
                  <a:pt x="7470905" y="-13400"/>
                  <a:pt x="7597814" y="35098"/>
                  <a:pt x="7710707" y="0"/>
                </a:cubicBezTo>
                <a:cubicBezTo>
                  <a:pt x="7823600" y="-35098"/>
                  <a:pt x="7947683" y="51358"/>
                  <a:pt x="8182556" y="0"/>
                </a:cubicBezTo>
                <a:cubicBezTo>
                  <a:pt x="8417429" y="-51358"/>
                  <a:pt x="8567723" y="67054"/>
                  <a:pt x="8861559" y="0"/>
                </a:cubicBezTo>
                <a:cubicBezTo>
                  <a:pt x="9155395" y="-67054"/>
                  <a:pt x="9129393" y="54896"/>
                  <a:pt x="9333408" y="0"/>
                </a:cubicBezTo>
                <a:cubicBezTo>
                  <a:pt x="9537423" y="-54896"/>
                  <a:pt x="9535898" y="31568"/>
                  <a:pt x="9598104" y="0"/>
                </a:cubicBezTo>
                <a:cubicBezTo>
                  <a:pt x="9660310" y="-31568"/>
                  <a:pt x="10052354" y="79200"/>
                  <a:pt x="10357666" y="0"/>
                </a:cubicBezTo>
                <a:cubicBezTo>
                  <a:pt x="10384542" y="119549"/>
                  <a:pt x="10345048" y="335659"/>
                  <a:pt x="10357666" y="579268"/>
                </a:cubicBezTo>
                <a:cubicBezTo>
                  <a:pt x="10370284" y="822877"/>
                  <a:pt x="10352025" y="936635"/>
                  <a:pt x="10357666" y="1065853"/>
                </a:cubicBezTo>
                <a:cubicBezTo>
                  <a:pt x="10363307" y="1195072"/>
                  <a:pt x="10321465" y="1321807"/>
                  <a:pt x="10357666" y="1506096"/>
                </a:cubicBezTo>
                <a:cubicBezTo>
                  <a:pt x="10393867" y="1690385"/>
                  <a:pt x="10343827" y="1900995"/>
                  <a:pt x="10357666" y="2085364"/>
                </a:cubicBezTo>
                <a:cubicBezTo>
                  <a:pt x="10371505" y="2269733"/>
                  <a:pt x="10336793" y="2511517"/>
                  <a:pt x="10357666" y="2664632"/>
                </a:cubicBezTo>
                <a:cubicBezTo>
                  <a:pt x="10378539" y="2817747"/>
                  <a:pt x="10355344" y="2996966"/>
                  <a:pt x="10357666" y="3104876"/>
                </a:cubicBezTo>
                <a:cubicBezTo>
                  <a:pt x="10359988" y="3212786"/>
                  <a:pt x="10306315" y="3491859"/>
                  <a:pt x="10357666" y="3637802"/>
                </a:cubicBezTo>
                <a:cubicBezTo>
                  <a:pt x="10409017" y="3783745"/>
                  <a:pt x="10322820" y="3891914"/>
                  <a:pt x="10357666" y="4124387"/>
                </a:cubicBezTo>
                <a:cubicBezTo>
                  <a:pt x="10392512" y="4356861"/>
                  <a:pt x="10349851" y="4415040"/>
                  <a:pt x="10357666" y="4634143"/>
                </a:cubicBezTo>
                <a:cubicBezTo>
                  <a:pt x="10066067" y="4657235"/>
                  <a:pt x="9844649" y="4559735"/>
                  <a:pt x="9575087" y="4634143"/>
                </a:cubicBezTo>
                <a:cubicBezTo>
                  <a:pt x="9305525" y="4708551"/>
                  <a:pt x="9280496" y="4608892"/>
                  <a:pt x="8999661" y="4634143"/>
                </a:cubicBezTo>
                <a:cubicBezTo>
                  <a:pt x="8718826" y="4659394"/>
                  <a:pt x="8740009" y="4615407"/>
                  <a:pt x="8631388" y="4634143"/>
                </a:cubicBezTo>
                <a:cubicBezTo>
                  <a:pt x="8522767" y="4652879"/>
                  <a:pt x="8247211" y="4598372"/>
                  <a:pt x="7952386" y="4634143"/>
                </a:cubicBezTo>
                <a:cubicBezTo>
                  <a:pt x="7657561" y="4669914"/>
                  <a:pt x="7389027" y="4581438"/>
                  <a:pt x="7169807" y="4634143"/>
                </a:cubicBezTo>
                <a:cubicBezTo>
                  <a:pt x="6950587" y="4686848"/>
                  <a:pt x="6633493" y="4604046"/>
                  <a:pt x="6490804" y="4634143"/>
                </a:cubicBezTo>
                <a:cubicBezTo>
                  <a:pt x="6348115" y="4664240"/>
                  <a:pt x="6195167" y="4624525"/>
                  <a:pt x="6018955" y="4634143"/>
                </a:cubicBezTo>
                <a:cubicBezTo>
                  <a:pt x="5842743" y="4643761"/>
                  <a:pt x="5748732" y="4606176"/>
                  <a:pt x="5547106" y="4634143"/>
                </a:cubicBezTo>
                <a:cubicBezTo>
                  <a:pt x="5345480" y="4662110"/>
                  <a:pt x="5242436" y="4576677"/>
                  <a:pt x="4971680" y="4634143"/>
                </a:cubicBezTo>
                <a:cubicBezTo>
                  <a:pt x="4700924" y="4691609"/>
                  <a:pt x="4614213" y="4622349"/>
                  <a:pt x="4292677" y="4634143"/>
                </a:cubicBezTo>
                <a:cubicBezTo>
                  <a:pt x="3971141" y="4645937"/>
                  <a:pt x="3995897" y="4584150"/>
                  <a:pt x="3717251" y="4634143"/>
                </a:cubicBezTo>
                <a:cubicBezTo>
                  <a:pt x="3438605" y="4684136"/>
                  <a:pt x="3130906" y="4564058"/>
                  <a:pt x="2934672" y="4634143"/>
                </a:cubicBezTo>
                <a:cubicBezTo>
                  <a:pt x="2738438" y="4704228"/>
                  <a:pt x="2557874" y="4582801"/>
                  <a:pt x="2255669" y="4634143"/>
                </a:cubicBezTo>
                <a:cubicBezTo>
                  <a:pt x="1953464" y="4685485"/>
                  <a:pt x="1855858" y="4633541"/>
                  <a:pt x="1473090" y="4634143"/>
                </a:cubicBezTo>
                <a:cubicBezTo>
                  <a:pt x="1090322" y="4634745"/>
                  <a:pt x="1106922" y="4557162"/>
                  <a:pt x="794088" y="4634143"/>
                </a:cubicBezTo>
                <a:cubicBezTo>
                  <a:pt x="481254" y="4711124"/>
                  <a:pt x="282235" y="4626621"/>
                  <a:pt x="0" y="4634143"/>
                </a:cubicBezTo>
                <a:cubicBezTo>
                  <a:pt x="-1498" y="4480192"/>
                  <a:pt x="14451" y="4379335"/>
                  <a:pt x="0" y="4193899"/>
                </a:cubicBezTo>
                <a:cubicBezTo>
                  <a:pt x="-14451" y="4008463"/>
                  <a:pt x="19740" y="3925651"/>
                  <a:pt x="0" y="3707314"/>
                </a:cubicBezTo>
                <a:cubicBezTo>
                  <a:pt x="-19740" y="3488977"/>
                  <a:pt x="18159" y="3393242"/>
                  <a:pt x="0" y="3174388"/>
                </a:cubicBezTo>
                <a:cubicBezTo>
                  <a:pt x="-18159" y="2955534"/>
                  <a:pt x="17806" y="2671717"/>
                  <a:pt x="0" y="2502437"/>
                </a:cubicBezTo>
                <a:cubicBezTo>
                  <a:pt x="-17806" y="2333157"/>
                  <a:pt x="4460" y="2269303"/>
                  <a:pt x="0" y="2062194"/>
                </a:cubicBezTo>
                <a:cubicBezTo>
                  <a:pt x="-4460" y="1855085"/>
                  <a:pt x="48167" y="1703143"/>
                  <a:pt x="0" y="1482926"/>
                </a:cubicBezTo>
                <a:cubicBezTo>
                  <a:pt x="-48167" y="1262709"/>
                  <a:pt x="42521" y="1184717"/>
                  <a:pt x="0" y="949999"/>
                </a:cubicBezTo>
                <a:cubicBezTo>
                  <a:pt x="-42521" y="715281"/>
                  <a:pt x="59345" y="433592"/>
                  <a:pt x="0" y="0"/>
                </a:cubicBezTo>
                <a:close/>
              </a:path>
              <a:path w="10357666" h="4634143"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410463" y="142571"/>
                  <a:pt x="10305001" y="306431"/>
                  <a:pt x="10357666" y="440244"/>
                </a:cubicBezTo>
                <a:cubicBezTo>
                  <a:pt x="10410331" y="574057"/>
                  <a:pt x="10304675" y="806572"/>
                  <a:pt x="10357666" y="926829"/>
                </a:cubicBezTo>
                <a:cubicBezTo>
                  <a:pt x="10410657" y="1047086"/>
                  <a:pt x="10348805" y="1205381"/>
                  <a:pt x="10357666" y="1459755"/>
                </a:cubicBezTo>
                <a:cubicBezTo>
                  <a:pt x="10366527" y="1714129"/>
                  <a:pt x="10332612" y="1721037"/>
                  <a:pt x="10357666" y="1946340"/>
                </a:cubicBezTo>
                <a:cubicBezTo>
                  <a:pt x="10382720" y="2171644"/>
                  <a:pt x="10356281" y="2285658"/>
                  <a:pt x="10357666" y="2386584"/>
                </a:cubicBezTo>
                <a:cubicBezTo>
                  <a:pt x="10359051" y="2487510"/>
                  <a:pt x="10290448" y="2754048"/>
                  <a:pt x="10357666" y="3058534"/>
                </a:cubicBezTo>
                <a:cubicBezTo>
                  <a:pt x="10424884" y="3363020"/>
                  <a:pt x="10352017" y="3458220"/>
                  <a:pt x="10357666" y="3684144"/>
                </a:cubicBezTo>
                <a:cubicBezTo>
                  <a:pt x="10363315" y="3910068"/>
                  <a:pt x="10321776" y="4014972"/>
                  <a:pt x="10357666" y="4124387"/>
                </a:cubicBezTo>
                <a:cubicBezTo>
                  <a:pt x="10393556" y="4233802"/>
                  <a:pt x="10316043" y="4496977"/>
                  <a:pt x="10357666" y="4634143"/>
                </a:cubicBezTo>
                <a:cubicBezTo>
                  <a:pt x="10135709" y="4655074"/>
                  <a:pt x="10005997" y="4598408"/>
                  <a:pt x="9885817" y="4634143"/>
                </a:cubicBezTo>
                <a:cubicBezTo>
                  <a:pt x="9765637" y="4669878"/>
                  <a:pt x="9738313" y="4605826"/>
                  <a:pt x="9621121" y="4634143"/>
                </a:cubicBezTo>
                <a:cubicBezTo>
                  <a:pt x="9503929" y="4662460"/>
                  <a:pt x="9213302" y="4600812"/>
                  <a:pt x="8942118" y="4634143"/>
                </a:cubicBezTo>
                <a:cubicBezTo>
                  <a:pt x="8670934" y="4667474"/>
                  <a:pt x="8584096" y="4582374"/>
                  <a:pt x="8366692" y="4634143"/>
                </a:cubicBezTo>
                <a:cubicBezTo>
                  <a:pt x="8149288" y="4685912"/>
                  <a:pt x="7794921" y="4542400"/>
                  <a:pt x="7584113" y="4634143"/>
                </a:cubicBezTo>
                <a:cubicBezTo>
                  <a:pt x="7373305" y="4725886"/>
                  <a:pt x="7266749" y="4621428"/>
                  <a:pt x="7112264" y="4634143"/>
                </a:cubicBezTo>
                <a:cubicBezTo>
                  <a:pt x="6957779" y="4646858"/>
                  <a:pt x="6749743" y="4586659"/>
                  <a:pt x="6433261" y="4634143"/>
                </a:cubicBezTo>
                <a:cubicBezTo>
                  <a:pt x="6116779" y="4681627"/>
                  <a:pt x="6290100" y="4608634"/>
                  <a:pt x="6168566" y="4634143"/>
                </a:cubicBezTo>
                <a:cubicBezTo>
                  <a:pt x="6047032" y="4659652"/>
                  <a:pt x="5855909" y="4599162"/>
                  <a:pt x="5696716" y="4634143"/>
                </a:cubicBezTo>
                <a:cubicBezTo>
                  <a:pt x="5537523" y="4669124"/>
                  <a:pt x="5512310" y="4612095"/>
                  <a:pt x="5432020" y="4634143"/>
                </a:cubicBezTo>
                <a:cubicBezTo>
                  <a:pt x="5351730" y="4656191"/>
                  <a:pt x="4979904" y="4571867"/>
                  <a:pt x="4856595" y="4634143"/>
                </a:cubicBezTo>
                <a:cubicBezTo>
                  <a:pt x="4733286" y="4696419"/>
                  <a:pt x="4656896" y="4627343"/>
                  <a:pt x="4488322" y="4634143"/>
                </a:cubicBezTo>
                <a:cubicBezTo>
                  <a:pt x="4319748" y="4640943"/>
                  <a:pt x="4147843" y="4602952"/>
                  <a:pt x="4016473" y="4634143"/>
                </a:cubicBezTo>
                <a:cubicBezTo>
                  <a:pt x="3885103" y="4665334"/>
                  <a:pt x="3684938" y="4617405"/>
                  <a:pt x="3441047" y="4634143"/>
                </a:cubicBezTo>
                <a:cubicBezTo>
                  <a:pt x="3197156" y="4650881"/>
                  <a:pt x="3289305" y="4617423"/>
                  <a:pt x="3176351" y="4634143"/>
                </a:cubicBezTo>
                <a:cubicBezTo>
                  <a:pt x="3063397" y="4650863"/>
                  <a:pt x="2986781" y="4612216"/>
                  <a:pt x="2911655" y="4634143"/>
                </a:cubicBezTo>
                <a:cubicBezTo>
                  <a:pt x="2836529" y="4656070"/>
                  <a:pt x="2737445" y="4608839"/>
                  <a:pt x="2646959" y="4634143"/>
                </a:cubicBezTo>
                <a:cubicBezTo>
                  <a:pt x="2556473" y="4659447"/>
                  <a:pt x="2456710" y="4605437"/>
                  <a:pt x="2278687" y="4634143"/>
                </a:cubicBezTo>
                <a:cubicBezTo>
                  <a:pt x="2100664" y="4662849"/>
                  <a:pt x="2119195" y="4619872"/>
                  <a:pt x="2013991" y="4634143"/>
                </a:cubicBezTo>
                <a:cubicBezTo>
                  <a:pt x="1908787" y="4648414"/>
                  <a:pt x="1453155" y="4571188"/>
                  <a:pt x="1231411" y="4634143"/>
                </a:cubicBezTo>
                <a:cubicBezTo>
                  <a:pt x="1009667" y="4697098"/>
                  <a:pt x="526536" y="4563665"/>
                  <a:pt x="0" y="4634143"/>
                </a:cubicBezTo>
                <a:cubicBezTo>
                  <a:pt x="-23279" y="4435034"/>
                  <a:pt x="51567" y="4247311"/>
                  <a:pt x="0" y="3962192"/>
                </a:cubicBezTo>
                <a:cubicBezTo>
                  <a:pt x="-51567" y="3677073"/>
                  <a:pt x="42843" y="3688679"/>
                  <a:pt x="0" y="3521949"/>
                </a:cubicBezTo>
                <a:cubicBezTo>
                  <a:pt x="-42843" y="3355219"/>
                  <a:pt x="42540" y="3175311"/>
                  <a:pt x="0" y="3081705"/>
                </a:cubicBezTo>
                <a:cubicBezTo>
                  <a:pt x="-42540" y="2988099"/>
                  <a:pt x="44108" y="2724077"/>
                  <a:pt x="0" y="2548779"/>
                </a:cubicBezTo>
                <a:cubicBezTo>
                  <a:pt x="-44108" y="2373481"/>
                  <a:pt x="25074" y="2193641"/>
                  <a:pt x="0" y="2015852"/>
                </a:cubicBezTo>
                <a:cubicBezTo>
                  <a:pt x="-25074" y="1838063"/>
                  <a:pt x="44274" y="1591309"/>
                  <a:pt x="0" y="1482926"/>
                </a:cubicBezTo>
                <a:cubicBezTo>
                  <a:pt x="-44274" y="1374543"/>
                  <a:pt x="41495" y="1189119"/>
                  <a:pt x="0" y="1042682"/>
                </a:cubicBezTo>
                <a:cubicBezTo>
                  <a:pt x="-41495" y="896245"/>
                  <a:pt x="108385" y="288991"/>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sk:type>
                    <ask:lineSketchScribble/>
                  </ask:type>
                </ask:lineSketchStyleProps>
              </a:ext>
            </a:extLst>
          </a:ln>
        </p:spPr>
        <p:txBody>
          <a:bodyPr>
            <a:normAutofit lnSpcReduction="10000"/>
          </a:bodyPr>
          <a:lstStyle/>
          <a:p>
            <a:pPr marL="0" indent="0">
              <a:buNone/>
            </a:pPr>
            <a:r>
              <a:rPr lang="en-US" i="1" baseline="30000" dirty="0"/>
              <a:t>1</a:t>
            </a:r>
            <a:r>
              <a:rPr lang="en-US" i="1" dirty="0"/>
              <a:t> When the </a:t>
            </a:r>
            <a:r>
              <a:rPr lang="en-US" b="1" i="1" dirty="0">
                <a:solidFill>
                  <a:schemeClr val="accent3"/>
                </a:solidFill>
              </a:rPr>
              <a:t>queen of Sheba </a:t>
            </a:r>
            <a:r>
              <a:rPr lang="en-US" i="1" dirty="0"/>
              <a:t>heard about the </a:t>
            </a:r>
            <a:r>
              <a:rPr lang="en-US" b="1" i="1" dirty="0">
                <a:solidFill>
                  <a:schemeClr val="accent3"/>
                </a:solidFill>
              </a:rPr>
              <a:t>fame of Solomon </a:t>
            </a:r>
            <a:r>
              <a:rPr lang="en-US" i="1" dirty="0"/>
              <a:t>and </a:t>
            </a:r>
            <a:r>
              <a:rPr lang="en-US" b="1" i="1" dirty="0">
                <a:solidFill>
                  <a:schemeClr val="accent3"/>
                </a:solidFill>
              </a:rPr>
              <a:t>his relationship to the Lord</a:t>
            </a:r>
            <a:r>
              <a:rPr lang="en-US" i="1" dirty="0"/>
              <a:t>, she came to </a:t>
            </a:r>
            <a:r>
              <a:rPr lang="en-US" b="1" i="1" dirty="0">
                <a:solidFill>
                  <a:schemeClr val="accent3"/>
                </a:solidFill>
              </a:rPr>
              <a:t>test Solomon with hard questions</a:t>
            </a:r>
            <a:r>
              <a:rPr lang="en-US" i="1" dirty="0"/>
              <a:t>. </a:t>
            </a:r>
            <a:r>
              <a:rPr lang="en-US" i="1" baseline="30000" dirty="0"/>
              <a:t>2</a:t>
            </a:r>
            <a:r>
              <a:rPr lang="en-US" i="1" dirty="0"/>
              <a:t> Arriving at Jerusalem with a </a:t>
            </a:r>
            <a:r>
              <a:rPr lang="en-US" b="1" i="1" dirty="0">
                <a:solidFill>
                  <a:schemeClr val="accent3"/>
                </a:solidFill>
              </a:rPr>
              <a:t>very great caravan</a:t>
            </a:r>
            <a:r>
              <a:rPr lang="en-US" i="1" dirty="0"/>
              <a:t>—with camels carrying spices, large quantities of gold, and precious stones—she came to Solomon and talked with him about </a:t>
            </a:r>
            <a:r>
              <a:rPr lang="en-US" b="1" i="1" dirty="0">
                <a:solidFill>
                  <a:schemeClr val="accent3"/>
                </a:solidFill>
              </a:rPr>
              <a:t>all that she had on her mind</a:t>
            </a:r>
            <a:r>
              <a:rPr lang="en-US" i="1" dirty="0"/>
              <a:t>. </a:t>
            </a:r>
            <a:r>
              <a:rPr lang="en-US" i="1" baseline="30000" dirty="0"/>
              <a:t>3</a:t>
            </a:r>
            <a:r>
              <a:rPr lang="en-US" i="1" dirty="0"/>
              <a:t> Solomon answered all her questions; </a:t>
            </a:r>
            <a:r>
              <a:rPr lang="en-US" b="1" i="1" dirty="0">
                <a:solidFill>
                  <a:schemeClr val="accent3"/>
                </a:solidFill>
              </a:rPr>
              <a:t>nothing was too hard for the king to explain to her</a:t>
            </a:r>
            <a:r>
              <a:rPr lang="en-US" i="1" dirty="0"/>
              <a:t>. </a:t>
            </a:r>
            <a:r>
              <a:rPr lang="en-US" i="1" baseline="30000" dirty="0"/>
              <a:t>4</a:t>
            </a:r>
            <a:r>
              <a:rPr lang="en-US" i="1" dirty="0"/>
              <a:t> When the queen of Sheba saw all the wisdom of Solomon and the palace he had built, </a:t>
            </a:r>
            <a:r>
              <a:rPr lang="en-US" i="1" baseline="30000" dirty="0"/>
              <a:t>5</a:t>
            </a:r>
            <a:r>
              <a:rPr lang="en-US" i="1" dirty="0"/>
              <a:t> the food on his table, the seating of his officials, the attending servants in their robes, his cupbearers, and the burnt offerings he made at the temple of the Lord, she was overwhelmed. </a:t>
            </a:r>
            <a:r>
              <a:rPr lang="en-US" i="1" baseline="30000" dirty="0"/>
              <a:t>6</a:t>
            </a:r>
            <a:r>
              <a:rPr lang="en-US" i="1" dirty="0"/>
              <a:t> She said to the king, “The report I heard in my own country about your achievements and your wisdom is true. </a:t>
            </a:r>
            <a:r>
              <a:rPr lang="en-US" i="1" baseline="30000" dirty="0"/>
              <a:t>7</a:t>
            </a:r>
            <a:r>
              <a:rPr lang="en-US" i="1" dirty="0"/>
              <a:t> But </a:t>
            </a:r>
            <a:r>
              <a:rPr lang="en-US" b="1" i="1" dirty="0">
                <a:solidFill>
                  <a:schemeClr val="accent3"/>
                </a:solidFill>
              </a:rPr>
              <a:t>I did not believe these things until I came and saw with my own eyes</a:t>
            </a:r>
            <a:r>
              <a:rPr lang="en-US" i="1" dirty="0"/>
              <a:t>. Indeed, not even half was told me; in wisdom and wealth you have far exceeded the report I heard. </a:t>
            </a:r>
            <a:endParaRPr lang="en-GB" i="1" dirty="0"/>
          </a:p>
        </p:txBody>
      </p:sp>
    </p:spTree>
    <p:extLst>
      <p:ext uri="{BB962C8B-B14F-4D97-AF65-F5344CB8AC3E}">
        <p14:creationId xmlns:p14="http://schemas.microsoft.com/office/powerpoint/2010/main" val="1338343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1697E4E-4306-25B7-97FF-A012C8A0C4AA}"/>
              </a:ext>
            </a:extLst>
          </p:cNvPr>
          <p:cNvGraphicFramePr>
            <a:graphicFrameLocks noChangeAspect="1"/>
          </p:cNvGraphicFramePr>
          <p:nvPr>
            <p:custDataLst>
              <p:tags r:id="rId1"/>
            </p:custDataLst>
            <p:extLst>
              <p:ext uri="{D42A27DB-BD31-4B8C-83A1-F6EECF244321}">
                <p14:modId xmlns:p14="http://schemas.microsoft.com/office/powerpoint/2010/main" val="33030375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B1697E4E-4306-25B7-97FF-A012C8A0C4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1C9A660-11F8-20BB-709E-FF63242E5406}"/>
              </a:ext>
            </a:extLst>
          </p:cNvPr>
          <p:cNvSpPr>
            <a:spLocks noGrp="1"/>
          </p:cNvSpPr>
          <p:nvPr>
            <p:ph type="title"/>
          </p:nvPr>
        </p:nvSpPr>
        <p:spPr/>
        <p:txBody>
          <a:bodyPr vert="horz"/>
          <a:lstStyle/>
          <a:p>
            <a:r>
              <a:rPr lang="en-GB" dirty="0"/>
              <a:t>1 Kings 10:8-13</a:t>
            </a:r>
          </a:p>
        </p:txBody>
      </p:sp>
      <p:sp>
        <p:nvSpPr>
          <p:cNvPr id="3" name="Content Placeholder 2">
            <a:extLst>
              <a:ext uri="{FF2B5EF4-FFF2-40B4-BE49-F238E27FC236}">
                <a16:creationId xmlns:a16="http://schemas.microsoft.com/office/drawing/2014/main" id="{0E7DEACE-D792-0F4D-C597-D3CA50D0C851}"/>
              </a:ext>
            </a:extLst>
          </p:cNvPr>
          <p:cNvSpPr>
            <a:spLocks noGrp="1"/>
          </p:cNvSpPr>
          <p:nvPr>
            <p:ph idx="1"/>
          </p:nvPr>
        </p:nvSpPr>
        <p:spPr>
          <a:xfrm>
            <a:off x="808662" y="1624614"/>
            <a:ext cx="10357666" cy="4696287"/>
          </a:xfrm>
          <a:custGeom>
            <a:avLst/>
            <a:gdLst>
              <a:gd name="connsiteX0" fmla="*/ 0 w 10357666"/>
              <a:gd name="connsiteY0" fmla="*/ 0 h 4696287"/>
              <a:gd name="connsiteX1" fmla="*/ 471849 w 10357666"/>
              <a:gd name="connsiteY1" fmla="*/ 0 h 4696287"/>
              <a:gd name="connsiteX2" fmla="*/ 840122 w 10357666"/>
              <a:gd name="connsiteY2" fmla="*/ 0 h 4696287"/>
              <a:gd name="connsiteX3" fmla="*/ 1311971 w 10357666"/>
              <a:gd name="connsiteY3" fmla="*/ 0 h 4696287"/>
              <a:gd name="connsiteX4" fmla="*/ 1990974 w 10357666"/>
              <a:gd name="connsiteY4" fmla="*/ 0 h 4696287"/>
              <a:gd name="connsiteX5" fmla="*/ 2462823 w 10357666"/>
              <a:gd name="connsiteY5" fmla="*/ 0 h 4696287"/>
              <a:gd name="connsiteX6" fmla="*/ 2934672 w 10357666"/>
              <a:gd name="connsiteY6" fmla="*/ 0 h 4696287"/>
              <a:gd name="connsiteX7" fmla="*/ 3510098 w 10357666"/>
              <a:gd name="connsiteY7" fmla="*/ 0 h 4696287"/>
              <a:gd name="connsiteX8" fmla="*/ 4085524 w 10357666"/>
              <a:gd name="connsiteY8" fmla="*/ 0 h 4696287"/>
              <a:gd name="connsiteX9" fmla="*/ 4868103 w 10357666"/>
              <a:gd name="connsiteY9" fmla="*/ 0 h 4696287"/>
              <a:gd name="connsiteX10" fmla="*/ 5339952 w 10357666"/>
              <a:gd name="connsiteY10" fmla="*/ 0 h 4696287"/>
              <a:gd name="connsiteX11" fmla="*/ 5708225 w 10357666"/>
              <a:gd name="connsiteY11" fmla="*/ 0 h 4696287"/>
              <a:gd name="connsiteX12" fmla="*/ 5972921 w 10357666"/>
              <a:gd name="connsiteY12" fmla="*/ 0 h 4696287"/>
              <a:gd name="connsiteX13" fmla="*/ 6548347 w 10357666"/>
              <a:gd name="connsiteY13" fmla="*/ 0 h 4696287"/>
              <a:gd name="connsiteX14" fmla="*/ 6916619 w 10357666"/>
              <a:gd name="connsiteY14" fmla="*/ 0 h 4696287"/>
              <a:gd name="connsiteX15" fmla="*/ 7388468 w 10357666"/>
              <a:gd name="connsiteY15" fmla="*/ 0 h 4696287"/>
              <a:gd name="connsiteX16" fmla="*/ 7653164 w 10357666"/>
              <a:gd name="connsiteY16" fmla="*/ 0 h 4696287"/>
              <a:gd name="connsiteX17" fmla="*/ 8228590 w 10357666"/>
              <a:gd name="connsiteY17" fmla="*/ 0 h 4696287"/>
              <a:gd name="connsiteX18" fmla="*/ 8700439 w 10357666"/>
              <a:gd name="connsiteY18" fmla="*/ 0 h 4696287"/>
              <a:gd name="connsiteX19" fmla="*/ 9275865 w 10357666"/>
              <a:gd name="connsiteY19" fmla="*/ 0 h 4696287"/>
              <a:gd name="connsiteX20" fmla="*/ 9851291 w 10357666"/>
              <a:gd name="connsiteY20" fmla="*/ 0 h 4696287"/>
              <a:gd name="connsiteX21" fmla="*/ 10357666 w 10357666"/>
              <a:gd name="connsiteY21" fmla="*/ 0 h 4696287"/>
              <a:gd name="connsiteX22" fmla="*/ 10357666 w 10357666"/>
              <a:gd name="connsiteY22" fmla="*/ 633999 h 4696287"/>
              <a:gd name="connsiteX23" fmla="*/ 10357666 w 10357666"/>
              <a:gd name="connsiteY23" fmla="*/ 1267997 h 4696287"/>
              <a:gd name="connsiteX24" fmla="*/ 10357666 w 10357666"/>
              <a:gd name="connsiteY24" fmla="*/ 1714145 h 4696287"/>
              <a:gd name="connsiteX25" fmla="*/ 10357666 w 10357666"/>
              <a:gd name="connsiteY25" fmla="*/ 2207255 h 4696287"/>
              <a:gd name="connsiteX26" fmla="*/ 10357666 w 10357666"/>
              <a:gd name="connsiteY26" fmla="*/ 2653402 h 4696287"/>
              <a:gd name="connsiteX27" fmla="*/ 10357666 w 10357666"/>
              <a:gd name="connsiteY27" fmla="*/ 3240438 h 4696287"/>
              <a:gd name="connsiteX28" fmla="*/ 10357666 w 10357666"/>
              <a:gd name="connsiteY28" fmla="*/ 3874437 h 4696287"/>
              <a:gd name="connsiteX29" fmla="*/ 10357666 w 10357666"/>
              <a:gd name="connsiteY29" fmla="*/ 4696287 h 4696287"/>
              <a:gd name="connsiteX30" fmla="*/ 9678663 w 10357666"/>
              <a:gd name="connsiteY30" fmla="*/ 4696287 h 4696287"/>
              <a:gd name="connsiteX31" fmla="*/ 8999661 w 10357666"/>
              <a:gd name="connsiteY31" fmla="*/ 4696287 h 4696287"/>
              <a:gd name="connsiteX32" fmla="*/ 8527812 w 10357666"/>
              <a:gd name="connsiteY32" fmla="*/ 4696287 h 4696287"/>
              <a:gd name="connsiteX33" fmla="*/ 7848809 w 10357666"/>
              <a:gd name="connsiteY33" fmla="*/ 4696287 h 4696287"/>
              <a:gd name="connsiteX34" fmla="*/ 7584113 w 10357666"/>
              <a:gd name="connsiteY34" fmla="*/ 4696287 h 4696287"/>
              <a:gd name="connsiteX35" fmla="*/ 7215841 w 10357666"/>
              <a:gd name="connsiteY35" fmla="*/ 4696287 h 4696287"/>
              <a:gd name="connsiteX36" fmla="*/ 6951145 w 10357666"/>
              <a:gd name="connsiteY36" fmla="*/ 4696287 h 4696287"/>
              <a:gd name="connsiteX37" fmla="*/ 6479296 w 10357666"/>
              <a:gd name="connsiteY37" fmla="*/ 4696287 h 4696287"/>
              <a:gd name="connsiteX38" fmla="*/ 6007446 w 10357666"/>
              <a:gd name="connsiteY38" fmla="*/ 4696287 h 4696287"/>
              <a:gd name="connsiteX39" fmla="*/ 5639174 w 10357666"/>
              <a:gd name="connsiteY39" fmla="*/ 4696287 h 4696287"/>
              <a:gd name="connsiteX40" fmla="*/ 4856595 w 10357666"/>
              <a:gd name="connsiteY40" fmla="*/ 4696287 h 4696287"/>
              <a:gd name="connsiteX41" fmla="*/ 4177592 w 10357666"/>
              <a:gd name="connsiteY41" fmla="*/ 4696287 h 4696287"/>
              <a:gd name="connsiteX42" fmla="*/ 3498589 w 10357666"/>
              <a:gd name="connsiteY42" fmla="*/ 4696287 h 4696287"/>
              <a:gd name="connsiteX43" fmla="*/ 3233893 w 10357666"/>
              <a:gd name="connsiteY43" fmla="*/ 4696287 h 4696287"/>
              <a:gd name="connsiteX44" fmla="*/ 2451314 w 10357666"/>
              <a:gd name="connsiteY44" fmla="*/ 4696287 h 4696287"/>
              <a:gd name="connsiteX45" fmla="*/ 2083042 w 10357666"/>
              <a:gd name="connsiteY45" fmla="*/ 4696287 h 4696287"/>
              <a:gd name="connsiteX46" fmla="*/ 1714769 w 10357666"/>
              <a:gd name="connsiteY46" fmla="*/ 4696287 h 4696287"/>
              <a:gd name="connsiteX47" fmla="*/ 1346497 w 10357666"/>
              <a:gd name="connsiteY47" fmla="*/ 4696287 h 4696287"/>
              <a:gd name="connsiteX48" fmla="*/ 978224 w 10357666"/>
              <a:gd name="connsiteY48" fmla="*/ 4696287 h 4696287"/>
              <a:gd name="connsiteX49" fmla="*/ 506375 w 10357666"/>
              <a:gd name="connsiteY49" fmla="*/ 4696287 h 4696287"/>
              <a:gd name="connsiteX50" fmla="*/ 0 w 10357666"/>
              <a:gd name="connsiteY50" fmla="*/ 4696287 h 4696287"/>
              <a:gd name="connsiteX51" fmla="*/ 0 w 10357666"/>
              <a:gd name="connsiteY51" fmla="*/ 4109251 h 4696287"/>
              <a:gd name="connsiteX52" fmla="*/ 0 w 10357666"/>
              <a:gd name="connsiteY52" fmla="*/ 3616141 h 4696287"/>
              <a:gd name="connsiteX53" fmla="*/ 0 w 10357666"/>
              <a:gd name="connsiteY53" fmla="*/ 3076068 h 4696287"/>
              <a:gd name="connsiteX54" fmla="*/ 0 w 10357666"/>
              <a:gd name="connsiteY54" fmla="*/ 2395106 h 4696287"/>
              <a:gd name="connsiteX55" fmla="*/ 0 w 10357666"/>
              <a:gd name="connsiteY55" fmla="*/ 1714145 h 4696287"/>
              <a:gd name="connsiteX56" fmla="*/ 0 w 10357666"/>
              <a:gd name="connsiteY56" fmla="*/ 1080146 h 4696287"/>
              <a:gd name="connsiteX57" fmla="*/ 0 w 10357666"/>
              <a:gd name="connsiteY57" fmla="*/ 540073 h 4696287"/>
              <a:gd name="connsiteX58" fmla="*/ 0 w 10357666"/>
              <a:gd name="connsiteY58" fmla="*/ 0 h 469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357666" h="4696287" fill="none" extrusionOk="0">
                <a:moveTo>
                  <a:pt x="0" y="0"/>
                </a:moveTo>
                <a:cubicBezTo>
                  <a:pt x="174423" y="-40602"/>
                  <a:pt x="355508" y="50847"/>
                  <a:pt x="471849" y="0"/>
                </a:cubicBezTo>
                <a:cubicBezTo>
                  <a:pt x="588190" y="-50847"/>
                  <a:pt x="723458" y="13440"/>
                  <a:pt x="840122" y="0"/>
                </a:cubicBezTo>
                <a:cubicBezTo>
                  <a:pt x="956786" y="-13440"/>
                  <a:pt x="1080358" y="52924"/>
                  <a:pt x="1311971" y="0"/>
                </a:cubicBezTo>
                <a:cubicBezTo>
                  <a:pt x="1543584" y="-52924"/>
                  <a:pt x="1672588" y="48575"/>
                  <a:pt x="1990974" y="0"/>
                </a:cubicBezTo>
                <a:cubicBezTo>
                  <a:pt x="2309360" y="-48575"/>
                  <a:pt x="2365847" y="26747"/>
                  <a:pt x="2462823" y="0"/>
                </a:cubicBezTo>
                <a:cubicBezTo>
                  <a:pt x="2559799" y="-26747"/>
                  <a:pt x="2748055" y="35788"/>
                  <a:pt x="2934672" y="0"/>
                </a:cubicBezTo>
                <a:cubicBezTo>
                  <a:pt x="3121289" y="-35788"/>
                  <a:pt x="3297417" y="30340"/>
                  <a:pt x="3510098" y="0"/>
                </a:cubicBezTo>
                <a:cubicBezTo>
                  <a:pt x="3722779" y="-30340"/>
                  <a:pt x="3875449" y="35224"/>
                  <a:pt x="4085524" y="0"/>
                </a:cubicBezTo>
                <a:cubicBezTo>
                  <a:pt x="4295599" y="-35224"/>
                  <a:pt x="4485062" y="58231"/>
                  <a:pt x="4868103" y="0"/>
                </a:cubicBezTo>
                <a:cubicBezTo>
                  <a:pt x="5251144" y="-58231"/>
                  <a:pt x="5111591" y="10189"/>
                  <a:pt x="5339952" y="0"/>
                </a:cubicBezTo>
                <a:cubicBezTo>
                  <a:pt x="5568313" y="-10189"/>
                  <a:pt x="5628427" y="3412"/>
                  <a:pt x="5708225" y="0"/>
                </a:cubicBezTo>
                <a:cubicBezTo>
                  <a:pt x="5788023" y="-3412"/>
                  <a:pt x="5907294" y="10981"/>
                  <a:pt x="5972921" y="0"/>
                </a:cubicBezTo>
                <a:cubicBezTo>
                  <a:pt x="6038548" y="-10981"/>
                  <a:pt x="6358041" y="23723"/>
                  <a:pt x="6548347" y="0"/>
                </a:cubicBezTo>
                <a:cubicBezTo>
                  <a:pt x="6738653" y="-23723"/>
                  <a:pt x="6823882" y="15864"/>
                  <a:pt x="6916619" y="0"/>
                </a:cubicBezTo>
                <a:cubicBezTo>
                  <a:pt x="7009356" y="-15864"/>
                  <a:pt x="7229629" y="49055"/>
                  <a:pt x="7388468" y="0"/>
                </a:cubicBezTo>
                <a:cubicBezTo>
                  <a:pt x="7547307" y="-49055"/>
                  <a:pt x="7570520" y="28888"/>
                  <a:pt x="7653164" y="0"/>
                </a:cubicBezTo>
                <a:cubicBezTo>
                  <a:pt x="7735808" y="-28888"/>
                  <a:pt x="7993768" y="59610"/>
                  <a:pt x="8228590" y="0"/>
                </a:cubicBezTo>
                <a:cubicBezTo>
                  <a:pt x="8463412" y="-59610"/>
                  <a:pt x="8584662" y="27892"/>
                  <a:pt x="8700439" y="0"/>
                </a:cubicBezTo>
                <a:cubicBezTo>
                  <a:pt x="8816216" y="-27892"/>
                  <a:pt x="9053149" y="49968"/>
                  <a:pt x="9275865" y="0"/>
                </a:cubicBezTo>
                <a:cubicBezTo>
                  <a:pt x="9498581" y="-49968"/>
                  <a:pt x="9565648" y="43542"/>
                  <a:pt x="9851291" y="0"/>
                </a:cubicBezTo>
                <a:cubicBezTo>
                  <a:pt x="10136934" y="-43542"/>
                  <a:pt x="10114991" y="51888"/>
                  <a:pt x="10357666" y="0"/>
                </a:cubicBezTo>
                <a:cubicBezTo>
                  <a:pt x="10363024" y="143476"/>
                  <a:pt x="10321887" y="413611"/>
                  <a:pt x="10357666" y="633999"/>
                </a:cubicBezTo>
                <a:cubicBezTo>
                  <a:pt x="10393445" y="854387"/>
                  <a:pt x="10322361" y="978253"/>
                  <a:pt x="10357666" y="1267997"/>
                </a:cubicBezTo>
                <a:cubicBezTo>
                  <a:pt x="10392971" y="1557741"/>
                  <a:pt x="10322286" y="1556401"/>
                  <a:pt x="10357666" y="1714145"/>
                </a:cubicBezTo>
                <a:cubicBezTo>
                  <a:pt x="10393046" y="1871889"/>
                  <a:pt x="10322097" y="2096918"/>
                  <a:pt x="10357666" y="2207255"/>
                </a:cubicBezTo>
                <a:cubicBezTo>
                  <a:pt x="10393235" y="2317592"/>
                  <a:pt x="10308555" y="2454638"/>
                  <a:pt x="10357666" y="2653402"/>
                </a:cubicBezTo>
                <a:cubicBezTo>
                  <a:pt x="10406777" y="2852166"/>
                  <a:pt x="10297401" y="3106961"/>
                  <a:pt x="10357666" y="3240438"/>
                </a:cubicBezTo>
                <a:cubicBezTo>
                  <a:pt x="10417931" y="3373915"/>
                  <a:pt x="10308165" y="3566867"/>
                  <a:pt x="10357666" y="3874437"/>
                </a:cubicBezTo>
                <a:cubicBezTo>
                  <a:pt x="10407167" y="4182007"/>
                  <a:pt x="10336014" y="4297891"/>
                  <a:pt x="10357666" y="4696287"/>
                </a:cubicBezTo>
                <a:cubicBezTo>
                  <a:pt x="10182572" y="4710720"/>
                  <a:pt x="9891971" y="4694747"/>
                  <a:pt x="9678663" y="4696287"/>
                </a:cubicBezTo>
                <a:cubicBezTo>
                  <a:pt x="9465355" y="4697827"/>
                  <a:pt x="9136221" y="4662578"/>
                  <a:pt x="8999661" y="4696287"/>
                </a:cubicBezTo>
                <a:cubicBezTo>
                  <a:pt x="8863101" y="4729996"/>
                  <a:pt x="8741990" y="4647188"/>
                  <a:pt x="8527812" y="4696287"/>
                </a:cubicBezTo>
                <a:cubicBezTo>
                  <a:pt x="8313634" y="4745386"/>
                  <a:pt x="8027237" y="4673129"/>
                  <a:pt x="7848809" y="4696287"/>
                </a:cubicBezTo>
                <a:cubicBezTo>
                  <a:pt x="7670381" y="4719445"/>
                  <a:pt x="7650450" y="4674839"/>
                  <a:pt x="7584113" y="4696287"/>
                </a:cubicBezTo>
                <a:cubicBezTo>
                  <a:pt x="7517776" y="4717735"/>
                  <a:pt x="7377108" y="4678828"/>
                  <a:pt x="7215841" y="4696287"/>
                </a:cubicBezTo>
                <a:cubicBezTo>
                  <a:pt x="7054574" y="4713746"/>
                  <a:pt x="7018146" y="4694986"/>
                  <a:pt x="6951145" y="4696287"/>
                </a:cubicBezTo>
                <a:cubicBezTo>
                  <a:pt x="6884144" y="4697588"/>
                  <a:pt x="6618916" y="4676788"/>
                  <a:pt x="6479296" y="4696287"/>
                </a:cubicBezTo>
                <a:cubicBezTo>
                  <a:pt x="6339676" y="4715786"/>
                  <a:pt x="6147987" y="4644709"/>
                  <a:pt x="6007446" y="4696287"/>
                </a:cubicBezTo>
                <a:cubicBezTo>
                  <a:pt x="5866905" y="4747865"/>
                  <a:pt x="5737313" y="4677567"/>
                  <a:pt x="5639174" y="4696287"/>
                </a:cubicBezTo>
                <a:cubicBezTo>
                  <a:pt x="5541035" y="4715007"/>
                  <a:pt x="5232747" y="4650560"/>
                  <a:pt x="4856595" y="4696287"/>
                </a:cubicBezTo>
                <a:cubicBezTo>
                  <a:pt x="4480443" y="4742014"/>
                  <a:pt x="4351296" y="4621715"/>
                  <a:pt x="4177592" y="4696287"/>
                </a:cubicBezTo>
                <a:cubicBezTo>
                  <a:pt x="4003888" y="4770859"/>
                  <a:pt x="3717133" y="4635862"/>
                  <a:pt x="3498589" y="4696287"/>
                </a:cubicBezTo>
                <a:cubicBezTo>
                  <a:pt x="3280045" y="4756712"/>
                  <a:pt x="3355316" y="4695723"/>
                  <a:pt x="3233893" y="4696287"/>
                </a:cubicBezTo>
                <a:cubicBezTo>
                  <a:pt x="3112470" y="4696851"/>
                  <a:pt x="2660414" y="4680463"/>
                  <a:pt x="2451314" y="4696287"/>
                </a:cubicBezTo>
                <a:cubicBezTo>
                  <a:pt x="2242214" y="4712111"/>
                  <a:pt x="2263729" y="4654424"/>
                  <a:pt x="2083042" y="4696287"/>
                </a:cubicBezTo>
                <a:cubicBezTo>
                  <a:pt x="1902355" y="4738150"/>
                  <a:pt x="1859699" y="4691775"/>
                  <a:pt x="1714769" y="4696287"/>
                </a:cubicBezTo>
                <a:cubicBezTo>
                  <a:pt x="1569839" y="4700799"/>
                  <a:pt x="1490180" y="4681935"/>
                  <a:pt x="1346497" y="4696287"/>
                </a:cubicBezTo>
                <a:cubicBezTo>
                  <a:pt x="1202814" y="4710639"/>
                  <a:pt x="1092786" y="4689784"/>
                  <a:pt x="978224" y="4696287"/>
                </a:cubicBezTo>
                <a:cubicBezTo>
                  <a:pt x="863662" y="4702790"/>
                  <a:pt x="712007" y="4640713"/>
                  <a:pt x="506375" y="4696287"/>
                </a:cubicBezTo>
                <a:cubicBezTo>
                  <a:pt x="300743" y="4751861"/>
                  <a:pt x="159419" y="4647441"/>
                  <a:pt x="0" y="4696287"/>
                </a:cubicBezTo>
                <a:cubicBezTo>
                  <a:pt x="-64084" y="4451506"/>
                  <a:pt x="60776" y="4342577"/>
                  <a:pt x="0" y="4109251"/>
                </a:cubicBezTo>
                <a:cubicBezTo>
                  <a:pt x="-60776" y="3875925"/>
                  <a:pt x="27673" y="3729135"/>
                  <a:pt x="0" y="3616141"/>
                </a:cubicBezTo>
                <a:cubicBezTo>
                  <a:pt x="-27673" y="3503147"/>
                  <a:pt x="62607" y="3262293"/>
                  <a:pt x="0" y="3076068"/>
                </a:cubicBezTo>
                <a:cubicBezTo>
                  <a:pt x="-62607" y="2889843"/>
                  <a:pt x="16205" y="2642394"/>
                  <a:pt x="0" y="2395106"/>
                </a:cubicBezTo>
                <a:cubicBezTo>
                  <a:pt x="-16205" y="2147818"/>
                  <a:pt x="37050" y="2027249"/>
                  <a:pt x="0" y="1714145"/>
                </a:cubicBezTo>
                <a:cubicBezTo>
                  <a:pt x="-37050" y="1401041"/>
                  <a:pt x="56476" y="1316596"/>
                  <a:pt x="0" y="1080146"/>
                </a:cubicBezTo>
                <a:cubicBezTo>
                  <a:pt x="-56476" y="843696"/>
                  <a:pt x="9977" y="704544"/>
                  <a:pt x="0" y="540073"/>
                </a:cubicBezTo>
                <a:cubicBezTo>
                  <a:pt x="-9977" y="375602"/>
                  <a:pt x="25723" y="236181"/>
                  <a:pt x="0" y="0"/>
                </a:cubicBezTo>
                <a:close/>
              </a:path>
              <a:path w="10357666" h="4696287" stroke="0" extrusionOk="0">
                <a:moveTo>
                  <a:pt x="0" y="0"/>
                </a:moveTo>
                <a:cubicBezTo>
                  <a:pt x="180365" y="-24341"/>
                  <a:pt x="205956" y="13728"/>
                  <a:pt x="368273" y="0"/>
                </a:cubicBezTo>
                <a:cubicBezTo>
                  <a:pt x="530590" y="-13728"/>
                  <a:pt x="789521" y="14638"/>
                  <a:pt x="943698" y="0"/>
                </a:cubicBezTo>
                <a:cubicBezTo>
                  <a:pt x="1097875" y="-14638"/>
                  <a:pt x="1361854" y="44127"/>
                  <a:pt x="1726278" y="0"/>
                </a:cubicBezTo>
                <a:cubicBezTo>
                  <a:pt x="2090702" y="-44127"/>
                  <a:pt x="2178863" y="16346"/>
                  <a:pt x="2405280" y="0"/>
                </a:cubicBezTo>
                <a:cubicBezTo>
                  <a:pt x="2631697" y="-16346"/>
                  <a:pt x="2821951" y="36515"/>
                  <a:pt x="2980706" y="0"/>
                </a:cubicBezTo>
                <a:cubicBezTo>
                  <a:pt x="3139461" y="-36515"/>
                  <a:pt x="3362487" y="25394"/>
                  <a:pt x="3659709" y="0"/>
                </a:cubicBezTo>
                <a:cubicBezTo>
                  <a:pt x="3956931" y="-25394"/>
                  <a:pt x="3808703" y="2517"/>
                  <a:pt x="3924405" y="0"/>
                </a:cubicBezTo>
                <a:cubicBezTo>
                  <a:pt x="4040107" y="-2517"/>
                  <a:pt x="4315723" y="44673"/>
                  <a:pt x="4499830" y="0"/>
                </a:cubicBezTo>
                <a:cubicBezTo>
                  <a:pt x="4683937" y="-44673"/>
                  <a:pt x="4947023" y="22428"/>
                  <a:pt x="5178833" y="0"/>
                </a:cubicBezTo>
                <a:cubicBezTo>
                  <a:pt x="5410643" y="-22428"/>
                  <a:pt x="5348962" y="4147"/>
                  <a:pt x="5443529" y="0"/>
                </a:cubicBezTo>
                <a:cubicBezTo>
                  <a:pt x="5538096" y="-4147"/>
                  <a:pt x="5734181" y="566"/>
                  <a:pt x="6018955" y="0"/>
                </a:cubicBezTo>
                <a:cubicBezTo>
                  <a:pt x="6303729" y="-566"/>
                  <a:pt x="6262280" y="34109"/>
                  <a:pt x="6490804" y="0"/>
                </a:cubicBezTo>
                <a:cubicBezTo>
                  <a:pt x="6719328" y="-34109"/>
                  <a:pt x="7048910" y="14229"/>
                  <a:pt x="7273383" y="0"/>
                </a:cubicBezTo>
                <a:cubicBezTo>
                  <a:pt x="7497856" y="-14229"/>
                  <a:pt x="7698206" y="17755"/>
                  <a:pt x="7952386" y="0"/>
                </a:cubicBezTo>
                <a:cubicBezTo>
                  <a:pt x="8206566" y="-17755"/>
                  <a:pt x="8365305" y="22743"/>
                  <a:pt x="8734965" y="0"/>
                </a:cubicBezTo>
                <a:cubicBezTo>
                  <a:pt x="9104625" y="-22743"/>
                  <a:pt x="9126520" y="20525"/>
                  <a:pt x="9310391" y="0"/>
                </a:cubicBezTo>
                <a:cubicBezTo>
                  <a:pt x="9494262" y="-20525"/>
                  <a:pt x="10097679" y="79347"/>
                  <a:pt x="10357666" y="0"/>
                </a:cubicBezTo>
                <a:cubicBezTo>
                  <a:pt x="10435004" y="209143"/>
                  <a:pt x="10279299" y="385480"/>
                  <a:pt x="10357666" y="680962"/>
                </a:cubicBezTo>
                <a:cubicBezTo>
                  <a:pt x="10436033" y="976444"/>
                  <a:pt x="10324782" y="943048"/>
                  <a:pt x="10357666" y="1174072"/>
                </a:cubicBezTo>
                <a:cubicBezTo>
                  <a:pt x="10390550" y="1405096"/>
                  <a:pt x="10324111" y="1508648"/>
                  <a:pt x="10357666" y="1714145"/>
                </a:cubicBezTo>
                <a:cubicBezTo>
                  <a:pt x="10391221" y="1919642"/>
                  <a:pt x="10295374" y="2143718"/>
                  <a:pt x="10357666" y="2301181"/>
                </a:cubicBezTo>
                <a:cubicBezTo>
                  <a:pt x="10419958" y="2458644"/>
                  <a:pt x="10309509" y="2544444"/>
                  <a:pt x="10357666" y="2747328"/>
                </a:cubicBezTo>
                <a:cubicBezTo>
                  <a:pt x="10405823" y="2950212"/>
                  <a:pt x="10349510" y="3033337"/>
                  <a:pt x="10357666" y="3193475"/>
                </a:cubicBezTo>
                <a:cubicBezTo>
                  <a:pt x="10365822" y="3353613"/>
                  <a:pt x="10348592" y="3459378"/>
                  <a:pt x="10357666" y="3686585"/>
                </a:cubicBezTo>
                <a:cubicBezTo>
                  <a:pt x="10366740" y="3913792"/>
                  <a:pt x="10357273" y="3995210"/>
                  <a:pt x="10357666" y="4179695"/>
                </a:cubicBezTo>
                <a:cubicBezTo>
                  <a:pt x="10358059" y="4364180"/>
                  <a:pt x="10339080" y="4538076"/>
                  <a:pt x="10357666" y="4696287"/>
                </a:cubicBezTo>
                <a:cubicBezTo>
                  <a:pt x="10054918" y="4708500"/>
                  <a:pt x="9887803" y="4614466"/>
                  <a:pt x="9575087" y="4696287"/>
                </a:cubicBezTo>
                <a:cubicBezTo>
                  <a:pt x="9262371" y="4778108"/>
                  <a:pt x="9073033" y="4627467"/>
                  <a:pt x="8792508" y="4696287"/>
                </a:cubicBezTo>
                <a:cubicBezTo>
                  <a:pt x="8511983" y="4765107"/>
                  <a:pt x="8329359" y="4653414"/>
                  <a:pt x="8009928" y="4696287"/>
                </a:cubicBezTo>
                <a:cubicBezTo>
                  <a:pt x="7690497" y="4739160"/>
                  <a:pt x="7818773" y="4677940"/>
                  <a:pt x="7641656" y="4696287"/>
                </a:cubicBezTo>
                <a:cubicBezTo>
                  <a:pt x="7464539" y="4714634"/>
                  <a:pt x="7420606" y="4666761"/>
                  <a:pt x="7273383" y="4696287"/>
                </a:cubicBezTo>
                <a:cubicBezTo>
                  <a:pt x="7126160" y="4725813"/>
                  <a:pt x="6844017" y="4663782"/>
                  <a:pt x="6490804" y="4696287"/>
                </a:cubicBezTo>
                <a:cubicBezTo>
                  <a:pt x="6137591" y="4728792"/>
                  <a:pt x="6281423" y="4683626"/>
                  <a:pt x="6226108" y="4696287"/>
                </a:cubicBezTo>
                <a:cubicBezTo>
                  <a:pt x="6170793" y="4708948"/>
                  <a:pt x="6047839" y="4691500"/>
                  <a:pt x="5961412" y="4696287"/>
                </a:cubicBezTo>
                <a:cubicBezTo>
                  <a:pt x="5874985" y="4701074"/>
                  <a:pt x="5588674" y="4684253"/>
                  <a:pt x="5282410" y="4696287"/>
                </a:cubicBezTo>
                <a:cubicBezTo>
                  <a:pt x="4976146" y="4708321"/>
                  <a:pt x="4883917" y="4670631"/>
                  <a:pt x="4603407" y="4696287"/>
                </a:cubicBezTo>
                <a:cubicBezTo>
                  <a:pt x="4322897" y="4721943"/>
                  <a:pt x="4095073" y="4613672"/>
                  <a:pt x="3820828" y="4696287"/>
                </a:cubicBezTo>
                <a:cubicBezTo>
                  <a:pt x="3546583" y="4778902"/>
                  <a:pt x="3569032" y="4667237"/>
                  <a:pt x="3348979" y="4696287"/>
                </a:cubicBezTo>
                <a:cubicBezTo>
                  <a:pt x="3128926" y="4725337"/>
                  <a:pt x="3056794" y="4671486"/>
                  <a:pt x="2980706" y="4696287"/>
                </a:cubicBezTo>
                <a:cubicBezTo>
                  <a:pt x="2904618" y="4721088"/>
                  <a:pt x="2708618" y="4665254"/>
                  <a:pt x="2508857" y="4696287"/>
                </a:cubicBezTo>
                <a:cubicBezTo>
                  <a:pt x="2309096" y="4727320"/>
                  <a:pt x="2317839" y="4668413"/>
                  <a:pt x="2244161" y="4696287"/>
                </a:cubicBezTo>
                <a:cubicBezTo>
                  <a:pt x="2170483" y="4724161"/>
                  <a:pt x="1645162" y="4647804"/>
                  <a:pt x="1461582" y="4696287"/>
                </a:cubicBezTo>
                <a:cubicBezTo>
                  <a:pt x="1278002" y="4744770"/>
                  <a:pt x="1046215" y="4654029"/>
                  <a:pt x="782579" y="4696287"/>
                </a:cubicBezTo>
                <a:cubicBezTo>
                  <a:pt x="518943" y="4738545"/>
                  <a:pt x="303454" y="4641493"/>
                  <a:pt x="0" y="4696287"/>
                </a:cubicBezTo>
                <a:cubicBezTo>
                  <a:pt x="-43018" y="4505084"/>
                  <a:pt x="67622" y="4358477"/>
                  <a:pt x="0" y="4062288"/>
                </a:cubicBezTo>
                <a:cubicBezTo>
                  <a:pt x="-67622" y="3766099"/>
                  <a:pt x="5585" y="3664530"/>
                  <a:pt x="0" y="3428290"/>
                </a:cubicBezTo>
                <a:cubicBezTo>
                  <a:pt x="-5585" y="3192050"/>
                  <a:pt x="53372" y="2971033"/>
                  <a:pt x="0" y="2841254"/>
                </a:cubicBezTo>
                <a:cubicBezTo>
                  <a:pt x="-53372" y="2711475"/>
                  <a:pt x="23719" y="2567519"/>
                  <a:pt x="0" y="2348144"/>
                </a:cubicBezTo>
                <a:cubicBezTo>
                  <a:pt x="-23719" y="2128769"/>
                  <a:pt x="13515" y="2004757"/>
                  <a:pt x="0" y="1808070"/>
                </a:cubicBezTo>
                <a:cubicBezTo>
                  <a:pt x="-13515" y="1611383"/>
                  <a:pt x="54088" y="1366933"/>
                  <a:pt x="0" y="1221035"/>
                </a:cubicBezTo>
                <a:cubicBezTo>
                  <a:pt x="-54088" y="1075137"/>
                  <a:pt x="3223" y="881704"/>
                  <a:pt x="0" y="680962"/>
                </a:cubicBezTo>
                <a:cubicBezTo>
                  <a:pt x="-3223" y="480220"/>
                  <a:pt x="20767" y="199382"/>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2371699311">
                  <ask:type>
                    <ask:lineSketchScribble/>
                  </ask:type>
                </ask:lineSketchStyleProps>
              </a:ext>
            </a:extLst>
          </a:ln>
        </p:spPr>
        <p:txBody>
          <a:bodyPr>
            <a:normAutofit lnSpcReduction="10000"/>
          </a:bodyPr>
          <a:lstStyle/>
          <a:p>
            <a:pPr marL="0" indent="0">
              <a:buNone/>
            </a:pPr>
            <a:r>
              <a:rPr lang="en-US" i="1" baseline="30000" dirty="0"/>
              <a:t>8</a:t>
            </a:r>
            <a:r>
              <a:rPr lang="en-US" i="1" dirty="0"/>
              <a:t> How happy your people must be! How happy your officials, who continually stand before you and hear your wisdom! </a:t>
            </a:r>
            <a:r>
              <a:rPr lang="en-US" i="1" baseline="30000" dirty="0"/>
              <a:t>9</a:t>
            </a:r>
            <a:r>
              <a:rPr lang="en-US" i="1" dirty="0"/>
              <a:t> </a:t>
            </a:r>
            <a:r>
              <a:rPr lang="en-US" b="1" i="1" dirty="0">
                <a:solidFill>
                  <a:schemeClr val="accent3"/>
                </a:solidFill>
              </a:rPr>
              <a:t>Praise be to the Lord your God</a:t>
            </a:r>
            <a:r>
              <a:rPr lang="en-US" i="1" dirty="0"/>
              <a:t>, who has delighted in you and placed you on the throne of Israel. Because of the Lord’s eternal love for Israel, he has made you king to maintain justice and righteousness.” </a:t>
            </a:r>
            <a:r>
              <a:rPr lang="en-US" i="1" baseline="30000" dirty="0"/>
              <a:t>10</a:t>
            </a:r>
            <a:r>
              <a:rPr lang="en-US" i="1" dirty="0"/>
              <a:t> And she gave the king 120 talents of gold, large quantities of spices, and precious stones. Never again were so many spices brought in as those the queen of Sheba gave to King Solomon. </a:t>
            </a:r>
            <a:r>
              <a:rPr lang="en-US" i="1" baseline="30000" dirty="0"/>
              <a:t>11</a:t>
            </a:r>
            <a:r>
              <a:rPr lang="en-US" i="1" dirty="0"/>
              <a:t> (Hiram’s ships brought gold from Ophir; and from there they brought great cargoes of </a:t>
            </a:r>
            <a:r>
              <a:rPr lang="en-US" i="1" dirty="0" err="1"/>
              <a:t>almugwood</a:t>
            </a:r>
            <a:r>
              <a:rPr lang="en-US" i="1" dirty="0"/>
              <a:t> and precious stones. </a:t>
            </a:r>
            <a:r>
              <a:rPr lang="en-US" i="1" baseline="30000" dirty="0"/>
              <a:t>12</a:t>
            </a:r>
            <a:r>
              <a:rPr lang="en-US" i="1" dirty="0"/>
              <a:t> The king used the </a:t>
            </a:r>
            <a:r>
              <a:rPr lang="en-US" i="1" dirty="0" err="1"/>
              <a:t>almugwood</a:t>
            </a:r>
            <a:r>
              <a:rPr lang="en-US" i="1" dirty="0"/>
              <a:t> to make supports for the temple of the Lord and for the royal palace, and to make harps and lyres for the musicians. So much </a:t>
            </a:r>
            <a:r>
              <a:rPr lang="en-US" i="1" dirty="0" err="1"/>
              <a:t>almugwood</a:t>
            </a:r>
            <a:r>
              <a:rPr lang="en-US" i="1" dirty="0"/>
              <a:t> has never been imported or seen since that day.) </a:t>
            </a:r>
            <a:r>
              <a:rPr lang="en-US" i="1" baseline="30000" dirty="0"/>
              <a:t>13</a:t>
            </a:r>
            <a:r>
              <a:rPr lang="en-US" i="1" dirty="0"/>
              <a:t> King Solomon gave the queen of Sheba all she desired and asked for, besides what he had given her out of his royal bounty. Then she left and returned with her retinue to her own country.</a:t>
            </a:r>
            <a:endParaRPr lang="en-GB" i="1" dirty="0"/>
          </a:p>
          <a:p>
            <a:pPr marL="0" indent="0">
              <a:buNone/>
            </a:pPr>
            <a:endParaRPr lang="en-GB" i="1" dirty="0"/>
          </a:p>
        </p:txBody>
      </p:sp>
    </p:spTree>
    <p:extLst>
      <p:ext uri="{BB962C8B-B14F-4D97-AF65-F5344CB8AC3E}">
        <p14:creationId xmlns:p14="http://schemas.microsoft.com/office/powerpoint/2010/main" val="3964078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9A97958-9B85-1A1E-688D-50D44C9694F2}"/>
              </a:ext>
            </a:extLst>
          </p:cNvPr>
          <p:cNvGraphicFramePr>
            <a:graphicFrameLocks noChangeAspect="1"/>
          </p:cNvGraphicFramePr>
          <p:nvPr>
            <p:custDataLst>
              <p:tags r:id="rId1"/>
            </p:custDataLst>
            <p:extLst>
              <p:ext uri="{D42A27DB-BD31-4B8C-83A1-F6EECF244321}">
                <p14:modId xmlns:p14="http://schemas.microsoft.com/office/powerpoint/2010/main" val="26284328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39A97958-9B85-1A1E-688D-50D44C9694F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1FF668-5C65-E227-D053-CBE2101B8ABE}"/>
              </a:ext>
            </a:extLst>
          </p:cNvPr>
          <p:cNvSpPr>
            <a:spLocks noGrp="1"/>
          </p:cNvSpPr>
          <p:nvPr>
            <p:ph type="title"/>
          </p:nvPr>
        </p:nvSpPr>
        <p:spPr>
          <a:xfrm>
            <a:off x="808661" y="365125"/>
            <a:ext cx="10357666" cy="868871"/>
          </a:xfrm>
        </p:spPr>
        <p:txBody>
          <a:bodyPr vert="horz">
            <a:normAutofit/>
          </a:bodyPr>
          <a:lstStyle/>
          <a:p>
            <a:r>
              <a:rPr lang="en-GB" dirty="0"/>
              <a:t>1 Kings 10:1-13</a:t>
            </a:r>
          </a:p>
        </p:txBody>
      </p:sp>
      <p:sp>
        <p:nvSpPr>
          <p:cNvPr id="3" name="Content Placeholder 2">
            <a:extLst>
              <a:ext uri="{FF2B5EF4-FFF2-40B4-BE49-F238E27FC236}">
                <a16:creationId xmlns:a16="http://schemas.microsoft.com/office/drawing/2014/main" id="{05D5D265-885E-4DB0-48A0-7F0DAF2E0DF1}"/>
              </a:ext>
            </a:extLst>
          </p:cNvPr>
          <p:cNvSpPr>
            <a:spLocks noGrp="1"/>
          </p:cNvSpPr>
          <p:nvPr>
            <p:ph sz="half" idx="1"/>
          </p:nvPr>
        </p:nvSpPr>
        <p:spPr/>
        <p:txBody>
          <a:bodyPr/>
          <a:lstStyle/>
          <a:p>
            <a:r>
              <a:rPr lang="en-US" dirty="0"/>
              <a:t>Queen of Sheba (Nations will come to your light, and kings to the brightness of your dawn [Isaiah 60:3])</a:t>
            </a:r>
          </a:p>
          <a:p>
            <a:r>
              <a:rPr lang="en-GB" dirty="0"/>
              <a:t>Solomon’s giftings (1 Kings 3)</a:t>
            </a:r>
          </a:p>
          <a:p>
            <a:r>
              <a:rPr lang="en-GB" dirty="0"/>
              <a:t>Exercising the gift versus sitting on it (2 Tim 1:6)</a:t>
            </a:r>
          </a:p>
        </p:txBody>
      </p:sp>
      <p:sp>
        <p:nvSpPr>
          <p:cNvPr id="9" name="Content Placeholder 2">
            <a:extLst>
              <a:ext uri="{FF2B5EF4-FFF2-40B4-BE49-F238E27FC236}">
                <a16:creationId xmlns:a16="http://schemas.microsoft.com/office/drawing/2014/main" id="{2403BC19-B3B5-B6F3-AFC4-0D6787403E03}"/>
              </a:ext>
            </a:extLst>
          </p:cNvPr>
          <p:cNvSpPr txBox="1">
            <a:spLocks/>
          </p:cNvSpPr>
          <p:nvPr/>
        </p:nvSpPr>
        <p:spPr>
          <a:xfrm>
            <a:off x="6096000" y="2077374"/>
            <a:ext cx="4838331" cy="2610035"/>
          </a:xfrm>
          <a:custGeom>
            <a:avLst/>
            <a:gdLst>
              <a:gd name="connsiteX0" fmla="*/ 0 w 4838331"/>
              <a:gd name="connsiteY0" fmla="*/ 0 h 2610035"/>
              <a:gd name="connsiteX1" fmla="*/ 489209 w 4838331"/>
              <a:gd name="connsiteY1" fmla="*/ 0 h 2610035"/>
              <a:gd name="connsiteX2" fmla="*/ 1075185 w 4838331"/>
              <a:gd name="connsiteY2" fmla="*/ 0 h 2610035"/>
              <a:gd name="connsiteX3" fmla="*/ 1516010 w 4838331"/>
              <a:gd name="connsiteY3" fmla="*/ 0 h 2610035"/>
              <a:gd name="connsiteX4" fmla="*/ 1908453 w 4838331"/>
              <a:gd name="connsiteY4" fmla="*/ 0 h 2610035"/>
              <a:gd name="connsiteX5" fmla="*/ 2300895 w 4838331"/>
              <a:gd name="connsiteY5" fmla="*/ 0 h 2610035"/>
              <a:gd name="connsiteX6" fmla="*/ 2886871 w 4838331"/>
              <a:gd name="connsiteY6" fmla="*/ 0 h 2610035"/>
              <a:gd name="connsiteX7" fmla="*/ 3472846 w 4838331"/>
              <a:gd name="connsiteY7" fmla="*/ 0 h 2610035"/>
              <a:gd name="connsiteX8" fmla="*/ 4010439 w 4838331"/>
              <a:gd name="connsiteY8" fmla="*/ 0 h 2610035"/>
              <a:gd name="connsiteX9" fmla="*/ 4838331 w 4838331"/>
              <a:gd name="connsiteY9" fmla="*/ 0 h 2610035"/>
              <a:gd name="connsiteX10" fmla="*/ 4838331 w 4838331"/>
              <a:gd name="connsiteY10" fmla="*/ 443706 h 2610035"/>
              <a:gd name="connsiteX11" fmla="*/ 4838331 w 4838331"/>
              <a:gd name="connsiteY11" fmla="*/ 913512 h 2610035"/>
              <a:gd name="connsiteX12" fmla="*/ 4838331 w 4838331"/>
              <a:gd name="connsiteY12" fmla="*/ 1409419 h 2610035"/>
              <a:gd name="connsiteX13" fmla="*/ 4838331 w 4838331"/>
              <a:gd name="connsiteY13" fmla="*/ 1931426 h 2610035"/>
              <a:gd name="connsiteX14" fmla="*/ 4838331 w 4838331"/>
              <a:gd name="connsiteY14" fmla="*/ 2610035 h 2610035"/>
              <a:gd name="connsiteX15" fmla="*/ 4445889 w 4838331"/>
              <a:gd name="connsiteY15" fmla="*/ 2610035 h 2610035"/>
              <a:gd name="connsiteX16" fmla="*/ 3908296 w 4838331"/>
              <a:gd name="connsiteY16" fmla="*/ 2610035 h 2610035"/>
              <a:gd name="connsiteX17" fmla="*/ 3515854 w 4838331"/>
              <a:gd name="connsiteY17" fmla="*/ 2610035 h 2610035"/>
              <a:gd name="connsiteX18" fmla="*/ 2978262 w 4838331"/>
              <a:gd name="connsiteY18" fmla="*/ 2610035 h 2610035"/>
              <a:gd name="connsiteX19" fmla="*/ 2343903 w 4838331"/>
              <a:gd name="connsiteY19" fmla="*/ 2610035 h 2610035"/>
              <a:gd name="connsiteX20" fmla="*/ 1951460 w 4838331"/>
              <a:gd name="connsiteY20" fmla="*/ 2610035 h 2610035"/>
              <a:gd name="connsiteX21" fmla="*/ 1413868 w 4838331"/>
              <a:gd name="connsiteY21" fmla="*/ 2610035 h 2610035"/>
              <a:gd name="connsiteX22" fmla="*/ 1021425 w 4838331"/>
              <a:gd name="connsiteY22" fmla="*/ 2610035 h 2610035"/>
              <a:gd name="connsiteX23" fmla="*/ 628983 w 4838331"/>
              <a:gd name="connsiteY23" fmla="*/ 2610035 h 2610035"/>
              <a:gd name="connsiteX24" fmla="*/ 0 w 4838331"/>
              <a:gd name="connsiteY24" fmla="*/ 2610035 h 2610035"/>
              <a:gd name="connsiteX25" fmla="*/ 0 w 4838331"/>
              <a:gd name="connsiteY25" fmla="*/ 2114128 h 2610035"/>
              <a:gd name="connsiteX26" fmla="*/ 0 w 4838331"/>
              <a:gd name="connsiteY26" fmla="*/ 1644322 h 2610035"/>
              <a:gd name="connsiteX27" fmla="*/ 0 w 4838331"/>
              <a:gd name="connsiteY27" fmla="*/ 1070114 h 2610035"/>
              <a:gd name="connsiteX28" fmla="*/ 0 w 4838331"/>
              <a:gd name="connsiteY28" fmla="*/ 495907 h 2610035"/>
              <a:gd name="connsiteX29" fmla="*/ 0 w 4838331"/>
              <a:gd name="connsiteY29" fmla="*/ 0 h 26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38331" h="2610035" fill="none" extrusionOk="0">
                <a:moveTo>
                  <a:pt x="0" y="0"/>
                </a:moveTo>
                <a:cubicBezTo>
                  <a:pt x="148017" y="-46354"/>
                  <a:pt x="378873" y="19757"/>
                  <a:pt x="489209" y="0"/>
                </a:cubicBezTo>
                <a:cubicBezTo>
                  <a:pt x="599545" y="-19757"/>
                  <a:pt x="811633" y="17039"/>
                  <a:pt x="1075185" y="0"/>
                </a:cubicBezTo>
                <a:cubicBezTo>
                  <a:pt x="1338737" y="-17039"/>
                  <a:pt x="1394796" y="49413"/>
                  <a:pt x="1516010" y="0"/>
                </a:cubicBezTo>
                <a:cubicBezTo>
                  <a:pt x="1637224" y="-49413"/>
                  <a:pt x="1805391" y="5356"/>
                  <a:pt x="1908453" y="0"/>
                </a:cubicBezTo>
                <a:cubicBezTo>
                  <a:pt x="2011515" y="-5356"/>
                  <a:pt x="2129190" y="31424"/>
                  <a:pt x="2300895" y="0"/>
                </a:cubicBezTo>
                <a:cubicBezTo>
                  <a:pt x="2472600" y="-31424"/>
                  <a:pt x="2722463" y="25076"/>
                  <a:pt x="2886871" y="0"/>
                </a:cubicBezTo>
                <a:cubicBezTo>
                  <a:pt x="3051279" y="-25076"/>
                  <a:pt x="3253372" y="55992"/>
                  <a:pt x="3472846" y="0"/>
                </a:cubicBezTo>
                <a:cubicBezTo>
                  <a:pt x="3692320" y="-55992"/>
                  <a:pt x="3894475" y="49596"/>
                  <a:pt x="4010439" y="0"/>
                </a:cubicBezTo>
                <a:cubicBezTo>
                  <a:pt x="4126403" y="-49596"/>
                  <a:pt x="4459986" y="18544"/>
                  <a:pt x="4838331" y="0"/>
                </a:cubicBezTo>
                <a:cubicBezTo>
                  <a:pt x="4848919" y="167551"/>
                  <a:pt x="4813209" y="290198"/>
                  <a:pt x="4838331" y="443706"/>
                </a:cubicBezTo>
                <a:cubicBezTo>
                  <a:pt x="4863453" y="597214"/>
                  <a:pt x="4783635" y="731144"/>
                  <a:pt x="4838331" y="913512"/>
                </a:cubicBezTo>
                <a:cubicBezTo>
                  <a:pt x="4893027" y="1095880"/>
                  <a:pt x="4792205" y="1189925"/>
                  <a:pt x="4838331" y="1409419"/>
                </a:cubicBezTo>
                <a:cubicBezTo>
                  <a:pt x="4884457" y="1628913"/>
                  <a:pt x="4808002" y="1681286"/>
                  <a:pt x="4838331" y="1931426"/>
                </a:cubicBezTo>
                <a:cubicBezTo>
                  <a:pt x="4868660" y="2181566"/>
                  <a:pt x="4786633" y="2463038"/>
                  <a:pt x="4838331" y="2610035"/>
                </a:cubicBezTo>
                <a:cubicBezTo>
                  <a:pt x="4660401" y="2631849"/>
                  <a:pt x="4580825" y="2600473"/>
                  <a:pt x="4445889" y="2610035"/>
                </a:cubicBezTo>
                <a:cubicBezTo>
                  <a:pt x="4310953" y="2619597"/>
                  <a:pt x="4030132" y="2553463"/>
                  <a:pt x="3908296" y="2610035"/>
                </a:cubicBezTo>
                <a:cubicBezTo>
                  <a:pt x="3786460" y="2666607"/>
                  <a:pt x="3631115" y="2582635"/>
                  <a:pt x="3515854" y="2610035"/>
                </a:cubicBezTo>
                <a:cubicBezTo>
                  <a:pt x="3400593" y="2637435"/>
                  <a:pt x="3124708" y="2563039"/>
                  <a:pt x="2978262" y="2610035"/>
                </a:cubicBezTo>
                <a:cubicBezTo>
                  <a:pt x="2831816" y="2657031"/>
                  <a:pt x="2635065" y="2556300"/>
                  <a:pt x="2343903" y="2610035"/>
                </a:cubicBezTo>
                <a:cubicBezTo>
                  <a:pt x="2052741" y="2663770"/>
                  <a:pt x="2030366" y="2595311"/>
                  <a:pt x="1951460" y="2610035"/>
                </a:cubicBezTo>
                <a:cubicBezTo>
                  <a:pt x="1872554" y="2624759"/>
                  <a:pt x="1607237" y="2603540"/>
                  <a:pt x="1413868" y="2610035"/>
                </a:cubicBezTo>
                <a:cubicBezTo>
                  <a:pt x="1220499" y="2616530"/>
                  <a:pt x="1126972" y="2600601"/>
                  <a:pt x="1021425" y="2610035"/>
                </a:cubicBezTo>
                <a:cubicBezTo>
                  <a:pt x="915878" y="2619469"/>
                  <a:pt x="724929" y="2564854"/>
                  <a:pt x="628983" y="2610035"/>
                </a:cubicBezTo>
                <a:cubicBezTo>
                  <a:pt x="533037" y="2655216"/>
                  <a:pt x="286543" y="2567998"/>
                  <a:pt x="0" y="2610035"/>
                </a:cubicBezTo>
                <a:cubicBezTo>
                  <a:pt x="-1758" y="2419926"/>
                  <a:pt x="2278" y="2283647"/>
                  <a:pt x="0" y="2114128"/>
                </a:cubicBezTo>
                <a:cubicBezTo>
                  <a:pt x="-2278" y="1944609"/>
                  <a:pt x="49708" y="1843412"/>
                  <a:pt x="0" y="1644322"/>
                </a:cubicBezTo>
                <a:cubicBezTo>
                  <a:pt x="-49708" y="1445232"/>
                  <a:pt x="27729" y="1224695"/>
                  <a:pt x="0" y="1070114"/>
                </a:cubicBezTo>
                <a:cubicBezTo>
                  <a:pt x="-27729" y="915533"/>
                  <a:pt x="51223" y="626896"/>
                  <a:pt x="0" y="495907"/>
                </a:cubicBezTo>
                <a:cubicBezTo>
                  <a:pt x="-51223" y="364918"/>
                  <a:pt x="46333" y="229745"/>
                  <a:pt x="0" y="0"/>
                </a:cubicBezTo>
                <a:close/>
              </a:path>
              <a:path w="4838331" h="2610035" stroke="0" extrusionOk="0">
                <a:moveTo>
                  <a:pt x="0" y="0"/>
                </a:moveTo>
                <a:cubicBezTo>
                  <a:pt x="129730" y="-8082"/>
                  <a:pt x="249861" y="24321"/>
                  <a:pt x="489209" y="0"/>
                </a:cubicBezTo>
                <a:cubicBezTo>
                  <a:pt x="728557" y="-24321"/>
                  <a:pt x="770220" y="590"/>
                  <a:pt x="881651" y="0"/>
                </a:cubicBezTo>
                <a:cubicBezTo>
                  <a:pt x="993082" y="-590"/>
                  <a:pt x="1230191" y="59679"/>
                  <a:pt x="1419244" y="0"/>
                </a:cubicBezTo>
                <a:cubicBezTo>
                  <a:pt x="1608297" y="-59679"/>
                  <a:pt x="1717084" y="22094"/>
                  <a:pt x="1956836" y="0"/>
                </a:cubicBezTo>
                <a:cubicBezTo>
                  <a:pt x="2196588" y="-22094"/>
                  <a:pt x="2170614" y="18086"/>
                  <a:pt x="2349278" y="0"/>
                </a:cubicBezTo>
                <a:cubicBezTo>
                  <a:pt x="2527942" y="-18086"/>
                  <a:pt x="2752251" y="39315"/>
                  <a:pt x="2886871" y="0"/>
                </a:cubicBezTo>
                <a:cubicBezTo>
                  <a:pt x="3021491" y="-39315"/>
                  <a:pt x="3132664" y="18310"/>
                  <a:pt x="3376080" y="0"/>
                </a:cubicBezTo>
                <a:cubicBezTo>
                  <a:pt x="3619496" y="-18310"/>
                  <a:pt x="3690999" y="24542"/>
                  <a:pt x="3865289" y="0"/>
                </a:cubicBezTo>
                <a:cubicBezTo>
                  <a:pt x="4039579" y="-24542"/>
                  <a:pt x="4523167" y="42487"/>
                  <a:pt x="4838331" y="0"/>
                </a:cubicBezTo>
                <a:cubicBezTo>
                  <a:pt x="4839624" y="88845"/>
                  <a:pt x="4831836" y="306964"/>
                  <a:pt x="4838331" y="443706"/>
                </a:cubicBezTo>
                <a:cubicBezTo>
                  <a:pt x="4844826" y="580448"/>
                  <a:pt x="4808223" y="759664"/>
                  <a:pt x="4838331" y="887412"/>
                </a:cubicBezTo>
                <a:cubicBezTo>
                  <a:pt x="4868439" y="1015160"/>
                  <a:pt x="4818636" y="1117176"/>
                  <a:pt x="4838331" y="1331118"/>
                </a:cubicBezTo>
                <a:cubicBezTo>
                  <a:pt x="4858026" y="1545060"/>
                  <a:pt x="4808375" y="1573958"/>
                  <a:pt x="4838331" y="1774824"/>
                </a:cubicBezTo>
                <a:cubicBezTo>
                  <a:pt x="4868287" y="1975690"/>
                  <a:pt x="4759003" y="2407754"/>
                  <a:pt x="4838331" y="2610035"/>
                </a:cubicBezTo>
                <a:cubicBezTo>
                  <a:pt x="4690776" y="2664913"/>
                  <a:pt x="4511841" y="2600695"/>
                  <a:pt x="4349122" y="2610035"/>
                </a:cubicBezTo>
                <a:cubicBezTo>
                  <a:pt x="4186403" y="2619375"/>
                  <a:pt x="3981852" y="2603068"/>
                  <a:pt x="3811530" y="2610035"/>
                </a:cubicBezTo>
                <a:cubicBezTo>
                  <a:pt x="3641208" y="2617002"/>
                  <a:pt x="3349171" y="2590443"/>
                  <a:pt x="3225554" y="2610035"/>
                </a:cubicBezTo>
                <a:cubicBezTo>
                  <a:pt x="3101937" y="2629627"/>
                  <a:pt x="2891577" y="2546172"/>
                  <a:pt x="2687962" y="2610035"/>
                </a:cubicBezTo>
                <a:cubicBezTo>
                  <a:pt x="2484347" y="2673898"/>
                  <a:pt x="2462720" y="2586695"/>
                  <a:pt x="2247136" y="2610035"/>
                </a:cubicBezTo>
                <a:cubicBezTo>
                  <a:pt x="2031552" y="2633375"/>
                  <a:pt x="1824368" y="2582981"/>
                  <a:pt x="1612777" y="2610035"/>
                </a:cubicBezTo>
                <a:cubicBezTo>
                  <a:pt x="1401186" y="2637089"/>
                  <a:pt x="1352100" y="2597901"/>
                  <a:pt x="1171951" y="2610035"/>
                </a:cubicBezTo>
                <a:cubicBezTo>
                  <a:pt x="991802" y="2622169"/>
                  <a:pt x="809556" y="2549253"/>
                  <a:pt x="585976" y="2610035"/>
                </a:cubicBezTo>
                <a:cubicBezTo>
                  <a:pt x="362397" y="2670817"/>
                  <a:pt x="271024" y="2601425"/>
                  <a:pt x="0" y="2610035"/>
                </a:cubicBezTo>
                <a:cubicBezTo>
                  <a:pt x="-61650" y="2443147"/>
                  <a:pt x="54659" y="2230477"/>
                  <a:pt x="0" y="2088028"/>
                </a:cubicBezTo>
                <a:cubicBezTo>
                  <a:pt x="-54659" y="1945579"/>
                  <a:pt x="7516" y="1778011"/>
                  <a:pt x="0" y="1618222"/>
                </a:cubicBezTo>
                <a:cubicBezTo>
                  <a:pt x="-7516" y="1458433"/>
                  <a:pt x="35863" y="1239328"/>
                  <a:pt x="0" y="1096215"/>
                </a:cubicBezTo>
                <a:cubicBezTo>
                  <a:pt x="-35863" y="953102"/>
                  <a:pt x="40792" y="816272"/>
                  <a:pt x="0" y="652509"/>
                </a:cubicBezTo>
                <a:cubicBezTo>
                  <a:pt x="-40792" y="488746"/>
                  <a:pt x="3929" y="200300"/>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ormAutofit fontScale="85000" lnSpcReduction="10000"/>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i="1" dirty="0"/>
              <a:t>Do I know what my areas of gifting are? (Either things that you know you’re good at, but also consider words or promises of God over you.)</a:t>
            </a:r>
          </a:p>
          <a:p>
            <a:pPr marL="457200" indent="-457200">
              <a:buFont typeface="+mj-lt"/>
              <a:buAutoNum type="arabicPeriod"/>
            </a:pPr>
            <a:r>
              <a:rPr lang="en-US" i="1" dirty="0"/>
              <a:t>Am I exercising these things (operating in the gifting)? </a:t>
            </a:r>
          </a:p>
          <a:p>
            <a:pPr marL="457200" indent="-457200">
              <a:buFont typeface="+mj-lt"/>
              <a:buAutoNum type="arabicPeriod"/>
            </a:pPr>
            <a:r>
              <a:rPr lang="en-US" i="1" dirty="0"/>
              <a:t>How would someone see the effect of it?</a:t>
            </a:r>
            <a:endParaRPr lang="en-GB" i="1" dirty="0"/>
          </a:p>
        </p:txBody>
      </p:sp>
      <p:pic>
        <p:nvPicPr>
          <p:cNvPr id="10" name="Graphic 9" descr="Help with solid fill">
            <a:extLst>
              <a:ext uri="{FF2B5EF4-FFF2-40B4-BE49-F238E27FC236}">
                <a16:creationId xmlns:a16="http://schemas.microsoft.com/office/drawing/2014/main" id="{7DB326D8-D7A7-D147-FE6A-E13DCA78DF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17557">
            <a:off x="10593876" y="1602421"/>
            <a:ext cx="914400" cy="914400"/>
          </a:xfrm>
          <a:prstGeom prst="rect">
            <a:avLst/>
          </a:prstGeom>
        </p:spPr>
      </p:pic>
    </p:spTree>
    <p:extLst>
      <p:ext uri="{BB962C8B-B14F-4D97-AF65-F5344CB8AC3E}">
        <p14:creationId xmlns:p14="http://schemas.microsoft.com/office/powerpoint/2010/main" val="230794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1697E4E-4306-25B7-97FF-A012C8A0C4AA}"/>
              </a:ext>
            </a:extLst>
          </p:cNvPr>
          <p:cNvGraphicFramePr>
            <a:graphicFrameLocks noChangeAspect="1"/>
          </p:cNvGraphicFramePr>
          <p:nvPr>
            <p:custDataLst>
              <p:tags r:id="rId1"/>
            </p:custDataLst>
            <p:extLst>
              <p:ext uri="{D42A27DB-BD31-4B8C-83A1-F6EECF244321}">
                <p14:modId xmlns:p14="http://schemas.microsoft.com/office/powerpoint/2010/main" val="7330131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B1697E4E-4306-25B7-97FF-A012C8A0C4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1C9A660-11F8-20BB-709E-FF63242E5406}"/>
              </a:ext>
            </a:extLst>
          </p:cNvPr>
          <p:cNvSpPr>
            <a:spLocks noGrp="1"/>
          </p:cNvSpPr>
          <p:nvPr>
            <p:ph type="title"/>
          </p:nvPr>
        </p:nvSpPr>
        <p:spPr/>
        <p:txBody>
          <a:bodyPr vert="horz"/>
          <a:lstStyle/>
          <a:p>
            <a:r>
              <a:rPr lang="en-GB" dirty="0"/>
              <a:t>1 Kings 10:14-22</a:t>
            </a:r>
          </a:p>
        </p:txBody>
      </p:sp>
      <p:sp>
        <p:nvSpPr>
          <p:cNvPr id="3" name="Content Placeholder 2">
            <a:extLst>
              <a:ext uri="{FF2B5EF4-FFF2-40B4-BE49-F238E27FC236}">
                <a16:creationId xmlns:a16="http://schemas.microsoft.com/office/drawing/2014/main" id="{0E7DEACE-D792-0F4D-C597-D3CA50D0C851}"/>
              </a:ext>
            </a:extLst>
          </p:cNvPr>
          <p:cNvSpPr>
            <a:spLocks noGrp="1"/>
          </p:cNvSpPr>
          <p:nvPr>
            <p:ph idx="1"/>
          </p:nvPr>
        </p:nvSpPr>
        <p:spPr>
          <a:xfrm>
            <a:off x="808662" y="1580225"/>
            <a:ext cx="10357666" cy="4776187"/>
          </a:xfrm>
          <a:custGeom>
            <a:avLst/>
            <a:gdLst>
              <a:gd name="connsiteX0" fmla="*/ 0 w 10357666"/>
              <a:gd name="connsiteY0" fmla="*/ 0 h 4776187"/>
              <a:gd name="connsiteX1" fmla="*/ 471849 w 10357666"/>
              <a:gd name="connsiteY1" fmla="*/ 0 h 4776187"/>
              <a:gd name="connsiteX2" fmla="*/ 840122 w 10357666"/>
              <a:gd name="connsiteY2" fmla="*/ 0 h 4776187"/>
              <a:gd name="connsiteX3" fmla="*/ 1311971 w 10357666"/>
              <a:gd name="connsiteY3" fmla="*/ 0 h 4776187"/>
              <a:gd name="connsiteX4" fmla="*/ 1990974 w 10357666"/>
              <a:gd name="connsiteY4" fmla="*/ 0 h 4776187"/>
              <a:gd name="connsiteX5" fmla="*/ 2462823 w 10357666"/>
              <a:gd name="connsiteY5" fmla="*/ 0 h 4776187"/>
              <a:gd name="connsiteX6" fmla="*/ 2934672 w 10357666"/>
              <a:gd name="connsiteY6" fmla="*/ 0 h 4776187"/>
              <a:gd name="connsiteX7" fmla="*/ 3510098 w 10357666"/>
              <a:gd name="connsiteY7" fmla="*/ 0 h 4776187"/>
              <a:gd name="connsiteX8" fmla="*/ 4085524 w 10357666"/>
              <a:gd name="connsiteY8" fmla="*/ 0 h 4776187"/>
              <a:gd name="connsiteX9" fmla="*/ 4868103 w 10357666"/>
              <a:gd name="connsiteY9" fmla="*/ 0 h 4776187"/>
              <a:gd name="connsiteX10" fmla="*/ 5339952 w 10357666"/>
              <a:gd name="connsiteY10" fmla="*/ 0 h 4776187"/>
              <a:gd name="connsiteX11" fmla="*/ 5708225 w 10357666"/>
              <a:gd name="connsiteY11" fmla="*/ 0 h 4776187"/>
              <a:gd name="connsiteX12" fmla="*/ 5972921 w 10357666"/>
              <a:gd name="connsiteY12" fmla="*/ 0 h 4776187"/>
              <a:gd name="connsiteX13" fmla="*/ 6548347 w 10357666"/>
              <a:gd name="connsiteY13" fmla="*/ 0 h 4776187"/>
              <a:gd name="connsiteX14" fmla="*/ 6916619 w 10357666"/>
              <a:gd name="connsiteY14" fmla="*/ 0 h 4776187"/>
              <a:gd name="connsiteX15" fmla="*/ 7388468 w 10357666"/>
              <a:gd name="connsiteY15" fmla="*/ 0 h 4776187"/>
              <a:gd name="connsiteX16" fmla="*/ 7653164 w 10357666"/>
              <a:gd name="connsiteY16" fmla="*/ 0 h 4776187"/>
              <a:gd name="connsiteX17" fmla="*/ 8228590 w 10357666"/>
              <a:gd name="connsiteY17" fmla="*/ 0 h 4776187"/>
              <a:gd name="connsiteX18" fmla="*/ 8700439 w 10357666"/>
              <a:gd name="connsiteY18" fmla="*/ 0 h 4776187"/>
              <a:gd name="connsiteX19" fmla="*/ 9275865 w 10357666"/>
              <a:gd name="connsiteY19" fmla="*/ 0 h 4776187"/>
              <a:gd name="connsiteX20" fmla="*/ 9851291 w 10357666"/>
              <a:gd name="connsiteY20" fmla="*/ 0 h 4776187"/>
              <a:gd name="connsiteX21" fmla="*/ 10357666 w 10357666"/>
              <a:gd name="connsiteY21" fmla="*/ 0 h 4776187"/>
              <a:gd name="connsiteX22" fmla="*/ 10357666 w 10357666"/>
              <a:gd name="connsiteY22" fmla="*/ 644785 h 4776187"/>
              <a:gd name="connsiteX23" fmla="*/ 10357666 w 10357666"/>
              <a:gd name="connsiteY23" fmla="*/ 1289570 h 4776187"/>
              <a:gd name="connsiteX24" fmla="*/ 10357666 w 10357666"/>
              <a:gd name="connsiteY24" fmla="*/ 1743308 h 4776187"/>
              <a:gd name="connsiteX25" fmla="*/ 10357666 w 10357666"/>
              <a:gd name="connsiteY25" fmla="*/ 2244808 h 4776187"/>
              <a:gd name="connsiteX26" fmla="*/ 10357666 w 10357666"/>
              <a:gd name="connsiteY26" fmla="*/ 2698546 h 4776187"/>
              <a:gd name="connsiteX27" fmla="*/ 10357666 w 10357666"/>
              <a:gd name="connsiteY27" fmla="*/ 3295569 h 4776187"/>
              <a:gd name="connsiteX28" fmla="*/ 10357666 w 10357666"/>
              <a:gd name="connsiteY28" fmla="*/ 3940354 h 4776187"/>
              <a:gd name="connsiteX29" fmla="*/ 10357666 w 10357666"/>
              <a:gd name="connsiteY29" fmla="*/ 4776187 h 4776187"/>
              <a:gd name="connsiteX30" fmla="*/ 9678663 w 10357666"/>
              <a:gd name="connsiteY30" fmla="*/ 4776187 h 4776187"/>
              <a:gd name="connsiteX31" fmla="*/ 8999661 w 10357666"/>
              <a:gd name="connsiteY31" fmla="*/ 4776187 h 4776187"/>
              <a:gd name="connsiteX32" fmla="*/ 8527812 w 10357666"/>
              <a:gd name="connsiteY32" fmla="*/ 4776187 h 4776187"/>
              <a:gd name="connsiteX33" fmla="*/ 7848809 w 10357666"/>
              <a:gd name="connsiteY33" fmla="*/ 4776187 h 4776187"/>
              <a:gd name="connsiteX34" fmla="*/ 7584113 w 10357666"/>
              <a:gd name="connsiteY34" fmla="*/ 4776187 h 4776187"/>
              <a:gd name="connsiteX35" fmla="*/ 7215841 w 10357666"/>
              <a:gd name="connsiteY35" fmla="*/ 4776187 h 4776187"/>
              <a:gd name="connsiteX36" fmla="*/ 6951145 w 10357666"/>
              <a:gd name="connsiteY36" fmla="*/ 4776187 h 4776187"/>
              <a:gd name="connsiteX37" fmla="*/ 6479296 w 10357666"/>
              <a:gd name="connsiteY37" fmla="*/ 4776187 h 4776187"/>
              <a:gd name="connsiteX38" fmla="*/ 6007446 w 10357666"/>
              <a:gd name="connsiteY38" fmla="*/ 4776187 h 4776187"/>
              <a:gd name="connsiteX39" fmla="*/ 5639174 w 10357666"/>
              <a:gd name="connsiteY39" fmla="*/ 4776187 h 4776187"/>
              <a:gd name="connsiteX40" fmla="*/ 4856595 w 10357666"/>
              <a:gd name="connsiteY40" fmla="*/ 4776187 h 4776187"/>
              <a:gd name="connsiteX41" fmla="*/ 4177592 w 10357666"/>
              <a:gd name="connsiteY41" fmla="*/ 4776187 h 4776187"/>
              <a:gd name="connsiteX42" fmla="*/ 3498589 w 10357666"/>
              <a:gd name="connsiteY42" fmla="*/ 4776187 h 4776187"/>
              <a:gd name="connsiteX43" fmla="*/ 3233893 w 10357666"/>
              <a:gd name="connsiteY43" fmla="*/ 4776187 h 4776187"/>
              <a:gd name="connsiteX44" fmla="*/ 2451314 w 10357666"/>
              <a:gd name="connsiteY44" fmla="*/ 4776187 h 4776187"/>
              <a:gd name="connsiteX45" fmla="*/ 2083042 w 10357666"/>
              <a:gd name="connsiteY45" fmla="*/ 4776187 h 4776187"/>
              <a:gd name="connsiteX46" fmla="*/ 1714769 w 10357666"/>
              <a:gd name="connsiteY46" fmla="*/ 4776187 h 4776187"/>
              <a:gd name="connsiteX47" fmla="*/ 1346497 w 10357666"/>
              <a:gd name="connsiteY47" fmla="*/ 4776187 h 4776187"/>
              <a:gd name="connsiteX48" fmla="*/ 978224 w 10357666"/>
              <a:gd name="connsiteY48" fmla="*/ 4776187 h 4776187"/>
              <a:gd name="connsiteX49" fmla="*/ 506375 w 10357666"/>
              <a:gd name="connsiteY49" fmla="*/ 4776187 h 4776187"/>
              <a:gd name="connsiteX50" fmla="*/ 0 w 10357666"/>
              <a:gd name="connsiteY50" fmla="*/ 4776187 h 4776187"/>
              <a:gd name="connsiteX51" fmla="*/ 0 w 10357666"/>
              <a:gd name="connsiteY51" fmla="*/ 4179164 h 4776187"/>
              <a:gd name="connsiteX52" fmla="*/ 0 w 10357666"/>
              <a:gd name="connsiteY52" fmla="*/ 3677664 h 4776187"/>
              <a:gd name="connsiteX53" fmla="*/ 0 w 10357666"/>
              <a:gd name="connsiteY53" fmla="*/ 3128402 h 4776187"/>
              <a:gd name="connsiteX54" fmla="*/ 0 w 10357666"/>
              <a:gd name="connsiteY54" fmla="*/ 2435855 h 4776187"/>
              <a:gd name="connsiteX55" fmla="*/ 0 w 10357666"/>
              <a:gd name="connsiteY55" fmla="*/ 1743308 h 4776187"/>
              <a:gd name="connsiteX56" fmla="*/ 0 w 10357666"/>
              <a:gd name="connsiteY56" fmla="*/ 1098523 h 4776187"/>
              <a:gd name="connsiteX57" fmla="*/ 0 w 10357666"/>
              <a:gd name="connsiteY57" fmla="*/ 549262 h 4776187"/>
              <a:gd name="connsiteX58" fmla="*/ 0 w 10357666"/>
              <a:gd name="connsiteY58" fmla="*/ 0 h 477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357666" h="4776187" fill="none" extrusionOk="0">
                <a:moveTo>
                  <a:pt x="0" y="0"/>
                </a:moveTo>
                <a:cubicBezTo>
                  <a:pt x="174423" y="-40602"/>
                  <a:pt x="355508" y="50847"/>
                  <a:pt x="471849" y="0"/>
                </a:cubicBezTo>
                <a:cubicBezTo>
                  <a:pt x="588190" y="-50847"/>
                  <a:pt x="723458" y="13440"/>
                  <a:pt x="840122" y="0"/>
                </a:cubicBezTo>
                <a:cubicBezTo>
                  <a:pt x="956786" y="-13440"/>
                  <a:pt x="1080358" y="52924"/>
                  <a:pt x="1311971" y="0"/>
                </a:cubicBezTo>
                <a:cubicBezTo>
                  <a:pt x="1543584" y="-52924"/>
                  <a:pt x="1672588" y="48575"/>
                  <a:pt x="1990974" y="0"/>
                </a:cubicBezTo>
                <a:cubicBezTo>
                  <a:pt x="2309360" y="-48575"/>
                  <a:pt x="2365847" y="26747"/>
                  <a:pt x="2462823" y="0"/>
                </a:cubicBezTo>
                <a:cubicBezTo>
                  <a:pt x="2559799" y="-26747"/>
                  <a:pt x="2748055" y="35788"/>
                  <a:pt x="2934672" y="0"/>
                </a:cubicBezTo>
                <a:cubicBezTo>
                  <a:pt x="3121289" y="-35788"/>
                  <a:pt x="3297417" y="30340"/>
                  <a:pt x="3510098" y="0"/>
                </a:cubicBezTo>
                <a:cubicBezTo>
                  <a:pt x="3722779" y="-30340"/>
                  <a:pt x="3875449" y="35224"/>
                  <a:pt x="4085524" y="0"/>
                </a:cubicBezTo>
                <a:cubicBezTo>
                  <a:pt x="4295599" y="-35224"/>
                  <a:pt x="4485062" y="58231"/>
                  <a:pt x="4868103" y="0"/>
                </a:cubicBezTo>
                <a:cubicBezTo>
                  <a:pt x="5251144" y="-58231"/>
                  <a:pt x="5111591" y="10189"/>
                  <a:pt x="5339952" y="0"/>
                </a:cubicBezTo>
                <a:cubicBezTo>
                  <a:pt x="5568313" y="-10189"/>
                  <a:pt x="5628427" y="3412"/>
                  <a:pt x="5708225" y="0"/>
                </a:cubicBezTo>
                <a:cubicBezTo>
                  <a:pt x="5788023" y="-3412"/>
                  <a:pt x="5907294" y="10981"/>
                  <a:pt x="5972921" y="0"/>
                </a:cubicBezTo>
                <a:cubicBezTo>
                  <a:pt x="6038548" y="-10981"/>
                  <a:pt x="6358041" y="23723"/>
                  <a:pt x="6548347" y="0"/>
                </a:cubicBezTo>
                <a:cubicBezTo>
                  <a:pt x="6738653" y="-23723"/>
                  <a:pt x="6823882" y="15864"/>
                  <a:pt x="6916619" y="0"/>
                </a:cubicBezTo>
                <a:cubicBezTo>
                  <a:pt x="7009356" y="-15864"/>
                  <a:pt x="7229629" y="49055"/>
                  <a:pt x="7388468" y="0"/>
                </a:cubicBezTo>
                <a:cubicBezTo>
                  <a:pt x="7547307" y="-49055"/>
                  <a:pt x="7570520" y="28888"/>
                  <a:pt x="7653164" y="0"/>
                </a:cubicBezTo>
                <a:cubicBezTo>
                  <a:pt x="7735808" y="-28888"/>
                  <a:pt x="7993768" y="59610"/>
                  <a:pt x="8228590" y="0"/>
                </a:cubicBezTo>
                <a:cubicBezTo>
                  <a:pt x="8463412" y="-59610"/>
                  <a:pt x="8584662" y="27892"/>
                  <a:pt x="8700439" y="0"/>
                </a:cubicBezTo>
                <a:cubicBezTo>
                  <a:pt x="8816216" y="-27892"/>
                  <a:pt x="9053149" y="49968"/>
                  <a:pt x="9275865" y="0"/>
                </a:cubicBezTo>
                <a:cubicBezTo>
                  <a:pt x="9498581" y="-49968"/>
                  <a:pt x="9565648" y="43542"/>
                  <a:pt x="9851291" y="0"/>
                </a:cubicBezTo>
                <a:cubicBezTo>
                  <a:pt x="10136934" y="-43542"/>
                  <a:pt x="10114991" y="51888"/>
                  <a:pt x="10357666" y="0"/>
                </a:cubicBezTo>
                <a:cubicBezTo>
                  <a:pt x="10397857" y="279459"/>
                  <a:pt x="10305080" y="380924"/>
                  <a:pt x="10357666" y="644785"/>
                </a:cubicBezTo>
                <a:cubicBezTo>
                  <a:pt x="10410252" y="908646"/>
                  <a:pt x="10324793" y="989764"/>
                  <a:pt x="10357666" y="1289570"/>
                </a:cubicBezTo>
                <a:cubicBezTo>
                  <a:pt x="10390539" y="1589377"/>
                  <a:pt x="10310372" y="1528620"/>
                  <a:pt x="10357666" y="1743308"/>
                </a:cubicBezTo>
                <a:cubicBezTo>
                  <a:pt x="10404960" y="1957996"/>
                  <a:pt x="10324700" y="2062391"/>
                  <a:pt x="10357666" y="2244808"/>
                </a:cubicBezTo>
                <a:cubicBezTo>
                  <a:pt x="10390632" y="2427225"/>
                  <a:pt x="10324698" y="2550685"/>
                  <a:pt x="10357666" y="2698546"/>
                </a:cubicBezTo>
                <a:cubicBezTo>
                  <a:pt x="10390634" y="2846407"/>
                  <a:pt x="10343572" y="3123397"/>
                  <a:pt x="10357666" y="3295569"/>
                </a:cubicBezTo>
                <a:cubicBezTo>
                  <a:pt x="10371760" y="3467741"/>
                  <a:pt x="10312247" y="3627058"/>
                  <a:pt x="10357666" y="3940354"/>
                </a:cubicBezTo>
                <a:cubicBezTo>
                  <a:pt x="10403085" y="4253651"/>
                  <a:pt x="10311717" y="4372768"/>
                  <a:pt x="10357666" y="4776187"/>
                </a:cubicBezTo>
                <a:cubicBezTo>
                  <a:pt x="10182572" y="4790620"/>
                  <a:pt x="9891971" y="4774647"/>
                  <a:pt x="9678663" y="4776187"/>
                </a:cubicBezTo>
                <a:cubicBezTo>
                  <a:pt x="9465355" y="4777727"/>
                  <a:pt x="9136221" y="4742478"/>
                  <a:pt x="8999661" y="4776187"/>
                </a:cubicBezTo>
                <a:cubicBezTo>
                  <a:pt x="8863101" y="4809896"/>
                  <a:pt x="8741990" y="4727088"/>
                  <a:pt x="8527812" y="4776187"/>
                </a:cubicBezTo>
                <a:cubicBezTo>
                  <a:pt x="8313634" y="4825286"/>
                  <a:pt x="8027237" y="4753029"/>
                  <a:pt x="7848809" y="4776187"/>
                </a:cubicBezTo>
                <a:cubicBezTo>
                  <a:pt x="7670381" y="4799345"/>
                  <a:pt x="7650450" y="4754739"/>
                  <a:pt x="7584113" y="4776187"/>
                </a:cubicBezTo>
                <a:cubicBezTo>
                  <a:pt x="7517776" y="4797635"/>
                  <a:pt x="7377108" y="4758728"/>
                  <a:pt x="7215841" y="4776187"/>
                </a:cubicBezTo>
                <a:cubicBezTo>
                  <a:pt x="7054574" y="4793646"/>
                  <a:pt x="7018146" y="4774886"/>
                  <a:pt x="6951145" y="4776187"/>
                </a:cubicBezTo>
                <a:cubicBezTo>
                  <a:pt x="6884144" y="4777488"/>
                  <a:pt x="6618916" y="4756688"/>
                  <a:pt x="6479296" y="4776187"/>
                </a:cubicBezTo>
                <a:cubicBezTo>
                  <a:pt x="6339676" y="4795686"/>
                  <a:pt x="6147987" y="4724609"/>
                  <a:pt x="6007446" y="4776187"/>
                </a:cubicBezTo>
                <a:cubicBezTo>
                  <a:pt x="5866905" y="4827765"/>
                  <a:pt x="5737313" y="4757467"/>
                  <a:pt x="5639174" y="4776187"/>
                </a:cubicBezTo>
                <a:cubicBezTo>
                  <a:pt x="5541035" y="4794907"/>
                  <a:pt x="5232747" y="4730460"/>
                  <a:pt x="4856595" y="4776187"/>
                </a:cubicBezTo>
                <a:cubicBezTo>
                  <a:pt x="4480443" y="4821914"/>
                  <a:pt x="4351296" y="4701615"/>
                  <a:pt x="4177592" y="4776187"/>
                </a:cubicBezTo>
                <a:cubicBezTo>
                  <a:pt x="4003888" y="4850759"/>
                  <a:pt x="3717133" y="4715762"/>
                  <a:pt x="3498589" y="4776187"/>
                </a:cubicBezTo>
                <a:cubicBezTo>
                  <a:pt x="3280045" y="4836612"/>
                  <a:pt x="3355316" y="4775623"/>
                  <a:pt x="3233893" y="4776187"/>
                </a:cubicBezTo>
                <a:cubicBezTo>
                  <a:pt x="3112470" y="4776751"/>
                  <a:pt x="2660414" y="4760363"/>
                  <a:pt x="2451314" y="4776187"/>
                </a:cubicBezTo>
                <a:cubicBezTo>
                  <a:pt x="2242214" y="4792011"/>
                  <a:pt x="2263729" y="4734324"/>
                  <a:pt x="2083042" y="4776187"/>
                </a:cubicBezTo>
                <a:cubicBezTo>
                  <a:pt x="1902355" y="4818050"/>
                  <a:pt x="1859699" y="4771675"/>
                  <a:pt x="1714769" y="4776187"/>
                </a:cubicBezTo>
                <a:cubicBezTo>
                  <a:pt x="1569839" y="4780699"/>
                  <a:pt x="1490180" y="4761835"/>
                  <a:pt x="1346497" y="4776187"/>
                </a:cubicBezTo>
                <a:cubicBezTo>
                  <a:pt x="1202814" y="4790539"/>
                  <a:pt x="1092786" y="4769684"/>
                  <a:pt x="978224" y="4776187"/>
                </a:cubicBezTo>
                <a:cubicBezTo>
                  <a:pt x="863662" y="4782690"/>
                  <a:pt x="712007" y="4720613"/>
                  <a:pt x="506375" y="4776187"/>
                </a:cubicBezTo>
                <a:cubicBezTo>
                  <a:pt x="300743" y="4831761"/>
                  <a:pt x="159419" y="4727341"/>
                  <a:pt x="0" y="4776187"/>
                </a:cubicBezTo>
                <a:cubicBezTo>
                  <a:pt x="-34642" y="4562001"/>
                  <a:pt x="20929" y="4400840"/>
                  <a:pt x="0" y="4179164"/>
                </a:cubicBezTo>
                <a:cubicBezTo>
                  <a:pt x="-20929" y="3957488"/>
                  <a:pt x="50370" y="3805375"/>
                  <a:pt x="0" y="3677664"/>
                </a:cubicBezTo>
                <a:cubicBezTo>
                  <a:pt x="-50370" y="3549953"/>
                  <a:pt x="61295" y="3382076"/>
                  <a:pt x="0" y="3128402"/>
                </a:cubicBezTo>
                <a:cubicBezTo>
                  <a:pt x="-61295" y="2874728"/>
                  <a:pt x="6395" y="2601958"/>
                  <a:pt x="0" y="2435855"/>
                </a:cubicBezTo>
                <a:cubicBezTo>
                  <a:pt x="-6395" y="2269752"/>
                  <a:pt x="30856" y="2052844"/>
                  <a:pt x="0" y="1743308"/>
                </a:cubicBezTo>
                <a:cubicBezTo>
                  <a:pt x="-30856" y="1433772"/>
                  <a:pt x="14051" y="1306998"/>
                  <a:pt x="0" y="1098523"/>
                </a:cubicBezTo>
                <a:cubicBezTo>
                  <a:pt x="-14051" y="890048"/>
                  <a:pt x="46816" y="765705"/>
                  <a:pt x="0" y="549262"/>
                </a:cubicBezTo>
                <a:cubicBezTo>
                  <a:pt x="-46816" y="332819"/>
                  <a:pt x="6164" y="152997"/>
                  <a:pt x="0" y="0"/>
                </a:cubicBezTo>
                <a:close/>
              </a:path>
              <a:path w="10357666" h="4776187" stroke="0" extrusionOk="0">
                <a:moveTo>
                  <a:pt x="0" y="0"/>
                </a:moveTo>
                <a:cubicBezTo>
                  <a:pt x="180365" y="-24341"/>
                  <a:pt x="205956" y="13728"/>
                  <a:pt x="368273" y="0"/>
                </a:cubicBezTo>
                <a:cubicBezTo>
                  <a:pt x="530590" y="-13728"/>
                  <a:pt x="789521" y="14638"/>
                  <a:pt x="943698" y="0"/>
                </a:cubicBezTo>
                <a:cubicBezTo>
                  <a:pt x="1097875" y="-14638"/>
                  <a:pt x="1361854" y="44127"/>
                  <a:pt x="1726278" y="0"/>
                </a:cubicBezTo>
                <a:cubicBezTo>
                  <a:pt x="2090702" y="-44127"/>
                  <a:pt x="2178863" y="16346"/>
                  <a:pt x="2405280" y="0"/>
                </a:cubicBezTo>
                <a:cubicBezTo>
                  <a:pt x="2631697" y="-16346"/>
                  <a:pt x="2821951" y="36515"/>
                  <a:pt x="2980706" y="0"/>
                </a:cubicBezTo>
                <a:cubicBezTo>
                  <a:pt x="3139461" y="-36515"/>
                  <a:pt x="3362487" y="25394"/>
                  <a:pt x="3659709" y="0"/>
                </a:cubicBezTo>
                <a:cubicBezTo>
                  <a:pt x="3956931" y="-25394"/>
                  <a:pt x="3808703" y="2517"/>
                  <a:pt x="3924405" y="0"/>
                </a:cubicBezTo>
                <a:cubicBezTo>
                  <a:pt x="4040107" y="-2517"/>
                  <a:pt x="4315723" y="44673"/>
                  <a:pt x="4499830" y="0"/>
                </a:cubicBezTo>
                <a:cubicBezTo>
                  <a:pt x="4683937" y="-44673"/>
                  <a:pt x="4947023" y="22428"/>
                  <a:pt x="5178833" y="0"/>
                </a:cubicBezTo>
                <a:cubicBezTo>
                  <a:pt x="5410643" y="-22428"/>
                  <a:pt x="5348962" y="4147"/>
                  <a:pt x="5443529" y="0"/>
                </a:cubicBezTo>
                <a:cubicBezTo>
                  <a:pt x="5538096" y="-4147"/>
                  <a:pt x="5734181" y="566"/>
                  <a:pt x="6018955" y="0"/>
                </a:cubicBezTo>
                <a:cubicBezTo>
                  <a:pt x="6303729" y="-566"/>
                  <a:pt x="6262280" y="34109"/>
                  <a:pt x="6490804" y="0"/>
                </a:cubicBezTo>
                <a:cubicBezTo>
                  <a:pt x="6719328" y="-34109"/>
                  <a:pt x="7048910" y="14229"/>
                  <a:pt x="7273383" y="0"/>
                </a:cubicBezTo>
                <a:cubicBezTo>
                  <a:pt x="7497856" y="-14229"/>
                  <a:pt x="7698206" y="17755"/>
                  <a:pt x="7952386" y="0"/>
                </a:cubicBezTo>
                <a:cubicBezTo>
                  <a:pt x="8206566" y="-17755"/>
                  <a:pt x="8365305" y="22743"/>
                  <a:pt x="8734965" y="0"/>
                </a:cubicBezTo>
                <a:cubicBezTo>
                  <a:pt x="9104625" y="-22743"/>
                  <a:pt x="9126520" y="20525"/>
                  <a:pt x="9310391" y="0"/>
                </a:cubicBezTo>
                <a:cubicBezTo>
                  <a:pt x="9494262" y="-20525"/>
                  <a:pt x="10097679" y="79347"/>
                  <a:pt x="10357666" y="0"/>
                </a:cubicBezTo>
                <a:cubicBezTo>
                  <a:pt x="10389014" y="290201"/>
                  <a:pt x="10321692" y="471471"/>
                  <a:pt x="10357666" y="692547"/>
                </a:cubicBezTo>
                <a:cubicBezTo>
                  <a:pt x="10393640" y="913623"/>
                  <a:pt x="10317432" y="972096"/>
                  <a:pt x="10357666" y="1194047"/>
                </a:cubicBezTo>
                <a:cubicBezTo>
                  <a:pt x="10397900" y="1415998"/>
                  <a:pt x="10338373" y="1481866"/>
                  <a:pt x="10357666" y="1743308"/>
                </a:cubicBezTo>
                <a:cubicBezTo>
                  <a:pt x="10376959" y="2004750"/>
                  <a:pt x="10315019" y="2208078"/>
                  <a:pt x="10357666" y="2340332"/>
                </a:cubicBezTo>
                <a:cubicBezTo>
                  <a:pt x="10400313" y="2472586"/>
                  <a:pt x="10357164" y="2598437"/>
                  <a:pt x="10357666" y="2794069"/>
                </a:cubicBezTo>
                <a:cubicBezTo>
                  <a:pt x="10358168" y="2989701"/>
                  <a:pt x="10314884" y="3112322"/>
                  <a:pt x="10357666" y="3247807"/>
                </a:cubicBezTo>
                <a:cubicBezTo>
                  <a:pt x="10400448" y="3383292"/>
                  <a:pt x="10326646" y="3546088"/>
                  <a:pt x="10357666" y="3749307"/>
                </a:cubicBezTo>
                <a:cubicBezTo>
                  <a:pt x="10388686" y="3952526"/>
                  <a:pt x="10353448" y="4124510"/>
                  <a:pt x="10357666" y="4250806"/>
                </a:cubicBezTo>
                <a:cubicBezTo>
                  <a:pt x="10361884" y="4377102"/>
                  <a:pt x="10308927" y="4647859"/>
                  <a:pt x="10357666" y="4776187"/>
                </a:cubicBezTo>
                <a:cubicBezTo>
                  <a:pt x="10054918" y="4788400"/>
                  <a:pt x="9887803" y="4694366"/>
                  <a:pt x="9575087" y="4776187"/>
                </a:cubicBezTo>
                <a:cubicBezTo>
                  <a:pt x="9262371" y="4858008"/>
                  <a:pt x="9073033" y="4707367"/>
                  <a:pt x="8792508" y="4776187"/>
                </a:cubicBezTo>
                <a:cubicBezTo>
                  <a:pt x="8511983" y="4845007"/>
                  <a:pt x="8329359" y="4733314"/>
                  <a:pt x="8009928" y="4776187"/>
                </a:cubicBezTo>
                <a:cubicBezTo>
                  <a:pt x="7690497" y="4819060"/>
                  <a:pt x="7818773" y="4757840"/>
                  <a:pt x="7641656" y="4776187"/>
                </a:cubicBezTo>
                <a:cubicBezTo>
                  <a:pt x="7464539" y="4794534"/>
                  <a:pt x="7420606" y="4746661"/>
                  <a:pt x="7273383" y="4776187"/>
                </a:cubicBezTo>
                <a:cubicBezTo>
                  <a:pt x="7126160" y="4805713"/>
                  <a:pt x="6844017" y="4743682"/>
                  <a:pt x="6490804" y="4776187"/>
                </a:cubicBezTo>
                <a:cubicBezTo>
                  <a:pt x="6137591" y="4808692"/>
                  <a:pt x="6281423" y="4763526"/>
                  <a:pt x="6226108" y="4776187"/>
                </a:cubicBezTo>
                <a:cubicBezTo>
                  <a:pt x="6170793" y="4788848"/>
                  <a:pt x="6047839" y="4771400"/>
                  <a:pt x="5961412" y="4776187"/>
                </a:cubicBezTo>
                <a:cubicBezTo>
                  <a:pt x="5874985" y="4780974"/>
                  <a:pt x="5588674" y="4764153"/>
                  <a:pt x="5282410" y="4776187"/>
                </a:cubicBezTo>
                <a:cubicBezTo>
                  <a:pt x="4976146" y="4788221"/>
                  <a:pt x="4883917" y="4750531"/>
                  <a:pt x="4603407" y="4776187"/>
                </a:cubicBezTo>
                <a:cubicBezTo>
                  <a:pt x="4322897" y="4801843"/>
                  <a:pt x="4095073" y="4693572"/>
                  <a:pt x="3820828" y="4776187"/>
                </a:cubicBezTo>
                <a:cubicBezTo>
                  <a:pt x="3546583" y="4858802"/>
                  <a:pt x="3569032" y="4747137"/>
                  <a:pt x="3348979" y="4776187"/>
                </a:cubicBezTo>
                <a:cubicBezTo>
                  <a:pt x="3128926" y="4805237"/>
                  <a:pt x="3056794" y="4751386"/>
                  <a:pt x="2980706" y="4776187"/>
                </a:cubicBezTo>
                <a:cubicBezTo>
                  <a:pt x="2904618" y="4800988"/>
                  <a:pt x="2708618" y="4745154"/>
                  <a:pt x="2508857" y="4776187"/>
                </a:cubicBezTo>
                <a:cubicBezTo>
                  <a:pt x="2309096" y="4807220"/>
                  <a:pt x="2317839" y="4748313"/>
                  <a:pt x="2244161" y="4776187"/>
                </a:cubicBezTo>
                <a:cubicBezTo>
                  <a:pt x="2170483" y="4804061"/>
                  <a:pt x="1645162" y="4727704"/>
                  <a:pt x="1461582" y="4776187"/>
                </a:cubicBezTo>
                <a:cubicBezTo>
                  <a:pt x="1278002" y="4824670"/>
                  <a:pt x="1046215" y="4733929"/>
                  <a:pt x="782579" y="4776187"/>
                </a:cubicBezTo>
                <a:cubicBezTo>
                  <a:pt x="518943" y="4818445"/>
                  <a:pt x="303454" y="4721393"/>
                  <a:pt x="0" y="4776187"/>
                </a:cubicBezTo>
                <a:cubicBezTo>
                  <a:pt x="-2014" y="4591240"/>
                  <a:pt x="63859" y="4331839"/>
                  <a:pt x="0" y="4131402"/>
                </a:cubicBezTo>
                <a:cubicBezTo>
                  <a:pt x="-63859" y="3930966"/>
                  <a:pt x="72591" y="3801026"/>
                  <a:pt x="0" y="3486617"/>
                </a:cubicBezTo>
                <a:cubicBezTo>
                  <a:pt x="-72591" y="3172208"/>
                  <a:pt x="29180" y="3180537"/>
                  <a:pt x="0" y="2889593"/>
                </a:cubicBezTo>
                <a:cubicBezTo>
                  <a:pt x="-29180" y="2598649"/>
                  <a:pt x="58012" y="2630289"/>
                  <a:pt x="0" y="2388094"/>
                </a:cubicBezTo>
                <a:cubicBezTo>
                  <a:pt x="-58012" y="2145899"/>
                  <a:pt x="1192" y="2000829"/>
                  <a:pt x="0" y="1838832"/>
                </a:cubicBezTo>
                <a:cubicBezTo>
                  <a:pt x="-1192" y="1676835"/>
                  <a:pt x="35546" y="1530733"/>
                  <a:pt x="0" y="1241809"/>
                </a:cubicBezTo>
                <a:cubicBezTo>
                  <a:pt x="-35546" y="952885"/>
                  <a:pt x="37514" y="901875"/>
                  <a:pt x="0" y="692547"/>
                </a:cubicBezTo>
                <a:cubicBezTo>
                  <a:pt x="-37514" y="483219"/>
                  <a:pt x="1149" y="148577"/>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2371699311">
                  <ask:type>
                    <ask:lineSketchScribble/>
                  </ask:type>
                </ask:lineSketchStyleProps>
              </a:ext>
            </a:extLst>
          </a:ln>
        </p:spPr>
        <p:txBody>
          <a:bodyPr>
            <a:normAutofit/>
          </a:bodyPr>
          <a:lstStyle/>
          <a:p>
            <a:pPr marL="0" indent="0">
              <a:buNone/>
            </a:pPr>
            <a:r>
              <a:rPr lang="en-US" sz="1800" i="1" baseline="30000" dirty="0"/>
              <a:t>14</a:t>
            </a:r>
            <a:r>
              <a:rPr lang="en-US" sz="1800" i="1" dirty="0"/>
              <a:t> The weight of the gold that Solomon received yearly was 666 talents, </a:t>
            </a:r>
            <a:r>
              <a:rPr lang="en-US" sz="1800" i="1" baseline="30000" dirty="0"/>
              <a:t>15</a:t>
            </a:r>
            <a:r>
              <a:rPr lang="en-US" sz="1800" i="1" dirty="0"/>
              <a:t> not including the revenues from merchants and traders and from all the Arabian kings and the governors of the territories. </a:t>
            </a:r>
            <a:r>
              <a:rPr lang="en-US" sz="1800" i="1" baseline="30000" dirty="0"/>
              <a:t>16</a:t>
            </a:r>
            <a:r>
              <a:rPr lang="en-US" sz="1800" i="1" dirty="0"/>
              <a:t> King Solomon made two hundred large shields of hammered gold; six hundred shekels of gold went into each shield. </a:t>
            </a:r>
            <a:r>
              <a:rPr lang="en-US" sz="1800" i="1" baseline="30000" dirty="0"/>
              <a:t>17</a:t>
            </a:r>
            <a:r>
              <a:rPr lang="en-US" sz="1800" i="1" dirty="0"/>
              <a:t> He also made three hundred small shields of hammered gold, with three minas of gold in each shield. The king put them in the Palace of the Forest of Lebanon. </a:t>
            </a:r>
            <a:r>
              <a:rPr lang="en-US" sz="1800" i="1" baseline="30000" dirty="0"/>
              <a:t>18</a:t>
            </a:r>
            <a:r>
              <a:rPr lang="en-US" sz="1800" i="1" dirty="0"/>
              <a:t> Then the king made a great throne covered with ivory and overlaid with fine gold. </a:t>
            </a:r>
            <a:r>
              <a:rPr lang="en-US" sz="1800" i="1" baseline="30000" dirty="0"/>
              <a:t>19</a:t>
            </a:r>
            <a:r>
              <a:rPr lang="en-US" sz="1800" i="1" dirty="0"/>
              <a:t> The throne had six steps, and its back had a rounded top. On both sides of the seat were armrests, with a lion standing beside each of them. </a:t>
            </a:r>
            <a:r>
              <a:rPr lang="en-US" sz="1800" i="1" baseline="30000" dirty="0"/>
              <a:t>20</a:t>
            </a:r>
            <a:r>
              <a:rPr lang="en-US" sz="1800" i="1" dirty="0"/>
              <a:t> Twelve lions stood on the six steps, one at either end of each step. Nothing like it had ever been made for any other kingdom. </a:t>
            </a:r>
            <a:r>
              <a:rPr lang="en-US" sz="1800" i="1" baseline="30000" dirty="0"/>
              <a:t>21</a:t>
            </a:r>
            <a:r>
              <a:rPr lang="en-US" sz="1800" i="1" dirty="0"/>
              <a:t> All King Solomon’s goblets were gold, and all the household articles in the Palace of the Forest of Lebanon were pure gold. Nothing was made of silver, because silver was considered of little value in Solomon’s days. </a:t>
            </a:r>
            <a:r>
              <a:rPr lang="en-US" sz="1800" i="1" baseline="30000" dirty="0"/>
              <a:t>22</a:t>
            </a:r>
            <a:r>
              <a:rPr lang="en-US" sz="1800" i="1" dirty="0"/>
              <a:t> The king had a fleet of trading ships at sea along with the ships of Hiram. Once every three years it returned, carrying gold, silver and ivory, and apes and baboons.</a:t>
            </a:r>
            <a:endParaRPr lang="en-GB" sz="1800" i="1" dirty="0"/>
          </a:p>
        </p:txBody>
      </p:sp>
    </p:spTree>
    <p:extLst>
      <p:ext uri="{BB962C8B-B14F-4D97-AF65-F5344CB8AC3E}">
        <p14:creationId xmlns:p14="http://schemas.microsoft.com/office/powerpoint/2010/main" val="3892920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1232595-E291-1A73-0913-9BC4A0D3F041}"/>
              </a:ext>
            </a:extLst>
          </p:cNvPr>
          <p:cNvGraphicFramePr>
            <a:graphicFrameLocks noChangeAspect="1"/>
          </p:cNvGraphicFramePr>
          <p:nvPr>
            <p:custDataLst>
              <p:tags r:id="rId1"/>
            </p:custDataLst>
            <p:extLst>
              <p:ext uri="{D42A27DB-BD31-4B8C-83A1-F6EECF244321}">
                <p14:modId xmlns:p14="http://schemas.microsoft.com/office/powerpoint/2010/main" val="38245924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61232595-E291-1A73-0913-9BC4A0D3F04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56D578F-B6E7-811A-7E54-6FAF19EEA0D7}"/>
              </a:ext>
            </a:extLst>
          </p:cNvPr>
          <p:cNvSpPr>
            <a:spLocks noGrp="1"/>
          </p:cNvSpPr>
          <p:nvPr>
            <p:ph type="title"/>
          </p:nvPr>
        </p:nvSpPr>
        <p:spPr/>
        <p:txBody>
          <a:bodyPr vert="horz"/>
          <a:lstStyle/>
          <a:p>
            <a:r>
              <a:rPr lang="en-GB" dirty="0"/>
              <a:t>1 Kings 10:23-29</a:t>
            </a:r>
          </a:p>
        </p:txBody>
      </p:sp>
      <p:sp>
        <p:nvSpPr>
          <p:cNvPr id="3" name="Content Placeholder 2">
            <a:extLst>
              <a:ext uri="{FF2B5EF4-FFF2-40B4-BE49-F238E27FC236}">
                <a16:creationId xmlns:a16="http://schemas.microsoft.com/office/drawing/2014/main" id="{50AE05D8-D48C-152B-D968-0C467FBF24DD}"/>
              </a:ext>
            </a:extLst>
          </p:cNvPr>
          <p:cNvSpPr>
            <a:spLocks noGrp="1"/>
          </p:cNvSpPr>
          <p:nvPr>
            <p:ph idx="1"/>
          </p:nvPr>
        </p:nvSpPr>
        <p:spPr>
          <a:custGeom>
            <a:avLst/>
            <a:gdLst>
              <a:gd name="connsiteX0" fmla="*/ 0 w 10357666"/>
              <a:gd name="connsiteY0" fmla="*/ 0 h 4553875"/>
              <a:gd name="connsiteX1" fmla="*/ 471849 w 10357666"/>
              <a:gd name="connsiteY1" fmla="*/ 0 h 4553875"/>
              <a:gd name="connsiteX2" fmla="*/ 943698 w 10357666"/>
              <a:gd name="connsiteY2" fmla="*/ 0 h 4553875"/>
              <a:gd name="connsiteX3" fmla="*/ 1622701 w 10357666"/>
              <a:gd name="connsiteY3" fmla="*/ 0 h 4553875"/>
              <a:gd name="connsiteX4" fmla="*/ 1990974 w 10357666"/>
              <a:gd name="connsiteY4" fmla="*/ 0 h 4553875"/>
              <a:gd name="connsiteX5" fmla="*/ 2462823 w 10357666"/>
              <a:gd name="connsiteY5" fmla="*/ 0 h 4553875"/>
              <a:gd name="connsiteX6" fmla="*/ 3245402 w 10357666"/>
              <a:gd name="connsiteY6" fmla="*/ 0 h 4553875"/>
              <a:gd name="connsiteX7" fmla="*/ 3510098 w 10357666"/>
              <a:gd name="connsiteY7" fmla="*/ 0 h 4553875"/>
              <a:gd name="connsiteX8" fmla="*/ 3878370 w 10357666"/>
              <a:gd name="connsiteY8" fmla="*/ 0 h 4553875"/>
              <a:gd name="connsiteX9" fmla="*/ 4143066 w 10357666"/>
              <a:gd name="connsiteY9" fmla="*/ 0 h 4553875"/>
              <a:gd name="connsiteX10" fmla="*/ 4614916 w 10357666"/>
              <a:gd name="connsiteY10" fmla="*/ 0 h 4553875"/>
              <a:gd name="connsiteX11" fmla="*/ 5190342 w 10357666"/>
              <a:gd name="connsiteY11" fmla="*/ 0 h 4553875"/>
              <a:gd name="connsiteX12" fmla="*/ 5869344 w 10357666"/>
              <a:gd name="connsiteY12" fmla="*/ 0 h 4553875"/>
              <a:gd name="connsiteX13" fmla="*/ 6134040 w 10357666"/>
              <a:gd name="connsiteY13" fmla="*/ 0 h 4553875"/>
              <a:gd name="connsiteX14" fmla="*/ 6398736 w 10357666"/>
              <a:gd name="connsiteY14" fmla="*/ 0 h 4553875"/>
              <a:gd name="connsiteX15" fmla="*/ 6870585 w 10357666"/>
              <a:gd name="connsiteY15" fmla="*/ 0 h 4553875"/>
              <a:gd name="connsiteX16" fmla="*/ 7238858 w 10357666"/>
              <a:gd name="connsiteY16" fmla="*/ 0 h 4553875"/>
              <a:gd name="connsiteX17" fmla="*/ 7710707 w 10357666"/>
              <a:gd name="connsiteY17" fmla="*/ 0 h 4553875"/>
              <a:gd name="connsiteX18" fmla="*/ 7975403 w 10357666"/>
              <a:gd name="connsiteY18" fmla="*/ 0 h 4553875"/>
              <a:gd name="connsiteX19" fmla="*/ 8550829 w 10357666"/>
              <a:gd name="connsiteY19" fmla="*/ 0 h 4553875"/>
              <a:gd name="connsiteX20" fmla="*/ 9333408 w 10357666"/>
              <a:gd name="connsiteY20" fmla="*/ 0 h 4553875"/>
              <a:gd name="connsiteX21" fmla="*/ 9598104 w 10357666"/>
              <a:gd name="connsiteY21" fmla="*/ 0 h 4553875"/>
              <a:gd name="connsiteX22" fmla="*/ 10357666 w 10357666"/>
              <a:gd name="connsiteY22" fmla="*/ 0 h 4553875"/>
              <a:gd name="connsiteX23" fmla="*/ 10357666 w 10357666"/>
              <a:gd name="connsiteY23" fmla="*/ 432618 h 4553875"/>
              <a:gd name="connsiteX24" fmla="*/ 10357666 w 10357666"/>
              <a:gd name="connsiteY24" fmla="*/ 956314 h 4553875"/>
              <a:gd name="connsiteX25" fmla="*/ 10357666 w 10357666"/>
              <a:gd name="connsiteY25" fmla="*/ 1434471 h 4553875"/>
              <a:gd name="connsiteX26" fmla="*/ 10357666 w 10357666"/>
              <a:gd name="connsiteY26" fmla="*/ 1912628 h 4553875"/>
              <a:gd name="connsiteX27" fmla="*/ 10357666 w 10357666"/>
              <a:gd name="connsiteY27" fmla="*/ 2572939 h 4553875"/>
              <a:gd name="connsiteX28" fmla="*/ 10357666 w 10357666"/>
              <a:gd name="connsiteY28" fmla="*/ 3233251 h 4553875"/>
              <a:gd name="connsiteX29" fmla="*/ 10357666 w 10357666"/>
              <a:gd name="connsiteY29" fmla="*/ 3893563 h 4553875"/>
              <a:gd name="connsiteX30" fmla="*/ 10357666 w 10357666"/>
              <a:gd name="connsiteY30" fmla="*/ 4553875 h 4553875"/>
              <a:gd name="connsiteX31" fmla="*/ 9885817 w 10357666"/>
              <a:gd name="connsiteY31" fmla="*/ 4553875 h 4553875"/>
              <a:gd name="connsiteX32" fmla="*/ 9413968 w 10357666"/>
              <a:gd name="connsiteY32" fmla="*/ 4553875 h 4553875"/>
              <a:gd name="connsiteX33" fmla="*/ 8838542 w 10357666"/>
              <a:gd name="connsiteY33" fmla="*/ 4553875 h 4553875"/>
              <a:gd name="connsiteX34" fmla="*/ 8263116 w 10357666"/>
              <a:gd name="connsiteY34" fmla="*/ 4553875 h 4553875"/>
              <a:gd name="connsiteX35" fmla="*/ 7791267 w 10357666"/>
              <a:gd name="connsiteY35" fmla="*/ 4553875 h 4553875"/>
              <a:gd name="connsiteX36" fmla="*/ 7215841 w 10357666"/>
              <a:gd name="connsiteY36" fmla="*/ 4553875 h 4553875"/>
              <a:gd name="connsiteX37" fmla="*/ 6951145 w 10357666"/>
              <a:gd name="connsiteY37" fmla="*/ 4553875 h 4553875"/>
              <a:gd name="connsiteX38" fmla="*/ 6375719 w 10357666"/>
              <a:gd name="connsiteY38" fmla="*/ 4553875 h 4553875"/>
              <a:gd name="connsiteX39" fmla="*/ 5800293 w 10357666"/>
              <a:gd name="connsiteY39" fmla="*/ 4553875 h 4553875"/>
              <a:gd name="connsiteX40" fmla="*/ 5535597 w 10357666"/>
              <a:gd name="connsiteY40" fmla="*/ 4553875 h 4553875"/>
              <a:gd name="connsiteX41" fmla="*/ 5063748 w 10357666"/>
              <a:gd name="connsiteY41" fmla="*/ 4553875 h 4553875"/>
              <a:gd name="connsiteX42" fmla="*/ 4799052 w 10357666"/>
              <a:gd name="connsiteY42" fmla="*/ 4553875 h 4553875"/>
              <a:gd name="connsiteX43" fmla="*/ 4534356 w 10357666"/>
              <a:gd name="connsiteY43" fmla="*/ 4553875 h 4553875"/>
              <a:gd name="connsiteX44" fmla="*/ 4062507 w 10357666"/>
              <a:gd name="connsiteY44" fmla="*/ 4553875 h 4553875"/>
              <a:gd name="connsiteX45" fmla="*/ 3383504 w 10357666"/>
              <a:gd name="connsiteY45" fmla="*/ 4553875 h 4553875"/>
              <a:gd name="connsiteX46" fmla="*/ 3015232 w 10357666"/>
              <a:gd name="connsiteY46" fmla="*/ 4553875 h 4553875"/>
              <a:gd name="connsiteX47" fmla="*/ 2646959 w 10357666"/>
              <a:gd name="connsiteY47" fmla="*/ 4553875 h 4553875"/>
              <a:gd name="connsiteX48" fmla="*/ 1967957 w 10357666"/>
              <a:gd name="connsiteY48" fmla="*/ 4553875 h 4553875"/>
              <a:gd name="connsiteX49" fmla="*/ 1185377 w 10357666"/>
              <a:gd name="connsiteY49" fmla="*/ 4553875 h 4553875"/>
              <a:gd name="connsiteX50" fmla="*/ 817105 w 10357666"/>
              <a:gd name="connsiteY50" fmla="*/ 4553875 h 4553875"/>
              <a:gd name="connsiteX51" fmla="*/ 0 w 10357666"/>
              <a:gd name="connsiteY51" fmla="*/ 4553875 h 4553875"/>
              <a:gd name="connsiteX52" fmla="*/ 0 w 10357666"/>
              <a:gd name="connsiteY52" fmla="*/ 4075718 h 4553875"/>
              <a:gd name="connsiteX53" fmla="*/ 0 w 10357666"/>
              <a:gd name="connsiteY53" fmla="*/ 3415406 h 4553875"/>
              <a:gd name="connsiteX54" fmla="*/ 0 w 10357666"/>
              <a:gd name="connsiteY54" fmla="*/ 2937249 h 4553875"/>
              <a:gd name="connsiteX55" fmla="*/ 0 w 10357666"/>
              <a:gd name="connsiteY55" fmla="*/ 2276938 h 4553875"/>
              <a:gd name="connsiteX56" fmla="*/ 0 w 10357666"/>
              <a:gd name="connsiteY56" fmla="*/ 1707703 h 4553875"/>
              <a:gd name="connsiteX57" fmla="*/ 0 w 10357666"/>
              <a:gd name="connsiteY57" fmla="*/ 1092930 h 4553875"/>
              <a:gd name="connsiteX58" fmla="*/ 0 w 10357666"/>
              <a:gd name="connsiteY58" fmla="*/ 523696 h 4553875"/>
              <a:gd name="connsiteX59" fmla="*/ 0 w 10357666"/>
              <a:gd name="connsiteY59" fmla="*/ 0 h 455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357666" h="4553875" fill="none" extrusionOk="0">
                <a:moveTo>
                  <a:pt x="0" y="0"/>
                </a:moveTo>
                <a:cubicBezTo>
                  <a:pt x="191895" y="-11516"/>
                  <a:pt x="306562" y="31683"/>
                  <a:pt x="471849" y="0"/>
                </a:cubicBezTo>
                <a:cubicBezTo>
                  <a:pt x="637136" y="-31683"/>
                  <a:pt x="778926" y="51314"/>
                  <a:pt x="943698" y="0"/>
                </a:cubicBezTo>
                <a:cubicBezTo>
                  <a:pt x="1108470" y="-51314"/>
                  <a:pt x="1406651" y="9903"/>
                  <a:pt x="1622701" y="0"/>
                </a:cubicBezTo>
                <a:cubicBezTo>
                  <a:pt x="1838751" y="-9903"/>
                  <a:pt x="1818601" y="42887"/>
                  <a:pt x="1990974" y="0"/>
                </a:cubicBezTo>
                <a:cubicBezTo>
                  <a:pt x="2163347" y="-42887"/>
                  <a:pt x="2238394" y="7094"/>
                  <a:pt x="2462823" y="0"/>
                </a:cubicBezTo>
                <a:cubicBezTo>
                  <a:pt x="2687252" y="-7094"/>
                  <a:pt x="2973381" y="41927"/>
                  <a:pt x="3245402" y="0"/>
                </a:cubicBezTo>
                <a:cubicBezTo>
                  <a:pt x="3517423" y="-41927"/>
                  <a:pt x="3416375" y="14369"/>
                  <a:pt x="3510098" y="0"/>
                </a:cubicBezTo>
                <a:cubicBezTo>
                  <a:pt x="3603821" y="-14369"/>
                  <a:pt x="3748625" y="25349"/>
                  <a:pt x="3878370" y="0"/>
                </a:cubicBezTo>
                <a:cubicBezTo>
                  <a:pt x="4008115" y="-25349"/>
                  <a:pt x="4067800" y="19497"/>
                  <a:pt x="4143066" y="0"/>
                </a:cubicBezTo>
                <a:cubicBezTo>
                  <a:pt x="4218332" y="-19497"/>
                  <a:pt x="4508571" y="11871"/>
                  <a:pt x="4614916" y="0"/>
                </a:cubicBezTo>
                <a:cubicBezTo>
                  <a:pt x="4721261" y="-11871"/>
                  <a:pt x="5041956" y="36925"/>
                  <a:pt x="5190342" y="0"/>
                </a:cubicBezTo>
                <a:cubicBezTo>
                  <a:pt x="5338728" y="-36925"/>
                  <a:pt x="5652929" y="11465"/>
                  <a:pt x="5869344" y="0"/>
                </a:cubicBezTo>
                <a:cubicBezTo>
                  <a:pt x="6085759" y="-11465"/>
                  <a:pt x="6012009" y="5661"/>
                  <a:pt x="6134040" y="0"/>
                </a:cubicBezTo>
                <a:cubicBezTo>
                  <a:pt x="6256071" y="-5661"/>
                  <a:pt x="6336183" y="28385"/>
                  <a:pt x="6398736" y="0"/>
                </a:cubicBezTo>
                <a:cubicBezTo>
                  <a:pt x="6461289" y="-28385"/>
                  <a:pt x="6696694" y="3968"/>
                  <a:pt x="6870585" y="0"/>
                </a:cubicBezTo>
                <a:cubicBezTo>
                  <a:pt x="7044476" y="-3968"/>
                  <a:pt x="7145585" y="18605"/>
                  <a:pt x="7238858" y="0"/>
                </a:cubicBezTo>
                <a:cubicBezTo>
                  <a:pt x="7332131" y="-18605"/>
                  <a:pt x="7513398" y="1617"/>
                  <a:pt x="7710707" y="0"/>
                </a:cubicBezTo>
                <a:cubicBezTo>
                  <a:pt x="7908016" y="-1617"/>
                  <a:pt x="7867245" y="17738"/>
                  <a:pt x="7975403" y="0"/>
                </a:cubicBezTo>
                <a:cubicBezTo>
                  <a:pt x="8083561" y="-17738"/>
                  <a:pt x="8277695" y="2029"/>
                  <a:pt x="8550829" y="0"/>
                </a:cubicBezTo>
                <a:cubicBezTo>
                  <a:pt x="8823963" y="-2029"/>
                  <a:pt x="9115877" y="5708"/>
                  <a:pt x="9333408" y="0"/>
                </a:cubicBezTo>
                <a:cubicBezTo>
                  <a:pt x="9550939" y="-5708"/>
                  <a:pt x="9479719" y="19887"/>
                  <a:pt x="9598104" y="0"/>
                </a:cubicBezTo>
                <a:cubicBezTo>
                  <a:pt x="9716489" y="-19887"/>
                  <a:pt x="10113141" y="34280"/>
                  <a:pt x="10357666" y="0"/>
                </a:cubicBezTo>
                <a:cubicBezTo>
                  <a:pt x="10396232" y="109841"/>
                  <a:pt x="10350584" y="241996"/>
                  <a:pt x="10357666" y="432618"/>
                </a:cubicBezTo>
                <a:cubicBezTo>
                  <a:pt x="10364748" y="623240"/>
                  <a:pt x="10296353" y="712928"/>
                  <a:pt x="10357666" y="956314"/>
                </a:cubicBezTo>
                <a:cubicBezTo>
                  <a:pt x="10418979" y="1199700"/>
                  <a:pt x="10342931" y="1261273"/>
                  <a:pt x="10357666" y="1434471"/>
                </a:cubicBezTo>
                <a:cubicBezTo>
                  <a:pt x="10372401" y="1607669"/>
                  <a:pt x="10349208" y="1793875"/>
                  <a:pt x="10357666" y="1912628"/>
                </a:cubicBezTo>
                <a:cubicBezTo>
                  <a:pt x="10366124" y="2031381"/>
                  <a:pt x="10278610" y="2432585"/>
                  <a:pt x="10357666" y="2572939"/>
                </a:cubicBezTo>
                <a:cubicBezTo>
                  <a:pt x="10436722" y="2713293"/>
                  <a:pt x="10334820" y="3072648"/>
                  <a:pt x="10357666" y="3233251"/>
                </a:cubicBezTo>
                <a:cubicBezTo>
                  <a:pt x="10380512" y="3393854"/>
                  <a:pt x="10350377" y="3733193"/>
                  <a:pt x="10357666" y="3893563"/>
                </a:cubicBezTo>
                <a:cubicBezTo>
                  <a:pt x="10364955" y="4053933"/>
                  <a:pt x="10351469" y="4335797"/>
                  <a:pt x="10357666" y="4553875"/>
                </a:cubicBezTo>
                <a:cubicBezTo>
                  <a:pt x="10159700" y="4608519"/>
                  <a:pt x="10049846" y="4544411"/>
                  <a:pt x="9885817" y="4553875"/>
                </a:cubicBezTo>
                <a:cubicBezTo>
                  <a:pt x="9721788" y="4563339"/>
                  <a:pt x="9639621" y="4533688"/>
                  <a:pt x="9413968" y="4553875"/>
                </a:cubicBezTo>
                <a:cubicBezTo>
                  <a:pt x="9188315" y="4574062"/>
                  <a:pt x="8976029" y="4522899"/>
                  <a:pt x="8838542" y="4553875"/>
                </a:cubicBezTo>
                <a:cubicBezTo>
                  <a:pt x="8701055" y="4584851"/>
                  <a:pt x="8454491" y="4523959"/>
                  <a:pt x="8263116" y="4553875"/>
                </a:cubicBezTo>
                <a:cubicBezTo>
                  <a:pt x="8071741" y="4583791"/>
                  <a:pt x="7908752" y="4504625"/>
                  <a:pt x="7791267" y="4553875"/>
                </a:cubicBezTo>
                <a:cubicBezTo>
                  <a:pt x="7673782" y="4603125"/>
                  <a:pt x="7445893" y="4535506"/>
                  <a:pt x="7215841" y="4553875"/>
                </a:cubicBezTo>
                <a:cubicBezTo>
                  <a:pt x="6985789" y="4572244"/>
                  <a:pt x="7028131" y="4523490"/>
                  <a:pt x="6951145" y="4553875"/>
                </a:cubicBezTo>
                <a:cubicBezTo>
                  <a:pt x="6874159" y="4584260"/>
                  <a:pt x="6500738" y="4500849"/>
                  <a:pt x="6375719" y="4553875"/>
                </a:cubicBezTo>
                <a:cubicBezTo>
                  <a:pt x="6250700" y="4606901"/>
                  <a:pt x="6017323" y="4501971"/>
                  <a:pt x="5800293" y="4553875"/>
                </a:cubicBezTo>
                <a:cubicBezTo>
                  <a:pt x="5583263" y="4605779"/>
                  <a:pt x="5637177" y="4551514"/>
                  <a:pt x="5535597" y="4553875"/>
                </a:cubicBezTo>
                <a:cubicBezTo>
                  <a:pt x="5434017" y="4556236"/>
                  <a:pt x="5228356" y="4528749"/>
                  <a:pt x="5063748" y="4553875"/>
                </a:cubicBezTo>
                <a:cubicBezTo>
                  <a:pt x="4899140" y="4579001"/>
                  <a:pt x="4906433" y="4545911"/>
                  <a:pt x="4799052" y="4553875"/>
                </a:cubicBezTo>
                <a:cubicBezTo>
                  <a:pt x="4691671" y="4561839"/>
                  <a:pt x="4652136" y="4522933"/>
                  <a:pt x="4534356" y="4553875"/>
                </a:cubicBezTo>
                <a:cubicBezTo>
                  <a:pt x="4416576" y="4584817"/>
                  <a:pt x="4266535" y="4533687"/>
                  <a:pt x="4062507" y="4553875"/>
                </a:cubicBezTo>
                <a:cubicBezTo>
                  <a:pt x="3858479" y="4574063"/>
                  <a:pt x="3603332" y="4542280"/>
                  <a:pt x="3383504" y="4553875"/>
                </a:cubicBezTo>
                <a:cubicBezTo>
                  <a:pt x="3163676" y="4565470"/>
                  <a:pt x="3182859" y="4526846"/>
                  <a:pt x="3015232" y="4553875"/>
                </a:cubicBezTo>
                <a:cubicBezTo>
                  <a:pt x="2847605" y="4580904"/>
                  <a:pt x="2788052" y="4519644"/>
                  <a:pt x="2646959" y="4553875"/>
                </a:cubicBezTo>
                <a:cubicBezTo>
                  <a:pt x="2505866" y="4588106"/>
                  <a:pt x="2272338" y="4510353"/>
                  <a:pt x="1967957" y="4553875"/>
                </a:cubicBezTo>
                <a:cubicBezTo>
                  <a:pt x="1663576" y="4597397"/>
                  <a:pt x="1415688" y="4518013"/>
                  <a:pt x="1185377" y="4553875"/>
                </a:cubicBezTo>
                <a:cubicBezTo>
                  <a:pt x="955066" y="4589737"/>
                  <a:pt x="954568" y="4553235"/>
                  <a:pt x="817105" y="4553875"/>
                </a:cubicBezTo>
                <a:cubicBezTo>
                  <a:pt x="679642" y="4554515"/>
                  <a:pt x="198399" y="4539183"/>
                  <a:pt x="0" y="4553875"/>
                </a:cubicBezTo>
                <a:cubicBezTo>
                  <a:pt x="-42190" y="4353515"/>
                  <a:pt x="55734" y="4298538"/>
                  <a:pt x="0" y="4075718"/>
                </a:cubicBezTo>
                <a:cubicBezTo>
                  <a:pt x="-55734" y="3852898"/>
                  <a:pt x="37269" y="3643314"/>
                  <a:pt x="0" y="3415406"/>
                </a:cubicBezTo>
                <a:cubicBezTo>
                  <a:pt x="-37269" y="3187498"/>
                  <a:pt x="39548" y="3076878"/>
                  <a:pt x="0" y="2937249"/>
                </a:cubicBezTo>
                <a:cubicBezTo>
                  <a:pt x="-39548" y="2797620"/>
                  <a:pt x="64005" y="2503086"/>
                  <a:pt x="0" y="2276938"/>
                </a:cubicBezTo>
                <a:cubicBezTo>
                  <a:pt x="-64005" y="2050790"/>
                  <a:pt x="7508" y="1900933"/>
                  <a:pt x="0" y="1707703"/>
                </a:cubicBezTo>
                <a:cubicBezTo>
                  <a:pt x="-7508" y="1514473"/>
                  <a:pt x="13124" y="1314732"/>
                  <a:pt x="0" y="1092930"/>
                </a:cubicBezTo>
                <a:cubicBezTo>
                  <a:pt x="-13124" y="871128"/>
                  <a:pt x="24515" y="796763"/>
                  <a:pt x="0" y="523696"/>
                </a:cubicBezTo>
                <a:cubicBezTo>
                  <a:pt x="-24515" y="250629"/>
                  <a:pt x="12215" y="253360"/>
                  <a:pt x="0" y="0"/>
                </a:cubicBezTo>
                <a:close/>
              </a:path>
              <a:path w="10357666" h="4553875" stroke="0" extrusionOk="0">
                <a:moveTo>
                  <a:pt x="0" y="0"/>
                </a:moveTo>
                <a:cubicBezTo>
                  <a:pt x="387145" y="-19403"/>
                  <a:pt x="431347" y="15234"/>
                  <a:pt x="782579" y="0"/>
                </a:cubicBezTo>
                <a:cubicBezTo>
                  <a:pt x="1133811" y="-15234"/>
                  <a:pt x="956035" y="4523"/>
                  <a:pt x="1047275" y="0"/>
                </a:cubicBezTo>
                <a:cubicBezTo>
                  <a:pt x="1138515" y="-4523"/>
                  <a:pt x="1474804" y="4100"/>
                  <a:pt x="1726278" y="0"/>
                </a:cubicBezTo>
                <a:cubicBezTo>
                  <a:pt x="1977752" y="-4100"/>
                  <a:pt x="1977202" y="16710"/>
                  <a:pt x="2094550" y="0"/>
                </a:cubicBezTo>
                <a:cubicBezTo>
                  <a:pt x="2211898" y="-16710"/>
                  <a:pt x="2384599" y="20409"/>
                  <a:pt x="2462823" y="0"/>
                </a:cubicBezTo>
                <a:cubicBezTo>
                  <a:pt x="2541047" y="-20409"/>
                  <a:pt x="2700061" y="11540"/>
                  <a:pt x="2831095" y="0"/>
                </a:cubicBezTo>
                <a:cubicBezTo>
                  <a:pt x="2962129" y="-11540"/>
                  <a:pt x="3168335" y="30721"/>
                  <a:pt x="3406521" y="0"/>
                </a:cubicBezTo>
                <a:cubicBezTo>
                  <a:pt x="3644707" y="-30721"/>
                  <a:pt x="3835380" y="51715"/>
                  <a:pt x="4189100" y="0"/>
                </a:cubicBezTo>
                <a:cubicBezTo>
                  <a:pt x="4542820" y="-51715"/>
                  <a:pt x="4375153" y="4909"/>
                  <a:pt x="4453796" y="0"/>
                </a:cubicBezTo>
                <a:cubicBezTo>
                  <a:pt x="4532439" y="-4909"/>
                  <a:pt x="5075335" y="11636"/>
                  <a:pt x="5236376" y="0"/>
                </a:cubicBezTo>
                <a:cubicBezTo>
                  <a:pt x="5397417" y="-11636"/>
                  <a:pt x="5597315" y="24052"/>
                  <a:pt x="5811801" y="0"/>
                </a:cubicBezTo>
                <a:cubicBezTo>
                  <a:pt x="6026287" y="-24052"/>
                  <a:pt x="6059097" y="18034"/>
                  <a:pt x="6283651" y="0"/>
                </a:cubicBezTo>
                <a:cubicBezTo>
                  <a:pt x="6508205" y="-18034"/>
                  <a:pt x="6730584" y="13110"/>
                  <a:pt x="6859077" y="0"/>
                </a:cubicBezTo>
                <a:cubicBezTo>
                  <a:pt x="6987570" y="-13110"/>
                  <a:pt x="6994238" y="22000"/>
                  <a:pt x="7123773" y="0"/>
                </a:cubicBezTo>
                <a:cubicBezTo>
                  <a:pt x="7253308" y="-22000"/>
                  <a:pt x="7406165" y="6842"/>
                  <a:pt x="7492045" y="0"/>
                </a:cubicBezTo>
                <a:cubicBezTo>
                  <a:pt x="7577925" y="-6842"/>
                  <a:pt x="7858577" y="60890"/>
                  <a:pt x="8171048" y="0"/>
                </a:cubicBezTo>
                <a:cubicBezTo>
                  <a:pt x="8483519" y="-60890"/>
                  <a:pt x="8487121" y="12523"/>
                  <a:pt x="8746474" y="0"/>
                </a:cubicBezTo>
                <a:cubicBezTo>
                  <a:pt x="9005827" y="-12523"/>
                  <a:pt x="9071256" y="9253"/>
                  <a:pt x="9321899" y="0"/>
                </a:cubicBezTo>
                <a:cubicBezTo>
                  <a:pt x="9572542" y="-9253"/>
                  <a:pt x="9847154" y="44144"/>
                  <a:pt x="10357666" y="0"/>
                </a:cubicBezTo>
                <a:cubicBezTo>
                  <a:pt x="10429055" y="250858"/>
                  <a:pt x="10311703" y="374137"/>
                  <a:pt x="10357666" y="614773"/>
                </a:cubicBezTo>
                <a:cubicBezTo>
                  <a:pt x="10403629" y="855409"/>
                  <a:pt x="10302009" y="935284"/>
                  <a:pt x="10357666" y="1184008"/>
                </a:cubicBezTo>
                <a:cubicBezTo>
                  <a:pt x="10413323" y="1432733"/>
                  <a:pt x="10333950" y="1590374"/>
                  <a:pt x="10357666" y="1707703"/>
                </a:cubicBezTo>
                <a:cubicBezTo>
                  <a:pt x="10381382" y="1825032"/>
                  <a:pt x="10354885" y="2032254"/>
                  <a:pt x="10357666" y="2185860"/>
                </a:cubicBezTo>
                <a:cubicBezTo>
                  <a:pt x="10360447" y="2339466"/>
                  <a:pt x="10348504" y="2558071"/>
                  <a:pt x="10357666" y="2755094"/>
                </a:cubicBezTo>
                <a:cubicBezTo>
                  <a:pt x="10366828" y="2952117"/>
                  <a:pt x="10319632" y="3239462"/>
                  <a:pt x="10357666" y="3415406"/>
                </a:cubicBezTo>
                <a:cubicBezTo>
                  <a:pt x="10395700" y="3591350"/>
                  <a:pt x="10314846" y="3834114"/>
                  <a:pt x="10357666" y="3984641"/>
                </a:cubicBezTo>
                <a:cubicBezTo>
                  <a:pt x="10400486" y="4135168"/>
                  <a:pt x="10342149" y="4327410"/>
                  <a:pt x="10357666" y="4553875"/>
                </a:cubicBezTo>
                <a:cubicBezTo>
                  <a:pt x="10125276" y="4587307"/>
                  <a:pt x="9990382" y="4511335"/>
                  <a:pt x="9885817" y="4553875"/>
                </a:cubicBezTo>
                <a:cubicBezTo>
                  <a:pt x="9781252" y="4596415"/>
                  <a:pt x="9482461" y="4468813"/>
                  <a:pt x="9103238" y="4553875"/>
                </a:cubicBezTo>
                <a:cubicBezTo>
                  <a:pt x="8724015" y="4638937"/>
                  <a:pt x="8763411" y="4536004"/>
                  <a:pt x="8527812" y="4553875"/>
                </a:cubicBezTo>
                <a:cubicBezTo>
                  <a:pt x="8292213" y="4571746"/>
                  <a:pt x="8323585" y="4524776"/>
                  <a:pt x="8263116" y="4553875"/>
                </a:cubicBezTo>
                <a:cubicBezTo>
                  <a:pt x="8202647" y="4582974"/>
                  <a:pt x="8001132" y="4506066"/>
                  <a:pt x="7791267" y="4553875"/>
                </a:cubicBezTo>
                <a:cubicBezTo>
                  <a:pt x="7581402" y="4601684"/>
                  <a:pt x="7447757" y="4496607"/>
                  <a:pt x="7215841" y="4553875"/>
                </a:cubicBezTo>
                <a:cubicBezTo>
                  <a:pt x="6983925" y="4611143"/>
                  <a:pt x="6768652" y="4550118"/>
                  <a:pt x="6640415" y="4553875"/>
                </a:cubicBezTo>
                <a:cubicBezTo>
                  <a:pt x="6512178" y="4557632"/>
                  <a:pt x="6339797" y="4516766"/>
                  <a:pt x="6064989" y="4553875"/>
                </a:cubicBezTo>
                <a:cubicBezTo>
                  <a:pt x="5790181" y="4590984"/>
                  <a:pt x="5878382" y="4551046"/>
                  <a:pt x="5696716" y="4553875"/>
                </a:cubicBezTo>
                <a:cubicBezTo>
                  <a:pt x="5515050" y="4556704"/>
                  <a:pt x="5147124" y="4490619"/>
                  <a:pt x="4914137" y="4553875"/>
                </a:cubicBezTo>
                <a:cubicBezTo>
                  <a:pt x="4681150" y="4617131"/>
                  <a:pt x="4778964" y="4529806"/>
                  <a:pt x="4649441" y="4553875"/>
                </a:cubicBezTo>
                <a:cubicBezTo>
                  <a:pt x="4519918" y="4577944"/>
                  <a:pt x="4160785" y="4548851"/>
                  <a:pt x="3970439" y="4553875"/>
                </a:cubicBezTo>
                <a:cubicBezTo>
                  <a:pt x="3780093" y="4558899"/>
                  <a:pt x="3667380" y="4540835"/>
                  <a:pt x="3498589" y="4553875"/>
                </a:cubicBezTo>
                <a:cubicBezTo>
                  <a:pt x="3329798" y="4566915"/>
                  <a:pt x="3294834" y="4538661"/>
                  <a:pt x="3130317" y="4553875"/>
                </a:cubicBezTo>
                <a:cubicBezTo>
                  <a:pt x="2965800" y="4569089"/>
                  <a:pt x="2919603" y="4522122"/>
                  <a:pt x="2762044" y="4553875"/>
                </a:cubicBezTo>
                <a:cubicBezTo>
                  <a:pt x="2604485" y="4585628"/>
                  <a:pt x="2621306" y="4545560"/>
                  <a:pt x="2497348" y="4553875"/>
                </a:cubicBezTo>
                <a:cubicBezTo>
                  <a:pt x="2373390" y="4562190"/>
                  <a:pt x="2068237" y="4489870"/>
                  <a:pt x="1818346" y="4553875"/>
                </a:cubicBezTo>
                <a:cubicBezTo>
                  <a:pt x="1568455" y="4617880"/>
                  <a:pt x="1672239" y="4546974"/>
                  <a:pt x="1553650" y="4553875"/>
                </a:cubicBezTo>
                <a:cubicBezTo>
                  <a:pt x="1435061" y="4560776"/>
                  <a:pt x="1276267" y="4498626"/>
                  <a:pt x="1081801" y="4553875"/>
                </a:cubicBezTo>
                <a:cubicBezTo>
                  <a:pt x="887335" y="4609124"/>
                  <a:pt x="793454" y="4536149"/>
                  <a:pt x="713528" y="4553875"/>
                </a:cubicBezTo>
                <a:cubicBezTo>
                  <a:pt x="633602" y="4571601"/>
                  <a:pt x="192150" y="4542770"/>
                  <a:pt x="0" y="4553875"/>
                </a:cubicBezTo>
                <a:cubicBezTo>
                  <a:pt x="-15255" y="4291368"/>
                  <a:pt x="10241" y="4032183"/>
                  <a:pt x="0" y="3893563"/>
                </a:cubicBezTo>
                <a:cubicBezTo>
                  <a:pt x="-10241" y="3754943"/>
                  <a:pt x="13688" y="3423724"/>
                  <a:pt x="0" y="3278790"/>
                </a:cubicBezTo>
                <a:cubicBezTo>
                  <a:pt x="-13688" y="3133856"/>
                  <a:pt x="23393" y="2947049"/>
                  <a:pt x="0" y="2800633"/>
                </a:cubicBezTo>
                <a:cubicBezTo>
                  <a:pt x="-23393" y="2654217"/>
                  <a:pt x="30769" y="2398836"/>
                  <a:pt x="0" y="2276938"/>
                </a:cubicBezTo>
                <a:cubicBezTo>
                  <a:pt x="-30769" y="2155041"/>
                  <a:pt x="27346" y="1894348"/>
                  <a:pt x="0" y="1707703"/>
                </a:cubicBezTo>
                <a:cubicBezTo>
                  <a:pt x="-27346" y="1521059"/>
                  <a:pt x="28447" y="1403145"/>
                  <a:pt x="0" y="1138469"/>
                </a:cubicBezTo>
                <a:cubicBezTo>
                  <a:pt x="-28447" y="873793"/>
                  <a:pt x="19733" y="828764"/>
                  <a:pt x="0" y="705851"/>
                </a:cubicBezTo>
                <a:cubicBezTo>
                  <a:pt x="-19733" y="582938"/>
                  <a:pt x="46717" y="194215"/>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765267858">
                  <ask:type>
                    <ask:lineSketchScribble/>
                  </ask:type>
                </ask:lineSketchStyleProps>
              </a:ext>
            </a:extLst>
          </a:ln>
        </p:spPr>
        <p:txBody>
          <a:bodyPr>
            <a:normAutofit/>
          </a:bodyPr>
          <a:lstStyle/>
          <a:p>
            <a:pPr marL="0" indent="0">
              <a:buNone/>
            </a:pPr>
            <a:r>
              <a:rPr lang="en-US" i="1" baseline="30000" dirty="0"/>
              <a:t>23</a:t>
            </a:r>
            <a:r>
              <a:rPr lang="en-US" i="1" dirty="0"/>
              <a:t> King Solomon was greater in riches and wisdom than all the other kings of the earth. </a:t>
            </a:r>
            <a:r>
              <a:rPr lang="en-US" i="1" baseline="30000" dirty="0"/>
              <a:t>24</a:t>
            </a:r>
            <a:r>
              <a:rPr lang="en-US" i="1" dirty="0"/>
              <a:t> The whole world sought audience with Solomon to hear the wisdom God had put in his heart. </a:t>
            </a:r>
            <a:r>
              <a:rPr lang="en-US" i="1" baseline="30000" dirty="0"/>
              <a:t>25</a:t>
            </a:r>
            <a:r>
              <a:rPr lang="en-US" i="1" dirty="0"/>
              <a:t> Year after year, everyone who came brought a gift—articles of silver and gold, robes, weapons and spices, and horses and mules. </a:t>
            </a:r>
            <a:r>
              <a:rPr lang="en-US" i="1" baseline="30000" dirty="0"/>
              <a:t>26</a:t>
            </a:r>
            <a:r>
              <a:rPr lang="en-US" i="1" dirty="0"/>
              <a:t> Solomon accumulated chariots and horses; he had fourteen hundred chariots and twelve thousand horses, which he kept in the chariot cities and also with him in Jerusalem. </a:t>
            </a:r>
            <a:r>
              <a:rPr lang="en-US" i="1" baseline="30000" dirty="0"/>
              <a:t>27</a:t>
            </a:r>
            <a:r>
              <a:rPr lang="en-US" i="1" dirty="0"/>
              <a:t> The king made silver as common in Jerusalem as stones, and cedar as plentiful as sycamore-fig trees in the foothills. </a:t>
            </a:r>
            <a:r>
              <a:rPr lang="en-US" i="1" baseline="30000" dirty="0"/>
              <a:t>28</a:t>
            </a:r>
            <a:r>
              <a:rPr lang="en-US" i="1" dirty="0"/>
              <a:t>Solomon’s horses were imported from Egypt and from </a:t>
            </a:r>
            <a:r>
              <a:rPr lang="en-US" i="1" dirty="0" err="1"/>
              <a:t>Kue</a:t>
            </a:r>
            <a:r>
              <a:rPr lang="en-US" i="1" dirty="0"/>
              <a:t>—the royal merchants purchased them from </a:t>
            </a:r>
            <a:r>
              <a:rPr lang="en-US" i="1" dirty="0" err="1"/>
              <a:t>Kue</a:t>
            </a:r>
            <a:r>
              <a:rPr lang="en-US" i="1" dirty="0"/>
              <a:t> at the current price. </a:t>
            </a:r>
            <a:r>
              <a:rPr lang="en-US" i="1" baseline="30000" dirty="0"/>
              <a:t>29</a:t>
            </a:r>
            <a:r>
              <a:rPr lang="en-US" i="1" dirty="0"/>
              <a:t> They imported a chariot from Egypt for six hundred shekels of silver, and a horse for a hundred and fifty. They also exported them to all the kings of the Hittites and of the Arameans.</a:t>
            </a:r>
            <a:endParaRPr lang="en-GB" i="1" dirty="0"/>
          </a:p>
        </p:txBody>
      </p:sp>
    </p:spTree>
    <p:extLst>
      <p:ext uri="{BB962C8B-B14F-4D97-AF65-F5344CB8AC3E}">
        <p14:creationId xmlns:p14="http://schemas.microsoft.com/office/powerpoint/2010/main" val="2425635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DBCAFB6-A8D8-3A9A-2176-5E0E67CDDD8A}"/>
              </a:ext>
            </a:extLst>
          </p:cNvPr>
          <p:cNvGraphicFramePr>
            <a:graphicFrameLocks noChangeAspect="1"/>
          </p:cNvGraphicFramePr>
          <p:nvPr>
            <p:custDataLst>
              <p:tags r:id="rId1"/>
            </p:custDataLst>
            <p:extLst>
              <p:ext uri="{D42A27DB-BD31-4B8C-83A1-F6EECF244321}">
                <p14:modId xmlns:p14="http://schemas.microsoft.com/office/powerpoint/2010/main" val="6012519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3DBCAFB6-A8D8-3A9A-2176-5E0E67CDDD8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45346EB-2771-4D18-CEEB-DAC2DE242693}"/>
              </a:ext>
            </a:extLst>
          </p:cNvPr>
          <p:cNvSpPr>
            <a:spLocks noGrp="1"/>
          </p:cNvSpPr>
          <p:nvPr>
            <p:ph type="title"/>
          </p:nvPr>
        </p:nvSpPr>
        <p:spPr/>
        <p:txBody>
          <a:bodyPr vert="horz"/>
          <a:lstStyle/>
          <a:p>
            <a:r>
              <a:rPr lang="en-GB" dirty="0"/>
              <a:t>1 Kings 10:14-29</a:t>
            </a:r>
          </a:p>
        </p:txBody>
      </p:sp>
      <p:sp>
        <p:nvSpPr>
          <p:cNvPr id="3" name="Content Placeholder 2">
            <a:extLst>
              <a:ext uri="{FF2B5EF4-FFF2-40B4-BE49-F238E27FC236}">
                <a16:creationId xmlns:a16="http://schemas.microsoft.com/office/drawing/2014/main" id="{B302ACA8-DF8F-FB91-40A0-CB8EEEC17887}"/>
              </a:ext>
            </a:extLst>
          </p:cNvPr>
          <p:cNvSpPr>
            <a:spLocks noGrp="1"/>
          </p:cNvSpPr>
          <p:nvPr>
            <p:ph idx="1"/>
          </p:nvPr>
        </p:nvSpPr>
        <p:spPr>
          <a:xfrm>
            <a:off x="808661" y="1580225"/>
            <a:ext cx="10357666" cy="4553875"/>
          </a:xfrm>
        </p:spPr>
        <p:txBody>
          <a:bodyPr/>
          <a:lstStyle/>
          <a:p>
            <a:r>
              <a:rPr lang="en-GB" dirty="0"/>
              <a:t>First impression: sort of looks ok – using his promised wealth to further his kingdom</a:t>
            </a:r>
          </a:p>
          <a:p>
            <a:r>
              <a:rPr lang="en-GB" dirty="0"/>
              <a:t>If we take a step back from broader biblical story: clear how Solomon has failed to submit his giftings to God and operating with poor character</a:t>
            </a:r>
          </a:p>
          <a:p>
            <a:r>
              <a:rPr lang="en-GB" dirty="0"/>
              <a:t>See </a:t>
            </a:r>
            <a:r>
              <a:rPr lang="en-GB" b="1" dirty="0">
                <a:solidFill>
                  <a:schemeClr val="accent3"/>
                </a:solidFill>
              </a:rPr>
              <a:t>Deuteronomy 17:14-20</a:t>
            </a:r>
            <a:r>
              <a:rPr lang="en-GB" dirty="0"/>
              <a:t>:</a:t>
            </a:r>
          </a:p>
          <a:p>
            <a:pPr lvl="1"/>
            <a:r>
              <a:rPr lang="en-GB" dirty="0"/>
              <a:t>God predicts Israel will seek a King: v14 </a:t>
            </a:r>
            <a:r>
              <a:rPr lang="en-GB" i="1" dirty="0"/>
              <a:t>When you enter the land the Lord your God is giving you and have taken possession of it and settled in it, and you say, “Let us set a king over us like all the nations around us” </a:t>
            </a:r>
            <a:r>
              <a:rPr lang="en-GB" dirty="0"/>
              <a:t>(Rejected God, given over to desires – called to be salt and light)</a:t>
            </a:r>
            <a:endParaRPr lang="en-GB" i="1" dirty="0"/>
          </a:p>
          <a:p>
            <a:pPr lvl="1"/>
            <a:r>
              <a:rPr lang="en-GB" dirty="0"/>
              <a:t>God offers series of very specific instructions for this king to be successful and “reign a long time over his kingdom in Israel” </a:t>
            </a:r>
          </a:p>
          <a:p>
            <a:pPr lvl="1"/>
            <a:r>
              <a:rPr lang="en-GB" dirty="0"/>
              <a:t>Solomon violates all of these – He lost sight of God; he didn’t have a heart after Him like David</a:t>
            </a:r>
          </a:p>
          <a:p>
            <a:pPr lvl="1"/>
            <a:endParaRPr lang="en-GB" dirty="0"/>
          </a:p>
        </p:txBody>
      </p:sp>
    </p:spTree>
    <p:extLst>
      <p:ext uri="{BB962C8B-B14F-4D97-AF65-F5344CB8AC3E}">
        <p14:creationId xmlns:p14="http://schemas.microsoft.com/office/powerpoint/2010/main" val="185046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9A97958-9B85-1A1E-688D-50D44C9694F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39A97958-9B85-1A1E-688D-50D44C9694F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1FF668-5C65-E227-D053-CBE2101B8ABE}"/>
              </a:ext>
            </a:extLst>
          </p:cNvPr>
          <p:cNvSpPr>
            <a:spLocks noGrp="1"/>
          </p:cNvSpPr>
          <p:nvPr>
            <p:ph type="title"/>
          </p:nvPr>
        </p:nvSpPr>
        <p:spPr/>
        <p:txBody>
          <a:bodyPr vert="horz">
            <a:normAutofit/>
          </a:bodyPr>
          <a:lstStyle/>
          <a:p>
            <a:r>
              <a:rPr lang="en-GB" dirty="0"/>
              <a:t>1 Kings 10:14-29</a:t>
            </a:r>
          </a:p>
        </p:txBody>
      </p:sp>
      <p:sp>
        <p:nvSpPr>
          <p:cNvPr id="3" name="Content Placeholder 2">
            <a:extLst>
              <a:ext uri="{FF2B5EF4-FFF2-40B4-BE49-F238E27FC236}">
                <a16:creationId xmlns:a16="http://schemas.microsoft.com/office/drawing/2014/main" id="{05D5D265-885E-4DB0-48A0-7F0DAF2E0DF1}"/>
              </a:ext>
            </a:extLst>
          </p:cNvPr>
          <p:cNvSpPr>
            <a:spLocks noGrp="1"/>
          </p:cNvSpPr>
          <p:nvPr>
            <p:ph idx="1"/>
          </p:nvPr>
        </p:nvSpPr>
        <p:spPr/>
        <p:txBody>
          <a:bodyPr/>
          <a:lstStyle/>
          <a:p>
            <a:pPr marL="0" indent="0">
              <a:buNone/>
            </a:pPr>
            <a:r>
              <a:rPr lang="en-GB" dirty="0"/>
              <a:t>Contrast </a:t>
            </a:r>
            <a:r>
              <a:rPr lang="en-US" dirty="0"/>
              <a:t>with Deuteronomy 17:14-20 (1/2)</a:t>
            </a:r>
            <a:endParaRPr lang="en-GB" dirty="0"/>
          </a:p>
        </p:txBody>
      </p:sp>
      <p:graphicFrame>
        <p:nvGraphicFramePr>
          <p:cNvPr id="11" name="Table 11">
            <a:extLst>
              <a:ext uri="{FF2B5EF4-FFF2-40B4-BE49-F238E27FC236}">
                <a16:creationId xmlns:a16="http://schemas.microsoft.com/office/drawing/2014/main" id="{3737F3C5-8EF1-ABC1-66EA-43F81BB05B38}"/>
              </a:ext>
            </a:extLst>
          </p:cNvPr>
          <p:cNvGraphicFramePr>
            <a:graphicFrameLocks noGrp="1"/>
          </p:cNvGraphicFramePr>
          <p:nvPr>
            <p:extLst>
              <p:ext uri="{D42A27DB-BD31-4B8C-83A1-F6EECF244321}">
                <p14:modId xmlns:p14="http://schemas.microsoft.com/office/powerpoint/2010/main" val="3426096712"/>
              </p:ext>
            </p:extLst>
          </p:nvPr>
        </p:nvGraphicFramePr>
        <p:xfrm>
          <a:off x="808661" y="2131214"/>
          <a:ext cx="10357666" cy="3811040"/>
        </p:xfrm>
        <a:graphic>
          <a:graphicData uri="http://schemas.openxmlformats.org/drawingml/2006/table">
            <a:tbl>
              <a:tblPr firstRow="1" bandRow="1">
                <a:tableStyleId>{17292A2E-F333-43FB-9621-5CBBE7FDCDCB}</a:tableStyleId>
              </a:tblPr>
              <a:tblGrid>
                <a:gridCol w="5178833">
                  <a:extLst>
                    <a:ext uri="{9D8B030D-6E8A-4147-A177-3AD203B41FA5}">
                      <a16:colId xmlns:a16="http://schemas.microsoft.com/office/drawing/2014/main" val="4091851753"/>
                    </a:ext>
                  </a:extLst>
                </a:gridCol>
                <a:gridCol w="5178833">
                  <a:extLst>
                    <a:ext uri="{9D8B030D-6E8A-4147-A177-3AD203B41FA5}">
                      <a16:colId xmlns:a16="http://schemas.microsoft.com/office/drawing/2014/main" val="2253262883"/>
                    </a:ext>
                  </a:extLst>
                </a:gridCol>
              </a:tblGrid>
              <a:tr h="519200">
                <a:tc>
                  <a:txBody>
                    <a:bodyPr/>
                    <a:lstStyle/>
                    <a:p>
                      <a:r>
                        <a:rPr lang="en-GB" dirty="0"/>
                        <a:t>Deuteronomy 17</a:t>
                      </a:r>
                    </a:p>
                  </a:txBody>
                  <a:tcPr/>
                </a:tc>
                <a:tc>
                  <a:txBody>
                    <a:bodyPr/>
                    <a:lstStyle/>
                    <a:p>
                      <a:r>
                        <a:rPr lang="en-GB" dirty="0"/>
                        <a:t>1 Kings</a:t>
                      </a:r>
                    </a:p>
                  </a:txBody>
                  <a:tcPr/>
                </a:tc>
                <a:extLst>
                  <a:ext uri="{0D108BD9-81ED-4DB2-BD59-A6C34878D82A}">
                    <a16:rowId xmlns:a16="http://schemas.microsoft.com/office/drawing/2014/main" val="3237383232"/>
                  </a:ext>
                </a:extLst>
              </a:tr>
              <a:tr h="519200">
                <a:tc>
                  <a:txBody>
                    <a:bodyPr/>
                    <a:lstStyle/>
                    <a:p>
                      <a:r>
                        <a:rPr lang="en-US" dirty="0" err="1"/>
                        <a:t>Deu</a:t>
                      </a:r>
                      <a:r>
                        <a:rPr lang="en-US" dirty="0"/>
                        <a:t> 17:16 - must not acquire great numbers of horses for himself or make the people return to Egypt to get more</a:t>
                      </a:r>
                      <a:endParaRPr lang="en-GB" dirty="0"/>
                    </a:p>
                  </a:txBody>
                  <a:tcPr/>
                </a:tc>
                <a:tc>
                  <a:txBody>
                    <a:bodyPr/>
                    <a:lstStyle/>
                    <a:p>
                      <a:r>
                        <a:rPr lang="en-US" dirty="0"/>
                        <a:t>1 Kings 10:26 - Solomon accumulated chariots and horses</a:t>
                      </a:r>
                    </a:p>
                    <a:p>
                      <a:r>
                        <a:rPr lang="en-US" dirty="0"/>
                        <a:t>1 Kings 10:28 - Solomon’s horses were imported from Egypt</a:t>
                      </a:r>
                    </a:p>
                  </a:txBody>
                  <a:tcPr/>
                </a:tc>
                <a:extLst>
                  <a:ext uri="{0D108BD9-81ED-4DB2-BD59-A6C34878D82A}">
                    <a16:rowId xmlns:a16="http://schemas.microsoft.com/office/drawing/2014/main" val="1154081549"/>
                  </a:ext>
                </a:extLst>
              </a:tr>
              <a:tr h="519200">
                <a:tc>
                  <a:txBody>
                    <a:bodyPr/>
                    <a:lstStyle/>
                    <a:p>
                      <a:r>
                        <a:rPr lang="en-GB" dirty="0"/>
                        <a:t> </a:t>
                      </a:r>
                      <a:r>
                        <a:rPr lang="en-US" dirty="0" err="1"/>
                        <a:t>Deu</a:t>
                      </a:r>
                      <a:r>
                        <a:rPr lang="en-US" dirty="0"/>
                        <a:t> 17:17 - He must not take many wives, or his heart will be led astray.</a:t>
                      </a:r>
                      <a:endParaRPr lang="en-GB" dirty="0"/>
                    </a:p>
                  </a:txBody>
                  <a:tcPr/>
                </a:tc>
                <a:tc>
                  <a:txBody>
                    <a:bodyPr/>
                    <a:lstStyle/>
                    <a:p>
                      <a:r>
                        <a:rPr lang="en-US" dirty="0"/>
                        <a:t>1 Kings 11:3-4 - He had seven hundred wives of royal birth and three hundred concubines, and his wives led him astray. As Solomon grew old, his wives turned his heart after other gods</a:t>
                      </a:r>
                      <a:endParaRPr lang="en-GB" dirty="0"/>
                    </a:p>
                  </a:txBody>
                  <a:tcPr/>
                </a:tc>
                <a:extLst>
                  <a:ext uri="{0D108BD9-81ED-4DB2-BD59-A6C34878D82A}">
                    <a16:rowId xmlns:a16="http://schemas.microsoft.com/office/drawing/2014/main" val="696427251"/>
                  </a:ext>
                </a:extLst>
              </a:tr>
              <a:tr h="519200">
                <a:tc>
                  <a:txBody>
                    <a:bodyPr/>
                    <a:lstStyle/>
                    <a:p>
                      <a:r>
                        <a:rPr lang="en-US" dirty="0" err="1"/>
                        <a:t>Deu</a:t>
                      </a:r>
                      <a:r>
                        <a:rPr lang="en-US" dirty="0"/>
                        <a:t> 17:17 - He must not accumulate large amounts of silver and gold</a:t>
                      </a:r>
                      <a:endParaRPr lang="en-GB" dirty="0"/>
                    </a:p>
                  </a:txBody>
                  <a:tcPr/>
                </a:tc>
                <a:tc>
                  <a:txBody>
                    <a:bodyPr/>
                    <a:lstStyle/>
                    <a:p>
                      <a:r>
                        <a:rPr lang="en-US" dirty="0"/>
                        <a:t>1 Kings 10:21 - Nothing was made of silver, because silver was considered of little value in Solomon’s days. </a:t>
                      </a:r>
                      <a:endParaRPr lang="en-GB" dirty="0"/>
                    </a:p>
                  </a:txBody>
                  <a:tcPr/>
                </a:tc>
                <a:extLst>
                  <a:ext uri="{0D108BD9-81ED-4DB2-BD59-A6C34878D82A}">
                    <a16:rowId xmlns:a16="http://schemas.microsoft.com/office/drawing/2014/main" val="2241902749"/>
                  </a:ext>
                </a:extLst>
              </a:tr>
            </a:tbl>
          </a:graphicData>
        </a:graphic>
      </p:graphicFrame>
    </p:spTree>
    <p:extLst>
      <p:ext uri="{BB962C8B-B14F-4D97-AF65-F5344CB8AC3E}">
        <p14:creationId xmlns:p14="http://schemas.microsoft.com/office/powerpoint/2010/main" val="3392998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9A97958-9B85-1A1E-688D-50D44C9694F2}"/>
              </a:ext>
            </a:extLst>
          </p:cNvPr>
          <p:cNvGraphicFramePr>
            <a:graphicFrameLocks noChangeAspect="1"/>
          </p:cNvGraphicFramePr>
          <p:nvPr>
            <p:custDataLst>
              <p:tags r:id="rId1"/>
            </p:custDataLst>
            <p:extLst>
              <p:ext uri="{D42A27DB-BD31-4B8C-83A1-F6EECF244321}">
                <p14:modId xmlns:p14="http://schemas.microsoft.com/office/powerpoint/2010/main" val="12675205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39A97958-9B85-1A1E-688D-50D44C9694F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1FF668-5C65-E227-D053-CBE2101B8ABE}"/>
              </a:ext>
            </a:extLst>
          </p:cNvPr>
          <p:cNvSpPr>
            <a:spLocks noGrp="1"/>
          </p:cNvSpPr>
          <p:nvPr>
            <p:ph type="title"/>
          </p:nvPr>
        </p:nvSpPr>
        <p:spPr/>
        <p:txBody>
          <a:bodyPr vert="horz">
            <a:normAutofit/>
          </a:bodyPr>
          <a:lstStyle/>
          <a:p>
            <a:r>
              <a:rPr lang="en-GB" dirty="0"/>
              <a:t>1 Kings 10:14-29</a:t>
            </a:r>
          </a:p>
        </p:txBody>
      </p:sp>
      <p:sp>
        <p:nvSpPr>
          <p:cNvPr id="3" name="Content Placeholder 2">
            <a:extLst>
              <a:ext uri="{FF2B5EF4-FFF2-40B4-BE49-F238E27FC236}">
                <a16:creationId xmlns:a16="http://schemas.microsoft.com/office/drawing/2014/main" id="{05D5D265-885E-4DB0-48A0-7F0DAF2E0DF1}"/>
              </a:ext>
            </a:extLst>
          </p:cNvPr>
          <p:cNvSpPr>
            <a:spLocks noGrp="1"/>
          </p:cNvSpPr>
          <p:nvPr>
            <p:ph idx="1"/>
          </p:nvPr>
        </p:nvSpPr>
        <p:spPr/>
        <p:txBody>
          <a:bodyPr/>
          <a:lstStyle/>
          <a:p>
            <a:pPr marL="0" indent="0">
              <a:buNone/>
            </a:pPr>
            <a:r>
              <a:rPr lang="en-GB" dirty="0"/>
              <a:t>Contrast </a:t>
            </a:r>
            <a:r>
              <a:rPr lang="en-US" dirty="0"/>
              <a:t>with Deuteronomy 17:14-20 (2/2)</a:t>
            </a:r>
            <a:endParaRPr lang="en-GB" dirty="0"/>
          </a:p>
        </p:txBody>
      </p:sp>
      <p:graphicFrame>
        <p:nvGraphicFramePr>
          <p:cNvPr id="11" name="Table 11">
            <a:extLst>
              <a:ext uri="{FF2B5EF4-FFF2-40B4-BE49-F238E27FC236}">
                <a16:creationId xmlns:a16="http://schemas.microsoft.com/office/drawing/2014/main" id="{3737F3C5-8EF1-ABC1-66EA-43F81BB05B38}"/>
              </a:ext>
            </a:extLst>
          </p:cNvPr>
          <p:cNvGraphicFramePr>
            <a:graphicFrameLocks noGrp="1"/>
          </p:cNvGraphicFramePr>
          <p:nvPr>
            <p:extLst>
              <p:ext uri="{D42A27DB-BD31-4B8C-83A1-F6EECF244321}">
                <p14:modId xmlns:p14="http://schemas.microsoft.com/office/powerpoint/2010/main" val="3720155400"/>
              </p:ext>
            </p:extLst>
          </p:nvPr>
        </p:nvGraphicFramePr>
        <p:xfrm>
          <a:off x="808661" y="2131214"/>
          <a:ext cx="10357666" cy="3170960"/>
        </p:xfrm>
        <a:graphic>
          <a:graphicData uri="http://schemas.openxmlformats.org/drawingml/2006/table">
            <a:tbl>
              <a:tblPr firstRow="1" bandRow="1">
                <a:tableStyleId>{17292A2E-F333-43FB-9621-5CBBE7FDCDCB}</a:tableStyleId>
              </a:tblPr>
              <a:tblGrid>
                <a:gridCol w="5178833">
                  <a:extLst>
                    <a:ext uri="{9D8B030D-6E8A-4147-A177-3AD203B41FA5}">
                      <a16:colId xmlns:a16="http://schemas.microsoft.com/office/drawing/2014/main" val="4091851753"/>
                    </a:ext>
                  </a:extLst>
                </a:gridCol>
                <a:gridCol w="5178833">
                  <a:extLst>
                    <a:ext uri="{9D8B030D-6E8A-4147-A177-3AD203B41FA5}">
                      <a16:colId xmlns:a16="http://schemas.microsoft.com/office/drawing/2014/main" val="2253262883"/>
                    </a:ext>
                  </a:extLst>
                </a:gridCol>
              </a:tblGrid>
              <a:tr h="519200">
                <a:tc>
                  <a:txBody>
                    <a:bodyPr/>
                    <a:lstStyle/>
                    <a:p>
                      <a:r>
                        <a:rPr lang="en-GB" dirty="0"/>
                        <a:t>Deuteronomy 17</a:t>
                      </a:r>
                    </a:p>
                  </a:txBody>
                  <a:tcPr/>
                </a:tc>
                <a:tc>
                  <a:txBody>
                    <a:bodyPr/>
                    <a:lstStyle/>
                    <a:p>
                      <a:r>
                        <a:rPr lang="en-GB" dirty="0"/>
                        <a:t>1 Kings</a:t>
                      </a:r>
                    </a:p>
                  </a:txBody>
                  <a:tcPr/>
                </a:tc>
                <a:extLst>
                  <a:ext uri="{0D108BD9-81ED-4DB2-BD59-A6C34878D82A}">
                    <a16:rowId xmlns:a16="http://schemas.microsoft.com/office/drawing/2014/main" val="3237383232"/>
                  </a:ext>
                </a:extLst>
              </a:tr>
              <a:tr h="519200">
                <a:tc>
                  <a:txBody>
                    <a:bodyPr/>
                    <a:lstStyle/>
                    <a:p>
                      <a:r>
                        <a:rPr lang="en-US" dirty="0" err="1"/>
                        <a:t>Deu</a:t>
                      </a:r>
                      <a:r>
                        <a:rPr lang="en-US" dirty="0"/>
                        <a:t> 17:19 - learn to revere the LORD his God and follow carefully all the words of this law (King was to copy law and read daily)</a:t>
                      </a:r>
                      <a:endParaRPr lang="en-GB" dirty="0"/>
                    </a:p>
                  </a:txBody>
                  <a:tcPr/>
                </a:tc>
                <a:tc>
                  <a:txBody>
                    <a:bodyPr/>
                    <a:lstStyle/>
                    <a:p>
                      <a:r>
                        <a:rPr lang="en-US" dirty="0"/>
                        <a:t>Solomon neglected to do this, and it signaled the beginning of his demise</a:t>
                      </a:r>
                    </a:p>
                  </a:txBody>
                  <a:tcPr/>
                </a:tc>
                <a:extLst>
                  <a:ext uri="{0D108BD9-81ED-4DB2-BD59-A6C34878D82A}">
                    <a16:rowId xmlns:a16="http://schemas.microsoft.com/office/drawing/2014/main" val="1154081549"/>
                  </a:ext>
                </a:extLst>
              </a:tr>
              <a:tr h="519200">
                <a:tc>
                  <a:txBody>
                    <a:bodyPr/>
                    <a:lstStyle/>
                    <a:p>
                      <a:r>
                        <a:rPr lang="en-US" dirty="0" err="1"/>
                        <a:t>Deu</a:t>
                      </a:r>
                      <a:r>
                        <a:rPr lang="en-US" dirty="0"/>
                        <a:t> 17:20 - not consider himself better than his fellow Israelites</a:t>
                      </a:r>
                      <a:endParaRPr lang="en-GB" dirty="0"/>
                    </a:p>
                  </a:txBody>
                  <a:tcPr/>
                </a:tc>
                <a:tc>
                  <a:txBody>
                    <a:bodyPr/>
                    <a:lstStyle/>
                    <a:p>
                      <a:r>
                        <a:rPr lang="en-US" dirty="0"/>
                        <a:t>1 Kings 10:18-20 - the king made a great throne covered with ivory and overlaid with fine gold. The throne had six steps, and its back had a rounded top. On both sides of the seat were armrests, with a lion standing beside each of them. Twelve lions stood on the six steps.</a:t>
                      </a:r>
                      <a:endParaRPr lang="en-GB" dirty="0"/>
                    </a:p>
                  </a:txBody>
                  <a:tcPr/>
                </a:tc>
                <a:extLst>
                  <a:ext uri="{0D108BD9-81ED-4DB2-BD59-A6C34878D82A}">
                    <a16:rowId xmlns:a16="http://schemas.microsoft.com/office/drawing/2014/main" val="696427251"/>
                  </a:ext>
                </a:extLst>
              </a:tr>
            </a:tbl>
          </a:graphicData>
        </a:graphic>
      </p:graphicFrame>
    </p:spTree>
    <p:extLst>
      <p:ext uri="{BB962C8B-B14F-4D97-AF65-F5344CB8AC3E}">
        <p14:creationId xmlns:p14="http://schemas.microsoft.com/office/powerpoint/2010/main" val="354350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4FC87E5-39F6-585E-C36F-63F1124619AE}"/>
              </a:ext>
            </a:extLst>
          </p:cNvPr>
          <p:cNvGraphicFramePr>
            <a:graphicFrameLocks noChangeAspect="1"/>
          </p:cNvGraphicFramePr>
          <p:nvPr>
            <p:custDataLst>
              <p:tags r:id="rId1"/>
            </p:custDataLst>
            <p:extLst>
              <p:ext uri="{D42A27DB-BD31-4B8C-83A1-F6EECF244321}">
                <p14:modId xmlns:p14="http://schemas.microsoft.com/office/powerpoint/2010/main" val="26917574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74FC87E5-39F6-585E-C36F-63F1124619A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54DF1E4-C885-22BB-DDCA-DCD82D7FC5B7}"/>
              </a:ext>
            </a:extLst>
          </p:cNvPr>
          <p:cNvSpPr>
            <a:spLocks noGrp="1"/>
          </p:cNvSpPr>
          <p:nvPr>
            <p:ph type="title"/>
          </p:nvPr>
        </p:nvSpPr>
        <p:spPr/>
        <p:txBody>
          <a:bodyPr vert="horz"/>
          <a:lstStyle/>
          <a:p>
            <a:r>
              <a:rPr lang="en-GB" dirty="0"/>
              <a:t>What does this mean for us?</a:t>
            </a:r>
          </a:p>
        </p:txBody>
      </p:sp>
      <p:sp>
        <p:nvSpPr>
          <p:cNvPr id="3" name="Content Placeholder 2">
            <a:extLst>
              <a:ext uri="{FF2B5EF4-FFF2-40B4-BE49-F238E27FC236}">
                <a16:creationId xmlns:a16="http://schemas.microsoft.com/office/drawing/2014/main" id="{10B05D43-A900-F610-6B38-589EC2D9655A}"/>
              </a:ext>
            </a:extLst>
          </p:cNvPr>
          <p:cNvSpPr>
            <a:spLocks noGrp="1"/>
          </p:cNvSpPr>
          <p:nvPr>
            <p:ph idx="1"/>
          </p:nvPr>
        </p:nvSpPr>
        <p:spPr>
          <a:xfrm>
            <a:off x="808661" y="1580225"/>
            <a:ext cx="10357666" cy="4553875"/>
          </a:xfrm>
        </p:spPr>
        <p:txBody>
          <a:bodyPr>
            <a:normAutofit fontScale="85000" lnSpcReduction="10000"/>
          </a:bodyPr>
          <a:lstStyle/>
          <a:p>
            <a:r>
              <a:rPr lang="en-GB" dirty="0"/>
              <a:t>Live example for me – development of </a:t>
            </a:r>
            <a:r>
              <a:rPr lang="en-GB" b="1" dirty="0">
                <a:solidFill>
                  <a:schemeClr val="accent3"/>
                </a:solidFill>
              </a:rPr>
              <a:t>character</a:t>
            </a:r>
            <a:r>
              <a:rPr lang="en-GB" dirty="0"/>
              <a:t> in context of specific </a:t>
            </a:r>
            <a:r>
              <a:rPr lang="en-GB" b="1" dirty="0">
                <a:solidFill>
                  <a:schemeClr val="accent3"/>
                </a:solidFill>
              </a:rPr>
              <a:t>gifting</a:t>
            </a:r>
          </a:p>
          <a:p>
            <a:r>
              <a:rPr lang="en-GB" dirty="0"/>
              <a:t>God revealing several things:</a:t>
            </a:r>
          </a:p>
          <a:p>
            <a:pPr marL="342900" indent="-342900">
              <a:buFont typeface="+mj-lt"/>
              <a:buAutoNum type="arabicPeriod"/>
            </a:pPr>
            <a:r>
              <a:rPr lang="en-US" dirty="0"/>
              <a:t>The gifting had become a safety net / comfort blanket </a:t>
            </a:r>
          </a:p>
          <a:p>
            <a:pPr marL="342900" indent="-342900">
              <a:buFont typeface="+mj-lt"/>
              <a:buAutoNum type="arabicPeriod"/>
            </a:pPr>
            <a:r>
              <a:rPr lang="en-US" dirty="0"/>
              <a:t>God allowed my gifting to fail me. Why? Because He loves me too much to allow me to operate in my own strength</a:t>
            </a:r>
          </a:p>
          <a:p>
            <a:pPr marL="342900" indent="-342900">
              <a:buFont typeface="+mj-lt"/>
              <a:buAutoNum type="arabicPeriod"/>
            </a:pPr>
            <a:r>
              <a:rPr lang="en-US" dirty="0"/>
              <a:t>Opportunity for me to develop character (Rom 5:3-4)</a:t>
            </a:r>
          </a:p>
          <a:p>
            <a:pPr marL="342900" indent="-342900">
              <a:buFont typeface="+mj-lt"/>
              <a:buAutoNum type="arabicPeriod"/>
            </a:pPr>
            <a:r>
              <a:rPr lang="en-US" dirty="0"/>
              <a:t>What did character development look like? Leaning on Him, not my gift </a:t>
            </a:r>
            <a:r>
              <a:rPr lang="en-US" dirty="0">
                <a:sym typeface="Wingdings" panose="05000000000000000000" pitchFamily="2" charset="2"/>
              </a:rPr>
              <a:t> repentance, submitting my gift, </a:t>
            </a:r>
            <a:r>
              <a:rPr lang="en-US" dirty="0"/>
              <a:t>asking God to change my heart, fill me with love for those in this community</a:t>
            </a:r>
          </a:p>
          <a:p>
            <a:pPr marL="342900" indent="-342900">
              <a:buFont typeface="+mj-lt"/>
              <a:buAutoNum type="arabicPeriod"/>
            </a:pPr>
            <a:r>
              <a:rPr lang="en-US" dirty="0"/>
              <a:t>Acknowledging that I can’t do it – it’s not about trying harder! And asking God to do what only He can do.</a:t>
            </a:r>
          </a:p>
          <a:p>
            <a:pPr marL="342900" indent="-342900">
              <a:buFont typeface="+mj-lt"/>
              <a:buAutoNum type="arabicPeriod"/>
            </a:pPr>
            <a:r>
              <a:rPr lang="en-US" dirty="0"/>
              <a:t>God wants to work in partnership with us / versus self-reliance (e.g. Rachel Turner)</a:t>
            </a:r>
          </a:p>
          <a:p>
            <a:pPr lvl="2"/>
            <a:endParaRPr lang="en-US" dirty="0"/>
          </a:p>
          <a:p>
            <a:pPr lvl="1"/>
            <a:endParaRPr lang="en-US" dirty="0"/>
          </a:p>
          <a:p>
            <a:pPr lvl="1"/>
            <a:endParaRPr lang="en-GB" dirty="0"/>
          </a:p>
        </p:txBody>
      </p:sp>
    </p:spTree>
    <p:extLst>
      <p:ext uri="{BB962C8B-B14F-4D97-AF65-F5344CB8AC3E}">
        <p14:creationId xmlns:p14="http://schemas.microsoft.com/office/powerpoint/2010/main" val="325353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426C0E0-F2B4-BE4A-F91E-3AFBE64315BA}"/>
              </a:ext>
            </a:extLst>
          </p:cNvPr>
          <p:cNvGraphicFramePr>
            <a:graphicFrameLocks noChangeAspect="1"/>
          </p:cNvGraphicFramePr>
          <p:nvPr>
            <p:custDataLst>
              <p:tags r:id="rId1"/>
            </p:custDataLst>
            <p:extLst>
              <p:ext uri="{D42A27DB-BD31-4B8C-83A1-F6EECF244321}">
                <p14:modId xmlns:p14="http://schemas.microsoft.com/office/powerpoint/2010/main" val="7086201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A426C0E0-F2B4-BE4A-F91E-3AFBE64315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7509D17-CEBC-4EAC-7AEA-6984C847FA52}"/>
              </a:ext>
            </a:extLst>
          </p:cNvPr>
          <p:cNvSpPr>
            <a:spLocks noGrp="1"/>
          </p:cNvSpPr>
          <p:nvPr>
            <p:ph type="title"/>
          </p:nvPr>
        </p:nvSpPr>
        <p:spPr/>
        <p:txBody>
          <a:bodyPr vert="horz"/>
          <a:lstStyle/>
          <a:p>
            <a:r>
              <a:rPr lang="en-GB" dirty="0"/>
              <a:t>What does this mean for us?</a:t>
            </a:r>
          </a:p>
        </p:txBody>
      </p:sp>
      <p:sp>
        <p:nvSpPr>
          <p:cNvPr id="6" name="Content Placeholder 2">
            <a:extLst>
              <a:ext uri="{FF2B5EF4-FFF2-40B4-BE49-F238E27FC236}">
                <a16:creationId xmlns:a16="http://schemas.microsoft.com/office/drawing/2014/main" id="{47A9FC23-20C2-18B0-24C9-1891826EC131}"/>
              </a:ext>
            </a:extLst>
          </p:cNvPr>
          <p:cNvSpPr txBox="1">
            <a:spLocks/>
          </p:cNvSpPr>
          <p:nvPr/>
        </p:nvSpPr>
        <p:spPr>
          <a:xfrm>
            <a:off x="808662" y="1953086"/>
            <a:ext cx="10357665" cy="2610035"/>
          </a:xfrm>
          <a:custGeom>
            <a:avLst/>
            <a:gdLst>
              <a:gd name="connsiteX0" fmla="*/ 0 w 10357665"/>
              <a:gd name="connsiteY0" fmla="*/ 0 h 2610035"/>
              <a:gd name="connsiteX1" fmla="*/ 471849 w 10357665"/>
              <a:gd name="connsiteY1" fmla="*/ 0 h 2610035"/>
              <a:gd name="connsiteX2" fmla="*/ 736545 w 10357665"/>
              <a:gd name="connsiteY2" fmla="*/ 0 h 2610035"/>
              <a:gd name="connsiteX3" fmla="*/ 1104818 w 10357665"/>
              <a:gd name="connsiteY3" fmla="*/ 0 h 2610035"/>
              <a:gd name="connsiteX4" fmla="*/ 1887397 w 10357665"/>
              <a:gd name="connsiteY4" fmla="*/ 0 h 2610035"/>
              <a:gd name="connsiteX5" fmla="*/ 2669976 w 10357665"/>
              <a:gd name="connsiteY5" fmla="*/ 0 h 2610035"/>
              <a:gd name="connsiteX6" fmla="*/ 3245402 w 10357665"/>
              <a:gd name="connsiteY6" fmla="*/ 0 h 2610035"/>
              <a:gd name="connsiteX7" fmla="*/ 3510098 w 10357665"/>
              <a:gd name="connsiteY7" fmla="*/ 0 h 2610035"/>
              <a:gd name="connsiteX8" fmla="*/ 3774793 w 10357665"/>
              <a:gd name="connsiteY8" fmla="*/ 0 h 2610035"/>
              <a:gd name="connsiteX9" fmla="*/ 4039489 w 10357665"/>
              <a:gd name="connsiteY9" fmla="*/ 0 h 2610035"/>
              <a:gd name="connsiteX10" fmla="*/ 4614915 w 10357665"/>
              <a:gd name="connsiteY10" fmla="*/ 0 h 2610035"/>
              <a:gd name="connsiteX11" fmla="*/ 5190341 w 10357665"/>
              <a:gd name="connsiteY11" fmla="*/ 0 h 2610035"/>
              <a:gd name="connsiteX12" fmla="*/ 5662190 w 10357665"/>
              <a:gd name="connsiteY12" fmla="*/ 0 h 2610035"/>
              <a:gd name="connsiteX13" fmla="*/ 6341193 w 10357665"/>
              <a:gd name="connsiteY13" fmla="*/ 0 h 2610035"/>
              <a:gd name="connsiteX14" fmla="*/ 7020195 w 10357665"/>
              <a:gd name="connsiteY14" fmla="*/ 0 h 2610035"/>
              <a:gd name="connsiteX15" fmla="*/ 7284891 w 10357665"/>
              <a:gd name="connsiteY15" fmla="*/ 0 h 2610035"/>
              <a:gd name="connsiteX16" fmla="*/ 7756740 w 10357665"/>
              <a:gd name="connsiteY16" fmla="*/ 0 h 2610035"/>
              <a:gd name="connsiteX17" fmla="*/ 8435743 w 10357665"/>
              <a:gd name="connsiteY17" fmla="*/ 0 h 2610035"/>
              <a:gd name="connsiteX18" fmla="*/ 8907592 w 10357665"/>
              <a:gd name="connsiteY18" fmla="*/ 0 h 2610035"/>
              <a:gd name="connsiteX19" fmla="*/ 9275864 w 10357665"/>
              <a:gd name="connsiteY19" fmla="*/ 0 h 2610035"/>
              <a:gd name="connsiteX20" fmla="*/ 9540560 w 10357665"/>
              <a:gd name="connsiteY20" fmla="*/ 0 h 2610035"/>
              <a:gd name="connsiteX21" fmla="*/ 10357665 w 10357665"/>
              <a:gd name="connsiteY21" fmla="*/ 0 h 2610035"/>
              <a:gd name="connsiteX22" fmla="*/ 10357665 w 10357665"/>
              <a:gd name="connsiteY22" fmla="*/ 469806 h 2610035"/>
              <a:gd name="connsiteX23" fmla="*/ 10357665 w 10357665"/>
              <a:gd name="connsiteY23" fmla="*/ 939613 h 2610035"/>
              <a:gd name="connsiteX24" fmla="*/ 10357665 w 10357665"/>
              <a:gd name="connsiteY24" fmla="*/ 1487720 h 2610035"/>
              <a:gd name="connsiteX25" fmla="*/ 10357665 w 10357665"/>
              <a:gd name="connsiteY25" fmla="*/ 2035827 h 2610035"/>
              <a:gd name="connsiteX26" fmla="*/ 10357665 w 10357665"/>
              <a:gd name="connsiteY26" fmla="*/ 2610035 h 2610035"/>
              <a:gd name="connsiteX27" fmla="*/ 9989392 w 10357665"/>
              <a:gd name="connsiteY27" fmla="*/ 2610035 h 2610035"/>
              <a:gd name="connsiteX28" fmla="*/ 9724697 w 10357665"/>
              <a:gd name="connsiteY28" fmla="*/ 2610035 h 2610035"/>
              <a:gd name="connsiteX29" fmla="*/ 9252847 w 10357665"/>
              <a:gd name="connsiteY29" fmla="*/ 2610035 h 2610035"/>
              <a:gd name="connsiteX30" fmla="*/ 8470268 w 10357665"/>
              <a:gd name="connsiteY30" fmla="*/ 2610035 h 2610035"/>
              <a:gd name="connsiteX31" fmla="*/ 8205572 w 10357665"/>
              <a:gd name="connsiteY31" fmla="*/ 2610035 h 2610035"/>
              <a:gd name="connsiteX32" fmla="*/ 7733723 w 10357665"/>
              <a:gd name="connsiteY32" fmla="*/ 2610035 h 2610035"/>
              <a:gd name="connsiteX33" fmla="*/ 7469027 w 10357665"/>
              <a:gd name="connsiteY33" fmla="*/ 2610035 h 2610035"/>
              <a:gd name="connsiteX34" fmla="*/ 6893601 w 10357665"/>
              <a:gd name="connsiteY34" fmla="*/ 2610035 h 2610035"/>
              <a:gd name="connsiteX35" fmla="*/ 6628906 w 10357665"/>
              <a:gd name="connsiteY35" fmla="*/ 2610035 h 2610035"/>
              <a:gd name="connsiteX36" fmla="*/ 5846326 w 10357665"/>
              <a:gd name="connsiteY36" fmla="*/ 2610035 h 2610035"/>
              <a:gd name="connsiteX37" fmla="*/ 5374477 w 10357665"/>
              <a:gd name="connsiteY37" fmla="*/ 2610035 h 2610035"/>
              <a:gd name="connsiteX38" fmla="*/ 4799051 w 10357665"/>
              <a:gd name="connsiteY38" fmla="*/ 2610035 h 2610035"/>
              <a:gd name="connsiteX39" fmla="*/ 4430779 w 10357665"/>
              <a:gd name="connsiteY39" fmla="*/ 2610035 h 2610035"/>
              <a:gd name="connsiteX40" fmla="*/ 3751776 w 10357665"/>
              <a:gd name="connsiteY40" fmla="*/ 2610035 h 2610035"/>
              <a:gd name="connsiteX41" fmla="*/ 2969197 w 10357665"/>
              <a:gd name="connsiteY41" fmla="*/ 2610035 h 2610035"/>
              <a:gd name="connsiteX42" fmla="*/ 2290195 w 10357665"/>
              <a:gd name="connsiteY42" fmla="*/ 2610035 h 2610035"/>
              <a:gd name="connsiteX43" fmla="*/ 1818346 w 10357665"/>
              <a:gd name="connsiteY43" fmla="*/ 2610035 h 2610035"/>
              <a:gd name="connsiteX44" fmla="*/ 1346496 w 10357665"/>
              <a:gd name="connsiteY44" fmla="*/ 2610035 h 2610035"/>
              <a:gd name="connsiteX45" fmla="*/ 771071 w 10357665"/>
              <a:gd name="connsiteY45" fmla="*/ 2610035 h 2610035"/>
              <a:gd name="connsiteX46" fmla="*/ 0 w 10357665"/>
              <a:gd name="connsiteY46" fmla="*/ 2610035 h 2610035"/>
              <a:gd name="connsiteX47" fmla="*/ 0 w 10357665"/>
              <a:gd name="connsiteY47" fmla="*/ 2088028 h 2610035"/>
              <a:gd name="connsiteX48" fmla="*/ 0 w 10357665"/>
              <a:gd name="connsiteY48" fmla="*/ 1513820 h 2610035"/>
              <a:gd name="connsiteX49" fmla="*/ 0 w 10357665"/>
              <a:gd name="connsiteY49" fmla="*/ 991813 h 2610035"/>
              <a:gd name="connsiteX50" fmla="*/ 0 w 10357665"/>
              <a:gd name="connsiteY50" fmla="*/ 522007 h 2610035"/>
              <a:gd name="connsiteX51" fmla="*/ 0 w 10357665"/>
              <a:gd name="connsiteY51" fmla="*/ 0 h 26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57665" h="2610035" fill="none" extrusionOk="0">
                <a:moveTo>
                  <a:pt x="0" y="0"/>
                </a:moveTo>
                <a:cubicBezTo>
                  <a:pt x="151055" y="-44272"/>
                  <a:pt x="295326" y="2383"/>
                  <a:pt x="471849" y="0"/>
                </a:cubicBezTo>
                <a:cubicBezTo>
                  <a:pt x="648372" y="-2383"/>
                  <a:pt x="658916" y="26157"/>
                  <a:pt x="736545" y="0"/>
                </a:cubicBezTo>
                <a:cubicBezTo>
                  <a:pt x="814174" y="-26157"/>
                  <a:pt x="937560" y="11298"/>
                  <a:pt x="1104818" y="0"/>
                </a:cubicBezTo>
                <a:cubicBezTo>
                  <a:pt x="1272076" y="-11298"/>
                  <a:pt x="1605500" y="87023"/>
                  <a:pt x="1887397" y="0"/>
                </a:cubicBezTo>
                <a:cubicBezTo>
                  <a:pt x="2169294" y="-87023"/>
                  <a:pt x="2330665" y="72632"/>
                  <a:pt x="2669976" y="0"/>
                </a:cubicBezTo>
                <a:cubicBezTo>
                  <a:pt x="3009287" y="-72632"/>
                  <a:pt x="3010839" y="738"/>
                  <a:pt x="3245402" y="0"/>
                </a:cubicBezTo>
                <a:cubicBezTo>
                  <a:pt x="3479965" y="-738"/>
                  <a:pt x="3442673" y="12862"/>
                  <a:pt x="3510098" y="0"/>
                </a:cubicBezTo>
                <a:cubicBezTo>
                  <a:pt x="3577523" y="-12862"/>
                  <a:pt x="3695678" y="21452"/>
                  <a:pt x="3774793" y="0"/>
                </a:cubicBezTo>
                <a:cubicBezTo>
                  <a:pt x="3853908" y="-21452"/>
                  <a:pt x="3979758" y="14004"/>
                  <a:pt x="4039489" y="0"/>
                </a:cubicBezTo>
                <a:cubicBezTo>
                  <a:pt x="4099220" y="-14004"/>
                  <a:pt x="4385142" y="20341"/>
                  <a:pt x="4614915" y="0"/>
                </a:cubicBezTo>
                <a:cubicBezTo>
                  <a:pt x="4844688" y="-20341"/>
                  <a:pt x="4937205" y="53812"/>
                  <a:pt x="5190341" y="0"/>
                </a:cubicBezTo>
                <a:cubicBezTo>
                  <a:pt x="5443477" y="-53812"/>
                  <a:pt x="5549445" y="51167"/>
                  <a:pt x="5662190" y="0"/>
                </a:cubicBezTo>
                <a:cubicBezTo>
                  <a:pt x="5774935" y="-51167"/>
                  <a:pt x="6129197" y="45827"/>
                  <a:pt x="6341193" y="0"/>
                </a:cubicBezTo>
                <a:cubicBezTo>
                  <a:pt x="6553189" y="-45827"/>
                  <a:pt x="6881962" y="24355"/>
                  <a:pt x="7020195" y="0"/>
                </a:cubicBezTo>
                <a:cubicBezTo>
                  <a:pt x="7158428" y="-24355"/>
                  <a:pt x="7154703" y="18293"/>
                  <a:pt x="7284891" y="0"/>
                </a:cubicBezTo>
                <a:cubicBezTo>
                  <a:pt x="7415079" y="-18293"/>
                  <a:pt x="7649666" y="30881"/>
                  <a:pt x="7756740" y="0"/>
                </a:cubicBezTo>
                <a:cubicBezTo>
                  <a:pt x="7863814" y="-30881"/>
                  <a:pt x="8129923" y="39186"/>
                  <a:pt x="8435743" y="0"/>
                </a:cubicBezTo>
                <a:cubicBezTo>
                  <a:pt x="8741563" y="-39186"/>
                  <a:pt x="8688705" y="41155"/>
                  <a:pt x="8907592" y="0"/>
                </a:cubicBezTo>
                <a:cubicBezTo>
                  <a:pt x="9126479" y="-41155"/>
                  <a:pt x="9164005" y="28778"/>
                  <a:pt x="9275864" y="0"/>
                </a:cubicBezTo>
                <a:cubicBezTo>
                  <a:pt x="9387723" y="-28778"/>
                  <a:pt x="9454217" y="12266"/>
                  <a:pt x="9540560" y="0"/>
                </a:cubicBezTo>
                <a:cubicBezTo>
                  <a:pt x="9626903" y="-12266"/>
                  <a:pt x="10096812" y="38788"/>
                  <a:pt x="10357665" y="0"/>
                </a:cubicBezTo>
                <a:cubicBezTo>
                  <a:pt x="10402103" y="215233"/>
                  <a:pt x="10301376" y="341229"/>
                  <a:pt x="10357665" y="469806"/>
                </a:cubicBezTo>
                <a:cubicBezTo>
                  <a:pt x="10413954" y="598383"/>
                  <a:pt x="10348279" y="755098"/>
                  <a:pt x="10357665" y="939613"/>
                </a:cubicBezTo>
                <a:cubicBezTo>
                  <a:pt x="10367051" y="1124128"/>
                  <a:pt x="10326417" y="1255752"/>
                  <a:pt x="10357665" y="1487720"/>
                </a:cubicBezTo>
                <a:cubicBezTo>
                  <a:pt x="10388913" y="1719688"/>
                  <a:pt x="10329362" y="1870219"/>
                  <a:pt x="10357665" y="2035827"/>
                </a:cubicBezTo>
                <a:cubicBezTo>
                  <a:pt x="10385968" y="2201435"/>
                  <a:pt x="10342361" y="2323086"/>
                  <a:pt x="10357665" y="2610035"/>
                </a:cubicBezTo>
                <a:cubicBezTo>
                  <a:pt x="10205501" y="2612305"/>
                  <a:pt x="10158011" y="2574808"/>
                  <a:pt x="9989392" y="2610035"/>
                </a:cubicBezTo>
                <a:cubicBezTo>
                  <a:pt x="9820773" y="2645262"/>
                  <a:pt x="9846179" y="2608401"/>
                  <a:pt x="9724697" y="2610035"/>
                </a:cubicBezTo>
                <a:cubicBezTo>
                  <a:pt x="9603216" y="2611669"/>
                  <a:pt x="9439168" y="2595245"/>
                  <a:pt x="9252847" y="2610035"/>
                </a:cubicBezTo>
                <a:cubicBezTo>
                  <a:pt x="9066526" y="2624825"/>
                  <a:pt x="8820218" y="2521978"/>
                  <a:pt x="8470268" y="2610035"/>
                </a:cubicBezTo>
                <a:cubicBezTo>
                  <a:pt x="8120318" y="2698092"/>
                  <a:pt x="8308001" y="2609821"/>
                  <a:pt x="8205572" y="2610035"/>
                </a:cubicBezTo>
                <a:cubicBezTo>
                  <a:pt x="8103143" y="2610249"/>
                  <a:pt x="7902549" y="2601001"/>
                  <a:pt x="7733723" y="2610035"/>
                </a:cubicBezTo>
                <a:cubicBezTo>
                  <a:pt x="7564897" y="2619069"/>
                  <a:pt x="7540497" y="2604939"/>
                  <a:pt x="7469027" y="2610035"/>
                </a:cubicBezTo>
                <a:cubicBezTo>
                  <a:pt x="7397557" y="2615131"/>
                  <a:pt x="7152459" y="2605259"/>
                  <a:pt x="6893601" y="2610035"/>
                </a:cubicBezTo>
                <a:cubicBezTo>
                  <a:pt x="6634743" y="2614811"/>
                  <a:pt x="6726523" y="2583413"/>
                  <a:pt x="6628906" y="2610035"/>
                </a:cubicBezTo>
                <a:cubicBezTo>
                  <a:pt x="6531290" y="2636657"/>
                  <a:pt x="6181342" y="2561480"/>
                  <a:pt x="5846326" y="2610035"/>
                </a:cubicBezTo>
                <a:cubicBezTo>
                  <a:pt x="5511310" y="2658590"/>
                  <a:pt x="5481555" y="2584916"/>
                  <a:pt x="5374477" y="2610035"/>
                </a:cubicBezTo>
                <a:cubicBezTo>
                  <a:pt x="5267399" y="2635154"/>
                  <a:pt x="5079886" y="2584784"/>
                  <a:pt x="4799051" y="2610035"/>
                </a:cubicBezTo>
                <a:cubicBezTo>
                  <a:pt x="4518216" y="2635286"/>
                  <a:pt x="4531834" y="2580321"/>
                  <a:pt x="4430779" y="2610035"/>
                </a:cubicBezTo>
                <a:cubicBezTo>
                  <a:pt x="4329724" y="2639749"/>
                  <a:pt x="4051286" y="2574687"/>
                  <a:pt x="3751776" y="2610035"/>
                </a:cubicBezTo>
                <a:cubicBezTo>
                  <a:pt x="3452266" y="2645383"/>
                  <a:pt x="3188417" y="2557330"/>
                  <a:pt x="2969197" y="2610035"/>
                </a:cubicBezTo>
                <a:cubicBezTo>
                  <a:pt x="2749977" y="2662740"/>
                  <a:pt x="2427969" y="2577330"/>
                  <a:pt x="2290195" y="2610035"/>
                </a:cubicBezTo>
                <a:cubicBezTo>
                  <a:pt x="2152421" y="2642740"/>
                  <a:pt x="1994558" y="2600417"/>
                  <a:pt x="1818346" y="2610035"/>
                </a:cubicBezTo>
                <a:cubicBezTo>
                  <a:pt x="1642134" y="2619653"/>
                  <a:pt x="1556572" y="2583132"/>
                  <a:pt x="1346496" y="2610035"/>
                </a:cubicBezTo>
                <a:cubicBezTo>
                  <a:pt x="1136420" y="2636938"/>
                  <a:pt x="1034651" y="2546378"/>
                  <a:pt x="771071" y="2610035"/>
                </a:cubicBezTo>
                <a:cubicBezTo>
                  <a:pt x="507491" y="2673692"/>
                  <a:pt x="219201" y="2592059"/>
                  <a:pt x="0" y="2610035"/>
                </a:cubicBezTo>
                <a:cubicBezTo>
                  <a:pt x="-24437" y="2493860"/>
                  <a:pt x="26968" y="2241042"/>
                  <a:pt x="0" y="2088028"/>
                </a:cubicBezTo>
                <a:cubicBezTo>
                  <a:pt x="-26968" y="1935014"/>
                  <a:pt x="51768" y="1708529"/>
                  <a:pt x="0" y="1513820"/>
                </a:cubicBezTo>
                <a:cubicBezTo>
                  <a:pt x="-51768" y="1319111"/>
                  <a:pt x="2378" y="1246922"/>
                  <a:pt x="0" y="991813"/>
                </a:cubicBezTo>
                <a:cubicBezTo>
                  <a:pt x="-2378" y="736704"/>
                  <a:pt x="20588" y="620799"/>
                  <a:pt x="0" y="522007"/>
                </a:cubicBezTo>
                <a:cubicBezTo>
                  <a:pt x="-20588" y="423215"/>
                  <a:pt x="32650" y="107443"/>
                  <a:pt x="0" y="0"/>
                </a:cubicBezTo>
                <a:close/>
              </a:path>
              <a:path w="10357665" h="2610035"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6858" y="58945"/>
                  <a:pt x="2727518" y="0"/>
                </a:cubicBezTo>
                <a:cubicBezTo>
                  <a:pt x="2898179" y="-58945"/>
                  <a:pt x="2996085" y="44974"/>
                  <a:pt x="3199368" y="0"/>
                </a:cubicBezTo>
                <a:cubicBezTo>
                  <a:pt x="3402651" y="-44974"/>
                  <a:pt x="3543651" y="50449"/>
                  <a:pt x="3671217" y="0"/>
                </a:cubicBezTo>
                <a:cubicBezTo>
                  <a:pt x="3798783" y="-50449"/>
                  <a:pt x="4097441" y="67972"/>
                  <a:pt x="4246643" y="0"/>
                </a:cubicBezTo>
                <a:cubicBezTo>
                  <a:pt x="4395845" y="-67972"/>
                  <a:pt x="4453827" y="27044"/>
                  <a:pt x="4511339" y="0"/>
                </a:cubicBezTo>
                <a:cubicBezTo>
                  <a:pt x="4568851" y="-27044"/>
                  <a:pt x="4897766" y="30582"/>
                  <a:pt x="5086764" y="0"/>
                </a:cubicBezTo>
                <a:cubicBezTo>
                  <a:pt x="5275763" y="-30582"/>
                  <a:pt x="5374684" y="10236"/>
                  <a:pt x="5558614" y="0"/>
                </a:cubicBezTo>
                <a:cubicBezTo>
                  <a:pt x="5742544" y="-10236"/>
                  <a:pt x="6100578" y="2218"/>
                  <a:pt x="6237616" y="0"/>
                </a:cubicBezTo>
                <a:cubicBezTo>
                  <a:pt x="6374654" y="-2218"/>
                  <a:pt x="6508984" y="17920"/>
                  <a:pt x="6709465" y="0"/>
                </a:cubicBezTo>
                <a:cubicBezTo>
                  <a:pt x="6909946" y="-17920"/>
                  <a:pt x="7145924" y="41747"/>
                  <a:pt x="7388468" y="0"/>
                </a:cubicBezTo>
                <a:cubicBezTo>
                  <a:pt x="7631012" y="-41747"/>
                  <a:pt x="7827792" y="12794"/>
                  <a:pt x="8171047" y="0"/>
                </a:cubicBezTo>
                <a:cubicBezTo>
                  <a:pt x="8514302" y="-12794"/>
                  <a:pt x="8683820" y="50560"/>
                  <a:pt x="8850049" y="0"/>
                </a:cubicBezTo>
                <a:cubicBezTo>
                  <a:pt x="9016278" y="-50560"/>
                  <a:pt x="9211454" y="61824"/>
                  <a:pt x="9529052" y="0"/>
                </a:cubicBezTo>
                <a:cubicBezTo>
                  <a:pt x="9846650" y="-61824"/>
                  <a:pt x="9675385" y="16526"/>
                  <a:pt x="9793748" y="0"/>
                </a:cubicBezTo>
                <a:cubicBezTo>
                  <a:pt x="9912111" y="-16526"/>
                  <a:pt x="10108406" y="62065"/>
                  <a:pt x="10357665" y="0"/>
                </a:cubicBezTo>
                <a:cubicBezTo>
                  <a:pt x="10408993" y="162951"/>
                  <a:pt x="10347326" y="260803"/>
                  <a:pt x="10357665" y="443706"/>
                </a:cubicBezTo>
                <a:cubicBezTo>
                  <a:pt x="10368004" y="626609"/>
                  <a:pt x="10328233" y="747015"/>
                  <a:pt x="10357665" y="913512"/>
                </a:cubicBezTo>
                <a:cubicBezTo>
                  <a:pt x="10387097" y="1080009"/>
                  <a:pt x="10304639" y="1246250"/>
                  <a:pt x="10357665" y="1409419"/>
                </a:cubicBezTo>
                <a:cubicBezTo>
                  <a:pt x="10410691" y="1572588"/>
                  <a:pt x="10311426" y="1663146"/>
                  <a:pt x="10357665" y="1879225"/>
                </a:cubicBezTo>
                <a:cubicBezTo>
                  <a:pt x="10403904" y="2095304"/>
                  <a:pt x="10319746" y="2428797"/>
                  <a:pt x="10357665" y="2610035"/>
                </a:cubicBezTo>
                <a:cubicBezTo>
                  <a:pt x="10004923" y="2695606"/>
                  <a:pt x="9911029" y="2575475"/>
                  <a:pt x="9575086" y="2610035"/>
                </a:cubicBezTo>
                <a:cubicBezTo>
                  <a:pt x="9239143" y="2644595"/>
                  <a:pt x="9294041" y="2597478"/>
                  <a:pt x="9206813" y="2610035"/>
                </a:cubicBezTo>
                <a:cubicBezTo>
                  <a:pt x="9119585" y="2622592"/>
                  <a:pt x="9061228" y="2578490"/>
                  <a:pt x="8942117" y="2610035"/>
                </a:cubicBezTo>
                <a:cubicBezTo>
                  <a:pt x="8823006" y="2641580"/>
                  <a:pt x="8775774" y="2584960"/>
                  <a:pt x="8677422" y="2610035"/>
                </a:cubicBezTo>
                <a:cubicBezTo>
                  <a:pt x="8579070" y="2635110"/>
                  <a:pt x="8456118" y="2584239"/>
                  <a:pt x="8309149" y="2610035"/>
                </a:cubicBezTo>
                <a:cubicBezTo>
                  <a:pt x="8162180" y="2635831"/>
                  <a:pt x="8161645" y="2581718"/>
                  <a:pt x="8044453" y="2610035"/>
                </a:cubicBezTo>
                <a:cubicBezTo>
                  <a:pt x="7927261" y="2638352"/>
                  <a:pt x="7634499" y="2572316"/>
                  <a:pt x="7365451" y="2610035"/>
                </a:cubicBezTo>
                <a:cubicBezTo>
                  <a:pt x="7096403" y="2647754"/>
                  <a:pt x="7007429" y="2558266"/>
                  <a:pt x="6790025" y="2610035"/>
                </a:cubicBezTo>
                <a:cubicBezTo>
                  <a:pt x="6572621" y="2661804"/>
                  <a:pt x="6218254" y="2518292"/>
                  <a:pt x="6007446" y="2610035"/>
                </a:cubicBezTo>
                <a:cubicBezTo>
                  <a:pt x="5796638" y="2701778"/>
                  <a:pt x="5690082" y="2597320"/>
                  <a:pt x="5535597" y="2610035"/>
                </a:cubicBezTo>
                <a:cubicBezTo>
                  <a:pt x="5381112" y="2622750"/>
                  <a:pt x="5173076" y="2562551"/>
                  <a:pt x="4856594" y="2610035"/>
                </a:cubicBezTo>
                <a:cubicBezTo>
                  <a:pt x="4540112" y="2657519"/>
                  <a:pt x="4649581" y="2594062"/>
                  <a:pt x="4591898" y="2610035"/>
                </a:cubicBezTo>
                <a:cubicBezTo>
                  <a:pt x="4534215" y="2626008"/>
                  <a:pt x="4277243" y="2569087"/>
                  <a:pt x="4120049" y="2610035"/>
                </a:cubicBezTo>
                <a:cubicBezTo>
                  <a:pt x="3962855" y="2650983"/>
                  <a:pt x="3935643" y="2587987"/>
                  <a:pt x="3855353" y="2610035"/>
                </a:cubicBezTo>
                <a:cubicBezTo>
                  <a:pt x="3775063" y="2632083"/>
                  <a:pt x="3404155" y="2549586"/>
                  <a:pt x="3279927" y="2610035"/>
                </a:cubicBezTo>
                <a:cubicBezTo>
                  <a:pt x="3155699" y="2670484"/>
                  <a:pt x="3079288" y="2593297"/>
                  <a:pt x="2911655" y="2610035"/>
                </a:cubicBezTo>
                <a:cubicBezTo>
                  <a:pt x="2744022" y="2626773"/>
                  <a:pt x="2571176" y="2578844"/>
                  <a:pt x="2439806" y="2610035"/>
                </a:cubicBezTo>
                <a:cubicBezTo>
                  <a:pt x="2308436" y="2641226"/>
                  <a:pt x="2108271" y="2593297"/>
                  <a:pt x="1864380" y="2610035"/>
                </a:cubicBezTo>
                <a:cubicBezTo>
                  <a:pt x="1620489" y="2626773"/>
                  <a:pt x="1712638" y="2593315"/>
                  <a:pt x="1599684" y="2610035"/>
                </a:cubicBezTo>
                <a:cubicBezTo>
                  <a:pt x="1486730" y="2626755"/>
                  <a:pt x="1410114" y="2588108"/>
                  <a:pt x="1334988" y="2610035"/>
                </a:cubicBezTo>
                <a:cubicBezTo>
                  <a:pt x="1259862" y="2631962"/>
                  <a:pt x="1160778" y="2584731"/>
                  <a:pt x="1070292" y="2610035"/>
                </a:cubicBezTo>
                <a:cubicBezTo>
                  <a:pt x="979806" y="2635339"/>
                  <a:pt x="880043" y="2581329"/>
                  <a:pt x="702020" y="2610035"/>
                </a:cubicBezTo>
                <a:cubicBezTo>
                  <a:pt x="523997" y="2638741"/>
                  <a:pt x="226645" y="2530321"/>
                  <a:pt x="0" y="2610035"/>
                </a:cubicBezTo>
                <a:cubicBezTo>
                  <a:pt x="-25605" y="2493042"/>
                  <a:pt x="52810" y="2278312"/>
                  <a:pt x="0" y="2035827"/>
                </a:cubicBezTo>
                <a:cubicBezTo>
                  <a:pt x="-52810" y="1793342"/>
                  <a:pt x="32831" y="1792266"/>
                  <a:pt x="0" y="1592121"/>
                </a:cubicBezTo>
                <a:cubicBezTo>
                  <a:pt x="-32831" y="1391976"/>
                  <a:pt x="45853" y="1270240"/>
                  <a:pt x="0" y="1070114"/>
                </a:cubicBezTo>
                <a:cubicBezTo>
                  <a:pt x="-45853" y="869988"/>
                  <a:pt x="19061" y="825200"/>
                  <a:pt x="0" y="626408"/>
                </a:cubicBezTo>
                <a:cubicBezTo>
                  <a:pt x="-19061" y="427616"/>
                  <a:pt x="72430" y="205805"/>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i="1" dirty="0"/>
              <a:t>Where have I clung onto my gifting such that it’s my safety net / comfort blanket?</a:t>
            </a:r>
          </a:p>
          <a:p>
            <a:pPr marL="457200" indent="-457200">
              <a:buFont typeface="+mj-lt"/>
              <a:buAutoNum type="arabicPeriod"/>
            </a:pPr>
            <a:r>
              <a:rPr lang="en-US" i="1" dirty="0"/>
              <a:t>What might it mean practically for me to submit my gifting to God, to put it second?</a:t>
            </a:r>
          </a:p>
          <a:p>
            <a:pPr marL="457200" indent="-457200">
              <a:buFont typeface="+mj-lt"/>
              <a:buAutoNum type="arabicPeriod"/>
            </a:pPr>
            <a:r>
              <a:rPr lang="en-US" i="1" dirty="0"/>
              <a:t>How do I make sure I don’t rely on my gifting but seek to develop my character which comes from experience of him?</a:t>
            </a:r>
          </a:p>
        </p:txBody>
      </p:sp>
      <p:pic>
        <p:nvPicPr>
          <p:cNvPr id="7" name="Graphic 6" descr="Help with solid fill">
            <a:extLst>
              <a:ext uri="{FF2B5EF4-FFF2-40B4-BE49-F238E27FC236}">
                <a16:creationId xmlns:a16="http://schemas.microsoft.com/office/drawing/2014/main" id="{9A8A7179-D656-FE24-13D1-BD1AA2A00C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17557">
            <a:off x="10824695" y="1495886"/>
            <a:ext cx="914400" cy="914400"/>
          </a:xfrm>
          <a:prstGeom prst="rect">
            <a:avLst/>
          </a:prstGeom>
        </p:spPr>
      </p:pic>
    </p:spTree>
    <p:extLst>
      <p:ext uri="{BB962C8B-B14F-4D97-AF65-F5344CB8AC3E}">
        <p14:creationId xmlns:p14="http://schemas.microsoft.com/office/powerpoint/2010/main" val="37685918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eniceBeachVTI">
  <a:themeElements>
    <a:clrScheme name="AnalogousFromDarkSeedLeftStep">
      <a:dk1>
        <a:srgbClr val="000000"/>
      </a:dk1>
      <a:lt1>
        <a:srgbClr val="FFFFFF"/>
      </a:lt1>
      <a:dk2>
        <a:srgbClr val="1B2830"/>
      </a:dk2>
      <a:lt2>
        <a:srgbClr val="F1F3F0"/>
      </a:lt2>
      <a:accent1>
        <a:srgbClr val="A629E7"/>
      </a:accent1>
      <a:accent2>
        <a:srgbClr val="592FD9"/>
      </a:accent2>
      <a:accent3>
        <a:srgbClr val="294AE7"/>
      </a:accent3>
      <a:accent4>
        <a:srgbClr val="1787D5"/>
      </a:accent4>
      <a:accent5>
        <a:srgbClr val="22BFBE"/>
      </a:accent5>
      <a:accent6>
        <a:srgbClr val="16C67B"/>
      </a:accent6>
      <a:hlink>
        <a:srgbClr val="3897A9"/>
      </a:hlink>
      <a:folHlink>
        <a:srgbClr val="7F7F7F"/>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docProps/app.xml><?xml version="1.0" encoding="utf-8"?>
<Properties xmlns="http://schemas.openxmlformats.org/officeDocument/2006/extended-properties" xmlns:vt="http://schemas.openxmlformats.org/officeDocument/2006/docPropsVTypes">
  <TotalTime>3715</TotalTime>
  <Words>1790</Words>
  <Application>Microsoft Macintosh PowerPoint</Application>
  <PresentationFormat>Widescreen</PresentationFormat>
  <Paragraphs>75</Paragraphs>
  <Slides>13</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8" baseType="lpstr">
      <vt:lpstr>Arial</vt:lpstr>
      <vt:lpstr>Avenir Next LT Pro</vt:lpstr>
      <vt:lpstr>Avenir Next LT Pro Light</vt:lpstr>
      <vt:lpstr>VeniceBeachVTI</vt:lpstr>
      <vt:lpstr>think-cell Slide</vt:lpstr>
      <vt:lpstr>1 kings 10</vt:lpstr>
      <vt:lpstr>Recap</vt:lpstr>
      <vt:lpstr>1 Kings 10 overview</vt:lpstr>
      <vt:lpstr>1 Kings 10:1-7</vt:lpstr>
      <vt:lpstr>1 Kings 10:8-13</vt:lpstr>
      <vt:lpstr>1 Kings 10:1-13</vt:lpstr>
      <vt:lpstr>1 Kings 10:14-22</vt:lpstr>
      <vt:lpstr>1 Kings 10:23-29</vt:lpstr>
      <vt:lpstr>1 Kings 10:14-29</vt:lpstr>
      <vt:lpstr>1 Kings 10:14-29</vt:lpstr>
      <vt:lpstr>1 Kings 10:14-29</vt:lpstr>
      <vt:lpstr>What does this mean for us?</vt:lpstr>
      <vt:lpstr>What does this mean for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Jones</dc:creator>
  <cp:lastModifiedBy>Elspeth Paisley</cp:lastModifiedBy>
  <cp:revision>2</cp:revision>
  <dcterms:created xsi:type="dcterms:W3CDTF">2023-10-25T06:30:21Z</dcterms:created>
  <dcterms:modified xsi:type="dcterms:W3CDTF">2023-10-30T11:16:11Z</dcterms:modified>
</cp:coreProperties>
</file>