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46" r:id="rId3"/>
    <p:sldId id="369" r:id="rId4"/>
    <p:sldId id="371" r:id="rId5"/>
    <p:sldId id="257" r:id="rId6"/>
    <p:sldId id="266" r:id="rId7"/>
    <p:sldId id="373" r:id="rId8"/>
    <p:sldId id="374" r:id="rId9"/>
    <p:sldId id="375" r:id="rId10"/>
    <p:sldId id="376" r:id="rId11"/>
    <p:sldId id="380" r:id="rId12"/>
    <p:sldId id="377" r:id="rId13"/>
    <p:sldId id="378" r:id="rId14"/>
    <p:sldId id="379" r:id="rId15"/>
    <p:sldId id="368" r:id="rId16"/>
    <p:sldId id="345" r:id="rId17"/>
    <p:sldId id="381" r:id="rId18"/>
    <p:sldId id="382" r:id="rId19"/>
    <p:sldId id="383" r:id="rId20"/>
    <p:sldId id="384" r:id="rId21"/>
    <p:sldId id="385" r:id="rId22"/>
    <p:sldId id="386" r:id="rId23"/>
    <p:sldId id="387" r:id="rId24"/>
    <p:sldId id="388" r:id="rId25"/>
    <p:sldId id="389" r:id="rId26"/>
    <p:sldId id="390" r:id="rId27"/>
    <p:sldId id="36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9DD89F-B8EB-4A38-B98B-11B56E8D9735}" v="939" dt="2023-11-04T09:43:18.6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65845" autoAdjust="0"/>
  </p:normalViewPr>
  <p:slideViewPr>
    <p:cSldViewPr snapToGrid="0">
      <p:cViewPr varScale="1">
        <p:scale>
          <a:sx n="79" d="100"/>
          <a:sy n="79" d="100"/>
        </p:scale>
        <p:origin x="18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DF686-F5CC-4DA2-8F19-6F9C879DCD19}" type="datetimeFigureOut">
              <a:rPr lang="en-GB" smtClean="0"/>
              <a:t>06/11/2023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103C7-A3AB-456A-92E2-2F9339F8EE35}" type="slidenum">
              <a:rPr lang="en-GB" smtClean="0"/>
              <a:t>‹#›</a:t>
            </a:fld>
            <a:endParaRPr lang="en-GB"/>
          </a:p>
        </p:txBody>
      </p:sp>
    </p:spTree>
    <p:extLst>
      <p:ext uri="{BB962C8B-B14F-4D97-AF65-F5344CB8AC3E}">
        <p14:creationId xmlns:p14="http://schemas.microsoft.com/office/powerpoint/2010/main" val="266122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biblegateway.com/passage/?search=Isaiah+41%3A13&amp;version=ESV"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biblegateway.com/passage/?search=John+10%3A29&amp;version=ESV"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So, we will look at chapter 11 today which is the downfall of Solomon. It has been like the narrator has tried a few different techniques to highlight the failure of Solomons character – hyperbole, sarcasm but now in chapter 11 he completely lifts the curtain on Solomon.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We will scan through the chapter then I want unpack the 2</a:t>
            </a:r>
            <a:r>
              <a:rPr lang="en-GB" sz="1800" kern="100" baseline="300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nd</a:t>
            </a: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 half of the chapter first then move back to the start.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God becomes angry with Solomon (we will go back and look at the details – what caused God to become angry).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He tells Solomon “I will tear the kingdom away from you, leaving you with just one tribe”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a:t>
            </a:fld>
            <a:endParaRPr lang="en-GB"/>
          </a:p>
        </p:txBody>
      </p:sp>
    </p:spTree>
    <p:extLst>
      <p:ext uri="{BB962C8B-B14F-4D97-AF65-F5344CB8AC3E}">
        <p14:creationId xmlns:p14="http://schemas.microsoft.com/office/powerpoint/2010/main" val="4203733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a:t>
            </a:fld>
            <a:endParaRPr lang="en-GB"/>
          </a:p>
        </p:txBody>
      </p:sp>
    </p:spTree>
    <p:extLst>
      <p:ext uri="{BB962C8B-B14F-4D97-AF65-F5344CB8AC3E}">
        <p14:creationId xmlns:p14="http://schemas.microsoft.com/office/powerpoint/2010/main" val="1289183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God raises up 3 adversaries</a:t>
            </a:r>
          </a:p>
        </p:txBody>
      </p:sp>
      <p:sp>
        <p:nvSpPr>
          <p:cNvPr id="4" name="Slide Number Placeholder 3"/>
          <p:cNvSpPr>
            <a:spLocks noGrp="1"/>
          </p:cNvSpPr>
          <p:nvPr>
            <p:ph type="sldNum" sz="quarter" idx="5"/>
          </p:nvPr>
        </p:nvSpPr>
        <p:spPr/>
        <p:txBody>
          <a:bodyPr/>
          <a:lstStyle/>
          <a:p>
            <a:fld id="{E5A103C7-A3AB-456A-92E2-2F9339F8EE35}" type="slidenum">
              <a:rPr lang="en-GB" smtClean="0"/>
              <a:t>3</a:t>
            </a:fld>
            <a:endParaRPr lang="en-GB"/>
          </a:p>
        </p:txBody>
      </p:sp>
    </p:spTree>
    <p:extLst>
      <p:ext uri="{BB962C8B-B14F-4D97-AF65-F5344CB8AC3E}">
        <p14:creationId xmlns:p14="http://schemas.microsoft.com/office/powerpoint/2010/main" val="692023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Font typeface="Segoe UI" panose="020B0502040204020203" pitchFamily="34" charset="0"/>
              <a:buAutoNum type="arabicParenBoth"/>
            </a:pP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Hadad</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the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Edmonite</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Escape the campaign of David (Solomon’s father) where 18,000 Edomite men were killed (2 Sam 8:13) – David had established a garrison in Edom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fled to Egypt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Found favour with Pharoah who gave him marriage to his sister-in-law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Hadad’s</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son grew up with Pharoah’s children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When he heard David had died,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Hadad</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requested Pharoah’s permission to return to Edom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Lay in wait for opportunity to avenge…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Attacked from the South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4</a:t>
            </a:fld>
            <a:endParaRPr lang="en-GB"/>
          </a:p>
        </p:txBody>
      </p:sp>
    </p:spTree>
    <p:extLst>
      <p:ext uri="{BB962C8B-B14F-4D97-AF65-F5344CB8AC3E}">
        <p14:creationId xmlns:p14="http://schemas.microsoft.com/office/powerpoint/2010/main" val="623353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Clr>
                <a:srgbClr val="000000"/>
              </a:buClr>
              <a:buFont typeface="Segoe UI" panose="020B0502040204020203" pitchFamily="34" charset="0"/>
              <a:buNone/>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(2)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Rezon</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the son of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Eliada</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Fled from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Hadadezer</a:t>
            </a: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king of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Zobah</a:t>
            </a: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 king David had defeat 2 Sam 8)</a:t>
            </a: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Assembled crew of bandits (fellow survivors)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Attacked from the North</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5</a:t>
            </a:fld>
            <a:endParaRPr lang="en-GB"/>
          </a:p>
        </p:txBody>
      </p:sp>
    </p:spTree>
    <p:extLst>
      <p:ext uri="{BB962C8B-B14F-4D97-AF65-F5344CB8AC3E}">
        <p14:creationId xmlns:p14="http://schemas.microsoft.com/office/powerpoint/2010/main" val="291462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Clr>
                <a:srgbClr val="000000"/>
              </a:buClr>
              <a:buFont typeface="Segoe UI" panose="020B0502040204020203" pitchFamily="34" charset="0"/>
              <a:buNone/>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(3) Jeroboam the son of </a:t>
            </a:r>
            <a:r>
              <a:rPr lang="en-GB" sz="1100" kern="100" dirty="0" err="1">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Nebat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Ephraimite</a:t>
            </a: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 an Israelite = enemy from within </a:t>
            </a: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Had been spotted for ability and appointed by Solomon to powerful position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Prophet tells him God is about to give him 10 tribes to rule over – and offers same promise that God had given Solomon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GB" sz="11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Solomon turned on J so he fled to Egypt until Solomon died</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Did Solomon, infatuated with his luxury, foreign wives and gods take eyes off the ball?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Solomon acting like Saul – tries to kill the man God has selected to take place. Got an enemy in form of new band of merry men.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2F177CA-E427-4011-AE31-58071CC6EF72}" type="slidenum">
              <a:rPr lang="en-GB" smtClean="0"/>
              <a:t>6</a:t>
            </a:fld>
            <a:endParaRPr lang="en-GB"/>
          </a:p>
        </p:txBody>
      </p:sp>
    </p:spTree>
    <p:extLst>
      <p:ext uri="{BB962C8B-B14F-4D97-AF65-F5344CB8AC3E}">
        <p14:creationId xmlns:p14="http://schemas.microsoft.com/office/powerpoint/2010/main" val="963149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0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God takes credit for raising up these enemies but you can also see how Solomon was also culpable for this. (We’ll see this time and again in Kings – God works within our foolish decisions to bring correction but He is sovereign, He shows He is still working)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1 Kings 11:39 And I will afflict the offspring of David because of this, but not forever.</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God means business. He is a jealous God. R</a:t>
            </a:r>
            <a:r>
              <a:rPr lang="en-GB" sz="1000" kern="100" dirty="0">
                <a:solidFill>
                  <a:srgbClr val="000000"/>
                </a:solidFill>
                <a:effectLst/>
                <a:latin typeface="Roboto" panose="02000000000000000000" pitchFamily="2" charset="0"/>
                <a:ea typeface="Calibri" panose="020F0502020204030204" pitchFamily="34" charset="0"/>
                <a:cs typeface="Times New Roman" panose="02020603050405020304" pitchFamily="18" charset="0"/>
              </a:rPr>
              <a:t>uthless pursuit of what He wants (i.e. us). He rolled up his sleeves and disciplined the house of David. But if he gave Solomon &amp; co what they deserved they would have been obliterated.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00" kern="100" dirty="0">
                <a:effectLst/>
                <a:latin typeface="Calibri" panose="020F0502020204030204" pitchFamily="34" charset="0"/>
                <a:ea typeface="Calibri" panose="020F0502020204030204" pitchFamily="34" charset="0"/>
                <a:cs typeface="Times New Roman" panose="02020603050405020304" pitchFamily="18" charset="0"/>
              </a:rPr>
              <a:t>Terrifying! God declares war on whatever seeks to draw us away from Him. Best not to be in close proximity to the obstruction that God is about to destroy </a:t>
            </a:r>
          </a:p>
          <a:p>
            <a:pPr>
              <a:lnSpc>
                <a:spcPct val="107000"/>
              </a:lnSpc>
              <a:spcAft>
                <a:spcPts val="800"/>
              </a:spcAft>
            </a:pPr>
            <a:r>
              <a:rPr lang="en-GB" sz="1000" kern="100" dirty="0">
                <a:solidFill>
                  <a:srgbClr val="000000"/>
                </a:solidFill>
                <a:effectLst/>
                <a:latin typeface="Roboto" panose="02000000000000000000" pitchFamily="2" charset="0"/>
                <a:ea typeface="Calibri" panose="020F0502020204030204" pitchFamily="34" charset="0"/>
                <a:cs typeface="Times New Roman" panose="02020603050405020304" pitchFamily="18" charset="0"/>
              </a:rPr>
              <a:t>God still ruthlessly pursues what he wants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00" kern="100" dirty="0">
                <a:solidFill>
                  <a:srgbClr val="000000"/>
                </a:solidFill>
                <a:effectLst/>
                <a:latin typeface="Roboto" panose="02000000000000000000" pitchFamily="2" charset="0"/>
                <a:ea typeface="Calibri" panose="020F0502020204030204" pitchFamily="34" charset="0"/>
                <a:cs typeface="Times New Roman" panose="02020603050405020304" pitchFamily="18" charset="0"/>
              </a:rPr>
              <a:t>And what He wants is us but we have given ourselves over to other ‘abusive-lovers’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Times New Roman" panose="02020603050405020304" pitchFamily="18" charset="0"/>
                <a:ea typeface="Times New Roman" panose="02020603050405020304" pitchFamily="18" charset="0"/>
              </a:rPr>
              <a:t> </a:t>
            </a:r>
          </a:p>
          <a:p>
            <a:r>
              <a:rPr lang="en-GB" sz="1000" b="1" dirty="0">
                <a:solidFill>
                  <a:srgbClr val="000000"/>
                </a:solidFill>
                <a:effectLst/>
                <a:latin typeface="Roboto" panose="02000000000000000000" pitchFamily="2" charset="0"/>
                <a:ea typeface="Times New Roman" panose="02020603050405020304" pitchFamily="18" charset="0"/>
              </a:rPr>
              <a:t>Illustration:</a:t>
            </a:r>
            <a:r>
              <a:rPr lang="en-GB" sz="1000" dirty="0">
                <a:solidFill>
                  <a:srgbClr val="000000"/>
                </a:solidFill>
                <a:effectLst/>
                <a:latin typeface="Roboto" panose="02000000000000000000" pitchFamily="2" charset="0"/>
                <a:ea typeface="Times New Roman" panose="02020603050405020304" pitchFamily="18" charset="0"/>
              </a:rPr>
              <a:t> Hostage scenario - sin holding me but I’m also holding sin. Jesus can’t ‘take the shot’ without risking hitting me. He lays down His gun. Allows sin to leave me and come towards Him, He takes sin down by letting it enter Him. He rises from the dead but sin doesn’t. </a:t>
            </a:r>
          </a:p>
          <a:p>
            <a:r>
              <a:rPr lang="en-GB" sz="1000" dirty="0">
                <a:solidFill>
                  <a:srgbClr val="000000"/>
                </a:solidFill>
                <a:effectLst/>
                <a:latin typeface="Roboto" panose="02000000000000000000" pitchFamily="2" charset="0"/>
                <a:ea typeface="Times New Roman" panose="02020603050405020304" pitchFamily="18" charset="0"/>
              </a:rPr>
              <a:t>[2 guns, 3 volunteers]</a:t>
            </a:r>
            <a:endParaRPr lang="en-GB" sz="1000" dirty="0">
              <a:effectLst/>
              <a:latin typeface="Times New Roman" panose="02020603050405020304" pitchFamily="18" charset="0"/>
              <a:ea typeface="Times New Roman" panose="02020603050405020304" pitchFamily="18" charset="0"/>
            </a:endParaRPr>
          </a:p>
          <a:p>
            <a:r>
              <a:rPr lang="en-GB" sz="1000" dirty="0">
                <a:solidFill>
                  <a:srgbClr val="000000"/>
                </a:solidFill>
                <a:effectLst/>
                <a:latin typeface="Roboto" panose="02000000000000000000" pitchFamily="2" charset="0"/>
                <a:ea typeface="Times New Roman" panose="02020603050405020304" pitchFamily="18" charset="0"/>
              </a:rPr>
              <a:t>Ruthless right to the end = Jesus on the cross</a:t>
            </a:r>
            <a:endParaRPr lang="en-GB" sz="1000" dirty="0">
              <a:effectLst/>
              <a:latin typeface="Times New Roman" panose="02020603050405020304" pitchFamily="18" charset="0"/>
              <a:ea typeface="Times New Roman" panose="02020603050405020304" pitchFamily="18" charset="0"/>
            </a:endParaRPr>
          </a:p>
          <a:p>
            <a:r>
              <a:rPr lang="en-GB" sz="1000" dirty="0">
                <a:solidFill>
                  <a:srgbClr val="000000"/>
                </a:solidFill>
                <a:effectLst/>
                <a:latin typeface="Roboto" panose="02000000000000000000" pitchFamily="2" charset="0"/>
                <a:ea typeface="Times New Roman" panose="02020603050405020304" pitchFamily="18" charset="0"/>
              </a:rPr>
              <a:t>God declares war on anything that keeps me from Him </a:t>
            </a:r>
          </a:p>
          <a:p>
            <a:endParaRPr lang="en-GB" sz="1000" dirty="0">
              <a:solidFill>
                <a:srgbClr val="000000"/>
              </a:solidFill>
              <a:effectLst/>
              <a:latin typeface="Roboto" panose="02000000000000000000" pitchFamily="2" charset="0"/>
              <a:ea typeface="Times New Roman" panose="02020603050405020304" pitchFamily="18" charset="0"/>
            </a:endParaRPr>
          </a:p>
          <a:p>
            <a:r>
              <a:rPr lang="en-GB" sz="1000" dirty="0">
                <a:solidFill>
                  <a:srgbClr val="000000"/>
                </a:solidFill>
                <a:effectLst/>
                <a:latin typeface="Roboto" panose="02000000000000000000" pitchFamily="2" charset="0"/>
                <a:ea typeface="Times New Roman" panose="02020603050405020304" pitchFamily="18" charset="0"/>
              </a:rPr>
              <a:t>Question – (1) Could it be the suffering you are currently facing is being used by a ruthless, jealous God determined to bring you back to where you belong (i.e. in relationship with Him)?</a:t>
            </a:r>
            <a:endParaRPr lang="en-GB" sz="10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7</a:t>
            </a:fld>
            <a:endParaRPr lang="en-GB"/>
          </a:p>
        </p:txBody>
      </p:sp>
    </p:spTree>
    <p:extLst>
      <p:ext uri="{BB962C8B-B14F-4D97-AF65-F5344CB8AC3E}">
        <p14:creationId xmlns:p14="http://schemas.microsoft.com/office/powerpoint/2010/main" val="969924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Solomon died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He left a kingdom of incredible wealth but cracks appearing and a fed-up people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Solomon leaves no insight or advice for his son Rehoboam</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8</a:t>
            </a:fld>
            <a:endParaRPr lang="en-GB"/>
          </a:p>
        </p:txBody>
      </p:sp>
    </p:spTree>
    <p:extLst>
      <p:ext uri="{BB962C8B-B14F-4D97-AF65-F5344CB8AC3E}">
        <p14:creationId xmlns:p14="http://schemas.microsoft.com/office/powerpoint/2010/main" val="1679014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10</a:t>
            </a:fld>
            <a:endParaRPr lang="en-GB"/>
          </a:p>
        </p:txBody>
      </p:sp>
    </p:spTree>
    <p:extLst>
      <p:ext uri="{BB962C8B-B14F-4D97-AF65-F5344CB8AC3E}">
        <p14:creationId xmlns:p14="http://schemas.microsoft.com/office/powerpoint/2010/main" val="802519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E5A103C7-A3AB-456A-92E2-2F9339F8EE35}" type="slidenum">
              <a:rPr lang="en-GB" smtClean="0"/>
              <a:t>11</a:t>
            </a:fld>
            <a:endParaRPr lang="en-GB"/>
          </a:p>
        </p:txBody>
      </p:sp>
    </p:spTree>
    <p:extLst>
      <p:ext uri="{BB962C8B-B14F-4D97-AF65-F5344CB8AC3E}">
        <p14:creationId xmlns:p14="http://schemas.microsoft.com/office/powerpoint/2010/main" val="2347519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buSzPts val="1000"/>
              <a:buFont typeface="Symbol" panose="05050102010706020507" pitchFamily="18" charset="2"/>
              <a:buNone/>
              <a:tabLst>
                <a:tab pos="457200" algn="l"/>
              </a:tabLst>
            </a:pPr>
            <a:r>
              <a:rPr lang="en-GB" sz="1200" dirty="0">
                <a:solidFill>
                  <a:srgbClr val="000000"/>
                </a:solidFill>
                <a:effectLst/>
                <a:latin typeface="Roboto" panose="02000000000000000000" pitchFamily="2" charset="0"/>
                <a:ea typeface="Times New Roman" panose="02020603050405020304" pitchFamily="18" charset="0"/>
              </a:rPr>
              <a:t>Prv 26:11 </a:t>
            </a:r>
            <a:r>
              <a:rPr lang="en-GB" sz="1200" dirty="0">
                <a:solidFill>
                  <a:srgbClr val="001320"/>
                </a:solidFill>
                <a:effectLst/>
                <a:latin typeface="Roboto" panose="02000000000000000000" pitchFamily="2" charset="0"/>
                <a:ea typeface="Times New Roman" panose="02020603050405020304" pitchFamily="18" charset="0"/>
              </a:rPr>
              <a:t>As a dog returns to its vomit, so fools repeat their folly.</a:t>
            </a:r>
            <a:endParaRPr lang="en-GB" sz="1200" dirty="0">
              <a:effectLst/>
              <a:latin typeface="Times New Roman" panose="02020603050405020304" pitchFamily="18" charset="0"/>
              <a:ea typeface="Times New Roman" panose="02020603050405020304" pitchFamily="18" charset="0"/>
            </a:endParaRPr>
          </a:p>
          <a:p>
            <a:pPr marL="742950" lvl="1" indent="-285750" fontAlgn="base">
              <a:buSzPts val="1000"/>
              <a:buFont typeface="Courier New" panose="02070309020205020404" pitchFamily="49" charset="0"/>
              <a:buChar char="o"/>
              <a:tabLst>
                <a:tab pos="914400" algn="l"/>
              </a:tabLst>
            </a:pPr>
            <a:r>
              <a:rPr lang="en-GB" sz="1200" dirty="0">
                <a:solidFill>
                  <a:srgbClr val="001320"/>
                </a:solidFill>
                <a:effectLst/>
                <a:latin typeface="Roboto" panose="02000000000000000000" pitchFamily="2" charset="0"/>
                <a:ea typeface="Times New Roman" panose="02020603050405020304" pitchFamily="18" charset="0"/>
                <a:cs typeface="Times New Roman" panose="02020603050405020304" pitchFamily="18" charset="0"/>
              </a:rPr>
              <a:t>How often have we been warned/received revelation/given a choice - when we turn away from that warning we fall hard</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GB" dirty="0"/>
          </a:p>
          <a:p>
            <a:r>
              <a:rPr lang="en-GB" dirty="0"/>
              <a:t>Question</a:t>
            </a:r>
          </a:p>
          <a:p>
            <a:r>
              <a:rPr lang="en-GB" dirty="0"/>
              <a:t>(2) Is there a warning you are yet to heed? – let’s heed it today!</a:t>
            </a:r>
          </a:p>
          <a:p>
            <a:r>
              <a:rPr lang="en-GB" dirty="0"/>
              <a:t>- sins of omission / commission </a:t>
            </a:r>
          </a:p>
        </p:txBody>
      </p:sp>
      <p:sp>
        <p:nvSpPr>
          <p:cNvPr id="4" name="Slide Number Placeholder 3"/>
          <p:cNvSpPr>
            <a:spLocks noGrp="1"/>
          </p:cNvSpPr>
          <p:nvPr>
            <p:ph type="sldNum" sz="quarter" idx="5"/>
          </p:nvPr>
        </p:nvSpPr>
        <p:spPr/>
        <p:txBody>
          <a:bodyPr/>
          <a:lstStyle/>
          <a:p>
            <a:fld id="{E5A103C7-A3AB-456A-92E2-2F9339F8EE35}" type="slidenum">
              <a:rPr lang="en-GB" smtClean="0"/>
              <a:t>12</a:t>
            </a:fld>
            <a:endParaRPr lang="en-GB"/>
          </a:p>
        </p:txBody>
      </p:sp>
    </p:spTree>
    <p:extLst>
      <p:ext uri="{BB962C8B-B14F-4D97-AF65-F5344CB8AC3E}">
        <p14:creationId xmlns:p14="http://schemas.microsoft.com/office/powerpoint/2010/main" val="136332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Roboto" panose="02000000000000000000" pitchFamily="2" charset="0"/>
                <a:ea typeface="Times New Roman" panose="02020603050405020304" pitchFamily="18" charset="0"/>
              </a:rPr>
              <a:t>Heart = not just emotion (Western) but in biblical imagination = decision making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Heart not fully devoted - leaves us vulnerable to all compromises</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Devoted Heart = David had devoted heart (not about perfection), when angry/scare/upset with God he addresses his pain to God, David knew where his ‘home’ was, prodigal son, seek first the kingdom - love for God that causes one to put what He wants first. Relational more than legal issue - Not just concerned about breaking the law but breaking His heart. Not about what can I ‘get away with’ but how to delight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God is an important part - but He is just a part</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God isn’t His treasure</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Heart was divided = cause/cancer</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The wives = symptom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If you are deceived about the corruption of your heart you are in grave danger but the heart is deceptive - I need Him to search me</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Roboto" panose="02000000000000000000" pitchFamily="2" charset="0"/>
                <a:ea typeface="Times New Roman" panose="02020603050405020304" pitchFamily="18" charset="0"/>
              </a:rPr>
              <a:t>Response: God change my heart, recognise my heart is corrupt and I can’t fix it</a:t>
            </a: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Gift of repentance – great news, a diagnosed heart disease means there is a way out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cus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god specialises in transplants </a:t>
            </a:r>
          </a:p>
          <a:p>
            <a:pPr marL="0" lvl="0" indent="0" fontAlgn="base">
              <a:buSzPts val="1000"/>
              <a:buFont typeface="Symbol" panose="05050102010706020507" pitchFamily="18" charset="2"/>
              <a:buNone/>
              <a:tabLst>
                <a:tab pos="457200" algn="l"/>
              </a:tabLst>
            </a:pPr>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13</a:t>
            </a:fld>
            <a:endParaRPr lang="en-GB"/>
          </a:p>
        </p:txBody>
      </p:sp>
    </p:spTree>
    <p:extLst>
      <p:ext uri="{BB962C8B-B14F-4D97-AF65-F5344CB8AC3E}">
        <p14:creationId xmlns:p14="http://schemas.microsoft.com/office/powerpoint/2010/main" val="4220837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15</a:t>
            </a:fld>
            <a:endParaRPr lang="en-GB"/>
          </a:p>
        </p:txBody>
      </p:sp>
    </p:spTree>
    <p:extLst>
      <p:ext uri="{BB962C8B-B14F-4D97-AF65-F5344CB8AC3E}">
        <p14:creationId xmlns:p14="http://schemas.microsoft.com/office/powerpoint/2010/main" val="21094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16</a:t>
            </a:fld>
            <a:endParaRPr lang="en-GB"/>
          </a:p>
        </p:txBody>
      </p:sp>
    </p:spTree>
    <p:extLst>
      <p:ext uri="{BB962C8B-B14F-4D97-AF65-F5344CB8AC3E}">
        <p14:creationId xmlns:p14="http://schemas.microsoft.com/office/powerpoint/2010/main" val="363016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Clung/held fast (NAS)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The word ‘clung’ infers a depth of feeling.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Solomon hadn’t just taken these wives in a political move to strengthen Israel (1 kings 3:1) – he was emotionally, physically, psychologically, spiritual invested.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You cling to something which you think will provide you refuge/safety in a storm</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King of the Hill </a:t>
            </a:r>
          </a:p>
          <a:p>
            <a:pPr>
              <a:lnSpc>
                <a:spcPct val="107000"/>
              </a:lnSpc>
              <a:spcAft>
                <a:spcPts val="800"/>
              </a:spcAft>
            </a:pPr>
            <a:r>
              <a:rPr lang="en-GB" sz="1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What do you reach for when storms come into your life? (Even when you are about to lose your trousers) What makes you feel safe or that your life is meaningful?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17</a:t>
            </a:fld>
            <a:endParaRPr lang="en-GB"/>
          </a:p>
        </p:txBody>
      </p:sp>
    </p:spTree>
    <p:extLst>
      <p:ext uri="{BB962C8B-B14F-4D97-AF65-F5344CB8AC3E}">
        <p14:creationId xmlns:p14="http://schemas.microsoft.com/office/powerpoint/2010/main" val="885410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God wants to be the one we cling to…</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Psalms 63:8 NIV</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I </a:t>
            </a:r>
            <a:r>
              <a:rPr lang="en-GB" sz="1100"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cling</a:t>
            </a: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 to you; your right hand upholds me.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Ps 119:31</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I </a:t>
            </a:r>
            <a:r>
              <a:rPr lang="en-GB" sz="1100"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cling</a:t>
            </a: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 to your testimonies, O LORD; let me not be put to shame! (ESV)</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Ps 91:14 (ESV)</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“Because he </a:t>
            </a:r>
            <a:r>
              <a:rPr lang="en-GB" sz="1100"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holds fast </a:t>
            </a:r>
            <a:r>
              <a:rPr lang="en-GB" sz="1100" b="1" i="1"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[DELIGHTS] </a:t>
            </a:r>
            <a:r>
              <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to me in love, I will deliver him; I will protect him, because he knows my name.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Roboto" panose="02000000000000000000" pitchFamily="2" charset="0"/>
              <a:buChar char="-"/>
            </a:pPr>
            <a:endPar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Remember Jeremy’s point – Solomon fulfilled David’s plan but not his purpose. We see Solomon didn’t delight in God. </a:t>
            </a: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Solomon didn’t give his heart to God, therefore it was vulnerable to be taken by something/one else</a:t>
            </a: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If I don’t delight in God, if I don’t cling to Him – I am engaging in idol worship!</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18</a:t>
            </a:fld>
            <a:endParaRPr lang="en-GB"/>
          </a:p>
        </p:txBody>
      </p:sp>
    </p:spTree>
    <p:extLst>
      <p:ext uri="{BB962C8B-B14F-4D97-AF65-F5344CB8AC3E}">
        <p14:creationId xmlns:p14="http://schemas.microsoft.com/office/powerpoint/2010/main" val="2192706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 Keller – great stuff in counterfeit gods</a:t>
            </a:r>
          </a:p>
        </p:txBody>
      </p:sp>
      <p:sp>
        <p:nvSpPr>
          <p:cNvPr id="4" name="Slide Number Placeholder 3"/>
          <p:cNvSpPr>
            <a:spLocks noGrp="1"/>
          </p:cNvSpPr>
          <p:nvPr>
            <p:ph type="sldNum" sz="quarter" idx="5"/>
          </p:nvPr>
        </p:nvSpPr>
        <p:spPr/>
        <p:txBody>
          <a:bodyPr/>
          <a:lstStyle/>
          <a:p>
            <a:fld id="{E5A103C7-A3AB-456A-92E2-2F9339F8EE35}" type="slidenum">
              <a:rPr lang="en-GB" smtClean="0"/>
              <a:t>19</a:t>
            </a:fld>
            <a:endParaRPr lang="en-GB"/>
          </a:p>
        </p:txBody>
      </p:sp>
    </p:spTree>
    <p:extLst>
      <p:ext uri="{BB962C8B-B14F-4D97-AF65-F5344CB8AC3E}">
        <p14:creationId xmlns:p14="http://schemas.microsoft.com/office/powerpoint/2010/main" val="4218121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Culture Filled with Idols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Each has its own priesthoods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Shines, Sacrifices, Gods </a:t>
            </a:r>
            <a:r>
              <a:rPr lang="en-GB" sz="1100" kern="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Aft>
                <a:spcPts val="800"/>
              </a:spcAft>
            </a:pP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Might not kneel before Aphrodite but young women driven into depression/eating disorders by body image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 burn incense to Artemis but neglect family (child sacrifice) to achieve higher place in business</a:t>
            </a:r>
          </a:p>
          <a:p>
            <a:pPr>
              <a:lnSpc>
                <a:spcPct val="107000"/>
              </a:lnSpc>
              <a:spcAft>
                <a:spcPts val="800"/>
              </a:spcAft>
            </a:pP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Anything Can Be an Idol</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Field army officer – so pursued physical discipline he broke morale of troops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Woman who had experienced poverty overlooked good relationships for those with financial security</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Baseball player – took steroids and broke body in quest to make Hall of Fame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20</a:t>
            </a:fld>
            <a:endParaRPr lang="en-GB"/>
          </a:p>
        </p:txBody>
      </p:sp>
    </p:spTree>
    <p:extLst>
      <p:ext uri="{BB962C8B-B14F-4D97-AF65-F5344CB8AC3E}">
        <p14:creationId xmlns:p14="http://schemas.microsoft.com/office/powerpoint/2010/main" val="1278650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lnSpc>
                <a:spcPct val="107000"/>
              </a:lnSpc>
              <a:spcAft>
                <a:spcPts val="800"/>
              </a:spcAft>
              <a:buFont typeface="+mj-lt"/>
              <a:buAutoNum type="arabicPeriod"/>
            </a:pPr>
            <a:r>
              <a:rPr lang="en-GB" sz="1100" dirty="0"/>
              <a:t>Idol = anything more important to you than God</a:t>
            </a:r>
          </a:p>
          <a:p>
            <a:pPr marL="514350" indent="-514350">
              <a:lnSpc>
                <a:spcPct val="107000"/>
              </a:lnSpc>
              <a:spcAft>
                <a:spcPts val="800"/>
              </a:spcAft>
              <a:buFont typeface="+mj-lt"/>
              <a:buAutoNum type="arabicPeriod"/>
            </a:pPr>
            <a:r>
              <a:rPr lang="en-GB" sz="1100" dirty="0"/>
              <a:t>Anything you seek to give you what only God can give</a:t>
            </a:r>
          </a:p>
          <a:p>
            <a:pPr marL="514350" indent="-514350">
              <a:lnSpc>
                <a:spcPct val="107000"/>
              </a:lnSpc>
              <a:spcAft>
                <a:spcPts val="800"/>
              </a:spcAft>
              <a:buFont typeface="+mj-lt"/>
              <a:buAutoNum type="arabicPeriod"/>
            </a:pPr>
            <a:r>
              <a:rPr lang="en-GB" sz="1100" dirty="0"/>
              <a:t>If you lose it, will make life feel hardly worth living</a:t>
            </a:r>
          </a:p>
          <a:p>
            <a:pPr marL="514350" indent="-514350">
              <a:lnSpc>
                <a:spcPct val="107000"/>
              </a:lnSpc>
              <a:spcAft>
                <a:spcPts val="800"/>
              </a:spcAft>
              <a:buFont typeface="+mj-lt"/>
              <a:buAutoNum type="arabicPeriod"/>
            </a:pPr>
            <a:r>
              <a:rPr lang="en-GB" sz="1100" dirty="0"/>
              <a:t>Spend resource (thinking, energy, emotion, financial) without second thought.</a:t>
            </a:r>
          </a:p>
          <a:p>
            <a:pPr marL="1200150" marR="0" lvl="1" indent="-742950" algn="l" defTabSz="914400" rtl="0" eaLnBrk="1" fontAlgn="auto" latinLnBrk="0" hangingPunct="1">
              <a:lnSpc>
                <a:spcPct val="107000"/>
              </a:lnSpc>
              <a:spcBef>
                <a:spcPts val="0"/>
              </a:spcBef>
              <a:spcAft>
                <a:spcPts val="800"/>
              </a:spcAft>
              <a:buClrTx/>
              <a:buSzTx/>
              <a:buFont typeface="+mj-lt"/>
              <a:buAutoNum type="alphaLcParenR"/>
              <a:tabLst/>
              <a:defRPr/>
            </a:pPr>
            <a:r>
              <a:rPr lang="en-GB" sz="1100" kern="0" dirty="0">
                <a:solidFill>
                  <a:srgbClr val="000000"/>
                </a:solidFill>
                <a:effectLst/>
                <a:latin typeface="Calibri" panose="020F0502020204030204" pitchFamily="34" charset="0"/>
                <a:ea typeface="Times New Roman" panose="02020603050405020304" pitchFamily="18" charset="0"/>
              </a:rPr>
              <a:t>your money (resources) flow effortlessly toward heart’s greatest desire</a:t>
            </a:r>
            <a:endParaRPr lang="en-GB" sz="1100" dirty="0"/>
          </a:p>
          <a:p>
            <a:pPr marL="514350" indent="-514350">
              <a:lnSpc>
                <a:spcPct val="107000"/>
              </a:lnSpc>
              <a:spcAft>
                <a:spcPts val="800"/>
              </a:spcAft>
              <a:buFont typeface="+mj-lt"/>
              <a:buAutoNum type="arabicPeriod"/>
            </a:pPr>
            <a:r>
              <a:rPr lang="en-GB" sz="1100" dirty="0"/>
              <a:t>What makes us uncontrollably angry, anxious, despondent, guilty?</a:t>
            </a:r>
          </a:p>
          <a:p>
            <a:pPr marL="1200150" marR="0" lvl="1" indent="-742950" algn="l" defTabSz="914400" rtl="0" eaLnBrk="1" fontAlgn="auto" latinLnBrk="0" hangingPunct="1">
              <a:lnSpc>
                <a:spcPct val="107000"/>
              </a:lnSpc>
              <a:spcBef>
                <a:spcPts val="0"/>
              </a:spcBef>
              <a:spcAft>
                <a:spcPts val="800"/>
              </a:spcAft>
              <a:buClrTx/>
              <a:buSzTx/>
              <a:buFont typeface="+mj-lt"/>
              <a:buAutoNum type="alphaLcParenR"/>
              <a:tabLst/>
              <a:defRPr/>
            </a:pPr>
            <a:r>
              <a:rPr lang="en-GB" sz="1100" kern="0" dirty="0">
                <a:solidFill>
                  <a:srgbClr val="000000"/>
                </a:solidFill>
                <a:effectLst/>
                <a:latin typeface="Calibri" panose="020F0502020204030204" pitchFamily="34" charset="0"/>
                <a:ea typeface="Times New Roman" panose="02020603050405020304" pitchFamily="18" charset="0"/>
              </a:rPr>
              <a:t>Fishermen know to look for fish where the water is roiling, look for your idols at bottom of most painful emotions</a:t>
            </a:r>
            <a:endParaRPr lang="en-GB" sz="1100" dirty="0"/>
          </a:p>
          <a:p>
            <a:pPr marL="514350" indent="-514350">
              <a:lnSpc>
                <a:spcPct val="107000"/>
              </a:lnSpc>
              <a:spcAft>
                <a:spcPts val="800"/>
              </a:spcAft>
              <a:buFont typeface="+mj-lt"/>
              <a:buAutoNum type="arabicPeriod"/>
            </a:pPr>
            <a:r>
              <a:rPr lang="en-GB" sz="1100" dirty="0"/>
              <a:t>For what ‘object’ would we be tempted to violate values?</a:t>
            </a:r>
          </a:p>
          <a:p>
            <a:pPr marL="800100" marR="0" lvl="1" indent="-342900" algn="l" defTabSz="914400" rtl="0" eaLnBrk="1" fontAlgn="auto" latinLnBrk="0" hangingPunct="1">
              <a:lnSpc>
                <a:spcPct val="107000"/>
              </a:lnSpc>
              <a:spcBef>
                <a:spcPts val="0"/>
              </a:spcBef>
              <a:spcAft>
                <a:spcPts val="800"/>
              </a:spcAft>
              <a:buClrTx/>
              <a:buSzTx/>
              <a:buFont typeface="+mj-lt"/>
              <a:buAutoNum type="alphaLcParenR"/>
              <a:tabLst/>
              <a:defRP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would not lie unless we first had made something - human approval, reputation, power over others, financial advantage - more important and valuable to our hearts than the grace and favour of God.</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Many things we call “psychological problems” are issues of idolatry – perfectionism, workaholism, indecisiveness, need to control others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21</a:t>
            </a:fld>
            <a:endParaRPr lang="en-GB"/>
          </a:p>
        </p:txBody>
      </p:sp>
    </p:spTree>
    <p:extLst>
      <p:ext uri="{BB962C8B-B14F-4D97-AF65-F5344CB8AC3E}">
        <p14:creationId xmlns:p14="http://schemas.microsoft.com/office/powerpoint/2010/main" val="512598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Times New Roman" panose="02020603050405020304" pitchFamily="18" charset="0"/>
              </a:rPr>
              <a:t>“I’ve worked all my life to get to this place in my career, and now it’s all gone!”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“I’ve slaved my whole life to give that girl a good life, and this is how she repays me!”</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“If I only had _____ then I would be satisfied”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“I know God forgives me, but I can’t forgive myself” – means I have failed an idol whose approval is more important than God’s</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“Let me </a:t>
            </a:r>
            <a:r>
              <a:rPr lang="en-GB" sz="1800" i="1" dirty="0">
                <a:solidFill>
                  <a:srgbClr val="000000"/>
                </a:solidFill>
                <a:effectLst/>
                <a:latin typeface="Calibri" panose="020F0502020204030204" pitchFamily="34" charset="0"/>
                <a:ea typeface="Times New Roman" panose="02020603050405020304" pitchFamily="18" charset="0"/>
              </a:rPr>
              <a:t>just </a:t>
            </a:r>
            <a:r>
              <a:rPr lang="en-GB" sz="1800" dirty="0">
                <a:solidFill>
                  <a:srgbClr val="000000"/>
                </a:solidFill>
                <a:effectLst/>
                <a:latin typeface="Calibri" panose="020F0502020204030204" pitchFamily="34" charset="0"/>
                <a:ea typeface="Times New Roman" panose="02020603050405020304" pitchFamily="18" charset="0"/>
              </a:rPr>
              <a:t>get my ducks in a row then I can….” </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“God, I trusted you but…”</a:t>
            </a: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 will trust God if…” – the ‘if’ is therefore the ultimate thing. (God is a means to an end, He is a way to reach the thing in which you delight, He isn’t your delight in and of Himself)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sz="1800" dirty="0">
                <a:solidFill>
                  <a:srgbClr val="000000"/>
                </a:solidFill>
                <a:effectLst/>
                <a:latin typeface="Calibri" panose="020F0502020204030204" pitchFamily="34" charset="0"/>
                <a:ea typeface="Times New Roman" panose="02020603050405020304" pitchFamily="18" charset="0"/>
              </a:rPr>
              <a:t>Need to keep appeasing with sacrifices</a:t>
            </a:r>
            <a:endParaRPr lang="en-GB" sz="1800" dirty="0">
              <a:effectLst/>
              <a:latin typeface="Times New Roman" panose="02020603050405020304" pitchFamily="18"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When has an idol loved or forgiven you? </a:t>
            </a: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Counterfeit gods always disappoint, and often destructively so.</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22</a:t>
            </a:fld>
            <a:endParaRPr lang="en-GB"/>
          </a:p>
        </p:txBody>
      </p:sp>
    </p:spTree>
    <p:extLst>
      <p:ext uri="{BB962C8B-B14F-4D97-AF65-F5344CB8AC3E}">
        <p14:creationId xmlns:p14="http://schemas.microsoft.com/office/powerpoint/2010/main" val="2524158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actually change what you cling to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more importantly it is about Who now clings to you</a:t>
            </a:r>
          </a:p>
          <a:p>
            <a:endParaRPr lang="en-GB"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r>
              <a:rPr lang="en-GB"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Isaiah 41:13</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ESV </a:t>
            </a: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For I, the Lord your God, hold your right hand; it is I who say to you, “Fear not, I am the one who helps you.”</a:t>
            </a:r>
          </a:p>
          <a:p>
            <a:r>
              <a:rPr lang="en-GB"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John 10:29</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ESV </a:t>
            </a: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My Father, who has given them to me, is greater than all, and no one is able to snatch them out of the Father's hand.</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Revelation that - </a:t>
            </a: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clung to me! He forsook heaven, unity with father, life itself to cling to us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23</a:t>
            </a:fld>
            <a:endParaRPr lang="en-GB"/>
          </a:p>
        </p:txBody>
      </p:sp>
    </p:spTree>
    <p:extLst>
      <p:ext uri="{BB962C8B-B14F-4D97-AF65-F5344CB8AC3E}">
        <p14:creationId xmlns:p14="http://schemas.microsoft.com/office/powerpoint/2010/main" val="1815106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what it feels like to let go of idols</a:t>
            </a:r>
          </a:p>
          <a:p>
            <a:endParaRPr lang="en-GB" dirty="0"/>
          </a:p>
          <a:p>
            <a:pPr>
              <a:lnSpc>
                <a:spcPct val="107000"/>
              </a:lnSpc>
              <a:spcAft>
                <a:spcPts val="800"/>
              </a:spcAf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Illustration: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Let go of your handle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Fall into His arms - </a:t>
            </a:r>
          </a:p>
          <a:p>
            <a:r>
              <a:rPr lang="en-GB" dirty="0"/>
              <a:t>[handle, table, catchers]</a:t>
            </a:r>
          </a:p>
          <a:p>
            <a:endParaRPr lang="en-GB" dirty="0"/>
          </a:p>
          <a:p>
            <a:r>
              <a:rPr lang="en-GB" dirty="0"/>
              <a:t>…switch what you cling to (trusting Him to cling to you)</a:t>
            </a:r>
          </a:p>
        </p:txBody>
      </p:sp>
      <p:sp>
        <p:nvSpPr>
          <p:cNvPr id="4" name="Slide Number Placeholder 3"/>
          <p:cNvSpPr>
            <a:spLocks noGrp="1"/>
          </p:cNvSpPr>
          <p:nvPr>
            <p:ph type="sldNum" sz="quarter" idx="5"/>
          </p:nvPr>
        </p:nvSpPr>
        <p:spPr/>
        <p:txBody>
          <a:bodyPr/>
          <a:lstStyle/>
          <a:p>
            <a:fld id="{E5A103C7-A3AB-456A-92E2-2F9339F8EE35}" type="slidenum">
              <a:rPr lang="en-GB" smtClean="0"/>
              <a:t>24</a:t>
            </a:fld>
            <a:endParaRPr lang="en-GB"/>
          </a:p>
        </p:txBody>
      </p:sp>
    </p:spTree>
    <p:extLst>
      <p:ext uri="{BB962C8B-B14F-4D97-AF65-F5344CB8AC3E}">
        <p14:creationId xmlns:p14="http://schemas.microsoft.com/office/powerpoint/2010/main" val="33002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Every human being must live for something. </a:t>
            </a:r>
            <a:r>
              <a:rPr lang="en-GB" sz="1800" u="sng" kern="100" dirty="0">
                <a:effectLst/>
                <a:latin typeface="Calibri" panose="020F0502020204030204" pitchFamily="34" charset="0"/>
                <a:ea typeface="Calibri" panose="020F0502020204030204" pitchFamily="34" charset="0"/>
                <a:cs typeface="Times New Roman" panose="02020603050405020304" pitchFamily="18" charset="0"/>
              </a:rPr>
              <a:t>Unless the HS intervenes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that object will never be God.</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(Not about trying harder)</a:t>
            </a:r>
          </a:p>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Jesus must become more beautiful to your imagination, more attractive to your heart, than your idol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Rejoicing and repentance must go together.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sz="1200" dirty="0"/>
              <a:t>Question</a:t>
            </a:r>
          </a:p>
          <a:p>
            <a:r>
              <a:rPr lang="en-GB" sz="1200" dirty="0"/>
              <a:t>(3) What do you need to let go of in order to cling to the One who has clung to you?</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25</a:t>
            </a:fld>
            <a:endParaRPr lang="en-GB"/>
          </a:p>
        </p:txBody>
      </p:sp>
    </p:spTree>
    <p:extLst>
      <p:ext uri="{BB962C8B-B14F-4D97-AF65-F5344CB8AC3E}">
        <p14:creationId xmlns:p14="http://schemas.microsoft.com/office/powerpoint/2010/main" val="1277922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Song: I lean not on to my understanding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 did He say He is? I need to meditate on His Word (scripture and personally)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need to reckon with who He says He is</a:t>
            </a:r>
          </a:p>
          <a:p>
            <a:pPr marL="342900" lvl="0" indent="-342900">
              <a:lnSpc>
                <a:spcPct val="107000"/>
              </a:lnSpc>
              <a:buFont typeface="Roboto" panose="02000000000000000000" pitchFamily="2" charset="0"/>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need to discover what He says about Himself</a:t>
            </a:r>
          </a:p>
          <a:p>
            <a:pPr marL="342900" lvl="0" indent="-342900">
              <a:lnSpc>
                <a:spcPct val="107000"/>
              </a:lnSpc>
              <a:spcAft>
                <a:spcPts val="800"/>
              </a:spcAft>
              <a:buFont typeface="Roboto" panose="02000000000000000000" pitchFamily="2" charset="0"/>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need to decide to believe – belief = willing to build on this reality </a:t>
            </a:r>
          </a:p>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26</a:t>
            </a:fld>
            <a:endParaRPr lang="en-GB"/>
          </a:p>
        </p:txBody>
      </p:sp>
    </p:spTree>
    <p:extLst>
      <p:ext uri="{BB962C8B-B14F-4D97-AF65-F5344CB8AC3E}">
        <p14:creationId xmlns:p14="http://schemas.microsoft.com/office/powerpoint/2010/main" val="4286395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A103C7-A3AB-456A-92E2-2F9339F8EE35}" type="slidenum">
              <a:rPr lang="en-GB" smtClean="0"/>
              <a:t>27</a:t>
            </a:fld>
            <a:endParaRPr lang="en-GB"/>
          </a:p>
        </p:txBody>
      </p:sp>
    </p:spTree>
    <p:extLst>
      <p:ext uri="{BB962C8B-B14F-4D97-AF65-F5344CB8AC3E}">
        <p14:creationId xmlns:p14="http://schemas.microsoft.com/office/powerpoint/2010/main" val="377444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4E-82A0-BC31-F330-4085A84E8B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5A262A-B93D-2A37-9B4C-0FE006EC9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1D275-228A-37F5-D52E-8CE82E46C613}"/>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DEAAE93C-9C3B-A0C1-D21C-002573F3EF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512C8-5DF8-9B24-08D3-06C223FEBCDD}"/>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993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3F26-CBBE-1C21-7BF7-8036D640D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C4F4A-E107-FA21-BBDF-82E5BD931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26BDF-D6DF-98FE-DF44-3D347197F52D}"/>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98F46C4F-2807-01ED-6627-A0536A89AC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A8BDA-F3A8-E5B8-1D8D-33AFFEBFD3C7}"/>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26592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BE76-E55F-8149-1EC2-B42F16149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7C9E2-BDE0-FF8F-BEF7-D58E019DD9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389373-EB36-79C7-2E00-32353B4DCDF8}"/>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5391F8EA-EDC2-C331-5093-22D6F11E46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6615D-2BBB-0FEF-89F3-52297DE83CE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4806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6C33-8C9B-B5EE-56DD-3FEDD0307D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EF2C24-B348-9DAE-A335-C424EB14A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96AB4C-2C7A-A5B1-76C9-1FA817AFD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48B9D5-AF37-6323-D1D3-063AE904ED47}"/>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6" name="Footer Placeholder 5">
            <a:extLst>
              <a:ext uri="{FF2B5EF4-FFF2-40B4-BE49-F238E27FC236}">
                <a16:creationId xmlns:a16="http://schemas.microsoft.com/office/drawing/2014/main" id="{B7E36447-420C-7A86-1719-7D9FBC9B3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F3B02-0802-4BAC-1A00-399F123B831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79089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81B7-6DD9-B50B-1BFA-D5E8A26F4F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1F982-5CDA-4D28-3BA1-C9F37706AB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557AE-AE2D-1A3A-712F-657D86AC7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415A8D-39CC-2486-50E0-92B9D9BD2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059E6-5750-07B5-C982-7EB9100B8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BBFE92B-FF31-F8B7-CEAB-9793DEFF4F94}"/>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8" name="Footer Placeholder 7">
            <a:extLst>
              <a:ext uri="{FF2B5EF4-FFF2-40B4-BE49-F238E27FC236}">
                <a16:creationId xmlns:a16="http://schemas.microsoft.com/office/drawing/2014/main" id="{B9301A4A-44D2-0ADE-B565-C5FE7501F9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CCFB-AC33-6EEE-A50E-E9AB86B7082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1887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1B2-ED98-F001-C8F3-80A9D86E61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63E90C-6FA7-23C8-F450-FC902C926510}"/>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4" name="Footer Placeholder 3">
            <a:extLst>
              <a:ext uri="{FF2B5EF4-FFF2-40B4-BE49-F238E27FC236}">
                <a16:creationId xmlns:a16="http://schemas.microsoft.com/office/drawing/2014/main" id="{38E54C92-51C0-DF32-D724-B0A51F622D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FF1368-1CC5-1982-DB88-FD71D6113236}"/>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513904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A0AA1-8086-92F8-9F89-4C8F798B7FEB}"/>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3" name="Footer Placeholder 2">
            <a:extLst>
              <a:ext uri="{FF2B5EF4-FFF2-40B4-BE49-F238E27FC236}">
                <a16:creationId xmlns:a16="http://schemas.microsoft.com/office/drawing/2014/main" id="{B9C1C765-AA61-F339-C7C9-3647D7032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50775E-201F-7A35-2B7B-7AC74C5160E1}"/>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305100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68A1-856B-5914-BFFE-5ADEA80F9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151B3C-8E38-2E5C-0DE4-ACD1A0AF4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CF36F-F10D-51A1-8A6A-925F4E537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894DE-00CD-4EF7-C242-DF77AE70E338}"/>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6" name="Footer Placeholder 5">
            <a:extLst>
              <a:ext uri="{FF2B5EF4-FFF2-40B4-BE49-F238E27FC236}">
                <a16:creationId xmlns:a16="http://schemas.microsoft.com/office/drawing/2014/main" id="{2B1C046D-86AC-A99E-243C-89A83B7D42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6A2BC-143A-CF64-1ED3-254D372F67DB}"/>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89065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6D4-CC47-3F10-575D-E5629559A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A2DE71-2F85-6A62-985D-59148A41A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D82C54-34A9-C228-81A9-24583B4E7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67C1-C167-2121-163F-48A664103656}"/>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6" name="Footer Placeholder 5">
            <a:extLst>
              <a:ext uri="{FF2B5EF4-FFF2-40B4-BE49-F238E27FC236}">
                <a16:creationId xmlns:a16="http://schemas.microsoft.com/office/drawing/2014/main" id="{645736A9-A339-61D0-6406-776D5D505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2D892-0AAE-57F6-FD38-E87A7CDFD04C}"/>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410099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CB0F-F69E-07D6-785B-67F6D6EA71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8CD41D-27DE-058D-3D6E-C7448B6723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0AE2D-FEC6-08F4-31CA-29067B478EFD}"/>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70D3AB9F-B3AA-EB0E-73F0-6C74CCC0F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EAB90-C45C-BCEE-7F23-9F9DE273871E}"/>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112482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F98AF-125A-8935-BFC4-E4E4811C51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2F1509-AF51-D0E5-A6D8-E10B5C07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8C760-CE00-A5E1-FECF-66459723B348}"/>
              </a:ext>
            </a:extLst>
          </p:cNvPr>
          <p:cNvSpPr>
            <a:spLocks noGrp="1"/>
          </p:cNvSpPr>
          <p:nvPr>
            <p:ph type="dt" sz="half" idx="10"/>
          </p:nvPr>
        </p:nvSpPr>
        <p:spPr/>
        <p:txBody>
          <a:body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57525866-0E65-D528-DB5C-08347126E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1F79A-7CA4-BC3F-9E56-802D06A9F194}"/>
              </a:ext>
            </a:extLst>
          </p:cNvPr>
          <p:cNvSpPr>
            <a:spLocks noGrp="1"/>
          </p:cNvSpPr>
          <p:nvPr>
            <p:ph type="sldNum" sz="quarter" idx="12"/>
          </p:nvPr>
        </p:nvSpPr>
        <p:spPr/>
        <p:txBody>
          <a:bodyPr/>
          <a:lstStyle/>
          <a:p>
            <a:fld id="{83D99F4D-2E0F-4FAA-B6D3-462AF2262260}" type="slidenum">
              <a:rPr lang="en-GB" smtClean="0"/>
              <a:t>‹#›</a:t>
            </a:fld>
            <a:endParaRPr lang="en-GB"/>
          </a:p>
        </p:txBody>
      </p:sp>
    </p:spTree>
    <p:extLst>
      <p:ext uri="{BB962C8B-B14F-4D97-AF65-F5344CB8AC3E}">
        <p14:creationId xmlns:p14="http://schemas.microsoft.com/office/powerpoint/2010/main" val="203350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D06C4-7045-97CD-C858-9414BE771C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97B1AF-80EF-3353-A993-587D3800E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75E55-0822-691A-9CAF-A8C9698D2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62C7F-6FFB-4DF1-8D32-3A90871BCE46}" type="datetimeFigureOut">
              <a:rPr lang="en-GB" smtClean="0"/>
              <a:t>06/11/2023</a:t>
            </a:fld>
            <a:endParaRPr lang="en-GB"/>
          </a:p>
        </p:txBody>
      </p:sp>
      <p:sp>
        <p:nvSpPr>
          <p:cNvPr id="5" name="Footer Placeholder 4">
            <a:extLst>
              <a:ext uri="{FF2B5EF4-FFF2-40B4-BE49-F238E27FC236}">
                <a16:creationId xmlns:a16="http://schemas.microsoft.com/office/drawing/2014/main" id="{FD091439-6534-FF3B-7EDC-FE14C39FB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FA0DF5-F9C0-685D-1873-A86BAF0F2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99F4D-2E0F-4FAA-B6D3-462AF2262260}" type="slidenum">
              <a:rPr lang="en-GB" smtClean="0"/>
              <a:t>‹#›</a:t>
            </a:fld>
            <a:endParaRPr lang="en-GB"/>
          </a:p>
        </p:txBody>
      </p:sp>
    </p:spTree>
    <p:extLst>
      <p:ext uri="{BB962C8B-B14F-4D97-AF65-F5344CB8AC3E}">
        <p14:creationId xmlns:p14="http://schemas.microsoft.com/office/powerpoint/2010/main" val="242084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8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65,600+ Cliffs Edge Stock Photos, Pictures &amp; Royalty-Free Images - iStock |  Dead end">
            <a:extLst>
              <a:ext uri="{FF2B5EF4-FFF2-40B4-BE49-F238E27FC236}">
                <a16:creationId xmlns:a16="http://schemas.microsoft.com/office/drawing/2014/main" id="{2BFFD09B-43D2-9A7C-BBAD-02CF3324A6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6" t="9091" r="16250"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6" name="Rectangle 308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B1E509-F955-F173-D0D0-218E139FD895}"/>
              </a:ext>
            </a:extLst>
          </p:cNvPr>
          <p:cNvSpPr>
            <a:spLocks noGrp="1"/>
          </p:cNvSpPr>
          <p:nvPr>
            <p:ph type="ctrTitle"/>
          </p:nvPr>
        </p:nvSpPr>
        <p:spPr>
          <a:xfrm>
            <a:off x="477981" y="1122363"/>
            <a:ext cx="4023360" cy="3204134"/>
          </a:xfrm>
        </p:spPr>
        <p:txBody>
          <a:bodyPr anchor="b">
            <a:normAutofit/>
          </a:bodyPr>
          <a:lstStyle/>
          <a:p>
            <a:pPr algn="l"/>
            <a:r>
              <a:rPr lang="en-GB" sz="4800" dirty="0">
                <a:solidFill>
                  <a:schemeClr val="bg1"/>
                </a:solidFill>
              </a:rPr>
              <a:t>The Kings Series - Episode 12</a:t>
            </a:r>
          </a:p>
        </p:txBody>
      </p:sp>
      <p:sp>
        <p:nvSpPr>
          <p:cNvPr id="3" name="Subtitle 2">
            <a:extLst>
              <a:ext uri="{FF2B5EF4-FFF2-40B4-BE49-F238E27FC236}">
                <a16:creationId xmlns:a16="http://schemas.microsoft.com/office/drawing/2014/main" id="{0F340449-25C1-7BE4-D216-E2BACB159E6D}"/>
              </a:ext>
            </a:extLst>
          </p:cNvPr>
          <p:cNvSpPr>
            <a:spLocks noGrp="1"/>
          </p:cNvSpPr>
          <p:nvPr>
            <p:ph type="subTitle" idx="1"/>
          </p:nvPr>
        </p:nvSpPr>
        <p:spPr>
          <a:xfrm>
            <a:off x="477980" y="4872922"/>
            <a:ext cx="4023359" cy="1208141"/>
          </a:xfrm>
        </p:spPr>
        <p:txBody>
          <a:bodyPr>
            <a:normAutofit/>
          </a:bodyPr>
          <a:lstStyle/>
          <a:p>
            <a:pPr algn="l"/>
            <a:endParaRPr lang="en-GB" sz="2800" dirty="0">
              <a:solidFill>
                <a:schemeClr val="bg1"/>
              </a:solidFill>
            </a:endParaRPr>
          </a:p>
          <a:p>
            <a:pPr algn="l"/>
            <a:r>
              <a:rPr lang="en-GB" sz="2800" dirty="0">
                <a:solidFill>
                  <a:schemeClr val="bg1"/>
                </a:solidFill>
              </a:rPr>
              <a:t>5</a:t>
            </a:r>
            <a:r>
              <a:rPr lang="en-GB" sz="2800" baseline="30000" dirty="0">
                <a:solidFill>
                  <a:schemeClr val="bg1"/>
                </a:solidFill>
              </a:rPr>
              <a:t>th</a:t>
            </a:r>
            <a:r>
              <a:rPr lang="en-GB" sz="2800" dirty="0">
                <a:solidFill>
                  <a:schemeClr val="bg1"/>
                </a:solidFill>
              </a:rPr>
              <a:t> Nov 2023</a:t>
            </a:r>
          </a:p>
        </p:txBody>
      </p:sp>
      <p:sp>
        <p:nvSpPr>
          <p:cNvPr id="3088" name="Rectangle 308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90" name="Rectangle 308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891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677985"/>
            <a:ext cx="10515600" cy="878884"/>
          </a:xfrm>
        </p:spPr>
        <p:txBody>
          <a:bodyPr/>
          <a:lstStyle/>
          <a:p>
            <a:pPr algn="ctr"/>
            <a:r>
              <a:rPr lang="en-GB" dirty="0">
                <a:solidFill>
                  <a:schemeClr val="bg1"/>
                </a:solidFill>
              </a:rPr>
              <a:t>1 Kings 11:14</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932317"/>
            <a:ext cx="11281144" cy="4787460"/>
          </a:xfrm>
        </p:spPr>
        <p:txBody>
          <a:bodyPr>
            <a:normAutofit/>
          </a:bodyPr>
          <a:lstStyle/>
          <a:p>
            <a:pPr marL="0" indent="0" algn="l">
              <a:buNone/>
            </a:pPr>
            <a:endParaRPr lang="en-GB" dirty="0">
              <a:solidFill>
                <a:schemeClr val="bg1"/>
              </a:solidFill>
              <a:latin typeface="system-ui"/>
            </a:endParaRPr>
          </a:p>
          <a:p>
            <a:pPr marL="0" indent="0" algn="ctr">
              <a:buNone/>
            </a:pPr>
            <a:r>
              <a:rPr lang="en-GB" dirty="0">
                <a:solidFill>
                  <a:schemeClr val="bg1"/>
                </a:solidFill>
                <a:latin typeface="system-ui"/>
              </a:rPr>
              <a:t>And the Lord raised up an adversary against Solomon</a:t>
            </a:r>
          </a:p>
        </p:txBody>
      </p:sp>
    </p:spTree>
    <p:extLst>
      <p:ext uri="{BB962C8B-B14F-4D97-AF65-F5344CB8AC3E}">
        <p14:creationId xmlns:p14="http://schemas.microsoft.com/office/powerpoint/2010/main" val="2010329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(1) On the wrong side of a ruthless God</a:t>
            </a:r>
          </a:p>
        </p:txBody>
      </p:sp>
    </p:spTree>
    <p:extLst>
      <p:ext uri="{BB962C8B-B14F-4D97-AF65-F5344CB8AC3E}">
        <p14:creationId xmlns:p14="http://schemas.microsoft.com/office/powerpoint/2010/main" val="1376102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ossier Avec Top Secret Embouti à Travers La Première Page Et Une  Photographie Vierge Banque D'Images Et Photos Libres De Droits. Image  34310927.">
            <a:extLst>
              <a:ext uri="{FF2B5EF4-FFF2-40B4-BE49-F238E27FC236}">
                <a16:creationId xmlns:a16="http://schemas.microsoft.com/office/drawing/2014/main" id="{AE3F754C-686B-A81D-4985-122841B2E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738" y="-5190"/>
            <a:ext cx="8557591" cy="69031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6349034" y="1019039"/>
            <a:ext cx="3563178" cy="4378122"/>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pPr lvl="0"/>
            <a:r>
              <a:rPr lang="en-GB" sz="2000" dirty="0">
                <a:latin typeface="Courier New" panose="02070309020205020404" pitchFamily="49" charset="0"/>
                <a:cs typeface="Courier New" panose="02070309020205020404" pitchFamily="49" charset="0"/>
              </a:rPr>
              <a:t>Name: </a:t>
            </a:r>
            <a:r>
              <a:rPr lang="en-GB" sz="2000" dirty="0" err="1">
                <a:latin typeface="Courier New" panose="02070309020205020404" pitchFamily="49" charset="0"/>
                <a:cs typeface="Courier New" panose="02070309020205020404" pitchFamily="49" charset="0"/>
              </a:rPr>
              <a:t>Hadad</a:t>
            </a:r>
            <a:r>
              <a:rPr lang="en-GB" sz="2000" dirty="0">
                <a:latin typeface="Courier New" panose="02070309020205020404" pitchFamily="49" charset="0"/>
                <a:cs typeface="Courier New" panose="02070309020205020404" pitchFamily="49" charset="0"/>
              </a:rPr>
              <a:t> the </a:t>
            </a:r>
            <a:r>
              <a:rPr lang="en-GB" sz="2000" dirty="0" err="1">
                <a:latin typeface="Courier New" panose="02070309020205020404" pitchFamily="49" charset="0"/>
                <a:cs typeface="Courier New" panose="02070309020205020404" pitchFamily="49" charset="0"/>
              </a:rPr>
              <a:t>Edmonite</a:t>
            </a:r>
            <a:r>
              <a:rPr lang="en-GB" sz="2000" dirty="0">
                <a:latin typeface="Courier New" panose="02070309020205020404" pitchFamily="49" charset="0"/>
                <a:cs typeface="Courier New" panose="02070309020205020404" pitchFamily="49" charset="0"/>
              </a:rPr>
              <a:t> </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Escaped David’s defeat of Edom, fled to Egypt</a:t>
            </a:r>
          </a:p>
          <a:p>
            <a:r>
              <a:rPr lang="en-GB" sz="2000" dirty="0">
                <a:latin typeface="Courier New" panose="02070309020205020404" pitchFamily="49" charset="0"/>
                <a:cs typeface="Courier New" panose="02070309020205020404" pitchFamily="49" charset="0"/>
              </a:rPr>
              <a:t>Pharoah gave sister-in-law in marriage</a:t>
            </a:r>
          </a:p>
          <a:p>
            <a:r>
              <a:rPr lang="en-GB" sz="2000" dirty="0">
                <a:latin typeface="Courier New" panose="02070309020205020404" pitchFamily="49" charset="0"/>
                <a:cs typeface="Courier New" panose="02070309020205020404" pitchFamily="49" charset="0"/>
              </a:rPr>
              <a:t>Requested to return to Edom when David died</a:t>
            </a:r>
          </a:p>
          <a:p>
            <a:r>
              <a:rPr lang="en-GB" sz="2000" dirty="0">
                <a:latin typeface="Courier New" panose="02070309020205020404" pitchFamily="49" charset="0"/>
                <a:cs typeface="Courier New" panose="02070309020205020404" pitchFamily="49" charset="0"/>
              </a:rPr>
              <a:t>Laid in wait to avenge</a:t>
            </a:r>
          </a:p>
          <a:p>
            <a:r>
              <a:rPr lang="en-GB" sz="2000" dirty="0">
                <a:latin typeface="Courier New" panose="02070309020205020404" pitchFamily="49" charset="0"/>
                <a:cs typeface="Courier New" panose="02070309020205020404" pitchFamily="49" charset="0"/>
              </a:rPr>
              <a:t>Attacked Israel from South</a:t>
            </a:r>
          </a:p>
        </p:txBody>
      </p:sp>
      <p:pic>
        <p:nvPicPr>
          <p:cNvPr id="3" name="Picture 4" descr="Hadad the Edomite | Historica Wiki | Fandom">
            <a:extLst>
              <a:ext uri="{FF2B5EF4-FFF2-40B4-BE49-F238E27FC236}">
                <a16:creationId xmlns:a16="http://schemas.microsoft.com/office/drawing/2014/main" id="{64B09B5B-056D-6609-3EAC-E8C1304998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644" r="7196"/>
          <a:stretch/>
        </p:blipFill>
        <p:spPr bwMode="auto">
          <a:xfrm rot="198473">
            <a:off x="2648048" y="1650770"/>
            <a:ext cx="2176936" cy="211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26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30"/>
                                  </p:iterate>
                                  <p:childTnLst>
                                    <p:set>
                                      <p:cBhvr>
                                        <p:cTn id="6" dur="1" fill="hold">
                                          <p:stCondLst>
                                            <p:cond delay="9"/>
                                          </p:stCondLst>
                                        </p:cTn>
                                        <p:tgtEl>
                                          <p:spTgt spid="2">
                                            <p:txEl>
                                              <p:pRg st="5" end="5"/>
                                            </p:txEl>
                                          </p:spTgt>
                                        </p:tgtEl>
                                        <p:attrNameLst>
                                          <p:attrName>style.visibility</p:attrName>
                                        </p:attrNameLst>
                                      </p:cBhvr>
                                      <p:to>
                                        <p:strVal val="visible"/>
                                      </p:to>
                                    </p:set>
                                  </p:childTnLst>
                                </p:cTn>
                              </p:par>
                            </p:childTnLst>
                          </p:cTn>
                        </p:par>
                        <p:par>
                          <p:cTn id="7" fill="hold">
                            <p:stCondLst>
                              <p:cond delay="1120"/>
                            </p:stCondLst>
                            <p:childTnLst>
                              <p:par>
                                <p:cTn id="8" presetID="1" presetClass="entr" presetSubtype="0" fill="hold" nodeType="afterEffect">
                                  <p:stCondLst>
                                    <p:cond delay="0"/>
                                  </p:stCondLst>
                                  <p:iterate type="lt">
                                    <p:tmAbs val="30"/>
                                  </p:iterate>
                                  <p:childTnLst>
                                    <p:set>
                                      <p:cBhvr>
                                        <p:cTn id="9" dur="1" fill="hold">
                                          <p:stCondLst>
                                            <p:cond delay="9"/>
                                          </p:stCondLst>
                                        </p:cTn>
                                        <p:tgtEl>
                                          <p:spTgt spid="2">
                                            <p:txEl>
                                              <p:pRg st="6" end="6"/>
                                            </p:txEl>
                                          </p:spTgt>
                                        </p:tgtEl>
                                        <p:attrNameLst>
                                          <p:attrName>style.visibility</p:attrName>
                                        </p:attrNameLst>
                                      </p:cBhvr>
                                      <p:to>
                                        <p:strVal val="visible"/>
                                      </p:to>
                                    </p:set>
                                  </p:childTnLst>
                                </p:cTn>
                              </p:par>
                            </p:childTnLst>
                          </p:cTn>
                        </p:par>
                        <p:par>
                          <p:cTn id="10" fill="hold">
                            <p:stCondLst>
                              <p:cond delay="2120"/>
                            </p:stCondLst>
                            <p:childTnLst>
                              <p:par>
                                <p:cTn id="11" presetID="1" presetClass="entr" presetSubtype="0" fill="hold" nodeType="afterEffect">
                                  <p:stCondLst>
                                    <p:cond delay="0"/>
                                  </p:stCondLst>
                                  <p:iterate type="lt">
                                    <p:tmAbs val="30"/>
                                  </p:iterate>
                                  <p:childTnLst>
                                    <p:set>
                                      <p:cBhvr>
                                        <p:cTn id="12" dur="1" fill="hold">
                                          <p:stCondLst>
                                            <p:cond delay="9"/>
                                          </p:stCondLst>
                                        </p:cTn>
                                        <p:tgtEl>
                                          <p:spTgt spid="2">
                                            <p:txEl>
                                              <p:pRg st="7" end="7"/>
                                            </p:txEl>
                                          </p:spTgt>
                                        </p:tgtEl>
                                        <p:attrNameLst>
                                          <p:attrName>style.visibility</p:attrName>
                                        </p:attrNameLst>
                                      </p:cBhvr>
                                      <p:to>
                                        <p:strVal val="visible"/>
                                      </p:to>
                                    </p:set>
                                  </p:childTnLst>
                                </p:cTn>
                              </p:par>
                            </p:childTnLst>
                          </p:cTn>
                        </p:par>
                        <p:par>
                          <p:cTn id="13" fill="hold">
                            <p:stCondLst>
                              <p:cond delay="3180"/>
                            </p:stCondLst>
                            <p:childTnLst>
                              <p:par>
                                <p:cTn id="14" presetID="1" presetClass="entr" presetSubtype="0" fill="hold" nodeType="afterEffect">
                                  <p:stCondLst>
                                    <p:cond delay="0"/>
                                  </p:stCondLst>
                                  <p:iterate type="lt">
                                    <p:tmAbs val="30"/>
                                  </p:iterate>
                                  <p:childTnLst>
                                    <p:set>
                                      <p:cBhvr>
                                        <p:cTn id="15" dur="1" fill="hold">
                                          <p:stCondLst>
                                            <p:cond delay="9"/>
                                          </p:stCondLst>
                                        </p:cTn>
                                        <p:tgtEl>
                                          <p:spTgt spid="2">
                                            <p:txEl>
                                              <p:pRg st="8" end="8"/>
                                            </p:txEl>
                                          </p:spTgt>
                                        </p:tgtEl>
                                        <p:attrNameLst>
                                          <p:attrName>style.visibility</p:attrName>
                                        </p:attrNameLst>
                                      </p:cBhvr>
                                      <p:to>
                                        <p:strVal val="visible"/>
                                      </p:to>
                                    </p:set>
                                  </p:childTnLst>
                                </p:cTn>
                              </p:par>
                            </p:childTnLst>
                          </p:cTn>
                        </p:par>
                        <p:par>
                          <p:cTn id="16" fill="hold">
                            <p:stCondLst>
                              <p:cond delay="3700"/>
                            </p:stCondLst>
                            <p:childTnLst>
                              <p:par>
                                <p:cTn id="17" presetID="1" presetClass="entr" presetSubtype="0" fill="hold" nodeType="afterEffect">
                                  <p:stCondLst>
                                    <p:cond delay="0"/>
                                  </p:stCondLst>
                                  <p:iterate type="lt">
                                    <p:tmAbs val="30"/>
                                  </p:iterate>
                                  <p:childTnLst>
                                    <p:set>
                                      <p:cBhvr>
                                        <p:cTn id="18" dur="1" fill="hold">
                                          <p:stCondLst>
                                            <p:cond delay="9"/>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sign 'Dossier' to the Round File - WSJ">
            <a:extLst>
              <a:ext uri="{FF2B5EF4-FFF2-40B4-BE49-F238E27FC236}">
                <a16:creationId xmlns:a16="http://schemas.microsoft.com/office/drawing/2014/main" id="{C5FDED4D-D8FF-2D8A-9743-4A48EA0492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0AE720-BDD6-AC64-2D4C-64ACC09EF540}"/>
              </a:ext>
            </a:extLst>
          </p:cNvPr>
          <p:cNvSpPr txBox="1"/>
          <p:nvPr/>
        </p:nvSpPr>
        <p:spPr>
          <a:xfrm>
            <a:off x="5475950" y="1866657"/>
            <a:ext cx="4686953" cy="4101123"/>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sz="12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err="1">
                <a:latin typeface="Courier New" panose="02070309020205020404" pitchFamily="49" charset="0"/>
                <a:cs typeface="Courier New" panose="02070309020205020404" pitchFamily="49" charset="0"/>
              </a:rPr>
              <a:t>Rezon</a:t>
            </a:r>
            <a:r>
              <a:rPr lang="en-GB" sz="2000" b="1" dirty="0">
                <a:latin typeface="Courier New" panose="02070309020205020404" pitchFamily="49" charset="0"/>
                <a:cs typeface="Courier New" panose="02070309020205020404" pitchFamily="49" charset="0"/>
              </a:rPr>
              <a:t> the son of </a:t>
            </a:r>
            <a:r>
              <a:rPr lang="en-GB" sz="2000" b="1" dirty="0" err="1">
                <a:latin typeface="Courier New" panose="02070309020205020404" pitchFamily="49" charset="0"/>
                <a:cs typeface="Courier New" panose="02070309020205020404" pitchFamily="49" charset="0"/>
              </a:rPr>
              <a:t>Eliada</a:t>
            </a:r>
            <a:endParaRPr lang="en-GB" sz="2000" b="1" dirty="0">
              <a:latin typeface="Courier New" panose="02070309020205020404" pitchFamily="49" charset="0"/>
              <a:cs typeface="Courier New" panose="02070309020205020404" pitchFamily="49" charset="0"/>
            </a:endParaRPr>
          </a:p>
          <a:p>
            <a:endParaRPr lang="en-GB" sz="2000" b="1" dirty="0">
              <a:latin typeface="Courier New" panose="02070309020205020404" pitchFamily="49" charset="0"/>
              <a:cs typeface="Courier New" panose="02070309020205020404" pitchFamily="49" charset="0"/>
            </a:endParaRP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Fled from </a:t>
            </a:r>
            <a:r>
              <a:rPr lang="en-GB" sz="2000" dirty="0" err="1">
                <a:latin typeface="Courier New" panose="02070309020205020404" pitchFamily="49" charset="0"/>
                <a:cs typeface="Courier New" panose="02070309020205020404" pitchFamily="49" charset="0"/>
              </a:rPr>
              <a:t>Hadadezer</a:t>
            </a:r>
            <a:r>
              <a:rPr lang="en-GB" sz="2000" dirty="0">
                <a:latin typeface="Courier New" panose="02070309020205020404" pitchFamily="49" charset="0"/>
                <a:cs typeface="Courier New" panose="02070309020205020404" pitchFamily="49" charset="0"/>
              </a:rPr>
              <a:t> king of </a:t>
            </a:r>
            <a:r>
              <a:rPr lang="en-GB" sz="2000" dirty="0" err="1">
                <a:latin typeface="Courier New" panose="02070309020205020404" pitchFamily="49" charset="0"/>
                <a:cs typeface="Courier New" panose="02070309020205020404" pitchFamily="49" charset="0"/>
              </a:rPr>
              <a:t>Zobah</a:t>
            </a:r>
            <a:r>
              <a:rPr lang="en-GB" sz="2000" dirty="0">
                <a:latin typeface="Courier New" panose="02070309020205020404" pitchFamily="49" charset="0"/>
                <a:cs typeface="Courier New" panose="02070309020205020404" pitchFamily="49" charset="0"/>
              </a:rPr>
              <a:t> (a king David had defeat 2 Sam 8)</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Assembled crew of bandits (fellow survivors) </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Attacked from the North</a:t>
            </a:r>
          </a:p>
          <a:p>
            <a:endParaRPr lang="en-GB" sz="2000" dirty="0">
              <a:latin typeface="Courier New" panose="02070309020205020404" pitchFamily="49" charset="0"/>
              <a:cs typeface="Courier New" panose="02070309020205020404" pitchFamily="49" charset="0"/>
            </a:endParaRPr>
          </a:p>
        </p:txBody>
      </p:sp>
      <p:pic>
        <p:nvPicPr>
          <p:cNvPr id="2" name="Picture 6" descr="Rezon the Syrian | Historica Wiki | Fandom">
            <a:extLst>
              <a:ext uri="{FF2B5EF4-FFF2-40B4-BE49-F238E27FC236}">
                <a16:creationId xmlns:a16="http://schemas.microsoft.com/office/drawing/2014/main" id="{22533D68-8453-94FD-055E-5B15F767C9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2230">
            <a:off x="2700591" y="2064681"/>
            <a:ext cx="2316073" cy="231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14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30"/>
                                  </p:iterate>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par>
                          <p:cTn id="7" fill="hold">
                            <p:stCondLst>
                              <p:cond delay="1591"/>
                            </p:stCondLst>
                            <p:childTnLst>
                              <p:par>
                                <p:cTn id="8" presetID="1" presetClass="entr" presetSubtype="0" fill="hold" nodeType="afterEffect">
                                  <p:stCondLst>
                                    <p:cond delay="0"/>
                                  </p:stCondLst>
                                  <p:iterate type="lt">
                                    <p:tmAbs val="30"/>
                                  </p:iterate>
                                  <p:childTnLst>
                                    <p:set>
                                      <p:cBhvr>
                                        <p:cTn id="9" dur="1" fill="hold">
                                          <p:stCondLst>
                                            <p:cond delay="0"/>
                                          </p:stCondLst>
                                        </p:cTn>
                                        <p:tgtEl>
                                          <p:spTgt spid="4">
                                            <p:txEl>
                                              <p:pRg st="7" end="7"/>
                                            </p:txEl>
                                          </p:spTgt>
                                        </p:tgtEl>
                                        <p:attrNameLst>
                                          <p:attrName>style.visibility</p:attrName>
                                        </p:attrNameLst>
                                      </p:cBhvr>
                                      <p:to>
                                        <p:strVal val="visible"/>
                                      </p:to>
                                    </p:set>
                                  </p:childTnLst>
                                </p:cTn>
                              </p:par>
                            </p:childTnLst>
                          </p:cTn>
                        </p:par>
                        <p:par>
                          <p:cTn id="10" fill="hold">
                            <p:stCondLst>
                              <p:cond delay="2732"/>
                            </p:stCondLst>
                            <p:childTnLst>
                              <p:par>
                                <p:cTn id="11" presetID="1" presetClass="entr" presetSubtype="0" fill="hold" nodeType="afterEffect">
                                  <p:stCondLst>
                                    <p:cond delay="0"/>
                                  </p:stCondLst>
                                  <p:iterate type="lt">
                                    <p:tmAbs val="30"/>
                                  </p:iterate>
                                  <p:childTnLst>
                                    <p:set>
                                      <p:cBhvr>
                                        <p:cTn id="1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08EAEEE3-64CB-8481-79BD-F629C3386C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4" b="4584"/>
          <a:stretch/>
        </p:blipFill>
        <p:spPr bwMode="auto">
          <a:xfrm>
            <a:off x="1157910" y="0"/>
            <a:ext cx="9959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BA13710-E904-D518-0E87-0D199FAF6A44}"/>
              </a:ext>
            </a:extLst>
          </p:cNvPr>
          <p:cNvSpPr txBox="1"/>
          <p:nvPr/>
        </p:nvSpPr>
        <p:spPr>
          <a:xfrm>
            <a:off x="2103967" y="1148249"/>
            <a:ext cx="3688477" cy="4809009"/>
          </a:xfrm>
          <a:prstGeom prst="rect">
            <a:avLst/>
          </a:prstGeom>
          <a:noFill/>
        </p:spPr>
        <p:txBody>
          <a:bodyPr wrap="square" rtlCol="0">
            <a:spAutoFit/>
          </a:bodyPr>
          <a:lstStyle/>
          <a:p>
            <a:endParaRPr lang="en-GB" dirty="0">
              <a:latin typeface="Courier New" panose="02070309020205020404" pitchFamily="49" charset="0"/>
              <a:cs typeface="Courier New" panose="02070309020205020404" pitchFamily="49" charset="0"/>
            </a:endParaRPr>
          </a:p>
          <a:p>
            <a:endParaRPr lang="en-GB"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Name: </a:t>
            </a:r>
            <a:r>
              <a:rPr lang="en-GB" sz="2000" b="1" dirty="0">
                <a:latin typeface="Courier New" panose="02070309020205020404" pitchFamily="49" charset="0"/>
                <a:cs typeface="Courier New" panose="02070309020205020404" pitchFamily="49" charset="0"/>
              </a:rPr>
              <a:t>Jeroboam</a:t>
            </a:r>
          </a:p>
          <a:p>
            <a:endParaRPr lang="en-GB" sz="105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Ephraimite (an Israelite) = enemy from within </a:t>
            </a:r>
          </a:p>
          <a:p>
            <a:r>
              <a:rPr lang="en-GB" sz="2000" dirty="0">
                <a:latin typeface="Courier New" panose="02070309020205020404" pitchFamily="49" charset="0"/>
                <a:cs typeface="Courier New" panose="02070309020205020404" pitchFamily="49" charset="0"/>
              </a:rPr>
              <a:t>Appointed by Solomon Prophet tells him God is about to give him 10 tribes to rule over – (God offers same promise)</a:t>
            </a:r>
          </a:p>
          <a:p>
            <a:r>
              <a:rPr lang="en-GB" sz="2000" dirty="0">
                <a:latin typeface="Courier New" panose="02070309020205020404" pitchFamily="49" charset="0"/>
                <a:cs typeface="Courier New" panose="02070309020205020404" pitchFamily="49" charset="0"/>
              </a:rPr>
              <a:t>Solomon turned on kill, fled to Egypt until Solomon died</a:t>
            </a:r>
          </a:p>
        </p:txBody>
      </p:sp>
      <p:pic>
        <p:nvPicPr>
          <p:cNvPr id="3" name="Picture 2" descr="One day as Jeroboam was leaving Jerusalem, the prophet Ahijah, who had put on a new robe, met him and spoke to him alone in a field. – Slide 7">
            <a:extLst>
              <a:ext uri="{FF2B5EF4-FFF2-40B4-BE49-F238E27FC236}">
                <a16:creationId xmlns:a16="http://schemas.microsoft.com/office/drawing/2014/main" id="{EBDA88F7-0EF4-7C03-FD4D-068795F8A2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541"/>
          <a:stretch/>
        </p:blipFill>
        <p:spPr bwMode="auto">
          <a:xfrm rot="21178256">
            <a:off x="6131185" y="1519097"/>
            <a:ext cx="4090066"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ossier Avec Top Secret Embouti à Travers La Première Page Et Une  Photographie Vierge Banque D'Images Et Photos Libres De Droits. Image  33723358.">
            <a:extLst>
              <a:ext uri="{FF2B5EF4-FFF2-40B4-BE49-F238E27FC236}">
                <a16:creationId xmlns:a16="http://schemas.microsoft.com/office/drawing/2014/main" id="{173AB815-453B-2149-25F1-3FD9DDE743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038" t="3744" b="4584"/>
          <a:stretch/>
        </p:blipFill>
        <p:spPr bwMode="auto">
          <a:xfrm>
            <a:off x="9760226" y="-6637"/>
            <a:ext cx="13906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18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30"/>
                                  </p:iterate>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par>
                          <p:cTn id="7" fill="hold">
                            <p:stCondLst>
                              <p:cond delay="1141"/>
                            </p:stCondLst>
                            <p:childTnLst>
                              <p:par>
                                <p:cTn id="8" presetID="1" presetClass="entr" presetSubtype="0" fill="hold" nodeType="afterEffect">
                                  <p:stCondLst>
                                    <p:cond delay="0"/>
                                  </p:stCondLst>
                                  <p:iterate type="lt">
                                    <p:tmAbs val="30"/>
                                  </p:iterate>
                                  <p:childTnLst>
                                    <p:set>
                                      <p:cBhvr>
                                        <p:cTn id="9" dur="1" fill="hold">
                                          <p:stCondLst>
                                            <p:cond delay="0"/>
                                          </p:stCondLst>
                                        </p:cTn>
                                        <p:tgtEl>
                                          <p:spTgt spid="2">
                                            <p:txEl>
                                              <p:pRg st="5" end="5"/>
                                            </p:txEl>
                                          </p:spTgt>
                                        </p:tgtEl>
                                        <p:attrNameLst>
                                          <p:attrName>style.visibility</p:attrName>
                                        </p:attrNameLst>
                                      </p:cBhvr>
                                      <p:to>
                                        <p:strVal val="visible"/>
                                      </p:to>
                                    </p:set>
                                  </p:childTnLst>
                                </p:cTn>
                              </p:par>
                            </p:childTnLst>
                          </p:cTn>
                        </p:par>
                        <p:par>
                          <p:cTn id="10" fill="hold">
                            <p:stCondLst>
                              <p:cond delay="3902"/>
                            </p:stCondLst>
                            <p:childTnLst>
                              <p:par>
                                <p:cTn id="11" presetID="1" presetClass="entr" presetSubtype="0" fill="hold" nodeType="afterEffect">
                                  <p:stCondLst>
                                    <p:cond delay="0"/>
                                  </p:stCondLst>
                                  <p:iterate type="lt">
                                    <p:tmAbs val="30"/>
                                  </p:iterate>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A3C50-E7EB-C18B-FB07-2913D4058B7D}"/>
              </a:ext>
            </a:extLst>
          </p:cNvPr>
          <p:cNvSpPr>
            <a:spLocks noGrp="1"/>
          </p:cNvSpPr>
          <p:nvPr>
            <p:ph type="title"/>
          </p:nvPr>
        </p:nvSpPr>
        <p:spPr/>
        <p:txBody>
          <a:bodyPr/>
          <a:lstStyle/>
          <a:p>
            <a:pPr algn="ctr"/>
            <a:r>
              <a:rPr lang="en-GB" dirty="0"/>
              <a:t>The Ruthlessness of God</a:t>
            </a:r>
          </a:p>
        </p:txBody>
      </p:sp>
      <p:pic>
        <p:nvPicPr>
          <p:cNvPr id="3" name="Picture 2" descr="Stockholm Trailer: Witness the Hostage Situation That Shocked the World">
            <a:extLst>
              <a:ext uri="{FF2B5EF4-FFF2-40B4-BE49-F238E27FC236}">
                <a16:creationId xmlns:a16="http://schemas.microsoft.com/office/drawing/2014/main" id="{81A3BF8F-28E9-A846-7699-10FCF735F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011" y="1883265"/>
            <a:ext cx="7423185" cy="41755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EAB5CF5-E8C6-115B-892E-658A5B30C868}"/>
              </a:ext>
            </a:extLst>
          </p:cNvPr>
          <p:cNvSpPr txBox="1"/>
          <p:nvPr/>
        </p:nvSpPr>
        <p:spPr>
          <a:xfrm>
            <a:off x="7937772" y="1958502"/>
            <a:ext cx="4098586" cy="2923877"/>
          </a:xfrm>
          <a:prstGeom prst="rect">
            <a:avLst/>
          </a:prstGeom>
          <a:noFill/>
        </p:spPr>
        <p:txBody>
          <a:bodyPr wrap="square">
            <a:spAutoFit/>
          </a:bodyPr>
          <a:lstStyle/>
          <a:p>
            <a:r>
              <a:rPr lang="en-GB" sz="2800" dirty="0">
                <a:solidFill>
                  <a:srgbClr val="000000"/>
                </a:solidFill>
                <a:effectLst/>
                <a:ea typeface="Times New Roman" panose="02020603050405020304" pitchFamily="18" charset="0"/>
              </a:rPr>
              <a:t>Question </a:t>
            </a:r>
          </a:p>
          <a:p>
            <a:endParaRPr lang="en-GB" sz="1600" dirty="0">
              <a:solidFill>
                <a:srgbClr val="000000"/>
              </a:solidFill>
              <a:ea typeface="Times New Roman" panose="02020603050405020304" pitchFamily="18" charset="0"/>
            </a:endParaRPr>
          </a:p>
          <a:p>
            <a:r>
              <a:rPr lang="en-GB" sz="2800" dirty="0">
                <a:solidFill>
                  <a:srgbClr val="000000"/>
                </a:solidFill>
                <a:effectLst/>
                <a:ea typeface="Times New Roman" panose="02020603050405020304" pitchFamily="18" charset="0"/>
              </a:rPr>
              <a:t>(1) Could some of the negative things in your life be allowed by God to nudge you in a different direction? </a:t>
            </a:r>
            <a:endParaRPr lang="en-GB" sz="2800" dirty="0">
              <a:effectLst/>
              <a:ea typeface="Times New Roman" panose="02020603050405020304" pitchFamily="18" charset="0"/>
            </a:endParaRPr>
          </a:p>
        </p:txBody>
      </p:sp>
    </p:spTree>
    <p:extLst>
      <p:ext uri="{BB962C8B-B14F-4D97-AF65-F5344CB8AC3E}">
        <p14:creationId xmlns:p14="http://schemas.microsoft.com/office/powerpoint/2010/main" val="46491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677985"/>
            <a:ext cx="10515600" cy="878884"/>
          </a:xfrm>
        </p:spPr>
        <p:txBody>
          <a:bodyPr/>
          <a:lstStyle/>
          <a:p>
            <a:pPr algn="ctr"/>
            <a:r>
              <a:rPr lang="en-GB" dirty="0">
                <a:solidFill>
                  <a:schemeClr val="bg1"/>
                </a:solidFill>
              </a:rPr>
              <a:t>1 Kings 11:41-43</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932317"/>
            <a:ext cx="6060558" cy="4787460"/>
          </a:xfrm>
        </p:spPr>
        <p:txBody>
          <a:bodyPr>
            <a:normAutofit/>
          </a:bodyPr>
          <a:lstStyle/>
          <a:p>
            <a:pPr marL="0" indent="0" algn="l">
              <a:buNone/>
            </a:pPr>
            <a:r>
              <a:rPr lang="en-GB" dirty="0">
                <a:solidFill>
                  <a:schemeClr val="bg1"/>
                </a:solidFill>
                <a:latin typeface="system-ui"/>
              </a:rPr>
              <a:t>Now the rest of the acts of Solomon, and all that he did, and his wisdom, are they not written in the Book of the Acts of Solomon? And the time that Solomon reigned in Jerusalem over all Israel was forty years. And Solomon slept with his fathers and was buried in the city of David his father. And Rehoboam his son reigned in his place.</a:t>
            </a:r>
          </a:p>
        </p:txBody>
      </p:sp>
      <p:pic>
        <p:nvPicPr>
          <p:cNvPr id="1026" name="Picture 2" descr="After a reign of 40 years, Solomon died and his son Rehoboam became king. – Slide 12">
            <a:extLst>
              <a:ext uri="{FF2B5EF4-FFF2-40B4-BE49-F238E27FC236}">
                <a16:creationId xmlns:a16="http://schemas.microsoft.com/office/drawing/2014/main" id="{6A760C29-72E4-02A7-661A-C7B6714C58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5851" y="1871331"/>
            <a:ext cx="5036288" cy="3777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251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82C7-6A70-AF9C-24A6-9CE0410FD524}"/>
              </a:ext>
            </a:extLst>
          </p:cNvPr>
          <p:cNvSpPr>
            <a:spLocks noGrp="1"/>
          </p:cNvSpPr>
          <p:nvPr>
            <p:ph type="title"/>
          </p:nvPr>
        </p:nvSpPr>
        <p:spPr>
          <a:xfrm>
            <a:off x="880730" y="2103437"/>
            <a:ext cx="10515600" cy="1325563"/>
          </a:xfrm>
        </p:spPr>
        <p:txBody>
          <a:bodyPr/>
          <a:lstStyle/>
          <a:p>
            <a:pPr algn="ctr"/>
            <a:r>
              <a:rPr lang="en-GB" b="1" dirty="0"/>
              <a:t>So, what angered God?</a:t>
            </a:r>
          </a:p>
        </p:txBody>
      </p:sp>
    </p:spTree>
    <p:extLst>
      <p:ext uri="{BB962C8B-B14F-4D97-AF65-F5344CB8AC3E}">
        <p14:creationId xmlns:p14="http://schemas.microsoft.com/office/powerpoint/2010/main" val="3746044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677985"/>
            <a:ext cx="10515600" cy="878884"/>
          </a:xfrm>
        </p:spPr>
        <p:txBody>
          <a:bodyPr/>
          <a:lstStyle/>
          <a:p>
            <a:pPr algn="ctr"/>
            <a:r>
              <a:rPr lang="en-GB" dirty="0">
                <a:solidFill>
                  <a:schemeClr val="bg1"/>
                </a:solidFill>
              </a:rPr>
              <a:t>1 Kings 11:9</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932317"/>
            <a:ext cx="11281144" cy="4787460"/>
          </a:xfrm>
        </p:spPr>
        <p:txBody>
          <a:bodyPr>
            <a:normAutofit/>
          </a:bodyPr>
          <a:lstStyle/>
          <a:p>
            <a:pPr marL="0" indent="0" algn="l">
              <a:buNone/>
            </a:pPr>
            <a:endParaRPr lang="en-GB" dirty="0">
              <a:solidFill>
                <a:schemeClr val="bg1"/>
              </a:solidFill>
              <a:latin typeface="system-ui"/>
            </a:endParaRPr>
          </a:p>
          <a:p>
            <a:pPr marL="0" indent="0" algn="ctr">
              <a:buNone/>
            </a:pPr>
            <a:r>
              <a:rPr lang="en-GB" dirty="0">
                <a:solidFill>
                  <a:schemeClr val="bg1"/>
                </a:solidFill>
                <a:latin typeface="system-ui"/>
              </a:rPr>
              <a:t>The Lord became angry with Solomon because his </a:t>
            </a:r>
            <a:r>
              <a:rPr lang="en-GB" dirty="0">
                <a:solidFill>
                  <a:srgbClr val="FF0000"/>
                </a:solidFill>
                <a:latin typeface="system-ui"/>
              </a:rPr>
              <a:t>heart had turned away </a:t>
            </a:r>
            <a:r>
              <a:rPr lang="en-GB" dirty="0">
                <a:solidFill>
                  <a:schemeClr val="bg1"/>
                </a:solidFill>
                <a:latin typeface="system-ui"/>
              </a:rPr>
              <a:t>from the Lord, the God of Israel, who </a:t>
            </a:r>
            <a:r>
              <a:rPr lang="en-GB" dirty="0">
                <a:solidFill>
                  <a:srgbClr val="FF0000"/>
                </a:solidFill>
                <a:latin typeface="system-ui"/>
              </a:rPr>
              <a:t>had appeared to him twice</a:t>
            </a:r>
            <a:r>
              <a:rPr lang="en-GB" dirty="0">
                <a:solidFill>
                  <a:schemeClr val="bg1"/>
                </a:solidFill>
                <a:latin typeface="system-ui"/>
              </a:rPr>
              <a:t>.</a:t>
            </a:r>
          </a:p>
          <a:p>
            <a:pPr marL="0" indent="0" algn="ctr">
              <a:buNone/>
            </a:pPr>
            <a:endParaRPr lang="en-GB" dirty="0">
              <a:solidFill>
                <a:schemeClr val="bg1"/>
              </a:solidFill>
              <a:latin typeface="system-ui"/>
            </a:endParaRPr>
          </a:p>
        </p:txBody>
      </p:sp>
    </p:spTree>
    <p:extLst>
      <p:ext uri="{BB962C8B-B14F-4D97-AF65-F5344CB8AC3E}">
        <p14:creationId xmlns:p14="http://schemas.microsoft.com/office/powerpoint/2010/main" val="1313084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(2) A stubborn, divided heart</a:t>
            </a:r>
          </a:p>
        </p:txBody>
      </p:sp>
    </p:spTree>
    <p:extLst>
      <p:ext uri="{BB962C8B-B14F-4D97-AF65-F5344CB8AC3E}">
        <p14:creationId xmlns:p14="http://schemas.microsoft.com/office/powerpoint/2010/main" val="487381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89C5-2C39-880F-2E67-90DE53D0ABD6}"/>
              </a:ext>
            </a:extLst>
          </p:cNvPr>
          <p:cNvSpPr>
            <a:spLocks noGrp="1"/>
          </p:cNvSpPr>
          <p:nvPr>
            <p:ph type="title"/>
          </p:nvPr>
        </p:nvSpPr>
        <p:spPr/>
        <p:txBody>
          <a:bodyPr/>
          <a:lstStyle/>
          <a:p>
            <a:pPr algn="ctr"/>
            <a:r>
              <a:rPr lang="en-GB" dirty="0"/>
              <a:t>(a) Ignore warning at your own peril</a:t>
            </a:r>
          </a:p>
        </p:txBody>
      </p:sp>
      <p:sp>
        <p:nvSpPr>
          <p:cNvPr id="5" name="TextBox 4">
            <a:extLst>
              <a:ext uri="{FF2B5EF4-FFF2-40B4-BE49-F238E27FC236}">
                <a16:creationId xmlns:a16="http://schemas.microsoft.com/office/drawing/2014/main" id="{3D47591D-6A2B-BDEF-5C93-F88091E47E4C}"/>
              </a:ext>
            </a:extLst>
          </p:cNvPr>
          <p:cNvSpPr txBox="1"/>
          <p:nvPr/>
        </p:nvSpPr>
        <p:spPr>
          <a:xfrm>
            <a:off x="3040796" y="2891826"/>
            <a:ext cx="6309370" cy="1384995"/>
          </a:xfrm>
          <a:prstGeom prst="rect">
            <a:avLst/>
          </a:prstGeom>
          <a:noFill/>
        </p:spPr>
        <p:txBody>
          <a:bodyPr wrap="square">
            <a:spAutoFit/>
          </a:bodyPr>
          <a:lstStyle/>
          <a:p>
            <a:pPr marL="0" lvl="0" indent="0" algn="ctr" fontAlgn="base">
              <a:buSzPts val="1000"/>
              <a:buFont typeface="Symbol" panose="05050102010706020507" pitchFamily="18" charset="2"/>
              <a:buNone/>
              <a:tabLst>
                <a:tab pos="457200" algn="l"/>
              </a:tabLst>
            </a:pPr>
            <a:r>
              <a:rPr lang="en-GB" sz="2800" dirty="0">
                <a:solidFill>
                  <a:srgbClr val="001320"/>
                </a:solidFill>
                <a:effectLst/>
                <a:latin typeface="Roboto" panose="02000000000000000000" pitchFamily="2" charset="0"/>
                <a:ea typeface="Times New Roman" panose="02020603050405020304" pitchFamily="18" charset="0"/>
              </a:rPr>
              <a:t>As a dog returns to its vomit, so fools repeat their folly.</a:t>
            </a:r>
          </a:p>
          <a:p>
            <a:pPr marL="0" lvl="0" indent="0" algn="ctr" fontAlgn="base">
              <a:buSzPts val="1000"/>
              <a:buFont typeface="Symbol" panose="05050102010706020507" pitchFamily="18" charset="2"/>
              <a:buNone/>
              <a:tabLst>
                <a:tab pos="457200" algn="l"/>
              </a:tabLst>
            </a:pPr>
            <a:r>
              <a:rPr lang="en-GB" sz="2800" dirty="0">
                <a:solidFill>
                  <a:srgbClr val="001320"/>
                </a:solidFill>
                <a:latin typeface="Roboto" panose="02000000000000000000" pitchFamily="2" charset="0"/>
                <a:ea typeface="Times New Roman" panose="02020603050405020304" pitchFamily="18" charset="0"/>
              </a:rPr>
              <a:t>(</a:t>
            </a:r>
            <a:r>
              <a:rPr lang="en-GB" sz="2800" dirty="0">
                <a:solidFill>
                  <a:srgbClr val="000000"/>
                </a:solidFill>
                <a:effectLst/>
                <a:latin typeface="Roboto" panose="02000000000000000000" pitchFamily="2" charset="0"/>
                <a:ea typeface="Times New Roman" panose="02020603050405020304" pitchFamily="18" charset="0"/>
              </a:rPr>
              <a:t>Prv 26:11</a:t>
            </a:r>
            <a:r>
              <a:rPr lang="en-GB" sz="2800" dirty="0">
                <a:solidFill>
                  <a:srgbClr val="001320"/>
                </a:solidFill>
                <a:latin typeface="Roboto" panose="02000000000000000000" pitchFamily="2" charset="0"/>
                <a:ea typeface="Times New Roman" panose="02020603050405020304" pitchFamily="18" charset="0"/>
              </a:rPr>
              <a:t>)</a:t>
            </a:r>
            <a:endParaRPr lang="en-GB" sz="2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0CB051D-3201-FF88-A2CE-E1A235519DDA}"/>
              </a:ext>
            </a:extLst>
          </p:cNvPr>
          <p:cNvSpPr txBox="1"/>
          <p:nvPr/>
        </p:nvSpPr>
        <p:spPr>
          <a:xfrm>
            <a:off x="8074496" y="5221902"/>
            <a:ext cx="4065624" cy="1384995"/>
          </a:xfrm>
          <a:prstGeom prst="rect">
            <a:avLst/>
          </a:prstGeom>
          <a:noFill/>
        </p:spPr>
        <p:txBody>
          <a:bodyPr wrap="square">
            <a:spAutoFit/>
          </a:bodyPr>
          <a:lstStyle/>
          <a:p>
            <a:r>
              <a:rPr lang="en-GB" sz="2800" dirty="0"/>
              <a:t>Question</a:t>
            </a:r>
          </a:p>
          <a:p>
            <a:r>
              <a:rPr lang="en-GB" sz="2800" dirty="0"/>
              <a:t>(2) Is there a warning you are yet to heed?</a:t>
            </a:r>
          </a:p>
        </p:txBody>
      </p:sp>
    </p:spTree>
    <p:extLst>
      <p:ext uri="{BB962C8B-B14F-4D97-AF65-F5344CB8AC3E}">
        <p14:creationId xmlns:p14="http://schemas.microsoft.com/office/powerpoint/2010/main" val="255744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89C5-2C39-880F-2E67-90DE53D0ABD6}"/>
              </a:ext>
            </a:extLst>
          </p:cNvPr>
          <p:cNvSpPr>
            <a:spLocks noGrp="1"/>
          </p:cNvSpPr>
          <p:nvPr>
            <p:ph type="title"/>
          </p:nvPr>
        </p:nvSpPr>
        <p:spPr/>
        <p:txBody>
          <a:bodyPr/>
          <a:lstStyle/>
          <a:p>
            <a:pPr algn="ctr"/>
            <a:r>
              <a:rPr lang="en-GB" dirty="0"/>
              <a:t>(b) A turned heart</a:t>
            </a:r>
          </a:p>
        </p:txBody>
      </p:sp>
      <p:sp>
        <p:nvSpPr>
          <p:cNvPr id="3" name="Content Placeholder 2">
            <a:extLst>
              <a:ext uri="{FF2B5EF4-FFF2-40B4-BE49-F238E27FC236}">
                <a16:creationId xmlns:a16="http://schemas.microsoft.com/office/drawing/2014/main" id="{B938174F-B7DF-82D5-4AAA-F7677C426690}"/>
              </a:ext>
            </a:extLst>
          </p:cNvPr>
          <p:cNvSpPr>
            <a:spLocks noGrp="1"/>
          </p:cNvSpPr>
          <p:nvPr>
            <p:ph idx="1"/>
          </p:nvPr>
        </p:nvSpPr>
        <p:spPr/>
        <p:txBody>
          <a:bodyPr/>
          <a:lstStyle/>
          <a:p>
            <a:r>
              <a:rPr lang="en-GB" dirty="0"/>
              <a:t>Heart = decision making (not merely emotions)</a:t>
            </a:r>
          </a:p>
          <a:p>
            <a:r>
              <a:rPr lang="en-GB" dirty="0"/>
              <a:t>God sought “</a:t>
            </a:r>
            <a:r>
              <a:rPr lang="en-GB" b="0" i="0" dirty="0">
                <a:solidFill>
                  <a:srgbClr val="000000"/>
                </a:solidFill>
                <a:effectLst/>
                <a:latin typeface="system-ui"/>
              </a:rPr>
              <a:t>a man after his own heart” (1 Sam 13:14)</a:t>
            </a:r>
          </a:p>
          <a:p>
            <a:pPr lvl="1"/>
            <a:r>
              <a:rPr lang="en-GB" sz="2800" dirty="0">
                <a:solidFill>
                  <a:srgbClr val="000000"/>
                </a:solidFill>
                <a:latin typeface="system-ui"/>
              </a:rPr>
              <a:t>Not about perfection but love for God</a:t>
            </a:r>
          </a:p>
          <a:p>
            <a:pPr lvl="1"/>
            <a:r>
              <a:rPr lang="en-GB" sz="2800" dirty="0">
                <a:solidFill>
                  <a:srgbClr val="000000"/>
                </a:solidFill>
                <a:latin typeface="system-ui"/>
              </a:rPr>
              <a:t>Have doubts/fears/anger but addresses pain to God</a:t>
            </a:r>
          </a:p>
          <a:p>
            <a:pPr lvl="1"/>
            <a:r>
              <a:rPr lang="en-GB" sz="2800" dirty="0">
                <a:solidFill>
                  <a:srgbClr val="000000"/>
                </a:solidFill>
                <a:latin typeface="system-ui"/>
              </a:rPr>
              <a:t>God is the prize, not just His gifts</a:t>
            </a:r>
          </a:p>
          <a:p>
            <a:pPr lvl="1"/>
            <a:r>
              <a:rPr lang="en-GB" sz="2800" dirty="0">
                <a:solidFill>
                  <a:srgbClr val="000000"/>
                </a:solidFill>
                <a:latin typeface="system-ui"/>
              </a:rPr>
              <a:t>God not just a part, He is the whole</a:t>
            </a:r>
          </a:p>
          <a:p>
            <a:r>
              <a:rPr lang="en-GB" dirty="0">
                <a:solidFill>
                  <a:srgbClr val="000000"/>
                </a:solidFill>
                <a:latin typeface="system-ui"/>
              </a:rPr>
              <a:t>Solomon’s heart was the heart of the problems – led to symptoms (e.g. foreign wives, idols)</a:t>
            </a:r>
          </a:p>
          <a:p>
            <a:r>
              <a:rPr lang="en-GB" dirty="0">
                <a:solidFill>
                  <a:srgbClr val="000000"/>
                </a:solidFill>
                <a:latin typeface="system-ui"/>
              </a:rPr>
              <a:t>Repentance is a gift – heart disease is a great diagnosis!</a:t>
            </a:r>
            <a:endParaRPr lang="en-GB" dirty="0"/>
          </a:p>
          <a:p>
            <a:endParaRPr lang="en-GB" dirty="0"/>
          </a:p>
        </p:txBody>
      </p:sp>
    </p:spTree>
    <p:extLst>
      <p:ext uri="{BB962C8B-B14F-4D97-AF65-F5344CB8AC3E}">
        <p14:creationId xmlns:p14="http://schemas.microsoft.com/office/powerpoint/2010/main" val="7034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82C7-6A70-AF9C-24A6-9CE0410FD524}"/>
              </a:ext>
            </a:extLst>
          </p:cNvPr>
          <p:cNvSpPr>
            <a:spLocks noGrp="1"/>
          </p:cNvSpPr>
          <p:nvPr>
            <p:ph type="title"/>
          </p:nvPr>
        </p:nvSpPr>
        <p:spPr>
          <a:xfrm>
            <a:off x="880730" y="2103437"/>
            <a:ext cx="10515600" cy="1325563"/>
          </a:xfrm>
        </p:spPr>
        <p:txBody>
          <a:bodyPr/>
          <a:lstStyle/>
          <a:p>
            <a:pPr algn="ctr"/>
            <a:r>
              <a:rPr lang="en-GB" b="1" dirty="0"/>
              <a:t>So, what turned Solomon’s heart?</a:t>
            </a:r>
          </a:p>
        </p:txBody>
      </p:sp>
    </p:spTree>
    <p:extLst>
      <p:ext uri="{BB962C8B-B14F-4D97-AF65-F5344CB8AC3E}">
        <p14:creationId xmlns:p14="http://schemas.microsoft.com/office/powerpoint/2010/main" val="255285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C5D-339A-02D3-7F07-74CF368EB961}"/>
              </a:ext>
            </a:extLst>
          </p:cNvPr>
          <p:cNvSpPr>
            <a:spLocks noGrp="1"/>
          </p:cNvSpPr>
          <p:nvPr>
            <p:ph type="title"/>
          </p:nvPr>
        </p:nvSpPr>
        <p:spPr>
          <a:xfrm>
            <a:off x="838200" y="125894"/>
            <a:ext cx="10515600" cy="878884"/>
          </a:xfrm>
        </p:spPr>
        <p:txBody>
          <a:bodyPr/>
          <a:lstStyle/>
          <a:p>
            <a:pPr algn="ctr"/>
            <a:r>
              <a:rPr lang="en-GB" dirty="0">
                <a:solidFill>
                  <a:schemeClr val="bg1"/>
                </a:solidFill>
              </a:rPr>
              <a:t>1 Kings 11:1-8</a:t>
            </a:r>
          </a:p>
        </p:txBody>
      </p:sp>
      <p:sp>
        <p:nvSpPr>
          <p:cNvPr id="3" name="Content Placeholder 2">
            <a:extLst>
              <a:ext uri="{FF2B5EF4-FFF2-40B4-BE49-F238E27FC236}">
                <a16:creationId xmlns:a16="http://schemas.microsoft.com/office/drawing/2014/main" id="{2E3D99C4-F5E5-42B5-36D5-91175728755E}"/>
              </a:ext>
            </a:extLst>
          </p:cNvPr>
          <p:cNvSpPr>
            <a:spLocks noGrp="1"/>
          </p:cNvSpPr>
          <p:nvPr>
            <p:ph idx="1"/>
          </p:nvPr>
        </p:nvSpPr>
        <p:spPr>
          <a:xfrm>
            <a:off x="478465" y="1079205"/>
            <a:ext cx="11281144" cy="5640572"/>
          </a:xfrm>
        </p:spPr>
        <p:txBody>
          <a:bodyPr>
            <a:normAutofit lnSpcReduction="10000"/>
          </a:bodyPr>
          <a:lstStyle/>
          <a:p>
            <a:pPr marL="0" indent="0" algn="l">
              <a:buNone/>
            </a:pPr>
            <a:r>
              <a:rPr lang="en-GB" dirty="0">
                <a:solidFill>
                  <a:schemeClr val="bg1"/>
                </a:solidFill>
                <a:latin typeface="system-ui"/>
              </a:rPr>
              <a:t>Now King Solomon loved many foreign women, along with the daughter of Pharaoh: Moabite, Ammonite, Edomite, Sidonian, and Hittite women, from the nations concerning which the Lord had said to the people of Israel, “You shall not enter into marriage with them, neither shall they with you, for surely they will turn away your heart after their gods.” Solomon </a:t>
            </a:r>
            <a:r>
              <a:rPr lang="en-GB" dirty="0">
                <a:solidFill>
                  <a:srgbClr val="FF0000"/>
                </a:solidFill>
                <a:latin typeface="system-ui"/>
              </a:rPr>
              <a:t>clung</a:t>
            </a:r>
            <a:r>
              <a:rPr lang="en-GB" dirty="0">
                <a:solidFill>
                  <a:schemeClr val="bg1"/>
                </a:solidFill>
                <a:latin typeface="system-ui"/>
              </a:rPr>
              <a:t> to these in love.  He had 700 wives, who were princesses, and 300 concubines. And his wives turned away his heart.  For when Solomon was old his wives </a:t>
            </a:r>
            <a:r>
              <a:rPr lang="en-GB" dirty="0">
                <a:solidFill>
                  <a:srgbClr val="FF0000"/>
                </a:solidFill>
                <a:latin typeface="system-ui"/>
              </a:rPr>
              <a:t>turned away his heart after </a:t>
            </a:r>
            <a:r>
              <a:rPr lang="en-GB" dirty="0">
                <a:solidFill>
                  <a:schemeClr val="bg1"/>
                </a:solidFill>
                <a:latin typeface="system-ui"/>
              </a:rPr>
              <a:t>other gods, and his heart was not wholly true to the Lord his God, as was the heart of David his father.  For Solomon went after Ashtoreth the goddess of the Sidonians, and after </a:t>
            </a:r>
            <a:r>
              <a:rPr lang="en-GB" dirty="0" err="1">
                <a:solidFill>
                  <a:schemeClr val="bg1"/>
                </a:solidFill>
                <a:latin typeface="system-ui"/>
              </a:rPr>
              <a:t>Milcom</a:t>
            </a:r>
            <a:r>
              <a:rPr lang="en-GB" dirty="0">
                <a:solidFill>
                  <a:schemeClr val="bg1"/>
                </a:solidFill>
                <a:latin typeface="system-ui"/>
              </a:rPr>
              <a:t> the abomination of the Ammonites. So Solomon did what was evil in the sight of the Lord and did </a:t>
            </a:r>
            <a:r>
              <a:rPr lang="en-GB" dirty="0">
                <a:solidFill>
                  <a:srgbClr val="FF0000"/>
                </a:solidFill>
                <a:latin typeface="system-ui"/>
              </a:rPr>
              <a:t>not wholly follow </a:t>
            </a:r>
            <a:r>
              <a:rPr lang="en-GB" dirty="0">
                <a:solidFill>
                  <a:schemeClr val="bg1"/>
                </a:solidFill>
                <a:latin typeface="system-ui"/>
              </a:rPr>
              <a:t>the Lord, as David his father had done. Then Solomon built a high place for </a:t>
            </a:r>
            <a:r>
              <a:rPr lang="en-GB" dirty="0" err="1">
                <a:solidFill>
                  <a:schemeClr val="bg1"/>
                </a:solidFill>
                <a:latin typeface="system-ui"/>
              </a:rPr>
              <a:t>Chemosh</a:t>
            </a:r>
            <a:r>
              <a:rPr lang="en-GB" dirty="0">
                <a:solidFill>
                  <a:schemeClr val="bg1"/>
                </a:solidFill>
                <a:latin typeface="system-ui"/>
              </a:rPr>
              <a:t> the abomination of Moab, and for Molech the abomination of the Ammonites, on the mountain east of Jerusalem. And so he did for all his foreign wives, who made offerings and sacrificed to their gods.</a:t>
            </a:r>
          </a:p>
        </p:txBody>
      </p:sp>
    </p:spTree>
    <p:extLst>
      <p:ext uri="{BB962C8B-B14F-4D97-AF65-F5344CB8AC3E}">
        <p14:creationId xmlns:p14="http://schemas.microsoft.com/office/powerpoint/2010/main" val="1606721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0F48-6D64-3B10-E5C6-0A7FE5DDA499}"/>
              </a:ext>
            </a:extLst>
          </p:cNvPr>
          <p:cNvSpPr>
            <a:spLocks noGrp="1"/>
          </p:cNvSpPr>
          <p:nvPr>
            <p:ph type="title"/>
          </p:nvPr>
        </p:nvSpPr>
        <p:spPr>
          <a:xfrm>
            <a:off x="838200" y="2045073"/>
            <a:ext cx="10515600" cy="1325563"/>
          </a:xfrm>
        </p:spPr>
        <p:txBody>
          <a:bodyPr/>
          <a:lstStyle/>
          <a:p>
            <a:pPr algn="ctr"/>
            <a:r>
              <a:rPr lang="en-GB" b="1" dirty="0">
                <a:solidFill>
                  <a:schemeClr val="bg1"/>
                </a:solidFill>
              </a:rPr>
              <a:t>(3) What are you clinging to?</a:t>
            </a:r>
          </a:p>
        </p:txBody>
      </p:sp>
    </p:spTree>
    <p:extLst>
      <p:ext uri="{BB962C8B-B14F-4D97-AF65-F5344CB8AC3E}">
        <p14:creationId xmlns:p14="http://schemas.microsoft.com/office/powerpoint/2010/main" val="136849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“Clung”</a:t>
            </a:r>
          </a:p>
        </p:txBody>
      </p:sp>
      <p:pic>
        <p:nvPicPr>
          <p:cNvPr id="6" name="King of Hill - clinging_0">
            <a:hlinkClick r:id="" action="ppaction://media"/>
            <a:extLst>
              <a:ext uri="{FF2B5EF4-FFF2-40B4-BE49-F238E27FC236}">
                <a16:creationId xmlns:a16="http://schemas.microsoft.com/office/drawing/2014/main" id="{E7B2B763-A21C-2D65-F972-AF37B8C1F22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8850" y="1825625"/>
            <a:ext cx="7735888" cy="4351338"/>
          </a:xfrm>
        </p:spPr>
      </p:pic>
    </p:spTree>
    <p:extLst>
      <p:ext uri="{BB962C8B-B14F-4D97-AF65-F5344CB8AC3E}">
        <p14:creationId xmlns:p14="http://schemas.microsoft.com/office/powerpoint/2010/main" val="10226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8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fullScrn="1">
              <p:cMediaNode vol="80000">
                <p:cTn id="12"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71019-66D5-CB7C-E3CA-4000720ACAE2}"/>
              </a:ext>
            </a:extLst>
          </p:cNvPr>
          <p:cNvSpPr>
            <a:spLocks noGrp="1"/>
          </p:cNvSpPr>
          <p:nvPr>
            <p:ph type="title"/>
          </p:nvPr>
        </p:nvSpPr>
        <p:spPr/>
        <p:txBody>
          <a:bodyPr/>
          <a:lstStyle/>
          <a:p>
            <a:pPr algn="ctr"/>
            <a:r>
              <a:rPr lang="en-GB" dirty="0"/>
              <a:t>God wants us to “cling” to Him</a:t>
            </a:r>
          </a:p>
        </p:txBody>
      </p:sp>
      <p:sp>
        <p:nvSpPr>
          <p:cNvPr id="3" name="Content Placeholder 2">
            <a:extLst>
              <a:ext uri="{FF2B5EF4-FFF2-40B4-BE49-F238E27FC236}">
                <a16:creationId xmlns:a16="http://schemas.microsoft.com/office/drawing/2014/main" id="{8BB09EAA-ECD0-B9BA-22EA-55FB3E7B46E1}"/>
              </a:ext>
            </a:extLst>
          </p:cNvPr>
          <p:cNvSpPr>
            <a:spLocks noGrp="1"/>
          </p:cNvSpPr>
          <p:nvPr>
            <p:ph idx="1"/>
          </p:nvPr>
        </p:nvSpPr>
        <p:spPr/>
        <p:txBody>
          <a:bodyPr>
            <a:noAutofit/>
          </a:bodyPr>
          <a:lstStyle/>
          <a:p>
            <a:pPr marL="0" lvl="0" indent="0">
              <a:lnSpc>
                <a:spcPct val="107000"/>
              </a:lnSpc>
              <a:buNone/>
            </a:pPr>
            <a:r>
              <a:rPr lang="en-GB"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Psalms 63:8 NIV</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lvl="1" indent="0">
              <a:lnSpc>
                <a:spcPct val="107000"/>
              </a:lnSpc>
              <a:buNone/>
            </a:pPr>
            <a:r>
              <a:rPr lang="en-GB" sz="2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I </a:t>
            </a:r>
            <a:r>
              <a:rPr lang="en-GB" sz="2800"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cling</a:t>
            </a:r>
            <a:r>
              <a:rPr lang="en-GB" sz="2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 to you; your right hand upholds me.</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endPar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endParaRPr>
          </a:p>
          <a:p>
            <a:pPr marL="0" lvl="0" indent="0">
              <a:lnSpc>
                <a:spcPct val="107000"/>
              </a:lnSpc>
              <a:buNone/>
            </a:pPr>
            <a:r>
              <a:rPr lang="en-GB" kern="100" dirty="0">
                <a:solidFill>
                  <a:srgbClr val="001320"/>
                </a:solidFill>
                <a:latin typeface="Roboto" panose="02000000000000000000" pitchFamily="2" charset="0"/>
                <a:ea typeface="Calibri" panose="020F0502020204030204" pitchFamily="34" charset="0"/>
                <a:cs typeface="Times New Roman" panose="02020603050405020304" pitchFamily="18" charset="0"/>
              </a:rPr>
              <a:t>Ps 119:31</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pPr lvl="1" indent="0">
              <a:lnSpc>
                <a:spcPct val="107000"/>
              </a:lnSpc>
              <a:spcAft>
                <a:spcPts val="800"/>
              </a:spcAft>
              <a:buNone/>
            </a:pPr>
            <a:r>
              <a:rPr lang="en-GB" sz="2800" kern="100" dirty="0">
                <a:solidFill>
                  <a:srgbClr val="001320"/>
                </a:solidFill>
                <a:latin typeface="Roboto" panose="02000000000000000000" pitchFamily="2" charset="0"/>
                <a:ea typeface="Calibri" panose="020F0502020204030204" pitchFamily="34" charset="0"/>
                <a:cs typeface="Times New Roman" panose="02020603050405020304" pitchFamily="18" charset="0"/>
              </a:rPr>
              <a:t>I </a:t>
            </a:r>
            <a:r>
              <a:rPr lang="en-GB" sz="2800" kern="100" dirty="0">
                <a:solidFill>
                  <a:srgbClr val="FF0000"/>
                </a:solidFill>
                <a:latin typeface="Roboto" panose="02000000000000000000" pitchFamily="2" charset="0"/>
                <a:ea typeface="Calibri" panose="020F0502020204030204" pitchFamily="34" charset="0"/>
                <a:cs typeface="Times New Roman" panose="02020603050405020304" pitchFamily="18" charset="0"/>
              </a:rPr>
              <a:t>cling</a:t>
            </a:r>
            <a:r>
              <a:rPr lang="en-GB" sz="2800" kern="100" dirty="0">
                <a:solidFill>
                  <a:srgbClr val="001320"/>
                </a:solidFill>
                <a:latin typeface="Roboto" panose="02000000000000000000" pitchFamily="2" charset="0"/>
                <a:ea typeface="Calibri" panose="020F0502020204030204" pitchFamily="34" charset="0"/>
                <a:cs typeface="Times New Roman" panose="02020603050405020304" pitchFamily="18" charset="0"/>
              </a:rPr>
              <a:t> to your testimonies, O LORD; let me not be put to shame! </a:t>
            </a:r>
            <a:endParaRPr lang="en-GB" sz="2800" dirty="0"/>
          </a:p>
          <a:p>
            <a:pPr marL="0" lvl="0" indent="0">
              <a:lnSpc>
                <a:spcPct val="107000"/>
              </a:lnSpc>
              <a:buNone/>
            </a:pPr>
            <a:r>
              <a:rPr lang="en-GB"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Ps 91:14 </a:t>
            </a:r>
          </a:p>
          <a:p>
            <a:pPr marL="457200" lvl="1" indent="0">
              <a:lnSpc>
                <a:spcPct val="107000"/>
              </a:lnSpc>
              <a:buNone/>
            </a:pPr>
            <a:r>
              <a:rPr lang="en-GB" sz="2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“Because he </a:t>
            </a:r>
            <a:r>
              <a:rPr lang="en-GB" sz="2800"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holds fast </a:t>
            </a:r>
            <a:r>
              <a:rPr lang="en-GB" sz="2800" i="1" kern="100" dirty="0">
                <a:solidFill>
                  <a:srgbClr val="FF0000"/>
                </a:solidFill>
                <a:effectLst/>
                <a:latin typeface="Roboto" panose="02000000000000000000" pitchFamily="2" charset="0"/>
                <a:ea typeface="Calibri" panose="020F0502020204030204" pitchFamily="34" charset="0"/>
                <a:cs typeface="Times New Roman" panose="02020603050405020304" pitchFamily="18" charset="0"/>
              </a:rPr>
              <a:t>[DELIGHTS] </a:t>
            </a:r>
            <a:r>
              <a:rPr lang="en-GB" sz="28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rPr>
              <a:t>to me in love, I will deliver him; I will protect him, because he knows my name.</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endParaRPr lang="en-GB" sz="1100" kern="100" dirty="0">
              <a:solidFill>
                <a:srgbClr val="001320"/>
              </a:solidFill>
              <a:effectLst/>
              <a:latin typeface="Roboto" panose="020000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13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B7A4-0AD7-3E08-F278-1E9918BC780B}"/>
              </a:ext>
            </a:extLst>
          </p:cNvPr>
          <p:cNvSpPr>
            <a:spLocks noGrp="1"/>
          </p:cNvSpPr>
          <p:nvPr>
            <p:ph type="title"/>
          </p:nvPr>
        </p:nvSpPr>
        <p:spPr/>
        <p:txBody>
          <a:bodyPr/>
          <a:lstStyle/>
          <a:p>
            <a:pPr algn="ctr"/>
            <a:r>
              <a:rPr lang="en-GB" dirty="0"/>
              <a:t>Idol worship</a:t>
            </a:r>
          </a:p>
        </p:txBody>
      </p:sp>
      <p:sp>
        <p:nvSpPr>
          <p:cNvPr id="3" name="Content Placeholder 2">
            <a:extLst>
              <a:ext uri="{FF2B5EF4-FFF2-40B4-BE49-F238E27FC236}">
                <a16:creationId xmlns:a16="http://schemas.microsoft.com/office/drawing/2014/main" id="{3AD3CAE4-1CBD-7E1D-4945-F1029D42D3A3}"/>
              </a:ext>
            </a:extLst>
          </p:cNvPr>
          <p:cNvSpPr>
            <a:spLocks noGrp="1"/>
          </p:cNvSpPr>
          <p:nvPr>
            <p:ph idx="1"/>
          </p:nvPr>
        </p:nvSpPr>
        <p:spPr/>
        <p:txBody>
          <a:bodyPr/>
          <a:lstStyle/>
          <a:p>
            <a:endParaRPr lang="en-GB"/>
          </a:p>
        </p:txBody>
      </p:sp>
      <p:pic>
        <p:nvPicPr>
          <p:cNvPr id="2050" name="Picture 2" descr="As Solomon grew old, his wives turned his heart after other gods, and his heart was not fully devoted to God. On a hill east of Jerusalem, Solomon built a high place for Chemosh the god of Moab, and for Molek the god of the Ammonites. – Slide 2">
            <a:extLst>
              <a:ext uri="{FF2B5EF4-FFF2-40B4-BE49-F238E27FC236}">
                <a16:creationId xmlns:a16="http://schemas.microsoft.com/office/drawing/2014/main" id="{6829C1A8-9163-8A6C-855F-DE90A4A92F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7145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C216703-16A2-342C-2DAF-C3937D34E35F}"/>
              </a:ext>
            </a:extLst>
          </p:cNvPr>
          <p:cNvSpPr txBox="1"/>
          <p:nvPr/>
        </p:nvSpPr>
        <p:spPr>
          <a:xfrm>
            <a:off x="1718553" y="5644060"/>
            <a:ext cx="8754894" cy="532903"/>
          </a:xfrm>
          <a:prstGeom prst="rect">
            <a:avLst/>
          </a:prstGeom>
          <a:noFill/>
        </p:spPr>
        <p:txBody>
          <a:bodyPr wrap="square">
            <a:spAutoFit/>
          </a:bodyPr>
          <a:lstStyle/>
          <a:p>
            <a:pPr algn="ctr">
              <a:lnSpc>
                <a:spcPct val="107000"/>
              </a:lnSpc>
              <a:spcAft>
                <a:spcPts val="800"/>
              </a:spcAft>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Idol = a good thing that has become the ultimate thing </a:t>
            </a:r>
          </a:p>
        </p:txBody>
      </p:sp>
    </p:spTree>
    <p:extLst>
      <p:ext uri="{BB962C8B-B14F-4D97-AF65-F5344CB8AC3E}">
        <p14:creationId xmlns:p14="http://schemas.microsoft.com/office/powerpoint/2010/main" val="362453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8A9A-337B-82BE-4D05-940B46F27CA0}"/>
              </a:ext>
            </a:extLst>
          </p:cNvPr>
          <p:cNvSpPr>
            <a:spLocks noGrp="1"/>
          </p:cNvSpPr>
          <p:nvPr>
            <p:ph type="title"/>
          </p:nvPr>
        </p:nvSpPr>
        <p:spPr/>
        <p:txBody>
          <a:bodyPr/>
          <a:lstStyle/>
          <a:p>
            <a:pPr algn="ctr"/>
            <a:r>
              <a:rPr lang="en-GB" dirty="0"/>
              <a:t>Our culture is filled with idols</a:t>
            </a:r>
          </a:p>
        </p:txBody>
      </p:sp>
      <p:sp>
        <p:nvSpPr>
          <p:cNvPr id="4" name="Rectangle: Rounded Corners 3">
            <a:extLst>
              <a:ext uri="{FF2B5EF4-FFF2-40B4-BE49-F238E27FC236}">
                <a16:creationId xmlns:a16="http://schemas.microsoft.com/office/drawing/2014/main" id="{9873F0AE-6F6F-CC1A-ECAD-15000A07BC44}"/>
              </a:ext>
            </a:extLst>
          </p:cNvPr>
          <p:cNvSpPr/>
          <p:nvPr/>
        </p:nvSpPr>
        <p:spPr>
          <a:xfrm>
            <a:off x="240499" y="2691318"/>
            <a:ext cx="2392453" cy="36770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Office towers</a:t>
            </a:r>
          </a:p>
          <a:p>
            <a:pPr algn="ctr"/>
            <a:r>
              <a:rPr lang="en-GB" sz="2800" dirty="0"/>
              <a:t>Spas</a:t>
            </a:r>
          </a:p>
          <a:p>
            <a:pPr algn="ctr"/>
            <a:r>
              <a:rPr lang="en-GB" sz="2800" dirty="0"/>
              <a:t>Gyms</a:t>
            </a:r>
          </a:p>
          <a:p>
            <a:pPr algn="ctr"/>
            <a:r>
              <a:rPr lang="en-GB" sz="2800" dirty="0"/>
              <a:t>Unis</a:t>
            </a:r>
          </a:p>
          <a:p>
            <a:pPr algn="ctr"/>
            <a:r>
              <a:rPr lang="en-GB" sz="2800" dirty="0"/>
              <a:t>Studios</a:t>
            </a:r>
          </a:p>
          <a:p>
            <a:pPr algn="ctr"/>
            <a:r>
              <a:rPr lang="en-GB" sz="2800" dirty="0"/>
              <a:t>Stadiums</a:t>
            </a:r>
          </a:p>
        </p:txBody>
      </p:sp>
      <p:sp>
        <p:nvSpPr>
          <p:cNvPr id="5" name="Rectangle: Rounded Corners 4">
            <a:extLst>
              <a:ext uri="{FF2B5EF4-FFF2-40B4-BE49-F238E27FC236}">
                <a16:creationId xmlns:a16="http://schemas.microsoft.com/office/drawing/2014/main" id="{4174FD34-310B-B15B-0273-A0C35ABDE2A8}"/>
              </a:ext>
            </a:extLst>
          </p:cNvPr>
          <p:cNvSpPr/>
          <p:nvPr/>
        </p:nvSpPr>
        <p:spPr>
          <a:xfrm>
            <a:off x="3036438" y="2691317"/>
            <a:ext cx="2865009" cy="36770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2800" dirty="0"/>
          </a:p>
          <a:p>
            <a:pPr algn="ctr"/>
            <a:r>
              <a:rPr lang="en-GB" sz="2800" dirty="0"/>
              <a:t>Must be made to secure blessings or ward off disaster</a:t>
            </a:r>
          </a:p>
        </p:txBody>
      </p:sp>
      <p:sp>
        <p:nvSpPr>
          <p:cNvPr id="6" name="Rectangle: Rounded Corners 5">
            <a:extLst>
              <a:ext uri="{FF2B5EF4-FFF2-40B4-BE49-F238E27FC236}">
                <a16:creationId xmlns:a16="http://schemas.microsoft.com/office/drawing/2014/main" id="{2592489D-A766-B92D-EC59-E129E0B0D734}"/>
              </a:ext>
            </a:extLst>
          </p:cNvPr>
          <p:cNvSpPr/>
          <p:nvPr/>
        </p:nvSpPr>
        <p:spPr>
          <a:xfrm>
            <a:off x="6245157" y="2691316"/>
            <a:ext cx="5593161" cy="36770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numCol="2" rtlCol="0" anchor="ctr"/>
          <a:lstStyle/>
          <a:p>
            <a:pPr algn="ctr"/>
            <a:r>
              <a:rPr lang="en-GB" sz="2800" dirty="0">
                <a:solidFill>
                  <a:schemeClr val="bg1"/>
                </a:solidFill>
              </a:rPr>
              <a:t>Beauty</a:t>
            </a:r>
          </a:p>
          <a:p>
            <a:pPr algn="ctr"/>
            <a:r>
              <a:rPr lang="en-GB" sz="2800" dirty="0">
                <a:solidFill>
                  <a:schemeClr val="bg1"/>
                </a:solidFill>
              </a:rPr>
              <a:t>Power</a:t>
            </a:r>
          </a:p>
          <a:p>
            <a:pPr algn="ctr"/>
            <a:r>
              <a:rPr lang="en-GB" sz="2800" dirty="0">
                <a:solidFill>
                  <a:schemeClr val="bg1"/>
                </a:solidFill>
              </a:rPr>
              <a:t>Money</a:t>
            </a:r>
          </a:p>
          <a:p>
            <a:pPr algn="ctr"/>
            <a:r>
              <a:rPr lang="en-GB" sz="2800" dirty="0">
                <a:solidFill>
                  <a:schemeClr val="bg1"/>
                </a:solidFill>
              </a:rPr>
              <a:t>Achievement</a:t>
            </a:r>
          </a:p>
          <a:p>
            <a:pPr algn="ctr"/>
            <a:r>
              <a:rPr lang="en-GB" sz="2800" dirty="0">
                <a:solidFill>
                  <a:schemeClr val="bg1"/>
                </a:solidFill>
              </a:rPr>
              <a:t>Self-actualisation</a:t>
            </a:r>
          </a:p>
          <a:p>
            <a:pPr algn="ctr"/>
            <a:r>
              <a:rPr lang="en-GB" sz="2800" dirty="0">
                <a:solidFill>
                  <a:schemeClr val="bg1"/>
                </a:solidFill>
              </a:rPr>
              <a:t>Family</a:t>
            </a:r>
          </a:p>
          <a:p>
            <a:pPr algn="ctr"/>
            <a:r>
              <a:rPr lang="en-GB" sz="2800" dirty="0">
                <a:solidFill>
                  <a:schemeClr val="bg1"/>
                </a:solidFill>
              </a:rPr>
              <a:t>Reputation</a:t>
            </a:r>
          </a:p>
          <a:p>
            <a:pPr algn="ctr"/>
            <a:r>
              <a:rPr lang="en-GB" sz="2800" dirty="0">
                <a:solidFill>
                  <a:schemeClr val="bg1"/>
                </a:solidFill>
              </a:rPr>
              <a:t>Comfort</a:t>
            </a:r>
          </a:p>
          <a:p>
            <a:pPr algn="ctr"/>
            <a:r>
              <a:rPr lang="en-GB" sz="2800" dirty="0">
                <a:solidFill>
                  <a:schemeClr val="bg1"/>
                </a:solidFill>
              </a:rPr>
              <a:t>Noble cause</a:t>
            </a:r>
          </a:p>
          <a:p>
            <a:pPr algn="ctr"/>
            <a:r>
              <a:rPr lang="en-GB" sz="2800" dirty="0">
                <a:solidFill>
                  <a:schemeClr val="bg1"/>
                </a:solidFill>
              </a:rPr>
              <a:t>Romantic relationship</a:t>
            </a:r>
          </a:p>
          <a:p>
            <a:pPr algn="ctr"/>
            <a:r>
              <a:rPr lang="en-GB" sz="2800" dirty="0">
                <a:solidFill>
                  <a:schemeClr val="bg1"/>
                </a:solidFill>
              </a:rPr>
              <a:t>Virtue</a:t>
            </a:r>
          </a:p>
          <a:p>
            <a:pPr algn="ctr"/>
            <a:r>
              <a:rPr lang="en-GB" sz="2800" dirty="0">
                <a:solidFill>
                  <a:schemeClr val="bg1"/>
                </a:solidFill>
              </a:rPr>
              <a:t>Health</a:t>
            </a:r>
          </a:p>
          <a:p>
            <a:pPr algn="ctr"/>
            <a:r>
              <a:rPr lang="en-GB" sz="2800" dirty="0">
                <a:solidFill>
                  <a:schemeClr val="bg1"/>
                </a:solidFill>
              </a:rPr>
              <a:t>Ministry</a:t>
            </a:r>
          </a:p>
          <a:p>
            <a:pPr algn="ctr"/>
            <a:r>
              <a:rPr lang="en-GB" sz="2800" dirty="0">
                <a:solidFill>
                  <a:schemeClr val="bg1"/>
                </a:solidFill>
              </a:rPr>
              <a:t>Helping others</a:t>
            </a:r>
          </a:p>
        </p:txBody>
      </p:sp>
      <p:sp>
        <p:nvSpPr>
          <p:cNvPr id="7" name="Rectangle: Rounded Corners 6">
            <a:extLst>
              <a:ext uri="{FF2B5EF4-FFF2-40B4-BE49-F238E27FC236}">
                <a16:creationId xmlns:a16="http://schemas.microsoft.com/office/drawing/2014/main" id="{7B1D8389-01D5-4951-1439-9D486F48470E}"/>
              </a:ext>
            </a:extLst>
          </p:cNvPr>
          <p:cNvSpPr/>
          <p:nvPr/>
        </p:nvSpPr>
        <p:spPr>
          <a:xfrm>
            <a:off x="240498" y="1703658"/>
            <a:ext cx="2392453" cy="75814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Shrines</a:t>
            </a:r>
          </a:p>
        </p:txBody>
      </p:sp>
      <p:sp>
        <p:nvSpPr>
          <p:cNvPr id="8" name="Rectangle: Rounded Corners 7">
            <a:extLst>
              <a:ext uri="{FF2B5EF4-FFF2-40B4-BE49-F238E27FC236}">
                <a16:creationId xmlns:a16="http://schemas.microsoft.com/office/drawing/2014/main" id="{14393FF9-EB0E-F3F1-AFB3-65E1CAD542CD}"/>
              </a:ext>
            </a:extLst>
          </p:cNvPr>
          <p:cNvSpPr/>
          <p:nvPr/>
        </p:nvSpPr>
        <p:spPr>
          <a:xfrm>
            <a:off x="3036438" y="1756853"/>
            <a:ext cx="2865009" cy="6517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800" b="1" dirty="0"/>
              <a:t>Sacrifices</a:t>
            </a:r>
          </a:p>
        </p:txBody>
      </p:sp>
      <p:sp>
        <p:nvSpPr>
          <p:cNvPr id="9" name="Rectangle: Rounded Corners 8">
            <a:extLst>
              <a:ext uri="{FF2B5EF4-FFF2-40B4-BE49-F238E27FC236}">
                <a16:creationId xmlns:a16="http://schemas.microsoft.com/office/drawing/2014/main" id="{464AF678-F3BF-6242-81FB-FA8EC8D10AB3}"/>
              </a:ext>
            </a:extLst>
          </p:cNvPr>
          <p:cNvSpPr/>
          <p:nvPr/>
        </p:nvSpPr>
        <p:spPr>
          <a:xfrm>
            <a:off x="6290553" y="1756852"/>
            <a:ext cx="5547765" cy="6517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800" b="1" dirty="0"/>
              <a:t>Gods</a:t>
            </a:r>
          </a:p>
        </p:txBody>
      </p:sp>
    </p:spTree>
    <p:extLst>
      <p:ext uri="{BB962C8B-B14F-4D97-AF65-F5344CB8AC3E}">
        <p14:creationId xmlns:p14="http://schemas.microsoft.com/office/powerpoint/2010/main" val="232288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D834-C4E6-0C16-28FE-2DD944CF9AB1}"/>
              </a:ext>
            </a:extLst>
          </p:cNvPr>
          <p:cNvSpPr>
            <a:spLocks noGrp="1"/>
          </p:cNvSpPr>
          <p:nvPr>
            <p:ph type="title"/>
          </p:nvPr>
        </p:nvSpPr>
        <p:spPr/>
        <p:txBody>
          <a:bodyPr/>
          <a:lstStyle/>
          <a:p>
            <a:pPr algn="ctr"/>
            <a:r>
              <a:rPr lang="en-GB" dirty="0"/>
              <a:t>Identifying Idols</a:t>
            </a:r>
          </a:p>
        </p:txBody>
      </p:sp>
      <p:sp>
        <p:nvSpPr>
          <p:cNvPr id="3" name="Content Placeholder 2">
            <a:extLst>
              <a:ext uri="{FF2B5EF4-FFF2-40B4-BE49-F238E27FC236}">
                <a16:creationId xmlns:a16="http://schemas.microsoft.com/office/drawing/2014/main" id="{4D9BEC1F-AE01-63FC-B521-52FB98577864}"/>
              </a:ext>
            </a:extLst>
          </p:cNvPr>
          <p:cNvSpPr>
            <a:spLocks noGrp="1"/>
          </p:cNvSpPr>
          <p:nvPr>
            <p:ph idx="1"/>
          </p:nvPr>
        </p:nvSpPr>
        <p:spPr/>
        <p:txBody>
          <a:bodyPr>
            <a:normAutofit lnSpcReduction="10000"/>
          </a:bodyPr>
          <a:lstStyle/>
          <a:p>
            <a:pPr marL="514350" indent="-514350">
              <a:lnSpc>
                <a:spcPct val="107000"/>
              </a:lnSpc>
              <a:spcAft>
                <a:spcPts val="800"/>
              </a:spcAft>
              <a:buFont typeface="+mj-lt"/>
              <a:buAutoNum type="arabicPeriod"/>
            </a:pPr>
            <a:r>
              <a:rPr lang="en-GB" dirty="0"/>
              <a:t>Idol = anything more important to you than God</a:t>
            </a:r>
          </a:p>
          <a:p>
            <a:pPr marL="514350" indent="-514350">
              <a:lnSpc>
                <a:spcPct val="107000"/>
              </a:lnSpc>
              <a:spcAft>
                <a:spcPts val="800"/>
              </a:spcAft>
              <a:buFont typeface="+mj-lt"/>
              <a:buAutoNum type="arabicPeriod"/>
            </a:pPr>
            <a:r>
              <a:rPr lang="en-GB" dirty="0"/>
              <a:t>Anything you seek to give you what only God can give</a:t>
            </a:r>
          </a:p>
          <a:p>
            <a:pPr marL="514350" indent="-514350">
              <a:lnSpc>
                <a:spcPct val="107000"/>
              </a:lnSpc>
              <a:spcAft>
                <a:spcPts val="800"/>
              </a:spcAft>
              <a:buFont typeface="+mj-lt"/>
              <a:buAutoNum type="arabicPeriod"/>
            </a:pPr>
            <a:r>
              <a:rPr lang="en-GB" dirty="0"/>
              <a:t>If you lose it, will make life feel hardly worth living</a:t>
            </a:r>
          </a:p>
          <a:p>
            <a:pPr marL="514350" indent="-514350">
              <a:lnSpc>
                <a:spcPct val="107000"/>
              </a:lnSpc>
              <a:spcAft>
                <a:spcPts val="800"/>
              </a:spcAft>
              <a:buFont typeface="+mj-lt"/>
              <a:buAutoNum type="arabicPeriod"/>
            </a:pPr>
            <a:r>
              <a:rPr lang="en-GB" dirty="0"/>
              <a:t>Spend resource (thinking, energy, emotion, financial) without second thought.</a:t>
            </a:r>
          </a:p>
          <a:p>
            <a:pPr marL="514350" indent="-514350">
              <a:lnSpc>
                <a:spcPct val="107000"/>
              </a:lnSpc>
              <a:spcAft>
                <a:spcPts val="800"/>
              </a:spcAft>
              <a:buFont typeface="+mj-lt"/>
              <a:buAutoNum type="arabicPeriod"/>
            </a:pPr>
            <a:r>
              <a:rPr lang="en-GB" dirty="0"/>
              <a:t>What makes us uncontrollably angry, anxious, despondent, guilty?</a:t>
            </a:r>
          </a:p>
          <a:p>
            <a:pPr marL="514350" indent="-514350">
              <a:lnSpc>
                <a:spcPct val="107000"/>
              </a:lnSpc>
              <a:spcAft>
                <a:spcPts val="800"/>
              </a:spcAft>
              <a:buFont typeface="+mj-lt"/>
              <a:buAutoNum type="arabicPeriod"/>
            </a:pPr>
            <a:r>
              <a:rPr lang="en-GB" dirty="0"/>
              <a:t>For what ‘object’ would we be tempted to violate values?</a:t>
            </a:r>
          </a:p>
        </p:txBody>
      </p:sp>
    </p:spTree>
    <p:extLst>
      <p:ext uri="{BB962C8B-B14F-4D97-AF65-F5344CB8AC3E}">
        <p14:creationId xmlns:p14="http://schemas.microsoft.com/office/powerpoint/2010/main" val="365119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8168B-646B-DDFB-705A-F6E14A639180}"/>
              </a:ext>
            </a:extLst>
          </p:cNvPr>
          <p:cNvSpPr>
            <a:spLocks noGrp="1"/>
          </p:cNvSpPr>
          <p:nvPr>
            <p:ph type="title"/>
          </p:nvPr>
        </p:nvSpPr>
        <p:spPr/>
        <p:txBody>
          <a:bodyPr/>
          <a:lstStyle/>
          <a:p>
            <a:pPr algn="ctr"/>
            <a:r>
              <a:rPr lang="en-GB" dirty="0"/>
              <a:t>What idolatry sounds like…</a:t>
            </a:r>
          </a:p>
        </p:txBody>
      </p:sp>
      <p:sp>
        <p:nvSpPr>
          <p:cNvPr id="6" name="Speech Bubble: Rectangle with Corners Rounded 5">
            <a:extLst>
              <a:ext uri="{FF2B5EF4-FFF2-40B4-BE49-F238E27FC236}">
                <a16:creationId xmlns:a16="http://schemas.microsoft.com/office/drawing/2014/main" id="{40422BAA-0669-D9E3-B9FE-209D7C17811A}"/>
              </a:ext>
            </a:extLst>
          </p:cNvPr>
          <p:cNvSpPr/>
          <p:nvPr/>
        </p:nvSpPr>
        <p:spPr>
          <a:xfrm>
            <a:off x="350196" y="1485089"/>
            <a:ext cx="3592749" cy="1943911"/>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“I’ve worked all my life to get to this place in my career, and now it’s all gone!” </a:t>
            </a:r>
            <a:endParaRPr lang="en-GB" sz="2800" dirty="0">
              <a:solidFill>
                <a:schemeClr val="bg1"/>
              </a:solidFill>
              <a:effectLst/>
              <a:latin typeface="Times New Roman" panose="02020603050405020304" pitchFamily="18" charset="0"/>
              <a:ea typeface="Times New Roman" panose="02020603050405020304" pitchFamily="18" charset="0"/>
            </a:endParaRPr>
          </a:p>
        </p:txBody>
      </p:sp>
      <p:sp>
        <p:nvSpPr>
          <p:cNvPr id="7" name="Speech Bubble: Rectangle with Corners Rounded 6">
            <a:extLst>
              <a:ext uri="{FF2B5EF4-FFF2-40B4-BE49-F238E27FC236}">
                <a16:creationId xmlns:a16="http://schemas.microsoft.com/office/drawing/2014/main" id="{0C4241BB-86E0-284C-96B8-7BCDBE024C16}"/>
              </a:ext>
            </a:extLst>
          </p:cNvPr>
          <p:cNvSpPr/>
          <p:nvPr/>
        </p:nvSpPr>
        <p:spPr>
          <a:xfrm>
            <a:off x="4630366" y="1690687"/>
            <a:ext cx="4072647" cy="203824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“I’ve slaved my whole life to give that girl a good life, and this is how she repays me!”</a:t>
            </a:r>
            <a:endParaRPr lang="en-GB" sz="2800" dirty="0">
              <a:solidFill>
                <a:schemeClr val="bg1"/>
              </a:solidFill>
              <a:effectLst/>
              <a:latin typeface="Times New Roman" panose="02020603050405020304" pitchFamily="18" charset="0"/>
              <a:ea typeface="Times New Roman" panose="02020603050405020304" pitchFamily="18" charset="0"/>
            </a:endParaRPr>
          </a:p>
        </p:txBody>
      </p:sp>
      <p:sp>
        <p:nvSpPr>
          <p:cNvPr id="8" name="Speech Bubble: Rectangle with Corners Rounded 7">
            <a:extLst>
              <a:ext uri="{FF2B5EF4-FFF2-40B4-BE49-F238E27FC236}">
                <a16:creationId xmlns:a16="http://schemas.microsoft.com/office/drawing/2014/main" id="{76137118-BD9B-61E5-AA9D-1A1CA11BDB29}"/>
              </a:ext>
            </a:extLst>
          </p:cNvPr>
          <p:cNvSpPr/>
          <p:nvPr/>
        </p:nvSpPr>
        <p:spPr>
          <a:xfrm>
            <a:off x="9098605" y="1516891"/>
            <a:ext cx="2832371" cy="1467558"/>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“If I only had ___ then I would be satisfied” </a:t>
            </a:r>
            <a:endParaRPr lang="en-GB" sz="2800" dirty="0">
              <a:solidFill>
                <a:schemeClr val="bg1"/>
              </a:solidFill>
              <a:effectLst/>
              <a:latin typeface="Times New Roman" panose="02020603050405020304" pitchFamily="18" charset="0"/>
              <a:ea typeface="Times New Roman" panose="02020603050405020304" pitchFamily="18" charset="0"/>
            </a:endParaRPr>
          </a:p>
        </p:txBody>
      </p:sp>
      <p:sp>
        <p:nvSpPr>
          <p:cNvPr id="9" name="Speech Bubble: Rectangle with Corners Rounded 8">
            <a:extLst>
              <a:ext uri="{FF2B5EF4-FFF2-40B4-BE49-F238E27FC236}">
                <a16:creationId xmlns:a16="http://schemas.microsoft.com/office/drawing/2014/main" id="{9DADAAD3-23D5-BD81-2DFD-003DDA4E255E}"/>
              </a:ext>
            </a:extLst>
          </p:cNvPr>
          <p:cNvSpPr/>
          <p:nvPr/>
        </p:nvSpPr>
        <p:spPr>
          <a:xfrm>
            <a:off x="175099" y="4144962"/>
            <a:ext cx="3274977" cy="180738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“I know God forgives me, but I can’t forgive myself” </a:t>
            </a:r>
            <a:endParaRPr lang="en-GB" sz="2800" dirty="0">
              <a:solidFill>
                <a:schemeClr val="bg1"/>
              </a:solidFill>
            </a:endParaRPr>
          </a:p>
        </p:txBody>
      </p:sp>
      <p:sp>
        <p:nvSpPr>
          <p:cNvPr id="10" name="Speech Bubble: Rectangle with Corners Rounded 9">
            <a:extLst>
              <a:ext uri="{FF2B5EF4-FFF2-40B4-BE49-F238E27FC236}">
                <a16:creationId xmlns:a16="http://schemas.microsoft.com/office/drawing/2014/main" id="{6A77C8A5-438C-3C42-5366-766058746A6F}"/>
              </a:ext>
            </a:extLst>
          </p:cNvPr>
          <p:cNvSpPr/>
          <p:nvPr/>
        </p:nvSpPr>
        <p:spPr>
          <a:xfrm>
            <a:off x="4006985" y="4559029"/>
            <a:ext cx="3093395" cy="1629686"/>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“Let me </a:t>
            </a:r>
            <a:r>
              <a:rPr lang="en-GB" sz="2800" i="1" dirty="0">
                <a:solidFill>
                  <a:schemeClr val="bg1"/>
                </a:solidFill>
                <a:effectLst/>
                <a:latin typeface="Calibri" panose="020F0502020204030204" pitchFamily="34" charset="0"/>
                <a:ea typeface="Times New Roman" panose="02020603050405020304" pitchFamily="18" charset="0"/>
              </a:rPr>
              <a:t>just </a:t>
            </a:r>
            <a:r>
              <a:rPr lang="en-GB" sz="2800" dirty="0">
                <a:solidFill>
                  <a:schemeClr val="bg1"/>
                </a:solidFill>
                <a:effectLst/>
                <a:latin typeface="Calibri" panose="020F0502020204030204" pitchFamily="34" charset="0"/>
                <a:ea typeface="Times New Roman" panose="02020603050405020304" pitchFamily="18" charset="0"/>
              </a:rPr>
              <a:t>get my ducks in a row then I can….” </a:t>
            </a:r>
            <a:endParaRPr lang="en-GB" sz="2800" dirty="0">
              <a:solidFill>
                <a:schemeClr val="bg1"/>
              </a:solidFill>
              <a:effectLst/>
              <a:latin typeface="Times New Roman" panose="02020603050405020304" pitchFamily="18" charset="0"/>
              <a:ea typeface="Times New Roman" panose="02020603050405020304" pitchFamily="18" charset="0"/>
            </a:endParaRPr>
          </a:p>
        </p:txBody>
      </p:sp>
      <p:sp>
        <p:nvSpPr>
          <p:cNvPr id="11" name="Speech Bubble: Rectangle with Corners Rounded 10">
            <a:extLst>
              <a:ext uri="{FF2B5EF4-FFF2-40B4-BE49-F238E27FC236}">
                <a16:creationId xmlns:a16="http://schemas.microsoft.com/office/drawing/2014/main" id="{0D796FDE-CF82-9075-56B4-006191DB6F40}"/>
              </a:ext>
            </a:extLst>
          </p:cNvPr>
          <p:cNvSpPr/>
          <p:nvPr/>
        </p:nvSpPr>
        <p:spPr>
          <a:xfrm>
            <a:off x="7462737" y="5048655"/>
            <a:ext cx="2464340" cy="135406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effectLst/>
                <a:latin typeface="Calibri" panose="020F0502020204030204" pitchFamily="34" charset="0"/>
                <a:ea typeface="Times New Roman" panose="02020603050405020304" pitchFamily="18" charset="0"/>
              </a:rPr>
              <a:t>“God, I trusted You but…”</a:t>
            </a:r>
            <a:endParaRPr lang="en-GB" sz="2800" dirty="0">
              <a:solidFill>
                <a:schemeClr val="bg1"/>
              </a:solidFill>
              <a:effectLst/>
              <a:latin typeface="Times New Roman" panose="02020603050405020304" pitchFamily="18" charset="0"/>
              <a:ea typeface="Times New Roman" panose="02020603050405020304" pitchFamily="18" charset="0"/>
            </a:endParaRPr>
          </a:p>
        </p:txBody>
      </p:sp>
      <p:sp>
        <p:nvSpPr>
          <p:cNvPr id="12" name="Speech Bubble: Rectangle with Corners Rounded 11">
            <a:extLst>
              <a:ext uri="{FF2B5EF4-FFF2-40B4-BE49-F238E27FC236}">
                <a16:creationId xmlns:a16="http://schemas.microsoft.com/office/drawing/2014/main" id="{40CF58F5-AB50-7952-DDDB-434626987F58}"/>
              </a:ext>
            </a:extLst>
          </p:cNvPr>
          <p:cNvSpPr/>
          <p:nvPr/>
        </p:nvSpPr>
        <p:spPr>
          <a:xfrm>
            <a:off x="9533108" y="3576233"/>
            <a:ext cx="2313562" cy="1119964"/>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 will trust God </a:t>
            </a:r>
            <a:r>
              <a:rPr lang="en-GB" sz="2800" i="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if</a:t>
            </a:r>
            <a:r>
              <a:rPr lang="en-GB" sz="28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2800" dirty="0">
              <a:solidFill>
                <a:schemeClr val="bg1"/>
              </a:solidFill>
            </a:endParaRPr>
          </a:p>
        </p:txBody>
      </p:sp>
    </p:spTree>
    <p:extLst>
      <p:ext uri="{BB962C8B-B14F-4D97-AF65-F5344CB8AC3E}">
        <p14:creationId xmlns:p14="http://schemas.microsoft.com/office/powerpoint/2010/main" val="102991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1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1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heel(1)">
                                      <p:cBhvr>
                                        <p:cTn id="3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5022-CE46-3C7D-DCE2-EAAD0D3A716E}"/>
              </a:ext>
            </a:extLst>
          </p:cNvPr>
          <p:cNvSpPr>
            <a:spLocks noGrp="1"/>
          </p:cNvSpPr>
          <p:nvPr>
            <p:ph type="title"/>
          </p:nvPr>
        </p:nvSpPr>
        <p:spPr/>
        <p:txBody>
          <a:bodyPr/>
          <a:lstStyle/>
          <a:p>
            <a:pPr algn="ctr"/>
            <a:r>
              <a:rPr lang="en-GB" dirty="0"/>
              <a:t>Letting go of my idols</a:t>
            </a:r>
          </a:p>
        </p:txBody>
      </p:sp>
      <p:sp>
        <p:nvSpPr>
          <p:cNvPr id="4" name="Rectangle: Rounded Corners 3">
            <a:extLst>
              <a:ext uri="{FF2B5EF4-FFF2-40B4-BE49-F238E27FC236}">
                <a16:creationId xmlns:a16="http://schemas.microsoft.com/office/drawing/2014/main" id="{41AC29F0-CECA-2390-F362-F6D326E0C7B0}"/>
              </a:ext>
            </a:extLst>
          </p:cNvPr>
          <p:cNvSpPr/>
          <p:nvPr/>
        </p:nvSpPr>
        <p:spPr>
          <a:xfrm>
            <a:off x="6614809" y="1690688"/>
            <a:ext cx="5019472" cy="226750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For I, the Lord your God, hold your right hand; it is I who say to you, “Fear not, I am the one who helps you.” (Isa 41:13)</a:t>
            </a:r>
          </a:p>
        </p:txBody>
      </p:sp>
      <p:sp>
        <p:nvSpPr>
          <p:cNvPr id="5" name="Rectangle: Rounded Corners 4">
            <a:extLst>
              <a:ext uri="{FF2B5EF4-FFF2-40B4-BE49-F238E27FC236}">
                <a16:creationId xmlns:a16="http://schemas.microsoft.com/office/drawing/2014/main" id="{CD373FFE-8D8D-089F-C529-24A6E3069BC7}"/>
              </a:ext>
            </a:extLst>
          </p:cNvPr>
          <p:cNvSpPr/>
          <p:nvPr/>
        </p:nvSpPr>
        <p:spPr>
          <a:xfrm>
            <a:off x="1170563" y="4390417"/>
            <a:ext cx="4817422" cy="21737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My Father, who has given them to me, is greater than all, and no one is able to snatch them out of the Father's hand. (John 10:29)</a:t>
            </a:r>
          </a:p>
        </p:txBody>
      </p:sp>
      <p:pic>
        <p:nvPicPr>
          <p:cNvPr id="3074" name="Picture 2" descr="Premium Vector | Couple holding hands silhouette. vector ...">
            <a:extLst>
              <a:ext uri="{FF2B5EF4-FFF2-40B4-BE49-F238E27FC236}">
                <a16:creationId xmlns:a16="http://schemas.microsoft.com/office/drawing/2014/main" id="{4305B3DB-B147-D4FD-499F-6560A43BF1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46" t="17163" r="5934" b="15660"/>
          <a:stretch/>
        </p:blipFill>
        <p:spPr bwMode="auto">
          <a:xfrm>
            <a:off x="2201593" y="1902416"/>
            <a:ext cx="2970178" cy="19195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oster New born baby resting on mom's hand. - PIXERS.CA">
            <a:extLst>
              <a:ext uri="{FF2B5EF4-FFF2-40B4-BE49-F238E27FC236}">
                <a16:creationId xmlns:a16="http://schemas.microsoft.com/office/drawing/2014/main" id="{3A4A8507-F4D4-C0A9-BDD1-CAD4E69A6A0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828" b="89860" l="4571" r="91571">
                        <a14:foregroundMark x1="5286" y1="48050" x2="4714" y2="77223"/>
                        <a14:foregroundMark x1="91571" y1="44930" x2="91571" y2="44930"/>
                        <a14:foregroundMark x1="31429" y1="81123" x2="31429" y2="81123"/>
                      </a14:backgroundRemoval>
                    </a14:imgEffect>
                  </a14:imgLayer>
                </a14:imgProps>
              </a:ext>
              <a:ext uri="{28A0092B-C50C-407E-A947-70E740481C1C}">
                <a14:useLocalDpi xmlns:a14="http://schemas.microsoft.com/office/drawing/2010/main" val="0"/>
              </a:ext>
            </a:extLst>
          </a:blip>
          <a:srcRect t="26814" b="9762"/>
          <a:stretch/>
        </p:blipFill>
        <p:spPr bwMode="auto">
          <a:xfrm>
            <a:off x="6729311" y="4040221"/>
            <a:ext cx="4533495" cy="2632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85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0-#ppt_w/2"/>
                                          </p:val>
                                        </p:tav>
                                        <p:tav tm="100000">
                                          <p:val>
                                            <p:strVal val="#ppt_x"/>
                                          </p:val>
                                        </p:tav>
                                      </p:tavLst>
                                    </p:anim>
                                    <p:anim calcmode="lin" valueType="num">
                                      <p:cBhvr additive="base">
                                        <p:cTn id="12"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078"/>
                                        </p:tgtEl>
                                        <p:attrNameLst>
                                          <p:attrName>style.visibility</p:attrName>
                                        </p:attrNameLst>
                                      </p:cBhvr>
                                      <p:to>
                                        <p:strVal val="visible"/>
                                      </p:to>
                                    </p:set>
                                    <p:anim calcmode="lin" valueType="num">
                                      <p:cBhvr additive="base">
                                        <p:cTn id="21" dur="500" fill="hold"/>
                                        <p:tgtEl>
                                          <p:spTgt spid="3078"/>
                                        </p:tgtEl>
                                        <p:attrNameLst>
                                          <p:attrName>ppt_x</p:attrName>
                                        </p:attrNameLst>
                                      </p:cBhvr>
                                      <p:tavLst>
                                        <p:tav tm="0">
                                          <p:val>
                                            <p:strVal val="1+#ppt_w/2"/>
                                          </p:val>
                                        </p:tav>
                                        <p:tav tm="100000">
                                          <p:val>
                                            <p:strVal val="#ppt_x"/>
                                          </p:val>
                                        </p:tav>
                                      </p:tavLst>
                                    </p:anim>
                                    <p:anim calcmode="lin" valueType="num">
                                      <p:cBhvr additive="base">
                                        <p:cTn id="22"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9" name="Rectangle 410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4" name="Picture 8" descr="Man on a Ledge Ending, Explained: How Did Nick Cassidy Plan the Heist?">
            <a:extLst>
              <a:ext uri="{FF2B5EF4-FFF2-40B4-BE49-F238E27FC236}">
                <a16:creationId xmlns:a16="http://schemas.microsoft.com/office/drawing/2014/main" id="{295CEB5B-55F9-5A0F-99CA-36C819E635A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51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F9F9F1-E0E0-696C-DC84-0225726FEC18}"/>
              </a:ext>
            </a:extLst>
          </p:cNvPr>
          <p:cNvSpPr txBox="1"/>
          <p:nvPr/>
        </p:nvSpPr>
        <p:spPr>
          <a:xfrm>
            <a:off x="1536970" y="2042809"/>
            <a:ext cx="9118059" cy="2121158"/>
          </a:xfrm>
          <a:prstGeom prst="rect">
            <a:avLst/>
          </a:prstGeom>
          <a:noFill/>
        </p:spPr>
        <p:txBody>
          <a:bodyPr wrap="square">
            <a:spAutoFit/>
          </a:bodyPr>
          <a:lstStyle/>
          <a:p>
            <a:pPr algn="ctr">
              <a:lnSpc>
                <a:spcPct val="107000"/>
              </a:lnSpc>
              <a:spcAft>
                <a:spcPts val="800"/>
              </a:spcAft>
            </a:pPr>
            <a:r>
              <a:rPr lang="en-GB" sz="2800" i="1" kern="100" dirty="0">
                <a:effectLst/>
                <a:latin typeface="Calibri" panose="020F0502020204030204" pitchFamily="34" charset="0"/>
                <a:ea typeface="Calibri" panose="020F0502020204030204" pitchFamily="34" charset="0"/>
                <a:cs typeface="Times New Roman" panose="02020603050405020304" pitchFamily="18" charset="0"/>
              </a:rPr>
              <a:t>“You have made us for Yourself, O Lord, and our heart is restless until it rests in You.”</a:t>
            </a:r>
          </a:p>
          <a:p>
            <a:pPr algn="ctr">
              <a:lnSpc>
                <a:spcPct val="107000"/>
              </a:lnSpc>
              <a:spcAft>
                <a:spcPts val="800"/>
              </a:spcAft>
            </a:pPr>
            <a:endParaRPr lang="en-GB" sz="2800"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Saint Augustine</a:t>
            </a:r>
          </a:p>
        </p:txBody>
      </p:sp>
      <p:sp>
        <p:nvSpPr>
          <p:cNvPr id="6" name="TextBox 5">
            <a:extLst>
              <a:ext uri="{FF2B5EF4-FFF2-40B4-BE49-F238E27FC236}">
                <a16:creationId xmlns:a16="http://schemas.microsoft.com/office/drawing/2014/main" id="{0E7C55C4-4F95-7177-5DBC-3C31951634FA}"/>
              </a:ext>
            </a:extLst>
          </p:cNvPr>
          <p:cNvSpPr txBox="1"/>
          <p:nvPr/>
        </p:nvSpPr>
        <p:spPr>
          <a:xfrm>
            <a:off x="7036340" y="4916626"/>
            <a:ext cx="5103780" cy="1815882"/>
          </a:xfrm>
          <a:prstGeom prst="rect">
            <a:avLst/>
          </a:prstGeom>
          <a:noFill/>
        </p:spPr>
        <p:txBody>
          <a:bodyPr wrap="square">
            <a:spAutoFit/>
          </a:bodyPr>
          <a:lstStyle/>
          <a:p>
            <a:r>
              <a:rPr lang="en-GB" sz="2800" dirty="0"/>
              <a:t>Question</a:t>
            </a:r>
          </a:p>
          <a:p>
            <a:r>
              <a:rPr lang="en-GB" sz="2800" dirty="0"/>
              <a:t>(3) What do you need to let go of in order to cling to the One who has clung to you?</a:t>
            </a:r>
          </a:p>
        </p:txBody>
      </p:sp>
    </p:spTree>
    <p:extLst>
      <p:ext uri="{BB962C8B-B14F-4D97-AF65-F5344CB8AC3E}">
        <p14:creationId xmlns:p14="http://schemas.microsoft.com/office/powerpoint/2010/main" val="277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5EFAD6-0FD4-7C8D-D85A-408F6543DD7A}"/>
              </a:ext>
            </a:extLst>
          </p:cNvPr>
          <p:cNvSpPr>
            <a:spLocks noChangeArrowheads="1"/>
          </p:cNvSpPr>
          <p:nvPr/>
        </p:nvSpPr>
        <p:spPr bwMode="auto">
          <a:xfrm>
            <a:off x="479899" y="1989826"/>
            <a:ext cx="11452697" cy="2878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2" tIns="7935" rIns="91440" bIns="7935" numCol="1" anchor="ctr" anchorCtr="0" compatLnSpc="1">
            <a:prstTxWarp prst="textNoShape">
              <a:avLst/>
            </a:prstTxWarp>
            <a:spAutoFit/>
          </a:bodyPr>
          <a:lstStyle/>
          <a:p>
            <a:pPr eaLnBrk="0" fontAlgn="base" hangingPunct="0">
              <a:spcBef>
                <a:spcPct val="0"/>
              </a:spcBef>
              <a:spcAft>
                <a:spcPct val="0"/>
              </a:spcAft>
            </a:pPr>
            <a:r>
              <a:rPr lang="en-US" altLang="en-US" sz="2800" kern="0" dirty="0">
                <a:latin typeface="Calibri" panose="020F0502020204030204" pitchFamily="34" charset="0"/>
                <a:cs typeface="Calibri" panose="020F0502020204030204" pitchFamily="34" charset="0"/>
              </a:rPr>
              <a:t>I lean not on my own understanding My life is in the hands of the Maker of heaven</a:t>
            </a:r>
            <a:br>
              <a:rPr lang="en-US" altLang="en-US" sz="2800" kern="0" dirty="0">
                <a:latin typeface="Calibri" panose="020F0502020204030204" pitchFamily="34" charset="0"/>
                <a:cs typeface="Calibri" panose="020F0502020204030204" pitchFamily="34" charset="0"/>
              </a:rPr>
            </a:br>
            <a:br>
              <a:rPr lang="en-US" altLang="en-US" sz="2800" kern="0" dirty="0">
                <a:latin typeface="Calibri" panose="020F0502020204030204" pitchFamily="34" charset="0"/>
                <a:cs typeface="Calibri" panose="020F0502020204030204" pitchFamily="34" charset="0"/>
              </a:rPr>
            </a:br>
            <a:r>
              <a:rPr lang="en-US" altLang="en-US" sz="2800" kern="0" dirty="0">
                <a:latin typeface="Calibri" panose="020F0502020204030204" pitchFamily="34" charset="0"/>
                <a:cs typeface="Calibri" panose="020F0502020204030204" pitchFamily="34" charset="0"/>
              </a:rPr>
              <a:t>I give it all to You God trusting that you'll make something beautiful out of me</a:t>
            </a:r>
            <a:br>
              <a:rPr lang="en-US" altLang="en-US" sz="2800" kern="0" dirty="0">
                <a:latin typeface="Calibri" panose="020F0502020204030204" pitchFamily="34" charset="0"/>
                <a:cs typeface="Calibri" panose="020F0502020204030204" pitchFamily="34" charset="0"/>
              </a:rPr>
            </a:br>
            <a:br>
              <a:rPr lang="en-US" altLang="en-US" sz="2800" kern="0" dirty="0">
                <a:latin typeface="Calibri" panose="020F0502020204030204" pitchFamily="34" charset="0"/>
                <a:cs typeface="Calibri" panose="020F0502020204030204" pitchFamily="34" charset="0"/>
              </a:rPr>
            </a:br>
            <a:r>
              <a:rPr lang="en-US" altLang="en-US" sz="2800" kern="0" dirty="0">
                <a:latin typeface="Calibri" panose="020F0502020204030204" pitchFamily="34" charset="0"/>
                <a:cs typeface="Calibri" panose="020F0502020204030204" pitchFamily="34" charset="0"/>
              </a:rPr>
              <a:t>There's nothing I hold on to</a:t>
            </a:r>
            <a:br>
              <a:rPr lang="en-US" altLang="en-US" sz="2800" kern="0" dirty="0">
                <a:latin typeface="Calibri" panose="020F0502020204030204" pitchFamily="34" charset="0"/>
                <a:cs typeface="Calibri" panose="020F0502020204030204" pitchFamily="34" charset="0"/>
              </a:rPr>
            </a:br>
            <a:endParaRPr kumimoji="0" lang="en-US" altLang="en-US" sz="1800" b="0" i="0" u="none" strike="noStrike" cap="none" normalizeH="0" baseline="0" dirty="0">
              <a:ln>
                <a:noFill/>
              </a:ln>
              <a:effectLst/>
              <a:latin typeface="Arial" panose="020B0604020202020204" pitchFamily="34" charset="0"/>
            </a:endParaRPr>
          </a:p>
        </p:txBody>
      </p:sp>
      <p:sp>
        <p:nvSpPr>
          <p:cNvPr id="4" name="TextBox 3">
            <a:extLst>
              <a:ext uri="{FF2B5EF4-FFF2-40B4-BE49-F238E27FC236}">
                <a16:creationId xmlns:a16="http://schemas.microsoft.com/office/drawing/2014/main" id="{0A908E79-C664-36B5-0164-7E7539A630E2}"/>
              </a:ext>
            </a:extLst>
          </p:cNvPr>
          <p:cNvSpPr txBox="1"/>
          <p:nvPr/>
        </p:nvSpPr>
        <p:spPr>
          <a:xfrm>
            <a:off x="2970178" y="441947"/>
            <a:ext cx="6096000"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800" kern="0" dirty="0">
                <a:solidFill>
                  <a:srgbClr val="000000"/>
                </a:solidFill>
                <a:latin typeface="Calibri" panose="020F0502020204030204" pitchFamily="34" charset="0"/>
                <a:cs typeface="Calibri" panose="020F0502020204030204" pitchFamily="34" charset="0"/>
              </a:rPr>
              <a:t>Nothing I Hold Onto</a:t>
            </a:r>
          </a:p>
        </p:txBody>
      </p:sp>
    </p:spTree>
    <p:extLst>
      <p:ext uri="{BB962C8B-B14F-4D97-AF65-F5344CB8AC3E}">
        <p14:creationId xmlns:p14="http://schemas.microsoft.com/office/powerpoint/2010/main" val="1898648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B52-1FF0-A0DA-471E-297AA9CAFEB2}"/>
              </a:ext>
            </a:extLst>
          </p:cNvPr>
          <p:cNvSpPr>
            <a:spLocks noGrp="1"/>
          </p:cNvSpPr>
          <p:nvPr>
            <p:ph type="title"/>
          </p:nvPr>
        </p:nvSpPr>
        <p:spPr/>
        <p:txBody>
          <a:bodyPr/>
          <a:lstStyle/>
          <a:p>
            <a:pPr algn="ctr"/>
            <a:r>
              <a:rPr lang="en-GB" dirty="0"/>
              <a:t>Response</a:t>
            </a:r>
          </a:p>
        </p:txBody>
      </p:sp>
      <p:sp>
        <p:nvSpPr>
          <p:cNvPr id="3" name="Content Placeholder 2">
            <a:extLst>
              <a:ext uri="{FF2B5EF4-FFF2-40B4-BE49-F238E27FC236}">
                <a16:creationId xmlns:a16="http://schemas.microsoft.com/office/drawing/2014/main" id="{735C2D2C-1E96-D50C-2FA5-42C62C9063F9}"/>
              </a:ext>
            </a:extLst>
          </p:cNvPr>
          <p:cNvSpPr>
            <a:spLocks noGrp="1"/>
          </p:cNvSpPr>
          <p:nvPr>
            <p:ph idx="1"/>
          </p:nvPr>
        </p:nvSpPr>
        <p:spPr/>
        <p:txBody>
          <a:bodyPr/>
          <a:lstStyle/>
          <a:p>
            <a:pPr marL="514350" indent="-514350">
              <a:buFont typeface="+mj-lt"/>
              <a:buAutoNum type="arabicPeriod"/>
            </a:pPr>
            <a:r>
              <a:rPr lang="en-GB" dirty="0">
                <a:solidFill>
                  <a:srgbClr val="000000"/>
                </a:solidFill>
                <a:ea typeface="Times New Roman" panose="02020603050405020304" pitchFamily="18" charset="0"/>
              </a:rPr>
              <a:t>I need to see You afresh</a:t>
            </a:r>
          </a:p>
          <a:p>
            <a:pPr marL="514350" indent="-514350">
              <a:buFont typeface="+mj-lt"/>
              <a:buAutoNum type="arabicPeriod"/>
            </a:pPr>
            <a:r>
              <a:rPr lang="en-GB" dirty="0">
                <a:solidFill>
                  <a:srgbClr val="000000"/>
                </a:solidFill>
                <a:ea typeface="Times New Roman" panose="02020603050405020304" pitchFamily="18" charset="0"/>
              </a:rPr>
              <a:t>I need to respond according to who I know You to be</a:t>
            </a:r>
          </a:p>
          <a:p>
            <a:pPr marL="1028700" lvl="1" indent="-571500">
              <a:buFont typeface="+mj-lt"/>
              <a:buAutoNum type="romanLcPeriod"/>
            </a:pPr>
            <a:r>
              <a:rPr lang="en-GB" sz="2800" dirty="0">
                <a:solidFill>
                  <a:srgbClr val="000000"/>
                </a:solidFill>
                <a:ea typeface="Times New Roman" panose="02020603050405020304" pitchFamily="18" charset="0"/>
              </a:rPr>
              <a:t>Could some of the negative things in your life be allowed by God to nudge you in a different direction? </a:t>
            </a:r>
          </a:p>
          <a:p>
            <a:pPr marL="1028700" lvl="1" indent="-571500">
              <a:buFont typeface="+mj-lt"/>
              <a:buAutoNum type="romanLcPeriod"/>
            </a:pPr>
            <a:r>
              <a:rPr lang="en-GB" sz="2800" dirty="0"/>
              <a:t>Is there a warning you are yet to heed?</a:t>
            </a:r>
          </a:p>
          <a:p>
            <a:pPr marL="1028700" lvl="1" indent="-571500">
              <a:buFont typeface="+mj-lt"/>
              <a:buAutoNum type="romanLcPeriod"/>
            </a:pPr>
            <a:r>
              <a:rPr lang="en-GB" sz="2800" dirty="0"/>
              <a:t>What do you need to let go of in order to cling to the One who has clung to you?</a:t>
            </a:r>
          </a:p>
        </p:txBody>
      </p:sp>
    </p:spTree>
    <p:extLst>
      <p:ext uri="{BB962C8B-B14F-4D97-AF65-F5344CB8AC3E}">
        <p14:creationId xmlns:p14="http://schemas.microsoft.com/office/powerpoint/2010/main" val="750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21432</TotalTime>
  <Words>3213</Words>
  <Application>Microsoft Macintosh PowerPoint</Application>
  <PresentationFormat>Widescreen</PresentationFormat>
  <Paragraphs>295</Paragraphs>
  <Slides>27</Slides>
  <Notes>25</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Calibri</vt:lpstr>
      <vt:lpstr>Calibri Light</vt:lpstr>
      <vt:lpstr>Courier New</vt:lpstr>
      <vt:lpstr>Roboto</vt:lpstr>
      <vt:lpstr>Segoe UI</vt:lpstr>
      <vt:lpstr>Symbol</vt:lpstr>
      <vt:lpstr>system-ui</vt:lpstr>
      <vt:lpstr>Times New Roman</vt:lpstr>
      <vt:lpstr>Office Theme</vt:lpstr>
      <vt:lpstr>The Kings Series - Episode 12</vt:lpstr>
      <vt:lpstr>1 Kings 11:14</vt:lpstr>
      <vt:lpstr>(1) On the wrong side of a ruthless God</vt:lpstr>
      <vt:lpstr>PowerPoint Presentation</vt:lpstr>
      <vt:lpstr>PowerPoint Presentation</vt:lpstr>
      <vt:lpstr>PowerPoint Presentation</vt:lpstr>
      <vt:lpstr>The Ruthlessness of God</vt:lpstr>
      <vt:lpstr>1 Kings 11:41-43</vt:lpstr>
      <vt:lpstr>So, what angered God?</vt:lpstr>
      <vt:lpstr>1 Kings 11:9</vt:lpstr>
      <vt:lpstr>(2) A stubborn, divided heart</vt:lpstr>
      <vt:lpstr>(a) Ignore warning at your own peril</vt:lpstr>
      <vt:lpstr>(b) A turned heart</vt:lpstr>
      <vt:lpstr>So, what turned Solomon’s heart?</vt:lpstr>
      <vt:lpstr>1 Kings 11:1-8</vt:lpstr>
      <vt:lpstr>(3) What are you clinging to?</vt:lpstr>
      <vt:lpstr>“Clung”</vt:lpstr>
      <vt:lpstr>God wants us to “cling” to Him</vt:lpstr>
      <vt:lpstr>Idol worship</vt:lpstr>
      <vt:lpstr>Our culture is filled with idols</vt:lpstr>
      <vt:lpstr>Identifying Idols</vt:lpstr>
      <vt:lpstr>What idolatry sounds like…</vt:lpstr>
      <vt:lpstr>Letting go of my idols</vt:lpstr>
      <vt:lpstr>PowerPoint Presentation</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Study</dc:title>
  <dc:creator>Jamie Singleton</dc:creator>
  <cp:lastModifiedBy>Elspeth Paisley</cp:lastModifiedBy>
  <cp:revision>7</cp:revision>
  <dcterms:created xsi:type="dcterms:W3CDTF">2023-06-21T11:14:23Z</dcterms:created>
  <dcterms:modified xsi:type="dcterms:W3CDTF">2023-11-06T13:54:49Z</dcterms:modified>
</cp:coreProperties>
</file>