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401" r:id="rId3"/>
    <p:sldId id="399" r:id="rId4"/>
    <p:sldId id="400" r:id="rId5"/>
    <p:sldId id="346" r:id="rId6"/>
    <p:sldId id="402" r:id="rId7"/>
    <p:sldId id="405" r:id="rId8"/>
    <p:sldId id="404" r:id="rId9"/>
    <p:sldId id="406" r:id="rId10"/>
    <p:sldId id="410" r:id="rId11"/>
    <p:sldId id="371" r:id="rId12"/>
    <p:sldId id="407" r:id="rId13"/>
    <p:sldId id="409" r:id="rId14"/>
    <p:sldId id="408" r:id="rId15"/>
    <p:sldId id="393" r:id="rId16"/>
    <p:sldId id="394" r:id="rId17"/>
    <p:sldId id="411" r:id="rId18"/>
    <p:sldId id="412" r:id="rId19"/>
    <p:sldId id="395" r:id="rId20"/>
    <p:sldId id="396" r:id="rId21"/>
    <p:sldId id="392" r:id="rId22"/>
    <p:sldId id="413" r:id="rId23"/>
    <p:sldId id="415" r:id="rId24"/>
    <p:sldId id="414" r:id="rId25"/>
    <p:sldId id="3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DF41E3-CD8E-4CE0-A739-795596D40E53}" v="440" dt="2024-01-26T22:47:26.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65850" autoAdjust="0"/>
  </p:normalViewPr>
  <p:slideViewPr>
    <p:cSldViewPr snapToGrid="0">
      <p:cViewPr varScale="1">
        <p:scale>
          <a:sx n="82" d="100"/>
          <a:sy n="82" d="100"/>
        </p:scale>
        <p:origin x="228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DF686-F5CC-4DA2-8F19-6F9C879DCD19}" type="datetimeFigureOut">
              <a:rPr lang="en-GB" smtClean="0"/>
              <a:t>29/01/2024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A103C7-A3AB-456A-92E2-2F9339F8EE35}" type="slidenum">
              <a:rPr lang="en-GB" smtClean="0"/>
              <a:t>‹#›</a:t>
            </a:fld>
            <a:endParaRPr lang="en-GB"/>
          </a:p>
        </p:txBody>
      </p:sp>
    </p:spTree>
    <p:extLst>
      <p:ext uri="{BB962C8B-B14F-4D97-AF65-F5344CB8AC3E}">
        <p14:creationId xmlns:p14="http://schemas.microsoft.com/office/powerpoint/2010/main" val="266122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biblehub.com/matthew/6-32.ht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a:t>
            </a:fld>
            <a:endParaRPr lang="en-GB"/>
          </a:p>
        </p:txBody>
      </p:sp>
    </p:spTree>
    <p:extLst>
      <p:ext uri="{BB962C8B-B14F-4D97-AF65-F5344CB8AC3E}">
        <p14:creationId xmlns:p14="http://schemas.microsoft.com/office/powerpoint/2010/main" val="4203733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God created everything to reveal what He is like</a:t>
            </a:r>
          </a:p>
          <a:p>
            <a:r>
              <a:rPr lang="en-GB" dirty="0"/>
              <a:t>Out of His love He created mankind and invited us into close relationship with Him – He created us like Him and let us experience what He is like so we could join Him in His plans to fill the earth with His likeness</a:t>
            </a:r>
          </a:p>
          <a:p>
            <a:r>
              <a:rPr lang="en-GB" dirty="0"/>
              <a:t>But mankind rebelled and decided they wanted to create a world about ourself </a:t>
            </a:r>
          </a:p>
        </p:txBody>
      </p:sp>
      <p:sp>
        <p:nvSpPr>
          <p:cNvPr id="4" name="Slide Number Placeholder 3"/>
          <p:cNvSpPr>
            <a:spLocks noGrp="1"/>
          </p:cNvSpPr>
          <p:nvPr>
            <p:ph type="sldNum" sz="quarter" idx="5"/>
          </p:nvPr>
        </p:nvSpPr>
        <p:spPr/>
        <p:txBody>
          <a:bodyPr/>
          <a:lstStyle/>
          <a:p>
            <a:fld id="{E5A103C7-A3AB-456A-92E2-2F9339F8EE35}" type="slidenum">
              <a:rPr lang="en-GB" smtClean="0"/>
              <a:t>2</a:t>
            </a:fld>
            <a:endParaRPr lang="en-GB"/>
          </a:p>
        </p:txBody>
      </p:sp>
    </p:spTree>
    <p:extLst>
      <p:ext uri="{BB962C8B-B14F-4D97-AF65-F5344CB8AC3E}">
        <p14:creationId xmlns:p14="http://schemas.microsoft.com/office/powerpoint/2010/main" val="83486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God selected one man, Abraham and promised to make a nation from his descendants (Israel) through whom God would reunite Himself with the world</a:t>
            </a:r>
          </a:p>
          <a:p>
            <a:r>
              <a:rPr lang="en-GB" dirty="0"/>
              <a:t>By the beginning of 1 Kings the current king of Israel David hands the kingdom over to his son, Solomon</a:t>
            </a:r>
          </a:p>
          <a:p>
            <a:r>
              <a:rPr lang="en-GB" dirty="0"/>
              <a:t>Solomon oversees the golden period of the country (builds the temple) but his devotion to God is half-heart </a:t>
            </a:r>
          </a:p>
          <a:p>
            <a:r>
              <a:rPr lang="en-GB" dirty="0"/>
              <a:t>By the time he his son, Rehoboam, takes over the kingdom is riddled with false gods and </a:t>
            </a:r>
            <a:r>
              <a:rPr lang="en-GB" dirty="0" err="1"/>
              <a:t>Reho</a:t>
            </a:r>
            <a:r>
              <a:rPr lang="en-GB" dirty="0"/>
              <a:t> has no interest in serving God</a:t>
            </a:r>
          </a:p>
          <a:p>
            <a:r>
              <a:rPr lang="en-GB" dirty="0"/>
              <a:t>This leads to the kingdom being split – Israel to the north (representing 10 tribes) and Judah to the south, led by David’s family, (representing 2 tribes)</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3</a:t>
            </a:fld>
            <a:endParaRPr lang="en-GB"/>
          </a:p>
        </p:txBody>
      </p:sp>
    </p:spTree>
    <p:extLst>
      <p:ext uri="{BB962C8B-B14F-4D97-AF65-F5344CB8AC3E}">
        <p14:creationId xmlns:p14="http://schemas.microsoft.com/office/powerpoint/2010/main" val="3449684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skipping chapters 15 and 16</a:t>
            </a:r>
          </a:p>
          <a:p>
            <a:r>
              <a:rPr lang="en-GB" dirty="0"/>
              <a:t>North – Jeroboam succeeded by Nadab (son), Coup </a:t>
            </a:r>
            <a:r>
              <a:rPr lang="en-GB" dirty="0" err="1"/>
              <a:t>Baasha</a:t>
            </a:r>
            <a:r>
              <a:rPr lang="en-GB" dirty="0"/>
              <a:t>, succeeded by </a:t>
            </a:r>
            <a:r>
              <a:rPr lang="en-GB" dirty="0" err="1"/>
              <a:t>Elah</a:t>
            </a:r>
            <a:r>
              <a:rPr lang="en-GB" dirty="0"/>
              <a:t> (son), Coup </a:t>
            </a:r>
            <a:r>
              <a:rPr lang="en-GB" dirty="0" err="1"/>
              <a:t>Zimri</a:t>
            </a:r>
            <a:r>
              <a:rPr lang="en-GB" dirty="0"/>
              <a:t>, Coup </a:t>
            </a:r>
            <a:r>
              <a:rPr lang="en-GB" dirty="0" err="1"/>
              <a:t>Omri</a:t>
            </a:r>
            <a:r>
              <a:rPr lang="en-GB" dirty="0"/>
              <a:t>, Ahab (son)</a:t>
            </a:r>
          </a:p>
          <a:p>
            <a:r>
              <a:rPr lang="en-GB" dirty="0"/>
              <a:t>South – Rehoboam succeeded by </a:t>
            </a:r>
            <a:r>
              <a:rPr lang="en-GB" dirty="0" err="1"/>
              <a:t>Adijah</a:t>
            </a:r>
            <a:r>
              <a:rPr lang="en-GB" dirty="0"/>
              <a:t> (son), succeeded by Asa (son), </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4</a:t>
            </a:fld>
            <a:endParaRPr lang="en-GB"/>
          </a:p>
        </p:txBody>
      </p:sp>
    </p:spTree>
    <p:extLst>
      <p:ext uri="{BB962C8B-B14F-4D97-AF65-F5344CB8AC3E}">
        <p14:creationId xmlns:p14="http://schemas.microsoft.com/office/powerpoint/2010/main" val="188937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5</a:t>
            </a:fld>
            <a:endParaRPr lang="en-GB"/>
          </a:p>
        </p:txBody>
      </p:sp>
    </p:spTree>
    <p:extLst>
      <p:ext uri="{BB962C8B-B14F-4D97-AF65-F5344CB8AC3E}">
        <p14:creationId xmlns:p14="http://schemas.microsoft.com/office/powerpoint/2010/main" val="1289183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A103C7-A3AB-456A-92E2-2F9339F8EE35}" type="slidenum">
              <a:rPr lang="en-GB" smtClean="0"/>
              <a:t>6</a:t>
            </a:fld>
            <a:endParaRPr lang="en-GB"/>
          </a:p>
        </p:txBody>
      </p:sp>
    </p:spTree>
    <p:extLst>
      <p:ext uri="{BB962C8B-B14F-4D97-AF65-F5344CB8AC3E}">
        <p14:creationId xmlns:p14="http://schemas.microsoft.com/office/powerpoint/2010/main" val="204510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It was in this darkness that God sent Elijah</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7</a:t>
            </a:fld>
            <a:endParaRPr lang="en-GB"/>
          </a:p>
        </p:txBody>
      </p:sp>
    </p:spTree>
    <p:extLst>
      <p:ext uri="{BB962C8B-B14F-4D97-AF65-F5344CB8AC3E}">
        <p14:creationId xmlns:p14="http://schemas.microsoft.com/office/powerpoint/2010/main" val="240227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God is commitment to us, to never leave or forsake us, no matter the mess we choose. He keeps sending His love, in this time via the prophet Elijah, but eventually He rolls up His sleeves and sends His Son. </a:t>
            </a:r>
          </a:p>
          <a:p>
            <a:endParaRPr lang="en-GB" sz="1200" i="1" kern="100" dirty="0">
              <a:solidFill>
                <a:srgbClr val="001320"/>
              </a:solidFill>
              <a:effectLst/>
              <a:latin typeface="Roboto" panose="02000000000000000000" pitchFamily="2" charset="0"/>
              <a:ea typeface="Aptos" panose="020B0004020202020204" pitchFamily="34" charset="0"/>
              <a:cs typeface="Times New Roman" panose="02020603050405020304" pitchFamily="18" charset="0"/>
            </a:endParaRPr>
          </a:p>
          <a:p>
            <a:r>
              <a:rPr lang="en-GB" sz="1200" i="1" kern="100" dirty="0">
                <a:solidFill>
                  <a:srgbClr val="001320"/>
                </a:solidFill>
                <a:effectLst/>
                <a:latin typeface="Roboto" panose="02000000000000000000" pitchFamily="2" charset="0"/>
                <a:ea typeface="Aptos" panose="020B0004020202020204" pitchFamily="34" charset="0"/>
                <a:cs typeface="Times New Roman" panose="02020603050405020304" pitchFamily="18" charset="0"/>
              </a:rPr>
              <a:t>Isa 9:2 The people walking in darkness have seen a great light; on those living in the land of deep darkness a light has dawned.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And now He packs you with His Holy Spirit and send you into a desperate, dying world.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“Man! this place is so messed up!” – Yes, other wise He would send you somewhere else!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If you want comfort you have signed up to advanced the wrong kingdom, you have committed to present the wrong king (one who loved the world to the point He laid down His life for it!)</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8</a:t>
            </a:fld>
            <a:endParaRPr lang="en-GB"/>
          </a:p>
        </p:txBody>
      </p:sp>
    </p:spTree>
    <p:extLst>
      <p:ext uri="{BB962C8B-B14F-4D97-AF65-F5344CB8AC3E}">
        <p14:creationId xmlns:p14="http://schemas.microsoft.com/office/powerpoint/2010/main" val="3243997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Question</a:t>
            </a:r>
          </a:p>
          <a:p>
            <a:endParaRPr lang="en-GB" dirty="0"/>
          </a:p>
          <a:p>
            <a:r>
              <a:rPr lang="en-GB" dirty="0"/>
              <a:t>Do you want to know He is with you?</a:t>
            </a:r>
          </a:p>
          <a:p>
            <a:endParaRPr lang="en-GB" dirty="0"/>
          </a:p>
          <a:p>
            <a:r>
              <a:rPr lang="en-GB" dirty="0"/>
              <a:t>Will you accept that He has sent you to be His light in dark places? How might this affect how you think/act?</a:t>
            </a:r>
          </a:p>
        </p:txBody>
      </p:sp>
      <p:sp>
        <p:nvSpPr>
          <p:cNvPr id="4" name="Slide Number Placeholder 3"/>
          <p:cNvSpPr>
            <a:spLocks noGrp="1"/>
          </p:cNvSpPr>
          <p:nvPr>
            <p:ph type="sldNum" sz="quarter" idx="5"/>
          </p:nvPr>
        </p:nvSpPr>
        <p:spPr/>
        <p:txBody>
          <a:bodyPr/>
          <a:lstStyle/>
          <a:p>
            <a:fld id="{E5A103C7-A3AB-456A-92E2-2F9339F8EE35}" type="slidenum">
              <a:rPr lang="en-GB" smtClean="0"/>
              <a:t>9</a:t>
            </a:fld>
            <a:endParaRPr lang="en-GB"/>
          </a:p>
        </p:txBody>
      </p:sp>
    </p:spTree>
    <p:extLst>
      <p:ext uri="{BB962C8B-B14F-4D97-AF65-F5344CB8AC3E}">
        <p14:creationId xmlns:p14="http://schemas.microsoft.com/office/powerpoint/2010/main" val="4099369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Declares drought – as He had promised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Deut</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11:17</a:t>
            </a:r>
          </a:p>
          <a:p>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Then the </a:t>
            </a:r>
            <a:r>
              <a:rPr lang="en-GB" sz="1100" kern="100" cap="small" dirty="0">
                <a:effectLst/>
                <a:latin typeface="Aptos" panose="020B0004020202020204" pitchFamily="34" charset="0"/>
                <a:ea typeface="Aptos" panose="020B0004020202020204" pitchFamily="34" charset="0"/>
                <a:cs typeface="Times New Roman" panose="02020603050405020304" pitchFamily="18" charset="0"/>
              </a:rPr>
              <a:t>Lord</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’s anger will burn against you, and he will shut up the heavens so that it will not rain and the ground will yield no produce, and you will soon perish from the good land the </a:t>
            </a:r>
            <a:r>
              <a:rPr lang="en-GB" sz="1100" kern="100" cap="small" dirty="0">
                <a:effectLst/>
                <a:latin typeface="Aptos" panose="020B0004020202020204" pitchFamily="34" charset="0"/>
                <a:ea typeface="Aptos" panose="020B0004020202020204" pitchFamily="34" charset="0"/>
                <a:cs typeface="Times New Roman" panose="02020603050405020304" pitchFamily="18" charset="0"/>
              </a:rPr>
              <a:t>Lord</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is giving you.</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e.g. Washing car with William and Arthur. They start using hose on each other and not listening and soaking other cars and passers-by – I turn off the water. They protest but then I can get their attention and reestablish them in the correct order. I want to work with them because I love them.</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10</a:t>
            </a:fld>
            <a:endParaRPr lang="en-GB"/>
          </a:p>
        </p:txBody>
      </p:sp>
    </p:spTree>
    <p:extLst>
      <p:ext uri="{BB962C8B-B14F-4D97-AF65-F5344CB8AC3E}">
        <p14:creationId xmlns:p14="http://schemas.microsoft.com/office/powerpoint/2010/main" val="3629247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When you know He is your Father, He is your provider (don’t need hauled) </a:t>
            </a:r>
          </a:p>
          <a:p>
            <a:pPr>
              <a:lnSpc>
                <a:spcPct val="115000"/>
              </a:lnSpc>
              <a:spcAft>
                <a:spcPts val="800"/>
              </a:spcAft>
            </a:pP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If Elijah had planned, he wouldn’t have come up with this idea</a:t>
            </a:r>
            <a:endParaRPr lang="en-GB" sz="1200" dirty="0">
              <a:effectLst/>
              <a:latin typeface="Calibri" panose="020F0502020204030204" pitchFamily="34" charset="0"/>
              <a:ea typeface="Calibri" panose="020F0502020204030204" pitchFamily="34" charset="0"/>
            </a:endParaRPr>
          </a:p>
          <a:p>
            <a:pPr marL="342900" lvl="0" indent="-342900">
              <a:lnSpc>
                <a:spcPct val="115000"/>
              </a:lnSpc>
              <a:spcAft>
                <a:spcPts val="800"/>
              </a:spcAft>
              <a:buFont typeface="Roboto" panose="02000000000000000000" pitchFamily="2" charset="0"/>
              <a:buChar char="-"/>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UberEATS (ravens forgo their meat!)</a:t>
            </a:r>
            <a:endParaRPr lang="en-GB" sz="1200" dirty="0">
              <a:effectLst/>
              <a:latin typeface="Calibri" panose="020F0502020204030204" pitchFamily="34" charset="0"/>
              <a:ea typeface="Roboto" panose="02000000000000000000" pitchFamily="2" charset="0"/>
              <a:cs typeface="Roboto" panose="02000000000000000000" pitchFamily="2" charset="0"/>
            </a:endParaRP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Elijah danger make brook the source but when it dries he doesn’t panic </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Opportunity for God to take further on journey</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Terror to adventure if you know the guy behind the wheel</a:t>
            </a:r>
            <a:endParaRPr lang="en-GB" sz="1200" dirty="0">
              <a:effectLst/>
              <a:latin typeface="Calibri" panose="020F0502020204030204" pitchFamily="34" charset="0"/>
              <a:ea typeface="Calibri" panose="020F0502020204030204" pitchFamily="34" charset="0"/>
            </a:endParaRPr>
          </a:p>
          <a:p>
            <a:endParaRPr lang="en-GB" sz="1200" dirty="0"/>
          </a:p>
          <a:p>
            <a:r>
              <a:rPr lang="en-GB" sz="1200" dirty="0"/>
              <a:t>Need to know difference between source and channel </a:t>
            </a:r>
          </a:p>
        </p:txBody>
      </p:sp>
      <p:sp>
        <p:nvSpPr>
          <p:cNvPr id="4" name="Slide Number Placeholder 3"/>
          <p:cNvSpPr>
            <a:spLocks noGrp="1"/>
          </p:cNvSpPr>
          <p:nvPr>
            <p:ph type="sldNum" sz="quarter" idx="5"/>
          </p:nvPr>
        </p:nvSpPr>
        <p:spPr/>
        <p:txBody>
          <a:bodyPr/>
          <a:lstStyle/>
          <a:p>
            <a:fld id="{E5A103C7-A3AB-456A-92E2-2F9339F8EE35}" type="slidenum">
              <a:rPr lang="en-GB" smtClean="0"/>
              <a:t>11</a:t>
            </a:fld>
            <a:endParaRPr lang="en-GB"/>
          </a:p>
        </p:txBody>
      </p:sp>
    </p:spTree>
    <p:extLst>
      <p:ext uri="{BB962C8B-B14F-4D97-AF65-F5344CB8AC3E}">
        <p14:creationId xmlns:p14="http://schemas.microsoft.com/office/powerpoint/2010/main" val="623353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A103C7-A3AB-456A-92E2-2F9339F8EE35}" type="slidenum">
              <a:rPr lang="en-GB" smtClean="0"/>
              <a:t>12</a:t>
            </a:fld>
            <a:endParaRPr lang="en-GB"/>
          </a:p>
        </p:txBody>
      </p:sp>
    </p:spTree>
    <p:extLst>
      <p:ext uri="{BB962C8B-B14F-4D97-AF65-F5344CB8AC3E}">
        <p14:creationId xmlns:p14="http://schemas.microsoft.com/office/powerpoint/2010/main" val="2515916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 to be clear about difference between Source and Channel</a:t>
            </a:r>
          </a:p>
          <a:p>
            <a:r>
              <a:rPr lang="en-GB" dirty="0"/>
              <a:t>God is the source and He gets resources to us via various channels</a:t>
            </a:r>
          </a:p>
          <a:p>
            <a:r>
              <a:rPr lang="en-GB" dirty="0"/>
              <a:t>We need wisdom to put our bucket under the correct channel to catch the resource</a:t>
            </a:r>
          </a:p>
          <a:p>
            <a:r>
              <a:rPr lang="en-GB" dirty="0"/>
              <a:t>e.g. Baltazar – tax rebate </a:t>
            </a:r>
          </a:p>
        </p:txBody>
      </p:sp>
      <p:sp>
        <p:nvSpPr>
          <p:cNvPr id="4" name="Slide Number Placeholder 3"/>
          <p:cNvSpPr>
            <a:spLocks noGrp="1"/>
          </p:cNvSpPr>
          <p:nvPr>
            <p:ph type="sldNum" sz="quarter" idx="5"/>
          </p:nvPr>
        </p:nvSpPr>
        <p:spPr/>
        <p:txBody>
          <a:bodyPr/>
          <a:lstStyle/>
          <a:p>
            <a:fld id="{E5A103C7-A3AB-456A-92E2-2F9339F8EE35}" type="slidenum">
              <a:rPr lang="en-GB" smtClean="0"/>
              <a:t>13</a:t>
            </a:fld>
            <a:endParaRPr lang="en-GB"/>
          </a:p>
        </p:txBody>
      </p:sp>
    </p:spTree>
    <p:extLst>
      <p:ext uri="{BB962C8B-B14F-4D97-AF65-F5344CB8AC3E}">
        <p14:creationId xmlns:p14="http://schemas.microsoft.com/office/powerpoint/2010/main" val="1232540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Aft>
                <a:spcPts val="800"/>
              </a:spcAft>
            </a:pPr>
            <a:r>
              <a:rPr lang="en-GB" sz="105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Your lovely, heavenly father knows what you need (which resource you lack). He is willing and able to meet your need. Don’t act like He doesn’t know, don’t care or is unable to meet your need. </a:t>
            </a:r>
            <a:endParaRPr lang="en-GB" sz="1050" dirty="0">
              <a:effectLst/>
              <a:latin typeface="Calibri" panose="020F0502020204030204" pitchFamily="34" charset="0"/>
              <a:ea typeface="Calibri" panose="020F0502020204030204" pitchFamily="34" charset="0"/>
            </a:endParaRPr>
          </a:p>
          <a:p>
            <a:pPr>
              <a:lnSpc>
                <a:spcPct val="100000"/>
              </a:lnSpc>
              <a:spcAft>
                <a:spcPts val="800"/>
              </a:spcAft>
            </a:pPr>
            <a:r>
              <a:rPr lang="en-GB" sz="105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But because you know and believe He has you safe in the palm of His hand, it frees you up to give your attention to what He asks of you (i.e. seek first the kingdom, give your last flour to stranger) </a:t>
            </a:r>
            <a:endParaRPr lang="en-GB" sz="1050" dirty="0">
              <a:effectLst/>
              <a:latin typeface="Calibri" panose="020F0502020204030204" pitchFamily="34" charset="0"/>
              <a:ea typeface="Calibri" panose="020F0502020204030204" pitchFamily="34" charset="0"/>
            </a:endParaRPr>
          </a:p>
          <a:p>
            <a:pPr>
              <a:lnSpc>
                <a:spcPct val="100000"/>
              </a:lnSpc>
              <a:spcAft>
                <a:spcPts val="800"/>
              </a:spcAft>
            </a:pPr>
            <a:r>
              <a:rPr lang="en-GB" sz="105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050" dirty="0">
              <a:effectLst/>
              <a:latin typeface="Calibri" panose="020F0502020204030204" pitchFamily="34" charset="0"/>
              <a:ea typeface="Calibri" panose="020F0502020204030204" pitchFamily="34" charset="0"/>
            </a:endParaRPr>
          </a:p>
          <a:p>
            <a:pPr>
              <a:lnSpc>
                <a:spcPct val="100000"/>
              </a:lnSpc>
            </a:pPr>
            <a:r>
              <a:rPr lang="en-GB" sz="1050" dirty="0"/>
              <a:t>Knowing the Source</a:t>
            </a:r>
          </a:p>
          <a:p>
            <a:pPr marL="0" marR="0" lvl="0" indent="0" algn="l" defTabSz="914400" rtl="0" eaLnBrk="1" fontAlgn="auto" latinLnBrk="0" hangingPunct="1">
              <a:lnSpc>
                <a:spcPct val="100000"/>
              </a:lnSpc>
              <a:spcBef>
                <a:spcPts val="0"/>
              </a:spcBef>
              <a:spcAft>
                <a:spcPts val="800"/>
              </a:spcAft>
              <a:buClrTx/>
              <a:buSzTx/>
              <a:buFontTx/>
              <a:buNone/>
              <a:tabLst/>
              <a:defRPr/>
            </a:pPr>
            <a:r>
              <a:rPr lang="en-GB" sz="1050" u="none" kern="1200" dirty="0">
                <a:solidFill>
                  <a:srgbClr val="001320"/>
                </a:solidFill>
                <a:effectLst/>
                <a:highlight>
                  <a:srgbClr val="FFFFFF"/>
                </a:highlight>
                <a:ea typeface="Roboto" panose="02000000000000000000" pitchFamily="2" charset="0"/>
                <a:cs typeface="Roboto" panose="02000000000000000000" pitchFamily="2" charset="0"/>
              </a:rPr>
              <a:t>“Which of you, if your son asks for bread, will give him a stone? Or if he asks for a fish, will give him a snake? If you, then, though you are evil, know how to give good gifts to your children, how much more will your Father in heaven give good gifts to those who ask him! </a:t>
            </a:r>
            <a:r>
              <a:rPr lang="en-GB" sz="1050" dirty="0">
                <a:solidFill>
                  <a:srgbClr val="001320"/>
                </a:solidFill>
                <a:highlight>
                  <a:srgbClr val="FFFFFF"/>
                </a:highlight>
                <a:ea typeface="Roboto" panose="02000000000000000000" pitchFamily="2" charset="0"/>
                <a:cs typeface="Roboto" panose="02000000000000000000" pitchFamily="2" charset="0"/>
              </a:rPr>
              <a:t>- </a:t>
            </a:r>
            <a:r>
              <a:rPr lang="en-GB" sz="1050" u="none" kern="1200" dirty="0">
                <a:solidFill>
                  <a:srgbClr val="001320"/>
                </a:solidFill>
                <a:effectLst/>
                <a:highlight>
                  <a:srgbClr val="FFFFFF"/>
                </a:highlight>
                <a:ea typeface="Roboto" panose="02000000000000000000" pitchFamily="2" charset="0"/>
                <a:cs typeface="Roboto" panose="02000000000000000000" pitchFamily="2" charset="0"/>
              </a:rPr>
              <a:t>Matt 7:9-11</a:t>
            </a:r>
            <a:endParaRPr lang="en-GB" sz="1050" u="none" kern="1200" dirty="0">
              <a:solidFill>
                <a:srgbClr val="001320"/>
              </a:solidFill>
              <a:effectLst/>
              <a:highlight>
                <a:srgbClr val="FFFFFF"/>
              </a:highlight>
              <a:ea typeface="Roboto"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endParaRPr>
          </a:p>
          <a:p>
            <a:pPr>
              <a:lnSpc>
                <a:spcPct val="100000"/>
              </a:lnSpc>
              <a:spcAft>
                <a:spcPts val="800"/>
              </a:spcAft>
            </a:pPr>
            <a:endParaRPr lang="en-GB" sz="1050" u="none" kern="1200" dirty="0">
              <a:solidFill>
                <a:srgbClr val="001320"/>
              </a:solidFill>
              <a:effectLst/>
              <a:highlight>
                <a:srgbClr val="FFFFFF"/>
              </a:highlight>
              <a:ea typeface="Roboto" panose="02000000000000000000" pitchFamily="2" charset="0"/>
              <a:cs typeface="Roboto" panose="02000000000000000000" pitchFamily="2" charset="0"/>
            </a:endParaRPr>
          </a:p>
          <a:p>
            <a:pPr>
              <a:lnSpc>
                <a:spcPct val="100000"/>
              </a:lnSpc>
              <a:spcAft>
                <a:spcPts val="800"/>
              </a:spcAft>
            </a:pPr>
            <a:r>
              <a:rPr lang="en-GB" sz="1050" u="none" kern="1200" dirty="0">
                <a:solidFill>
                  <a:srgbClr val="001320"/>
                </a:solidFill>
                <a:effectLst/>
                <a:highlight>
                  <a:srgbClr val="FFFFFF"/>
                </a:highlight>
                <a:ea typeface="Roboto" panose="02000000000000000000" pitchFamily="2" charset="0"/>
                <a:cs typeface="Roboto" panose="02000000000000000000" pitchFamily="2" charset="0"/>
              </a:rPr>
              <a:t>So do not worry, saying, ‘What shall we eat?’ or ‘What shall we drink?’ or ‘What shall we wear?’ For the pagans run after all these things, and your heavenly Father knows that you need them. But seek first his kingdom and his righteousness, and all these things will be given to you as well. </a:t>
            </a:r>
            <a:r>
              <a:rPr lang="en-GB" sz="1050" dirty="0">
                <a:solidFill>
                  <a:srgbClr val="001320"/>
                </a:solidFill>
                <a:highlight>
                  <a:srgbClr val="FFFFFF"/>
                </a:highlight>
                <a:ea typeface="Roboto" panose="02000000000000000000" pitchFamily="2" charset="0"/>
                <a:cs typeface="Roboto" panose="02000000000000000000" pitchFamily="2" charset="0"/>
              </a:rPr>
              <a:t>- </a:t>
            </a:r>
            <a:r>
              <a:rPr lang="en-GB" sz="1050" u="none" kern="1200">
                <a:solidFill>
                  <a:srgbClr val="001320"/>
                </a:solidFill>
                <a:effectLst/>
                <a:highlight>
                  <a:srgbClr val="FFFFFF"/>
                </a:highlight>
                <a:ea typeface="Roboto" panose="02000000000000000000" pitchFamily="2" charset="0"/>
                <a:cs typeface="Roboto" panose="02000000000000000000" pitchFamily="2" charset="0"/>
              </a:rPr>
              <a:t>Matt 6:31-33</a:t>
            </a:r>
            <a:endParaRPr lang="en-GB" sz="1050" u="none" kern="1200" dirty="0">
              <a:solidFill>
                <a:srgbClr val="001320"/>
              </a:solidFill>
              <a:effectLst/>
              <a:highlight>
                <a:srgbClr val="FFFFFF"/>
              </a:highlight>
              <a:ea typeface="Roboto" panose="02000000000000000000" pitchFamily="2" charset="0"/>
              <a:cs typeface="Roboto" panose="02000000000000000000" pitchFamily="2" charset="0"/>
            </a:endParaRPr>
          </a:p>
          <a:p>
            <a:pPr algn="l">
              <a:lnSpc>
                <a:spcPct val="100000"/>
              </a:lnSpc>
              <a:spcAft>
                <a:spcPts val="800"/>
              </a:spcAft>
            </a:pPr>
            <a:r>
              <a:rPr lang="en-GB" sz="1050" dirty="0">
                <a:solidFill>
                  <a:srgbClr val="001320"/>
                </a:solidFill>
                <a:effectLst/>
                <a:highlight>
                  <a:srgbClr val="FFFFFF"/>
                </a:highlight>
                <a:ea typeface="Roboto" panose="02000000000000000000" pitchFamily="2" charset="0"/>
                <a:cs typeface="Roboto" panose="02000000000000000000" pitchFamily="2" charset="0"/>
              </a:rPr>
              <a:t>…your Father knows what you need before you ask him - Matt 6:8</a:t>
            </a:r>
            <a:r>
              <a:rPr lang="en-GB" sz="1050" u="none" kern="1200" dirty="0">
                <a:solidFill>
                  <a:srgbClr val="001320"/>
                </a:solidFill>
                <a:effectLst/>
                <a:highlight>
                  <a:srgbClr val="FFFFFF"/>
                </a:highlight>
                <a:ea typeface="Roboto" panose="02000000000000000000" pitchFamily="2" charset="0"/>
                <a:cs typeface="Roboto" panose="02000000000000000000" pitchFamily="2" charset="0"/>
              </a:rPr>
              <a:t> </a:t>
            </a:r>
            <a:endParaRPr lang="en-GB" sz="1050" dirty="0"/>
          </a:p>
        </p:txBody>
      </p:sp>
      <p:sp>
        <p:nvSpPr>
          <p:cNvPr id="4" name="Slide Number Placeholder 3"/>
          <p:cNvSpPr>
            <a:spLocks noGrp="1"/>
          </p:cNvSpPr>
          <p:nvPr>
            <p:ph type="sldNum" sz="quarter" idx="5"/>
          </p:nvPr>
        </p:nvSpPr>
        <p:spPr/>
        <p:txBody>
          <a:bodyPr/>
          <a:lstStyle/>
          <a:p>
            <a:fld id="{E5A103C7-A3AB-456A-92E2-2F9339F8EE35}" type="slidenum">
              <a:rPr lang="en-GB" smtClean="0"/>
              <a:t>14</a:t>
            </a:fld>
            <a:endParaRPr lang="en-GB"/>
          </a:p>
        </p:txBody>
      </p:sp>
    </p:spTree>
    <p:extLst>
      <p:ext uri="{BB962C8B-B14F-4D97-AF65-F5344CB8AC3E}">
        <p14:creationId xmlns:p14="http://schemas.microsoft.com/office/powerpoint/2010/main" val="2514747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15</a:t>
            </a:fld>
            <a:endParaRPr lang="en-GB"/>
          </a:p>
        </p:txBody>
      </p:sp>
    </p:spTree>
    <p:extLst>
      <p:ext uri="{BB962C8B-B14F-4D97-AF65-F5344CB8AC3E}">
        <p14:creationId xmlns:p14="http://schemas.microsoft.com/office/powerpoint/2010/main" val="3638529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16</a:t>
            </a:fld>
            <a:endParaRPr lang="en-GB"/>
          </a:p>
        </p:txBody>
      </p:sp>
    </p:spTree>
    <p:extLst>
      <p:ext uri="{BB962C8B-B14F-4D97-AF65-F5344CB8AC3E}">
        <p14:creationId xmlns:p14="http://schemas.microsoft.com/office/powerpoint/2010/main" val="2601772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How would you feel between verse 7 &amp; 8? Anxious, panic, adventure</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Dawn – logbook of God’s miraculous provision, served its purpose</a:t>
            </a:r>
            <a:endParaRPr lang="en-GB" sz="1100" dirty="0">
              <a:effectLst/>
              <a:latin typeface="Calibri" panose="020F0502020204030204" pitchFamily="34" charset="0"/>
              <a:ea typeface="Calibri" panose="020F0502020204030204" pitchFamily="34"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Sent to Sidon with His God</a:t>
            </a:r>
          </a:p>
          <a:p>
            <a:r>
              <a:rPr lang="en-GB" sz="11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God has sent me here to a widow who will feed you – when she says she doesn’t have resources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Make assessment based on what God has required rather than what I think I can manage</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 can’t see how I can afford to tithe, but God commands it so I start with what pleases Him and trust He knows and can meet your needs (He is willing and able).</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“I have commanded” – but she has no idea but yet she found it in her heart</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Didn’t have the command in your head/ear, but had it in her heart (Follow from nudge beyond rational thinking</a:t>
            </a:r>
            <a:r>
              <a:rPr lang="en-GB" sz="1100" dirty="0">
                <a:solidFill>
                  <a:srgbClr val="001320"/>
                </a:solidFill>
                <a:effectLst/>
                <a:latin typeface="Roboto" panose="02000000000000000000" pitchFamily="2" charset="0"/>
                <a:ea typeface="Roboto" panose="02000000000000000000" pitchFamily="2" charset="0"/>
                <a:cs typeface="Roboto" panose="02000000000000000000" pitchFamily="2" charset="0"/>
              </a:rPr>
              <a:t>)</a:t>
            </a:r>
            <a:endParaRPr lang="en-GB" sz="11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17</a:t>
            </a:fld>
            <a:endParaRPr lang="en-GB"/>
          </a:p>
        </p:txBody>
      </p:sp>
    </p:spTree>
    <p:extLst>
      <p:ext uri="{BB962C8B-B14F-4D97-AF65-F5344CB8AC3E}">
        <p14:creationId xmlns:p14="http://schemas.microsoft.com/office/powerpoint/2010/main" val="911481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Yet she was willing to respond</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Then Elijah ups the stakes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Only had enough for her and child but told to FIRST give to Elijah</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Give of first fruits</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Trust in God’s provision</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Obvious God is behind this – totally unreasonable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Do not fear – released a power of peace</a:t>
            </a:r>
            <a:endParaRPr lang="en-GB" sz="1100" dirty="0">
              <a:effectLst/>
              <a:latin typeface="Calibri" panose="020F0502020204030204" pitchFamily="34" charset="0"/>
              <a:ea typeface="Calibri" panose="020F0502020204030204" pitchFamily="34" charset="0"/>
            </a:endParaRPr>
          </a:p>
          <a:p>
            <a:pPr>
              <a:lnSpc>
                <a:spcPct val="115000"/>
              </a:lnSpc>
              <a:spcAft>
                <a:spcPts val="800"/>
              </a:spcAft>
            </a:pPr>
            <a:r>
              <a:rPr lang="en-GB" sz="1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Not her God (yet)</a:t>
            </a:r>
            <a:endParaRPr lang="en-GB" sz="1100" dirty="0">
              <a:effectLst/>
              <a:latin typeface="Calibri" panose="020F0502020204030204" pitchFamily="34" charset="0"/>
              <a:ea typeface="Calibri" panose="020F0502020204030204" pitchFamily="34"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God flicks the switch of the channel He uses – miracle flour until rain starts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18</a:t>
            </a:fld>
            <a:endParaRPr lang="en-GB"/>
          </a:p>
        </p:txBody>
      </p:sp>
    </p:spTree>
    <p:extLst>
      <p:ext uri="{BB962C8B-B14F-4D97-AF65-F5344CB8AC3E}">
        <p14:creationId xmlns:p14="http://schemas.microsoft.com/office/powerpoint/2010/main" val="3284662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19</a:t>
            </a:fld>
            <a:endParaRPr lang="en-GB"/>
          </a:p>
        </p:txBody>
      </p:sp>
    </p:spTree>
    <p:extLst>
      <p:ext uri="{BB962C8B-B14F-4D97-AF65-F5344CB8AC3E}">
        <p14:creationId xmlns:p14="http://schemas.microsoft.com/office/powerpoint/2010/main" val="4232980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20</a:t>
            </a:fld>
            <a:endParaRPr lang="en-GB"/>
          </a:p>
        </p:txBody>
      </p:sp>
    </p:spTree>
    <p:extLst>
      <p:ext uri="{BB962C8B-B14F-4D97-AF65-F5344CB8AC3E}">
        <p14:creationId xmlns:p14="http://schemas.microsoft.com/office/powerpoint/2010/main" val="1408212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Does God cause tragedy, or does he work within tragedy?</a:t>
            </a:r>
            <a:endParaRPr lang="en-GB" sz="1200" dirty="0">
              <a:effectLst/>
              <a:latin typeface="Calibri" panose="020F0502020204030204" pitchFamily="34" charset="0"/>
              <a:ea typeface="Calibri" panose="020F0502020204030204" pitchFamily="34" charset="0"/>
            </a:endParaRPr>
          </a:p>
          <a:p>
            <a:pPr marL="0" indent="0">
              <a:buNone/>
            </a:pPr>
            <a:endParaRPr lang="en-GB" sz="1200"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endParaRPr>
          </a:p>
          <a:p>
            <a:pPr marL="342900" indent="-342900">
              <a:buAutoNum type="arabicParenBoth"/>
            </a:pPr>
            <a:r>
              <a:rPr lang="en-GB" sz="1200"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Tragedy is real</a:t>
            </a:r>
          </a:p>
          <a:p>
            <a:pPr marL="800100" lvl="1" indent="-342900">
              <a:buFont typeface="Arial" panose="020B0604020202020204" pitchFamily="34" charset="0"/>
              <a:buChar char="•"/>
            </a:pPr>
            <a:r>
              <a:rPr lang="en-GB" sz="1200"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The woman has no husband. The death of her son will be the end of her - no way to be provided for.</a:t>
            </a:r>
          </a:p>
          <a:p>
            <a:pPr marL="800100" lvl="1" indent="-342900">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He empathises with our weakness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Heb</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4:15)</a:t>
            </a:r>
          </a:p>
          <a:p>
            <a:r>
              <a:rPr lang="en-GB" sz="12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(2) Address complaint correctly</a:t>
            </a:r>
          </a:p>
          <a:p>
            <a:r>
              <a:rPr lang="en-GB" sz="1200"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‘What do you have against me?’ </a:t>
            </a:r>
            <a:r>
              <a:rPr lang="en-GB" sz="1200" u="sng"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aimed at</a:t>
            </a:r>
            <a:r>
              <a:rPr lang="en-GB" sz="1200"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Elijah.</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Elijah then asks God what’s going on - </a:t>
            </a:r>
            <a:r>
              <a:rPr lang="en-GB" sz="1200" u="sng"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aimed at</a:t>
            </a: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God</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Elijah not need to defend God but asked Him about it (address complaint to right person – keep speaking to Him about it – Psalms) </a:t>
            </a:r>
            <a:endParaRPr lang="en-GB" sz="1200" dirty="0">
              <a:effectLst/>
              <a:latin typeface="Calibri" panose="020F0502020204030204" pitchFamily="34" charset="0"/>
              <a:ea typeface="Calibri" panose="020F0502020204030204" pitchFamily="34" charset="0"/>
            </a:endParaRPr>
          </a:p>
          <a:p>
            <a:pPr>
              <a:lnSpc>
                <a:spcPct val="115000"/>
              </a:lnSpc>
              <a:spcAft>
                <a:spcPts val="800"/>
              </a:spcAft>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200" dirty="0">
              <a:effectLst/>
              <a:latin typeface="Calibri" panose="020F0502020204030204" pitchFamily="34" charset="0"/>
              <a:ea typeface="Calibri" panose="020F0502020204030204" pitchFamily="34" charset="0"/>
            </a:endParaRPr>
          </a:p>
          <a:p>
            <a:pPr marL="457200">
              <a:spcAft>
                <a:spcPts val="1125"/>
              </a:spcAft>
            </a:pPr>
            <a:r>
              <a:rPr lang="en-GB" sz="1200" dirty="0">
                <a:solidFill>
                  <a:srgbClr val="3C4858"/>
                </a:solidFill>
                <a:effectLst/>
                <a:latin typeface="Roboto" panose="02000000000000000000" pitchFamily="2" charset="0"/>
                <a:ea typeface="Times New Roman" panose="02020603050405020304" pitchFamily="18" charset="0"/>
              </a:rPr>
              <a:t>Psalm 13.</a:t>
            </a:r>
            <a:endParaRPr lang="en-GB" sz="1200" dirty="0">
              <a:effectLst/>
              <a:latin typeface="Times New Roman" panose="02020603050405020304" pitchFamily="18" charset="0"/>
              <a:ea typeface="Times New Roman" panose="02020603050405020304" pitchFamily="18" charset="0"/>
            </a:endParaRPr>
          </a:p>
          <a:p>
            <a:pPr marL="457200">
              <a:spcAft>
                <a:spcPts val="1125"/>
              </a:spcAft>
            </a:pPr>
            <a:r>
              <a:rPr lang="en-GB" sz="1200" i="1" dirty="0">
                <a:solidFill>
                  <a:srgbClr val="3C4858"/>
                </a:solidFill>
                <a:effectLst/>
                <a:latin typeface="Roboto" panose="02000000000000000000" pitchFamily="2" charset="0"/>
                <a:ea typeface="Times New Roman" panose="02020603050405020304" pitchFamily="18" charset="0"/>
              </a:rPr>
              <a:t>How long, Lord? Will you forget me forever?</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    How long will you hide your face from me?</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How long must I wrestle with my thoughts</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    and day after day have sorrow in my heart?</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    How long will my enemy triumph over me?</a:t>
            </a:r>
            <a:br>
              <a:rPr lang="en-GB" sz="1200" i="1" dirty="0">
                <a:solidFill>
                  <a:srgbClr val="3C4858"/>
                </a:solidFill>
                <a:effectLst/>
                <a:latin typeface="Roboto" panose="02000000000000000000" pitchFamily="2" charset="0"/>
                <a:ea typeface="Times New Roman" panose="02020603050405020304" pitchFamily="18" charset="0"/>
              </a:rPr>
            </a:b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Look on me and answer, Lord my God.</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    Give light to my eyes, or I will sleep in death,</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and my enemy will say, “I have overcome him,”</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    and my foes will rejoice when I fall.</a:t>
            </a:r>
            <a:br>
              <a:rPr lang="en-GB" sz="1200" i="1" dirty="0">
                <a:solidFill>
                  <a:srgbClr val="3C4858"/>
                </a:solidFill>
                <a:effectLst/>
                <a:latin typeface="Roboto" panose="02000000000000000000" pitchFamily="2" charset="0"/>
                <a:ea typeface="Times New Roman" panose="02020603050405020304" pitchFamily="18" charset="0"/>
              </a:rPr>
            </a:b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But I trust in your unfailing love;</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    my heart rejoices in your salvation.</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I will sing the Lord’s praise,</a:t>
            </a:r>
            <a:br>
              <a:rPr lang="en-GB" sz="1200" i="1" dirty="0">
                <a:solidFill>
                  <a:srgbClr val="3C4858"/>
                </a:solidFill>
                <a:effectLst/>
                <a:latin typeface="Roboto" panose="02000000000000000000" pitchFamily="2" charset="0"/>
                <a:ea typeface="Times New Roman" panose="02020603050405020304" pitchFamily="18" charset="0"/>
              </a:rPr>
            </a:br>
            <a:r>
              <a:rPr lang="en-GB" sz="1200" i="1" dirty="0">
                <a:solidFill>
                  <a:srgbClr val="3C4858"/>
                </a:solidFill>
                <a:effectLst/>
                <a:latin typeface="Roboto" panose="02000000000000000000" pitchFamily="2" charset="0"/>
                <a:ea typeface="Times New Roman" panose="02020603050405020304" pitchFamily="18" charset="0"/>
              </a:rPr>
              <a:t>    for he has been good to me.</a:t>
            </a:r>
          </a:p>
          <a:p>
            <a:pPr marL="457200">
              <a:spcAft>
                <a:spcPts val="1125"/>
              </a:spcAft>
            </a:pPr>
            <a:endParaRPr lang="en-GB" sz="1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(3) </a:t>
            </a:r>
            <a:r>
              <a:rPr lang="en-GB" sz="1200" dirty="0"/>
              <a:t>God works good through tragedy</a:t>
            </a:r>
          </a:p>
          <a:p>
            <a:r>
              <a:rPr lang="en-GB" sz="1200" b="0" i="0" dirty="0">
                <a:solidFill>
                  <a:srgbClr val="001320"/>
                </a:solidFill>
                <a:effectLst/>
                <a:latin typeface="Roboto" panose="02000000000000000000" pitchFamily="2" charset="0"/>
              </a:rPr>
              <a:t>And we know that in all things God works for the good of those who love him, who have been called according to his purpose. Rom 8:28</a:t>
            </a:r>
            <a:endParaRPr lang="en-GB" sz="1200" dirty="0"/>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(4) We can still serve our purpose during tragedy </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21</a:t>
            </a:fld>
            <a:endParaRPr lang="en-GB"/>
          </a:p>
        </p:txBody>
      </p:sp>
    </p:spTree>
    <p:extLst>
      <p:ext uri="{BB962C8B-B14F-4D97-AF65-F5344CB8AC3E}">
        <p14:creationId xmlns:p14="http://schemas.microsoft.com/office/powerpoint/2010/main" val="2483681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No guarantee adverse conditions will soften and improve my character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kern="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The key thing is that I turn to Him in such times and ask that He will be glorified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kern="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Whether we face tragedy or not. Whether we know why we face tragedy or not. None of these scenarios detract from our purpose – to display God’s glory </a:t>
            </a:r>
            <a:endParaRPr lang="en-GB" sz="1800" dirty="0">
              <a:effectLst/>
              <a:latin typeface="Calibri" panose="020F0502020204030204" pitchFamily="34" charset="0"/>
              <a:ea typeface="Calibri" panose="020F0502020204030204" pitchFamily="34" charset="0"/>
            </a:endParaRPr>
          </a:p>
          <a:p>
            <a:r>
              <a:rPr lang="en-GB" sz="1800" kern="10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Am I in this for the removal of pain, or for the glorification of God?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22</a:t>
            </a:fld>
            <a:endParaRPr lang="en-GB"/>
          </a:p>
        </p:txBody>
      </p:sp>
    </p:spTree>
    <p:extLst>
      <p:ext uri="{BB962C8B-B14F-4D97-AF65-F5344CB8AC3E}">
        <p14:creationId xmlns:p14="http://schemas.microsoft.com/office/powerpoint/2010/main" val="793778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You became a Christian a few years ago and you did the Doulos Course. You were taught that God has and loves integrity (honesty and transparency). What was your reaction to this teaching? </a:t>
            </a:r>
            <a:endParaRPr lang="en-GB" sz="10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Felt convicted</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Quit well paying job to shock and unbelief of colleagues</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b="1"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You quit this job in October, how did things work out for you?</a:t>
            </a:r>
            <a:endParaRPr lang="en-GB" sz="10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Apart from a few days work I had no regular work or prospect of work </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By December savings whittling down</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I was anxious (e.g. Turning off lights)</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During this time </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742950" lvl="1" indent="-285750">
              <a:buFont typeface="Courier New" panose="02070309020205020404" pitchFamily="49" charset="0"/>
              <a:buChar char="o"/>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Fraud on account</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buFont typeface="Courier New" panose="02070309020205020404" pitchFamily="49" charset="0"/>
              <a:buChar char="o"/>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Car broke down</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b="1"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How did you feel?</a:t>
            </a:r>
            <a:endParaRPr lang="en-GB" sz="10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Wondering if I’d made wrong decision but still knew God wants integrity</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lgn="just">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Ex colleagues offer chance to return – Tempting (financial security was a huge pull)</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algn="just"/>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n-GB" sz="1000" b="1"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But as you were faithful to God, God proved Himself faithful to you</a:t>
            </a:r>
            <a:endParaRPr lang="en-GB" sz="10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Brother drove from Luton to fix the part</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On 15th dec Gordon Brewer prayed for work (I wasn’t expecting because construction industry slows down near Christmas)</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By end of the day - 3 offers for work</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Job I took, I was the only worker kept on right to Christmas eve and given Christmas bonus</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000" b="1"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What did this show you of God?</a:t>
            </a:r>
            <a:endParaRPr lang="en-GB" sz="10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pPr marL="342900" lvl="0" indent="-342900">
              <a:buFont typeface="Roboto" panose="02000000000000000000" pitchFamily="2" charset="0"/>
              <a:buChar char="-"/>
            </a:pPr>
            <a:r>
              <a:rPr lang="en-GB" sz="1000"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I’ve never had to be anxious about money since</a:t>
            </a:r>
            <a:endParaRPr lang="en-GB" sz="1000" kern="100" dirty="0">
              <a:effectLst/>
              <a:latin typeface="Aptos" panose="020B0004020202020204" pitchFamily="34" charset="0"/>
              <a:ea typeface="Roboto" panose="02000000000000000000" pitchFamily="2" charset="0"/>
              <a:cs typeface="Roboto" panose="02000000000000000000" pitchFamily="2" charset="0"/>
            </a:endParaRPr>
          </a:p>
          <a:p>
            <a:endParaRPr lang="en-GB" sz="1000" dirty="0"/>
          </a:p>
        </p:txBody>
      </p:sp>
      <p:sp>
        <p:nvSpPr>
          <p:cNvPr id="4" name="Slide Number Placeholder 3"/>
          <p:cNvSpPr>
            <a:spLocks noGrp="1"/>
          </p:cNvSpPr>
          <p:nvPr>
            <p:ph type="sldNum" sz="quarter" idx="5"/>
          </p:nvPr>
        </p:nvSpPr>
        <p:spPr/>
        <p:txBody>
          <a:bodyPr/>
          <a:lstStyle/>
          <a:p>
            <a:fld id="{E5A103C7-A3AB-456A-92E2-2F9339F8EE35}" type="slidenum">
              <a:rPr lang="en-GB" smtClean="0"/>
              <a:t>23</a:t>
            </a:fld>
            <a:endParaRPr lang="en-GB"/>
          </a:p>
        </p:txBody>
      </p:sp>
    </p:spTree>
    <p:extLst>
      <p:ext uri="{BB962C8B-B14F-4D97-AF65-F5344CB8AC3E}">
        <p14:creationId xmlns:p14="http://schemas.microsoft.com/office/powerpoint/2010/main" val="36101916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24</a:t>
            </a:fld>
            <a:endParaRPr lang="en-GB"/>
          </a:p>
        </p:txBody>
      </p:sp>
    </p:spTree>
    <p:extLst>
      <p:ext uri="{BB962C8B-B14F-4D97-AF65-F5344CB8AC3E}">
        <p14:creationId xmlns:p14="http://schemas.microsoft.com/office/powerpoint/2010/main" val="531358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25</a:t>
            </a:fld>
            <a:endParaRPr lang="en-GB"/>
          </a:p>
        </p:txBody>
      </p:sp>
    </p:spTree>
    <p:extLst>
      <p:ext uri="{BB962C8B-B14F-4D97-AF65-F5344CB8AC3E}">
        <p14:creationId xmlns:p14="http://schemas.microsoft.com/office/powerpoint/2010/main" val="3774441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4E-82A0-BC31-F330-4085A84E8B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5A262A-B93D-2A37-9B4C-0FE006EC9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1D275-228A-37F5-D52E-8CE82E46C613}"/>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5" name="Footer Placeholder 4">
            <a:extLst>
              <a:ext uri="{FF2B5EF4-FFF2-40B4-BE49-F238E27FC236}">
                <a16:creationId xmlns:a16="http://schemas.microsoft.com/office/drawing/2014/main" id="{DEAAE93C-9C3B-A0C1-D21C-002573F3EF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512C8-5DF8-9B24-08D3-06C223FEBCDD}"/>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993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3F26-CBBE-1C21-7BF7-8036D640D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C4F4A-E107-FA21-BBDF-82E5BD931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26BDF-D6DF-98FE-DF44-3D347197F52D}"/>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5" name="Footer Placeholder 4">
            <a:extLst>
              <a:ext uri="{FF2B5EF4-FFF2-40B4-BE49-F238E27FC236}">
                <a16:creationId xmlns:a16="http://schemas.microsoft.com/office/drawing/2014/main" id="{98F46C4F-2807-01ED-6627-A0536A89AC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A8BDA-F3A8-E5B8-1D8D-33AFFEBFD3C7}"/>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26592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BE76-E55F-8149-1EC2-B42F16149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7C9E2-BDE0-FF8F-BEF7-D58E019DD9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389373-EB36-79C7-2E00-32353B4DCDF8}"/>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5" name="Footer Placeholder 4">
            <a:extLst>
              <a:ext uri="{FF2B5EF4-FFF2-40B4-BE49-F238E27FC236}">
                <a16:creationId xmlns:a16="http://schemas.microsoft.com/office/drawing/2014/main" id="{5391F8EA-EDC2-C331-5093-22D6F11E46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6615D-2BBB-0FEF-89F3-52297DE83CE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4806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6C33-8C9B-B5EE-56DD-3FEDD0307D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EF2C24-B348-9DAE-A335-C424EB14A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96AB4C-2C7A-A5B1-76C9-1FA817AFD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48B9D5-AF37-6323-D1D3-063AE904ED47}"/>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6" name="Footer Placeholder 5">
            <a:extLst>
              <a:ext uri="{FF2B5EF4-FFF2-40B4-BE49-F238E27FC236}">
                <a16:creationId xmlns:a16="http://schemas.microsoft.com/office/drawing/2014/main" id="{B7E36447-420C-7A86-1719-7D9FBC9B3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F3B02-0802-4BAC-1A00-399F123B831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79089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81B7-6DD9-B50B-1BFA-D5E8A26F4F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1F982-5CDA-4D28-3BA1-C9F37706A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557AE-AE2D-1A3A-712F-657D86AC7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415A8D-39CC-2486-50E0-92B9D9BD2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059E6-5750-07B5-C982-7EB9100B8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BBFE92B-FF31-F8B7-CEAB-9793DEFF4F94}"/>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8" name="Footer Placeholder 7">
            <a:extLst>
              <a:ext uri="{FF2B5EF4-FFF2-40B4-BE49-F238E27FC236}">
                <a16:creationId xmlns:a16="http://schemas.microsoft.com/office/drawing/2014/main" id="{B9301A4A-44D2-0ADE-B565-C5FE7501F9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CCFB-AC33-6EEE-A50E-E9AB86B7082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1887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1B2-ED98-F001-C8F3-80A9D86E61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63E90C-6FA7-23C8-F450-FC902C926510}"/>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4" name="Footer Placeholder 3">
            <a:extLst>
              <a:ext uri="{FF2B5EF4-FFF2-40B4-BE49-F238E27FC236}">
                <a16:creationId xmlns:a16="http://schemas.microsoft.com/office/drawing/2014/main" id="{38E54C92-51C0-DF32-D724-B0A51F622D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FF1368-1CC5-1982-DB88-FD71D6113236}"/>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513904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A0AA1-8086-92F8-9F89-4C8F798B7FEB}"/>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3" name="Footer Placeholder 2">
            <a:extLst>
              <a:ext uri="{FF2B5EF4-FFF2-40B4-BE49-F238E27FC236}">
                <a16:creationId xmlns:a16="http://schemas.microsoft.com/office/drawing/2014/main" id="{B9C1C765-AA61-F339-C7C9-3647D7032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50775E-201F-7A35-2B7B-7AC74C5160E1}"/>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05100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68A1-856B-5914-BFFE-5ADEA80F9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151B3C-8E38-2E5C-0DE4-ACD1A0AF4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CF36F-F10D-51A1-8A6A-925F4E537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894DE-00CD-4EF7-C242-DF77AE70E338}"/>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6" name="Footer Placeholder 5">
            <a:extLst>
              <a:ext uri="{FF2B5EF4-FFF2-40B4-BE49-F238E27FC236}">
                <a16:creationId xmlns:a16="http://schemas.microsoft.com/office/drawing/2014/main" id="{2B1C046D-86AC-A99E-243C-89A83B7D42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6A2BC-143A-CF64-1ED3-254D372F67D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89065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6D4-CC47-3F10-575D-E5629559A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A2DE71-2F85-6A62-985D-59148A41A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D82C54-34A9-C228-81A9-24583B4E7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67C1-C167-2121-163F-48A664103656}"/>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6" name="Footer Placeholder 5">
            <a:extLst>
              <a:ext uri="{FF2B5EF4-FFF2-40B4-BE49-F238E27FC236}">
                <a16:creationId xmlns:a16="http://schemas.microsoft.com/office/drawing/2014/main" id="{645736A9-A339-61D0-6406-776D5D505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2D892-0AAE-57F6-FD38-E87A7CDFD04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410099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CB0F-F69E-07D6-785B-67F6D6EA7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8CD41D-27DE-058D-3D6E-C7448B6723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0AE2D-FEC6-08F4-31CA-29067B478EFD}"/>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5" name="Footer Placeholder 4">
            <a:extLst>
              <a:ext uri="{FF2B5EF4-FFF2-40B4-BE49-F238E27FC236}">
                <a16:creationId xmlns:a16="http://schemas.microsoft.com/office/drawing/2014/main" id="{70D3AB9F-B3AA-EB0E-73F0-6C74CCC0F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EAB90-C45C-BCEE-7F23-9F9DE273871E}"/>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12482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F98AF-125A-8935-BFC4-E4E4811C51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2F1509-AF51-D0E5-A6D8-E10B5C07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8C760-CE00-A5E1-FECF-66459723B348}"/>
              </a:ext>
            </a:extLst>
          </p:cNvPr>
          <p:cNvSpPr>
            <a:spLocks noGrp="1"/>
          </p:cNvSpPr>
          <p:nvPr>
            <p:ph type="dt" sz="half" idx="10"/>
          </p:nvPr>
        </p:nvSpPr>
        <p:spPr/>
        <p:txBody>
          <a:bodyPr/>
          <a:lstStyle/>
          <a:p>
            <a:fld id="{D8E62C7F-6FFB-4DF1-8D32-3A90871BCE46}" type="datetimeFigureOut">
              <a:rPr lang="en-GB" smtClean="0"/>
              <a:t>29/01/2024</a:t>
            </a:fld>
            <a:endParaRPr lang="en-GB"/>
          </a:p>
        </p:txBody>
      </p:sp>
      <p:sp>
        <p:nvSpPr>
          <p:cNvPr id="5" name="Footer Placeholder 4">
            <a:extLst>
              <a:ext uri="{FF2B5EF4-FFF2-40B4-BE49-F238E27FC236}">
                <a16:creationId xmlns:a16="http://schemas.microsoft.com/office/drawing/2014/main" id="{57525866-0E65-D528-DB5C-08347126E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1F79A-7CA4-BC3F-9E56-802D06A9F194}"/>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3350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D06C4-7045-97CD-C858-9414BE771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97B1AF-80EF-3353-A993-587D3800E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75E55-0822-691A-9CAF-A8C9698D2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62C7F-6FFB-4DF1-8D32-3A90871BCE46}" type="datetimeFigureOut">
              <a:rPr lang="en-GB" smtClean="0"/>
              <a:t>29/01/2024</a:t>
            </a:fld>
            <a:endParaRPr lang="en-GB"/>
          </a:p>
        </p:txBody>
      </p:sp>
      <p:sp>
        <p:nvSpPr>
          <p:cNvPr id="5" name="Footer Placeholder 4">
            <a:extLst>
              <a:ext uri="{FF2B5EF4-FFF2-40B4-BE49-F238E27FC236}">
                <a16:creationId xmlns:a16="http://schemas.microsoft.com/office/drawing/2014/main" id="{FD091439-6534-FF3B-7EDC-FE14C39FB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FA0DF5-F9C0-685D-1873-A86BAF0F2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99F4D-2E0F-4FAA-B6D3-462AF2262260}" type="slidenum">
              <a:rPr lang="en-GB" smtClean="0"/>
              <a:t>‹#›</a:t>
            </a:fld>
            <a:endParaRPr lang="en-GB"/>
          </a:p>
        </p:txBody>
      </p:sp>
    </p:spTree>
    <p:extLst>
      <p:ext uri="{BB962C8B-B14F-4D97-AF65-F5344CB8AC3E}">
        <p14:creationId xmlns:p14="http://schemas.microsoft.com/office/powerpoint/2010/main" val="242084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95" name="Rectangle 309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holding a parachute&#10;&#10;Description automatically generated">
            <a:extLst>
              <a:ext uri="{FF2B5EF4-FFF2-40B4-BE49-F238E27FC236}">
                <a16:creationId xmlns:a16="http://schemas.microsoft.com/office/drawing/2014/main" id="{07D9F572-A2E3-7202-A1C8-47426E944F5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1524000" y="1122362"/>
            <a:ext cx="9144000" cy="2900518"/>
          </a:xfrm>
        </p:spPr>
        <p:txBody>
          <a:bodyPr>
            <a:normAutofit/>
          </a:bodyPr>
          <a:lstStyle/>
          <a:p>
            <a:r>
              <a:rPr lang="en-GB">
                <a:solidFill>
                  <a:srgbClr val="FFFFFF"/>
                </a:solidFill>
              </a:rPr>
              <a:t>The Kings Series - Episode 16</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1524000" y="4159404"/>
            <a:ext cx="9144000" cy="1098395"/>
          </a:xfrm>
        </p:spPr>
        <p:txBody>
          <a:bodyPr>
            <a:normAutofit/>
          </a:bodyPr>
          <a:lstStyle/>
          <a:p>
            <a:endParaRPr lang="en-GB" sz="3200" dirty="0">
              <a:solidFill>
                <a:srgbClr val="FFFFFF"/>
              </a:solidFill>
            </a:endParaRPr>
          </a:p>
          <a:p>
            <a:r>
              <a:rPr lang="en-GB" sz="3200" dirty="0">
                <a:solidFill>
                  <a:srgbClr val="FFFFFF"/>
                </a:solidFill>
              </a:rPr>
              <a:t>28</a:t>
            </a:r>
            <a:r>
              <a:rPr lang="en-GB" sz="3200" baseline="30000" dirty="0">
                <a:solidFill>
                  <a:srgbClr val="FFFFFF"/>
                </a:solidFill>
              </a:rPr>
              <a:t>th</a:t>
            </a:r>
            <a:r>
              <a:rPr lang="en-GB" sz="3200" dirty="0">
                <a:solidFill>
                  <a:srgbClr val="FFFFFF"/>
                </a:solidFill>
              </a:rPr>
              <a:t> Jan 2024</a:t>
            </a:r>
          </a:p>
        </p:txBody>
      </p:sp>
    </p:spTree>
    <p:extLst>
      <p:ext uri="{BB962C8B-B14F-4D97-AF65-F5344CB8AC3E}">
        <p14:creationId xmlns:p14="http://schemas.microsoft.com/office/powerpoint/2010/main" val="1782891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8B646C36-EEEC-4D52-8E8E-206F4CD8A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155" name="Group 6154">
            <a:extLst>
              <a:ext uri="{FF2B5EF4-FFF2-40B4-BE49-F238E27FC236}">
                <a16:creationId xmlns:a16="http://schemas.microsoft.com/office/drawing/2014/main" id="{9B970977-38DA-4F81-AA88-8C778B31E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605" y="625095"/>
            <a:ext cx="4114800" cy="5731349"/>
            <a:chOff x="1674895" y="1345036"/>
            <a:chExt cx="5428610" cy="4210939"/>
          </a:xfrm>
        </p:grpSpPr>
        <p:sp>
          <p:nvSpPr>
            <p:cNvPr id="6156" name="Rectangle 6155">
              <a:extLst>
                <a:ext uri="{FF2B5EF4-FFF2-40B4-BE49-F238E27FC236}">
                  <a16:creationId xmlns:a16="http://schemas.microsoft.com/office/drawing/2014/main" id="{ABD8D5A9-DEB3-4157-B7CD-835197F3A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Rectangle 6156">
              <a:extLst>
                <a:ext uri="{FF2B5EF4-FFF2-40B4-BE49-F238E27FC236}">
                  <a16:creationId xmlns:a16="http://schemas.microsoft.com/office/drawing/2014/main" id="{ADF0BC23-5452-4DFE-9C27-F7CBE1D527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59" name="Rectangle 6158">
            <a:extLst>
              <a:ext uri="{FF2B5EF4-FFF2-40B4-BE49-F238E27FC236}">
                <a16:creationId xmlns:a16="http://schemas.microsoft.com/office/drawing/2014/main" id="{C00B7DBB-97E9-4F5F-B72E-EECCFCC9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07" y="531228"/>
            <a:ext cx="4114800" cy="5731348"/>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3F17A6-9F3A-80DF-3F07-BB21B328E9BE}"/>
              </a:ext>
            </a:extLst>
          </p:cNvPr>
          <p:cNvSpPr>
            <a:spLocks noGrp="1"/>
          </p:cNvSpPr>
          <p:nvPr>
            <p:ph type="title"/>
          </p:nvPr>
        </p:nvSpPr>
        <p:spPr>
          <a:xfrm>
            <a:off x="677119" y="974089"/>
            <a:ext cx="3785384" cy="3406696"/>
          </a:xfrm>
        </p:spPr>
        <p:txBody>
          <a:bodyPr vert="horz" lIns="91440" tIns="45720" rIns="91440" bIns="45720" rtlCol="0" anchor="b">
            <a:normAutofit/>
          </a:bodyPr>
          <a:lstStyle/>
          <a:p>
            <a:pPr algn="ctr"/>
            <a:r>
              <a:rPr lang="en-US" sz="6000" kern="1200">
                <a:solidFill>
                  <a:schemeClr val="bg1"/>
                </a:solidFill>
                <a:latin typeface="+mj-lt"/>
                <a:ea typeface="+mj-ea"/>
                <a:cs typeface="+mj-cs"/>
              </a:rPr>
              <a:t>The Story So Far…</a:t>
            </a:r>
          </a:p>
        </p:txBody>
      </p:sp>
      <p:grpSp>
        <p:nvGrpSpPr>
          <p:cNvPr id="6161"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15710" y="974089"/>
            <a:ext cx="1054466" cy="469689"/>
            <a:chOff x="9841624" y="4115729"/>
            <a:chExt cx="602169" cy="268223"/>
          </a:xfrm>
          <a:solidFill>
            <a:schemeClr val="bg1"/>
          </a:solidFill>
        </p:grpSpPr>
        <p:sp>
          <p:nvSpPr>
            <p:cNvPr id="6162" name="Freeform: Shape 6161">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3" name="Freeform: Shape 6162">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4" name="Freeform: Shape 6163">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5" name="Freeform: Shape 6164">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6" name="Freeform: Shape 6165">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6168" name="Oval 6167">
            <a:extLst>
              <a:ext uri="{FF2B5EF4-FFF2-40B4-BE49-F238E27FC236}">
                <a16:creationId xmlns:a16="http://schemas.microsoft.com/office/drawing/2014/main" id="{1C8B8E59-A269-4CAA-BE7D-AFD4E852C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102" y="5190817"/>
            <a:ext cx="366014" cy="35726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170" name="Oval 6169">
            <a:extLst>
              <a:ext uri="{FF2B5EF4-FFF2-40B4-BE49-F238E27FC236}">
                <a16:creationId xmlns:a16="http://schemas.microsoft.com/office/drawing/2014/main" id="{20C5CF91-A170-4B31-B47F-D5E2E5D15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102" y="5190817"/>
            <a:ext cx="366014" cy="357268"/>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Picture 6" descr="Discipleship Groups | Oakwood Church Carrollwood">
            <a:extLst>
              <a:ext uri="{FF2B5EF4-FFF2-40B4-BE49-F238E27FC236}">
                <a16:creationId xmlns:a16="http://schemas.microsoft.com/office/drawing/2014/main" id="{B1BE54C2-FB7E-4C31-5457-F78B8D09B3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3426" y="767635"/>
            <a:ext cx="6475413" cy="3613150"/>
          </a:xfrm>
          <a:prstGeom prst="rect">
            <a:avLst/>
          </a:prstGeom>
          <a:extLst>
            <a:ext uri="{909E8E84-426E-40DD-AFC4-6F175D3DCCD1}">
              <a14:hiddenFill xmlns:a14="http://schemas.microsoft.com/office/drawing/2010/main">
                <a:solidFill>
                  <a:srgbClr val="FFFFFF"/>
                </a:solidFill>
              </a14:hiddenFill>
            </a:ext>
          </a:extLst>
        </p:spPr>
      </p:pic>
      <p:pic>
        <p:nvPicPr>
          <p:cNvPr id="4" name="Picture 10" descr="What is wrong in eating of the fruit of good and bad?">
            <a:extLst>
              <a:ext uri="{FF2B5EF4-FFF2-40B4-BE49-F238E27FC236}">
                <a16:creationId xmlns:a16="http://schemas.microsoft.com/office/drawing/2014/main" id="{721C6B11-F401-76BF-C13A-D8AC656717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8298" y="4600797"/>
            <a:ext cx="2905125" cy="1892300"/>
          </a:xfrm>
          <a:prstGeom prst="rect">
            <a:avLst/>
          </a:prstGeom>
          <a:extLst>
            <a:ext uri="{909E8E84-426E-40DD-AFC4-6F175D3DCCD1}">
              <a14:hiddenFill xmlns:a14="http://schemas.microsoft.com/office/drawing/2010/main">
                <a:solidFill>
                  <a:srgbClr val="FFFFFF"/>
                </a:solidFill>
              </a14:hiddenFill>
            </a:ext>
          </a:extLst>
        </p:spPr>
      </p:pic>
      <p:pic>
        <p:nvPicPr>
          <p:cNvPr id="5" name="Picture 8" descr="Dad Kids Silhouette Royalty-Free Images, Stock Photos &amp; Pictures |  Shutterstock">
            <a:extLst>
              <a:ext uri="{FF2B5EF4-FFF2-40B4-BE49-F238E27FC236}">
                <a16:creationId xmlns:a16="http://schemas.microsoft.com/office/drawing/2014/main" id="{BDF87D69-F677-FF4F-61AB-ADE1ED67EF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332"/>
          <a:stretch/>
        </p:blipFill>
        <p:spPr bwMode="auto">
          <a:xfrm>
            <a:off x="5348010" y="4600797"/>
            <a:ext cx="3503613" cy="1892300"/>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51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8B646C36-EEEC-4D52-8E8E-206F4CD8A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155" name="Group 6154">
            <a:extLst>
              <a:ext uri="{FF2B5EF4-FFF2-40B4-BE49-F238E27FC236}">
                <a16:creationId xmlns:a16="http://schemas.microsoft.com/office/drawing/2014/main" id="{9B970977-38DA-4F81-AA88-8C778B31E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605" y="625095"/>
            <a:ext cx="4114800" cy="5731349"/>
            <a:chOff x="1674895" y="1345036"/>
            <a:chExt cx="5428610" cy="4210939"/>
          </a:xfrm>
        </p:grpSpPr>
        <p:sp>
          <p:nvSpPr>
            <p:cNvPr id="6156" name="Rectangle 6155">
              <a:extLst>
                <a:ext uri="{FF2B5EF4-FFF2-40B4-BE49-F238E27FC236}">
                  <a16:creationId xmlns:a16="http://schemas.microsoft.com/office/drawing/2014/main" id="{ABD8D5A9-DEB3-4157-B7CD-835197F3A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Rectangle 6156">
              <a:extLst>
                <a:ext uri="{FF2B5EF4-FFF2-40B4-BE49-F238E27FC236}">
                  <a16:creationId xmlns:a16="http://schemas.microsoft.com/office/drawing/2014/main" id="{ADF0BC23-5452-4DFE-9C27-F7CBE1D527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59" name="Rectangle 6158">
            <a:extLst>
              <a:ext uri="{FF2B5EF4-FFF2-40B4-BE49-F238E27FC236}">
                <a16:creationId xmlns:a16="http://schemas.microsoft.com/office/drawing/2014/main" id="{C00B7DBB-97E9-4F5F-B72E-EECCFCC9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07" y="531228"/>
            <a:ext cx="4114800" cy="5731348"/>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3F17A6-9F3A-80DF-3F07-BB21B328E9BE}"/>
              </a:ext>
            </a:extLst>
          </p:cNvPr>
          <p:cNvSpPr>
            <a:spLocks noGrp="1"/>
          </p:cNvSpPr>
          <p:nvPr>
            <p:ph type="title"/>
          </p:nvPr>
        </p:nvSpPr>
        <p:spPr>
          <a:xfrm>
            <a:off x="677119" y="974089"/>
            <a:ext cx="3785384" cy="3406696"/>
          </a:xfrm>
        </p:spPr>
        <p:txBody>
          <a:bodyPr vert="horz" lIns="91440" tIns="45720" rIns="91440" bIns="45720" rtlCol="0" anchor="b">
            <a:normAutofit/>
          </a:bodyPr>
          <a:lstStyle/>
          <a:p>
            <a:pPr algn="ctr"/>
            <a:r>
              <a:rPr lang="en-US" sz="6000" kern="1200">
                <a:solidFill>
                  <a:schemeClr val="bg1"/>
                </a:solidFill>
                <a:latin typeface="+mj-lt"/>
                <a:ea typeface="+mj-ea"/>
                <a:cs typeface="+mj-cs"/>
              </a:rPr>
              <a:t>The Story So Far…</a:t>
            </a:r>
          </a:p>
        </p:txBody>
      </p:sp>
      <p:pic>
        <p:nvPicPr>
          <p:cNvPr id="6146" name="Picture 2" descr="Solomon blessed the people and praised God. ‘The Lord has kept his promise to David and I have built the temple for the Name of the Lord,’ he declared. – Slide 13">
            <a:extLst>
              <a:ext uri="{FF2B5EF4-FFF2-40B4-BE49-F238E27FC236}">
                <a16:creationId xmlns:a16="http://schemas.microsoft.com/office/drawing/2014/main" id="{7D70C250-2321-95A8-B856-C90662BC51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25" r="19588" b="-3"/>
          <a:stretch/>
        </p:blipFill>
        <p:spPr bwMode="auto">
          <a:xfrm>
            <a:off x="5956952" y="3403540"/>
            <a:ext cx="2743199" cy="2842298"/>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6161"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15710" y="974089"/>
            <a:ext cx="1054466" cy="469689"/>
            <a:chOff x="9841624" y="4115729"/>
            <a:chExt cx="602169" cy="268223"/>
          </a:xfrm>
          <a:solidFill>
            <a:schemeClr val="bg1"/>
          </a:solidFill>
        </p:grpSpPr>
        <p:sp>
          <p:nvSpPr>
            <p:cNvPr id="6162" name="Freeform: Shape 6161">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3" name="Freeform: Shape 6162">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4" name="Freeform: Shape 6163">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5" name="Freeform: Shape 6164">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6" name="Freeform: Shape 6165">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pic>
        <p:nvPicPr>
          <p:cNvPr id="5122" name="Picture 2" descr="When David was close to death he told Solomon, ‘Be strong and obey God. If you keep his laws you will prosper.’ David reminded Solomon of the promise God had made him, ‘If you do what is right and are faithful with all your heart and soul, you will never fail to have a successor on the throne of Israel.’ – Slide 13">
            <a:extLst>
              <a:ext uri="{FF2B5EF4-FFF2-40B4-BE49-F238E27FC236}">
                <a16:creationId xmlns:a16="http://schemas.microsoft.com/office/drawing/2014/main" id="{CD021785-1845-E80B-CD57-B07F55D017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02" r="20372"/>
          <a:stretch/>
        </p:blipFill>
        <p:spPr bwMode="auto">
          <a:xfrm>
            <a:off x="8895606" y="382740"/>
            <a:ext cx="2743200" cy="2821195"/>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6168" name="Oval 6167">
            <a:extLst>
              <a:ext uri="{FF2B5EF4-FFF2-40B4-BE49-F238E27FC236}">
                <a16:creationId xmlns:a16="http://schemas.microsoft.com/office/drawing/2014/main" id="{1C8B8E59-A269-4CAA-BE7D-AFD4E852C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102" y="5190817"/>
            <a:ext cx="366014" cy="35726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170" name="Oval 6169">
            <a:extLst>
              <a:ext uri="{FF2B5EF4-FFF2-40B4-BE49-F238E27FC236}">
                <a16:creationId xmlns:a16="http://schemas.microsoft.com/office/drawing/2014/main" id="{20C5CF91-A170-4B31-B47F-D5E2E5D15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102" y="5190817"/>
            <a:ext cx="366014" cy="357268"/>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124" name="Picture 4" descr="And He took him outside and said, 'Now look toward the heavens, and count the stars, if you are able to count them.' And He said to him, 'So shall your descendants be.' Then he believed in the Lord; and He reckoned it to him as righteousness. Genesis 15:5-6 (NASB) – Slide 11">
            <a:extLst>
              <a:ext uri="{FF2B5EF4-FFF2-40B4-BE49-F238E27FC236}">
                <a16:creationId xmlns:a16="http://schemas.microsoft.com/office/drawing/2014/main" id="{23B2BF8A-32AA-6604-AE12-0DA1951BE3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365" r="14160" b="-3"/>
          <a:stretch/>
        </p:blipFill>
        <p:spPr bwMode="auto">
          <a:xfrm>
            <a:off x="5977605" y="354046"/>
            <a:ext cx="2743198" cy="2878582"/>
          </a:xfrm>
          <a:prstGeom prst="rect">
            <a:avLst/>
          </a:prstGeom>
          <a:noFill/>
          <a:ln w="28575">
            <a:noFill/>
          </a:ln>
          <a:extLst>
            <a:ext uri="{909E8E84-426E-40DD-AFC4-6F175D3DCCD1}">
              <a14:hiddenFill xmlns:a14="http://schemas.microsoft.com/office/drawing/2010/main">
                <a:solidFill>
                  <a:srgbClr val="FFFFFF"/>
                </a:solidFill>
              </a14:hiddenFill>
            </a:ext>
          </a:extLst>
        </p:spPr>
      </p:pic>
      <p:pic>
        <p:nvPicPr>
          <p:cNvPr id="6148" name="Picture 4" descr="One of these calf idols was placed in Bethel and the other in Dan. It was a very disobedient act that greatly displeased God. Jeroboam offered sacrifices on the altar to the calves at Bethel. He also made shrines on the hills and ordained priests who were not from the priestly tribe of Levi. Neither Jeroboam, or any of the Kings of Israel that followed him, trusted in God or obeyed Him. Eventually, many years later, God allowed the Assyrians to invade and take the ten tribes away as captives in punishment for their constant disobedience. – Slide 24">
            <a:extLst>
              <a:ext uri="{FF2B5EF4-FFF2-40B4-BE49-F238E27FC236}">
                <a16:creationId xmlns:a16="http://schemas.microsoft.com/office/drawing/2014/main" id="{4331775D-1671-22AD-4597-75166A4C196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710" r="3082"/>
          <a:stretch/>
        </p:blipFill>
        <p:spPr bwMode="auto">
          <a:xfrm>
            <a:off x="8895606" y="3380043"/>
            <a:ext cx="2743200" cy="2889293"/>
          </a:xfrm>
          <a:prstGeom prst="rect">
            <a:avLst/>
          </a:prstGeom>
          <a:noFill/>
          <a:ln w="28575">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65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wipe(down)">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wipe(down)">
                                      <p:cBhvr>
                                        <p:cTn id="17" dur="500"/>
                                        <p:tgtEl>
                                          <p:spTgt spid="51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146"/>
                                        </p:tgtEl>
                                        <p:attrNameLst>
                                          <p:attrName>style.visibility</p:attrName>
                                        </p:attrNameLst>
                                      </p:cBhvr>
                                      <p:to>
                                        <p:strVal val="visible"/>
                                      </p:to>
                                    </p:set>
                                    <p:animEffect transition="in" filter="wipe(down)">
                                      <p:cBhvr>
                                        <p:cTn id="22" dur="500"/>
                                        <p:tgtEl>
                                          <p:spTgt spid="61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148"/>
                                        </p:tgtEl>
                                        <p:attrNameLst>
                                          <p:attrName>style.visibility</p:attrName>
                                        </p:attrNameLst>
                                      </p:cBhvr>
                                      <p:to>
                                        <p:strVal val="visible"/>
                                      </p:to>
                                    </p:set>
                                    <p:animEffect transition="in" filter="wipe(down)">
                                      <p:cBhvr>
                                        <p:cTn id="27"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hess king Royalty Free Vector Image - VectorStock">
            <a:extLst>
              <a:ext uri="{FF2B5EF4-FFF2-40B4-BE49-F238E27FC236}">
                <a16:creationId xmlns:a16="http://schemas.microsoft.com/office/drawing/2014/main" id="{2B0D8C6F-1D26-DECB-5FE5-C88468F8228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630" b="90000" l="10000" r="90000">
                        <a14:foregroundMark x1="50000" y1="4630" x2="50000" y2="8889"/>
                      </a14:backgroundRemoval>
                    </a14:imgEffect>
                  </a14:imgLayer>
                </a14:imgProps>
              </a:ext>
              <a:ext uri="{28A0092B-C50C-407E-A947-70E740481C1C}">
                <a14:useLocalDpi xmlns:a14="http://schemas.microsoft.com/office/drawing/2010/main" val="0"/>
              </a:ext>
            </a:extLst>
          </a:blip>
          <a:srcRect/>
          <a:stretch>
            <a:fillRect/>
          </a:stretch>
        </p:blipFill>
        <p:spPr bwMode="auto">
          <a:xfrm>
            <a:off x="1075176" y="3582476"/>
            <a:ext cx="1895002" cy="292371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Resin Chess King Statue -Black 10x10x25cm for Sale at Mobelli">
            <a:extLst>
              <a:ext uri="{FF2B5EF4-FFF2-40B4-BE49-F238E27FC236}">
                <a16:creationId xmlns:a16="http://schemas.microsoft.com/office/drawing/2014/main" id="{376D9BA9-F333-6662-C4C3-82A14734F95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500" b="91000" l="10000" r="90000">
                        <a14:foregroundMark x1="47643" y1="7571" x2="47643" y2="7571"/>
                        <a14:foregroundMark x1="38000" y1="90286" x2="46214" y2="91000"/>
                      </a14:backgroundRemoval>
                    </a14:imgEffect>
                  </a14:imgLayer>
                </a14:imgProps>
              </a:ext>
              <a:ext uri="{28A0092B-C50C-407E-A947-70E740481C1C}">
                <a14:useLocalDpi xmlns:a14="http://schemas.microsoft.com/office/drawing/2010/main" val="0"/>
              </a:ext>
            </a:extLst>
          </a:blip>
          <a:srcRect l="28146" t="3873" r="31556"/>
          <a:stretch/>
        </p:blipFill>
        <p:spPr bwMode="auto">
          <a:xfrm>
            <a:off x="1342416" y="91859"/>
            <a:ext cx="1225685" cy="292371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BFE147A-619B-AB67-02C8-94CF59C49E67}"/>
              </a:ext>
            </a:extLst>
          </p:cNvPr>
          <p:cNvSpPr txBox="1"/>
          <p:nvPr/>
        </p:nvSpPr>
        <p:spPr>
          <a:xfrm>
            <a:off x="1075176" y="2798482"/>
            <a:ext cx="2062264" cy="584775"/>
          </a:xfrm>
          <a:prstGeom prst="rect">
            <a:avLst/>
          </a:prstGeom>
          <a:noFill/>
        </p:spPr>
        <p:txBody>
          <a:bodyPr wrap="square">
            <a:spAutoFit/>
          </a:bodyPr>
          <a:lstStyle/>
          <a:p>
            <a:r>
              <a:rPr lang="en-GB" sz="3200" dirty="0"/>
              <a:t>Jeroboam</a:t>
            </a:r>
          </a:p>
        </p:txBody>
      </p:sp>
      <p:cxnSp>
        <p:nvCxnSpPr>
          <p:cNvPr id="9" name="Straight Connector 8">
            <a:extLst>
              <a:ext uri="{FF2B5EF4-FFF2-40B4-BE49-F238E27FC236}">
                <a16:creationId xmlns:a16="http://schemas.microsoft.com/office/drawing/2014/main" id="{597CF3C8-99DE-29BB-F32C-5BD4E95A9B66}"/>
              </a:ext>
            </a:extLst>
          </p:cNvPr>
          <p:cNvCxnSpPr/>
          <p:nvPr/>
        </p:nvCxnSpPr>
        <p:spPr>
          <a:xfrm>
            <a:off x="0" y="3429000"/>
            <a:ext cx="12192000" cy="45743"/>
          </a:xfrm>
          <a:prstGeom prst="line">
            <a:avLst/>
          </a:prstGeom>
          <a:ln w="57150"/>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E285414F-8A9D-03FD-B295-20C9FCCDB69B}"/>
              </a:ext>
            </a:extLst>
          </p:cNvPr>
          <p:cNvSpPr txBox="1"/>
          <p:nvPr/>
        </p:nvSpPr>
        <p:spPr>
          <a:xfrm>
            <a:off x="43416" y="390846"/>
            <a:ext cx="1269191" cy="584775"/>
          </a:xfrm>
          <a:prstGeom prst="rect">
            <a:avLst/>
          </a:prstGeom>
          <a:noFill/>
        </p:spPr>
        <p:txBody>
          <a:bodyPr wrap="square">
            <a:spAutoFit/>
          </a:bodyPr>
          <a:lstStyle/>
          <a:p>
            <a:r>
              <a:rPr lang="en-GB" sz="3200" dirty="0"/>
              <a:t>North</a:t>
            </a:r>
          </a:p>
        </p:txBody>
      </p:sp>
      <p:sp>
        <p:nvSpPr>
          <p:cNvPr id="11" name="TextBox 10">
            <a:extLst>
              <a:ext uri="{FF2B5EF4-FFF2-40B4-BE49-F238E27FC236}">
                <a16:creationId xmlns:a16="http://schemas.microsoft.com/office/drawing/2014/main" id="{08034E87-32C6-3ACC-34E8-E2192471E0B8}"/>
              </a:ext>
            </a:extLst>
          </p:cNvPr>
          <p:cNvSpPr txBox="1"/>
          <p:nvPr/>
        </p:nvSpPr>
        <p:spPr>
          <a:xfrm>
            <a:off x="73225" y="3945081"/>
            <a:ext cx="1269191" cy="584775"/>
          </a:xfrm>
          <a:prstGeom prst="rect">
            <a:avLst/>
          </a:prstGeom>
          <a:noFill/>
        </p:spPr>
        <p:txBody>
          <a:bodyPr wrap="square">
            <a:spAutoFit/>
          </a:bodyPr>
          <a:lstStyle/>
          <a:p>
            <a:r>
              <a:rPr lang="en-GB" sz="3200" dirty="0"/>
              <a:t>South</a:t>
            </a:r>
          </a:p>
        </p:txBody>
      </p:sp>
      <p:sp>
        <p:nvSpPr>
          <p:cNvPr id="13" name="TextBox 12">
            <a:extLst>
              <a:ext uri="{FF2B5EF4-FFF2-40B4-BE49-F238E27FC236}">
                <a16:creationId xmlns:a16="http://schemas.microsoft.com/office/drawing/2014/main" id="{884D4DC7-5DE6-90FA-DAF1-EBDF39EE35C1}"/>
              </a:ext>
            </a:extLst>
          </p:cNvPr>
          <p:cNvSpPr txBox="1"/>
          <p:nvPr/>
        </p:nvSpPr>
        <p:spPr>
          <a:xfrm>
            <a:off x="3173993" y="2798482"/>
            <a:ext cx="1425103" cy="584775"/>
          </a:xfrm>
          <a:prstGeom prst="rect">
            <a:avLst/>
          </a:prstGeom>
          <a:noFill/>
        </p:spPr>
        <p:txBody>
          <a:bodyPr wrap="square">
            <a:spAutoFit/>
          </a:bodyPr>
          <a:lstStyle>
            <a:defPPr>
              <a:defRPr lang="en-US"/>
            </a:defPPr>
            <a:lvl1pPr>
              <a:defRPr sz="3200"/>
            </a:lvl1pPr>
          </a:lstStyle>
          <a:p>
            <a:r>
              <a:rPr lang="en-GB" dirty="0"/>
              <a:t>Nadab</a:t>
            </a:r>
          </a:p>
        </p:txBody>
      </p:sp>
      <p:sp>
        <p:nvSpPr>
          <p:cNvPr id="15" name="TextBox 14">
            <a:extLst>
              <a:ext uri="{FF2B5EF4-FFF2-40B4-BE49-F238E27FC236}">
                <a16:creationId xmlns:a16="http://schemas.microsoft.com/office/drawing/2014/main" id="{14C30334-9390-F383-5F59-D911898F9DBD}"/>
              </a:ext>
            </a:extLst>
          </p:cNvPr>
          <p:cNvSpPr txBox="1"/>
          <p:nvPr/>
        </p:nvSpPr>
        <p:spPr>
          <a:xfrm>
            <a:off x="4635649" y="2798481"/>
            <a:ext cx="1784089" cy="584775"/>
          </a:xfrm>
          <a:prstGeom prst="rect">
            <a:avLst/>
          </a:prstGeom>
          <a:noFill/>
        </p:spPr>
        <p:txBody>
          <a:bodyPr wrap="square">
            <a:spAutoFit/>
          </a:bodyPr>
          <a:lstStyle/>
          <a:p>
            <a:r>
              <a:rPr lang="en-GB" sz="3200" dirty="0" err="1"/>
              <a:t>Baasha</a:t>
            </a:r>
            <a:endParaRPr lang="en-GB" sz="3200" dirty="0"/>
          </a:p>
        </p:txBody>
      </p:sp>
      <p:sp>
        <p:nvSpPr>
          <p:cNvPr id="17" name="TextBox 16">
            <a:extLst>
              <a:ext uri="{FF2B5EF4-FFF2-40B4-BE49-F238E27FC236}">
                <a16:creationId xmlns:a16="http://schemas.microsoft.com/office/drawing/2014/main" id="{7E662FEA-E69C-5CE9-41C1-F51F4B5650E9}"/>
              </a:ext>
            </a:extLst>
          </p:cNvPr>
          <p:cNvSpPr txBox="1"/>
          <p:nvPr/>
        </p:nvSpPr>
        <p:spPr>
          <a:xfrm>
            <a:off x="6371375" y="2821352"/>
            <a:ext cx="1077461" cy="584775"/>
          </a:xfrm>
          <a:prstGeom prst="rect">
            <a:avLst/>
          </a:prstGeom>
          <a:noFill/>
        </p:spPr>
        <p:txBody>
          <a:bodyPr wrap="square">
            <a:spAutoFit/>
          </a:bodyPr>
          <a:lstStyle/>
          <a:p>
            <a:r>
              <a:rPr lang="en-GB" sz="3200" dirty="0" err="1"/>
              <a:t>Elah</a:t>
            </a:r>
            <a:r>
              <a:rPr lang="en-GB" dirty="0"/>
              <a:t> </a:t>
            </a:r>
          </a:p>
        </p:txBody>
      </p:sp>
      <p:sp>
        <p:nvSpPr>
          <p:cNvPr id="19" name="TextBox 18">
            <a:extLst>
              <a:ext uri="{FF2B5EF4-FFF2-40B4-BE49-F238E27FC236}">
                <a16:creationId xmlns:a16="http://schemas.microsoft.com/office/drawing/2014/main" id="{D2073E6A-1668-DFF9-E8C0-567C961C538A}"/>
              </a:ext>
            </a:extLst>
          </p:cNvPr>
          <p:cNvSpPr txBox="1"/>
          <p:nvPr/>
        </p:nvSpPr>
        <p:spPr>
          <a:xfrm>
            <a:off x="7719305" y="2815649"/>
            <a:ext cx="1077461" cy="584775"/>
          </a:xfrm>
          <a:prstGeom prst="rect">
            <a:avLst/>
          </a:prstGeom>
          <a:noFill/>
        </p:spPr>
        <p:txBody>
          <a:bodyPr wrap="square">
            <a:spAutoFit/>
          </a:bodyPr>
          <a:lstStyle/>
          <a:p>
            <a:r>
              <a:rPr lang="en-GB" sz="3200" dirty="0" err="1"/>
              <a:t>Zimri</a:t>
            </a:r>
            <a:endParaRPr lang="en-GB" sz="3200" dirty="0"/>
          </a:p>
        </p:txBody>
      </p:sp>
      <p:sp>
        <p:nvSpPr>
          <p:cNvPr id="21" name="TextBox 20">
            <a:extLst>
              <a:ext uri="{FF2B5EF4-FFF2-40B4-BE49-F238E27FC236}">
                <a16:creationId xmlns:a16="http://schemas.microsoft.com/office/drawing/2014/main" id="{8C0F2025-8D55-FBC5-F304-F00A46CADF05}"/>
              </a:ext>
            </a:extLst>
          </p:cNvPr>
          <p:cNvSpPr txBox="1"/>
          <p:nvPr/>
        </p:nvSpPr>
        <p:spPr>
          <a:xfrm>
            <a:off x="9112462" y="2798482"/>
            <a:ext cx="1077461" cy="584775"/>
          </a:xfrm>
          <a:prstGeom prst="rect">
            <a:avLst/>
          </a:prstGeom>
          <a:noFill/>
        </p:spPr>
        <p:txBody>
          <a:bodyPr wrap="square">
            <a:spAutoFit/>
          </a:bodyPr>
          <a:lstStyle/>
          <a:p>
            <a:r>
              <a:rPr lang="en-GB" sz="3200" dirty="0" err="1"/>
              <a:t>Omri</a:t>
            </a:r>
            <a:endParaRPr lang="en-GB" sz="3200" dirty="0"/>
          </a:p>
        </p:txBody>
      </p:sp>
      <p:sp>
        <p:nvSpPr>
          <p:cNvPr id="23" name="TextBox 22">
            <a:extLst>
              <a:ext uri="{FF2B5EF4-FFF2-40B4-BE49-F238E27FC236}">
                <a16:creationId xmlns:a16="http://schemas.microsoft.com/office/drawing/2014/main" id="{108BB5EC-5554-D61F-D13A-DD58E17FF42D}"/>
              </a:ext>
            </a:extLst>
          </p:cNvPr>
          <p:cNvSpPr txBox="1"/>
          <p:nvPr/>
        </p:nvSpPr>
        <p:spPr>
          <a:xfrm>
            <a:off x="10642798" y="2834654"/>
            <a:ext cx="1077461" cy="584775"/>
          </a:xfrm>
          <a:prstGeom prst="rect">
            <a:avLst/>
          </a:prstGeom>
          <a:noFill/>
        </p:spPr>
        <p:txBody>
          <a:bodyPr wrap="square">
            <a:spAutoFit/>
          </a:bodyPr>
          <a:lstStyle/>
          <a:p>
            <a:r>
              <a:rPr lang="en-GB" sz="3200" dirty="0"/>
              <a:t>Ahab</a:t>
            </a:r>
          </a:p>
        </p:txBody>
      </p:sp>
      <p:pic>
        <p:nvPicPr>
          <p:cNvPr id="26" name="Picture 4" descr="Resin Chess King Statue -Black 10x10x25cm for Sale at Mobelli">
            <a:extLst>
              <a:ext uri="{FF2B5EF4-FFF2-40B4-BE49-F238E27FC236}">
                <a16:creationId xmlns:a16="http://schemas.microsoft.com/office/drawing/2014/main" id="{F6D6B230-F39A-CEEB-7D1A-ED9FE35AEB4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500" b="91000" l="10000" r="90000">
                        <a14:foregroundMark x1="47643" y1="7571" x2="47643" y2="7571"/>
                        <a14:foregroundMark x1="38000" y1="90286" x2="46214" y2="91000"/>
                      </a14:backgroundRemoval>
                    </a14:imgEffect>
                  </a14:imgLayer>
                </a14:imgProps>
              </a:ext>
              <a:ext uri="{28A0092B-C50C-407E-A947-70E740481C1C}">
                <a14:useLocalDpi xmlns:a14="http://schemas.microsoft.com/office/drawing/2010/main" val="0"/>
              </a:ext>
            </a:extLst>
          </a:blip>
          <a:srcRect l="28146" t="3873" r="31556"/>
          <a:stretch/>
        </p:blipFill>
        <p:spPr bwMode="auto">
          <a:xfrm>
            <a:off x="4639507" y="89334"/>
            <a:ext cx="1225685" cy="292371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Resin Chess King Statue -Black 10x10x25cm for Sale at Mobelli">
            <a:extLst>
              <a:ext uri="{FF2B5EF4-FFF2-40B4-BE49-F238E27FC236}">
                <a16:creationId xmlns:a16="http://schemas.microsoft.com/office/drawing/2014/main" id="{D6B3CC0F-CFF8-6FEC-0F52-D91913D0AC6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500" b="91000" l="10000" r="90000">
                        <a14:foregroundMark x1="47643" y1="7571" x2="47643" y2="7571"/>
                        <a14:foregroundMark x1="38000" y1="90286" x2="46214" y2="91000"/>
                      </a14:backgroundRemoval>
                    </a14:imgEffect>
                  </a14:imgLayer>
                </a14:imgProps>
              </a:ext>
              <a:ext uri="{28A0092B-C50C-407E-A947-70E740481C1C}">
                <a14:useLocalDpi xmlns:a14="http://schemas.microsoft.com/office/drawing/2010/main" val="0"/>
              </a:ext>
            </a:extLst>
          </a:blip>
          <a:srcRect l="28146" t="3873" r="31556"/>
          <a:stretch/>
        </p:blipFill>
        <p:spPr bwMode="auto">
          <a:xfrm>
            <a:off x="6127724" y="93851"/>
            <a:ext cx="1225685" cy="292371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Resin Chess King Statue -Black 10x10x25cm for Sale at Mobelli">
            <a:extLst>
              <a:ext uri="{FF2B5EF4-FFF2-40B4-BE49-F238E27FC236}">
                <a16:creationId xmlns:a16="http://schemas.microsoft.com/office/drawing/2014/main" id="{7A34153D-B18C-8B08-D3C0-34DB6B3253F7}"/>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500" b="91000" l="10000" r="90000">
                        <a14:foregroundMark x1="47643" y1="7571" x2="47643" y2="7571"/>
                        <a14:foregroundMark x1="38000" y1="90286" x2="46214" y2="91000"/>
                      </a14:backgroundRemoval>
                    </a14:imgEffect>
                  </a14:imgLayer>
                </a14:imgProps>
              </a:ext>
              <a:ext uri="{28A0092B-C50C-407E-A947-70E740481C1C}">
                <a14:useLocalDpi xmlns:a14="http://schemas.microsoft.com/office/drawing/2010/main" val="0"/>
              </a:ext>
            </a:extLst>
          </a:blip>
          <a:srcRect l="28146" t="3873" r="31556"/>
          <a:stretch/>
        </p:blipFill>
        <p:spPr bwMode="auto">
          <a:xfrm>
            <a:off x="7511059" y="51880"/>
            <a:ext cx="1225685" cy="292371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Resin Chess King Statue -Black 10x10x25cm for Sale at Mobelli">
            <a:extLst>
              <a:ext uri="{FF2B5EF4-FFF2-40B4-BE49-F238E27FC236}">
                <a16:creationId xmlns:a16="http://schemas.microsoft.com/office/drawing/2014/main" id="{E7286AC0-E8E6-FF8E-7AFB-AC8FEE574B4C}"/>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500" b="91000" l="10000" r="90000">
                        <a14:foregroundMark x1="47643" y1="7571" x2="47643" y2="7571"/>
                        <a14:foregroundMark x1="38000" y1="90286" x2="46214" y2="91000"/>
                      </a14:backgroundRemoval>
                    </a14:imgEffect>
                  </a14:imgLayer>
                </a14:imgProps>
              </a:ext>
              <a:ext uri="{28A0092B-C50C-407E-A947-70E740481C1C}">
                <a14:useLocalDpi xmlns:a14="http://schemas.microsoft.com/office/drawing/2010/main" val="0"/>
              </a:ext>
            </a:extLst>
          </a:blip>
          <a:srcRect l="28146" t="3873" r="31556"/>
          <a:stretch/>
        </p:blipFill>
        <p:spPr bwMode="auto">
          <a:xfrm>
            <a:off x="8962369" y="51880"/>
            <a:ext cx="1225685" cy="292371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Resin Chess King Statue -Black 10x10x25cm for Sale at Mobelli">
            <a:extLst>
              <a:ext uri="{FF2B5EF4-FFF2-40B4-BE49-F238E27FC236}">
                <a16:creationId xmlns:a16="http://schemas.microsoft.com/office/drawing/2014/main" id="{E499C053-F5CF-088F-64BB-D11F9760B88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500" b="91000" l="10000" r="90000">
                        <a14:foregroundMark x1="47643" y1="7571" x2="47643" y2="7571"/>
                        <a14:foregroundMark x1="38000" y1="90286" x2="46214" y2="91000"/>
                      </a14:backgroundRemoval>
                    </a14:imgEffect>
                  </a14:imgLayer>
                </a14:imgProps>
              </a:ext>
              <a:ext uri="{28A0092B-C50C-407E-A947-70E740481C1C}">
                <a14:useLocalDpi xmlns:a14="http://schemas.microsoft.com/office/drawing/2010/main" val="0"/>
              </a:ext>
            </a:extLst>
          </a:blip>
          <a:srcRect l="28146" t="3873" r="31556"/>
          <a:stretch/>
        </p:blipFill>
        <p:spPr bwMode="auto">
          <a:xfrm>
            <a:off x="10556797" y="51880"/>
            <a:ext cx="1225685" cy="292371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Resin Chess King Statue -Black 10x10x25cm for Sale at Mobelli">
            <a:extLst>
              <a:ext uri="{FF2B5EF4-FFF2-40B4-BE49-F238E27FC236}">
                <a16:creationId xmlns:a16="http://schemas.microsoft.com/office/drawing/2014/main" id="{9B085353-8FA0-58C6-5842-B42920D1878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500" b="91000" l="10000" r="90000">
                        <a14:foregroundMark x1="47643" y1="7571" x2="47643" y2="7571"/>
                        <a14:foregroundMark x1="38000" y1="90286" x2="46214" y2="91000"/>
                      </a14:backgroundRemoval>
                    </a14:imgEffect>
                  </a14:imgLayer>
                </a14:imgProps>
              </a:ext>
              <a:ext uri="{28A0092B-C50C-407E-A947-70E740481C1C}">
                <a14:useLocalDpi xmlns:a14="http://schemas.microsoft.com/office/drawing/2010/main" val="0"/>
              </a:ext>
            </a:extLst>
          </a:blip>
          <a:srcRect l="28146" t="3873" r="31556"/>
          <a:stretch/>
        </p:blipFill>
        <p:spPr bwMode="auto">
          <a:xfrm>
            <a:off x="3092532" y="91857"/>
            <a:ext cx="1225685" cy="2923717"/>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4D083AB2-C9B2-5391-6ADD-3273FD295E02}"/>
              </a:ext>
            </a:extLst>
          </p:cNvPr>
          <p:cNvSpPr txBox="1"/>
          <p:nvPr/>
        </p:nvSpPr>
        <p:spPr>
          <a:xfrm>
            <a:off x="957360" y="6179374"/>
            <a:ext cx="2061570" cy="584775"/>
          </a:xfrm>
          <a:prstGeom prst="rect">
            <a:avLst/>
          </a:prstGeom>
          <a:noFill/>
        </p:spPr>
        <p:txBody>
          <a:bodyPr wrap="square">
            <a:spAutoFit/>
          </a:bodyPr>
          <a:lstStyle/>
          <a:p>
            <a:r>
              <a:rPr lang="en-GB" sz="3200" dirty="0"/>
              <a:t>Rehoboam</a:t>
            </a:r>
          </a:p>
        </p:txBody>
      </p:sp>
      <p:sp>
        <p:nvSpPr>
          <p:cNvPr id="35" name="TextBox 34">
            <a:extLst>
              <a:ext uri="{FF2B5EF4-FFF2-40B4-BE49-F238E27FC236}">
                <a16:creationId xmlns:a16="http://schemas.microsoft.com/office/drawing/2014/main" id="{60BC37ED-B4D1-8C3E-5952-37007BA704D9}"/>
              </a:ext>
            </a:extLst>
          </p:cNvPr>
          <p:cNvSpPr txBox="1"/>
          <p:nvPr/>
        </p:nvSpPr>
        <p:spPr>
          <a:xfrm>
            <a:off x="5865192" y="6179374"/>
            <a:ext cx="1260001" cy="584775"/>
          </a:xfrm>
          <a:prstGeom prst="rect">
            <a:avLst/>
          </a:prstGeom>
          <a:noFill/>
        </p:spPr>
        <p:txBody>
          <a:bodyPr wrap="square">
            <a:spAutoFit/>
          </a:bodyPr>
          <a:lstStyle/>
          <a:p>
            <a:r>
              <a:rPr lang="en-GB" sz="3200" dirty="0" err="1"/>
              <a:t>Adijah</a:t>
            </a:r>
            <a:endParaRPr lang="en-GB" sz="3200" dirty="0"/>
          </a:p>
        </p:txBody>
      </p:sp>
      <p:sp>
        <p:nvSpPr>
          <p:cNvPr id="37" name="TextBox 36">
            <a:extLst>
              <a:ext uri="{FF2B5EF4-FFF2-40B4-BE49-F238E27FC236}">
                <a16:creationId xmlns:a16="http://schemas.microsoft.com/office/drawing/2014/main" id="{811C674E-EBF6-73F1-0ACF-B9D64EB5D174}"/>
              </a:ext>
            </a:extLst>
          </p:cNvPr>
          <p:cNvSpPr txBox="1"/>
          <p:nvPr/>
        </p:nvSpPr>
        <p:spPr>
          <a:xfrm>
            <a:off x="10795469" y="6179373"/>
            <a:ext cx="1260001" cy="584775"/>
          </a:xfrm>
          <a:prstGeom prst="rect">
            <a:avLst/>
          </a:prstGeom>
          <a:noFill/>
        </p:spPr>
        <p:txBody>
          <a:bodyPr wrap="square">
            <a:spAutoFit/>
          </a:bodyPr>
          <a:lstStyle/>
          <a:p>
            <a:r>
              <a:rPr lang="en-GB" sz="3200" dirty="0"/>
              <a:t>Asa</a:t>
            </a:r>
          </a:p>
        </p:txBody>
      </p:sp>
      <p:pic>
        <p:nvPicPr>
          <p:cNvPr id="38" name="Picture 2" descr="Chess king Royalty Free Vector Image - VectorStock">
            <a:extLst>
              <a:ext uri="{FF2B5EF4-FFF2-40B4-BE49-F238E27FC236}">
                <a16:creationId xmlns:a16="http://schemas.microsoft.com/office/drawing/2014/main" id="{823DE45D-B209-14DE-6C65-4887233967C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630" b="90000" l="10000" r="90000">
                        <a14:foregroundMark x1="50000" y1="4630" x2="50000" y2="8889"/>
                      </a14:backgroundRemoval>
                    </a14:imgEffect>
                  </a14:imgLayer>
                </a14:imgProps>
              </a:ext>
              <a:ext uri="{28A0092B-C50C-407E-A947-70E740481C1C}">
                <a14:useLocalDpi xmlns:a14="http://schemas.microsoft.com/office/drawing/2010/main" val="0"/>
              </a:ext>
            </a:extLst>
          </a:blip>
          <a:srcRect/>
          <a:stretch>
            <a:fillRect/>
          </a:stretch>
        </p:blipFill>
        <p:spPr bwMode="auto">
          <a:xfrm>
            <a:off x="5547691" y="3548044"/>
            <a:ext cx="1895002" cy="292371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Chess king Royalty Free Vector Image - VectorStock">
            <a:extLst>
              <a:ext uri="{FF2B5EF4-FFF2-40B4-BE49-F238E27FC236}">
                <a16:creationId xmlns:a16="http://schemas.microsoft.com/office/drawing/2014/main" id="{F79DA97A-23E2-A1BF-9505-49159E07AE3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630" b="90000" l="10000" r="90000">
                        <a14:foregroundMark x1="50000" y1="4630" x2="50000" y2="8889"/>
                      </a14:backgroundRemoval>
                    </a14:imgEffect>
                  </a14:imgLayer>
                </a14:imgProps>
              </a:ext>
              <a:ext uri="{28A0092B-C50C-407E-A947-70E740481C1C}">
                <a14:useLocalDpi xmlns:a14="http://schemas.microsoft.com/office/drawing/2010/main" val="0"/>
              </a:ext>
            </a:extLst>
          </a:blip>
          <a:srcRect/>
          <a:stretch>
            <a:fillRect/>
          </a:stretch>
        </p:blipFill>
        <p:spPr bwMode="auto">
          <a:xfrm>
            <a:off x="10188054" y="3582476"/>
            <a:ext cx="1895002" cy="2923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71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4500000">
                                      <p:cBhvr>
                                        <p:cTn id="6" dur="1000" fill="hold"/>
                                        <p:tgtEl>
                                          <p:spTgt spid="717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nodeType="clickEffect">
                                  <p:stCondLst>
                                    <p:cond delay="0"/>
                                  </p:stCondLst>
                                  <p:childTnLst>
                                    <p:animRot by="4500000">
                                      <p:cBhvr>
                                        <p:cTn id="16" dur="1000" fill="hold"/>
                                        <p:tgtEl>
                                          <p:spTgt spid="31"/>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8" presetClass="emph" presetSubtype="0" fill="hold" nodeType="clickEffect">
                                  <p:stCondLst>
                                    <p:cond delay="0"/>
                                  </p:stCondLst>
                                  <p:childTnLst>
                                    <p:animRot by="4500000">
                                      <p:cBhvr>
                                        <p:cTn id="26" dur="1000" fill="hold"/>
                                        <p:tgtEl>
                                          <p:spTgt spid="26"/>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8" presetClass="emph" presetSubtype="0" fill="hold" nodeType="clickEffect">
                                  <p:stCondLst>
                                    <p:cond delay="0"/>
                                  </p:stCondLst>
                                  <p:childTnLst>
                                    <p:animRot by="4500000">
                                      <p:cBhvr>
                                        <p:cTn id="36" dur="1000" fill="hold"/>
                                        <p:tgtEl>
                                          <p:spTgt spid="27"/>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8" presetClass="emph" presetSubtype="0" fill="hold" nodeType="clickEffect">
                                  <p:stCondLst>
                                    <p:cond delay="0"/>
                                  </p:stCondLst>
                                  <p:childTnLst>
                                    <p:animRot by="4500000">
                                      <p:cBhvr>
                                        <p:cTn id="46" dur="1000" fill="hold"/>
                                        <p:tgtEl>
                                          <p:spTgt spid="28"/>
                                        </p:tgtEl>
                                        <p:attrNameLst>
                                          <p:attrName>r</p:attrName>
                                        </p:attrNameLst>
                                      </p:cBhvr>
                                    </p:animRo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8" presetClass="emph" presetSubtype="0" fill="hold" nodeType="clickEffect">
                                  <p:stCondLst>
                                    <p:cond delay="0"/>
                                  </p:stCondLst>
                                  <p:childTnLst>
                                    <p:animRot by="4500000">
                                      <p:cBhvr>
                                        <p:cTn id="56" dur="1000" fill="hold"/>
                                        <p:tgtEl>
                                          <p:spTgt spid="29"/>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8" presetClass="emph" presetSubtype="0" fill="hold" nodeType="clickEffect">
                                  <p:stCondLst>
                                    <p:cond delay="0"/>
                                  </p:stCondLst>
                                  <p:childTnLst>
                                    <p:animRot by="4500000">
                                      <p:cBhvr>
                                        <p:cTn id="70" dur="1000" fill="hold"/>
                                        <p:tgtEl>
                                          <p:spTgt spid="5"/>
                                        </p:tgtEl>
                                        <p:attrNameLst>
                                          <p:attrName>r</p:attrName>
                                        </p:attrNameLst>
                                      </p:cBhvr>
                                    </p:animRo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8" presetClass="emph" presetSubtype="0" fill="hold" nodeType="clickEffect">
                                  <p:stCondLst>
                                    <p:cond delay="0"/>
                                  </p:stCondLst>
                                  <p:childTnLst>
                                    <p:animRot by="4500000">
                                      <p:cBhvr>
                                        <p:cTn id="82" dur="1000" fill="hold"/>
                                        <p:tgtEl>
                                          <p:spTgt spid="38"/>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3" grpId="0"/>
      <p:bldP spid="35"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677985"/>
            <a:ext cx="10515600" cy="878884"/>
          </a:xfrm>
        </p:spPr>
        <p:txBody>
          <a:bodyPr/>
          <a:lstStyle/>
          <a:p>
            <a:pPr algn="ctr"/>
            <a:r>
              <a:rPr lang="en-GB" dirty="0">
                <a:solidFill>
                  <a:schemeClr val="bg1"/>
                </a:solidFill>
              </a:rPr>
              <a:t>1 Kings 17:1-6</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5" y="1932317"/>
            <a:ext cx="11343884" cy="4787460"/>
          </a:xfrm>
        </p:spPr>
        <p:txBody>
          <a:bodyPr>
            <a:normAutofit/>
          </a:bodyPr>
          <a:lstStyle/>
          <a:p>
            <a:pPr marL="0" indent="0" algn="l">
              <a:buNone/>
            </a:pPr>
            <a:r>
              <a:rPr lang="en-GB" dirty="0">
                <a:solidFill>
                  <a:schemeClr val="bg1"/>
                </a:solidFill>
                <a:latin typeface="system-ui"/>
              </a:rPr>
              <a:t>Elijah the </a:t>
            </a:r>
            <a:r>
              <a:rPr lang="en-GB" dirty="0" err="1">
                <a:solidFill>
                  <a:schemeClr val="bg1"/>
                </a:solidFill>
                <a:latin typeface="system-ui"/>
              </a:rPr>
              <a:t>Tishbite</a:t>
            </a:r>
            <a:r>
              <a:rPr lang="en-GB" dirty="0">
                <a:solidFill>
                  <a:schemeClr val="bg1"/>
                </a:solidFill>
                <a:latin typeface="system-ui"/>
              </a:rPr>
              <a:t>, from </a:t>
            </a:r>
            <a:r>
              <a:rPr lang="en-GB" dirty="0" err="1">
                <a:solidFill>
                  <a:schemeClr val="bg1"/>
                </a:solidFill>
                <a:latin typeface="system-ui"/>
              </a:rPr>
              <a:t>Tishbe</a:t>
            </a:r>
            <a:r>
              <a:rPr lang="en-GB" dirty="0">
                <a:solidFill>
                  <a:schemeClr val="bg1"/>
                </a:solidFill>
                <a:latin typeface="system-ui"/>
              </a:rPr>
              <a:t> in Gilead, said to Ahab, “As the Lord, the God of Israel, lives, whom I serve, there will be neither dew nor rain in the next few years except at my word.”</a:t>
            </a:r>
          </a:p>
          <a:p>
            <a:pPr marL="0" indent="0" algn="l">
              <a:buNone/>
            </a:pPr>
            <a:r>
              <a:rPr lang="en-GB" dirty="0">
                <a:solidFill>
                  <a:schemeClr val="bg1"/>
                </a:solidFill>
                <a:latin typeface="system-ui"/>
              </a:rPr>
              <a:t>Then the word of the Lord came to Elijah: “Leave here, turn eastward and hide in the </a:t>
            </a:r>
            <a:r>
              <a:rPr lang="en-GB" dirty="0" err="1">
                <a:solidFill>
                  <a:schemeClr val="bg1"/>
                </a:solidFill>
                <a:latin typeface="system-ui"/>
              </a:rPr>
              <a:t>Kerith</a:t>
            </a:r>
            <a:r>
              <a:rPr lang="en-GB" dirty="0">
                <a:solidFill>
                  <a:schemeClr val="bg1"/>
                </a:solidFill>
                <a:latin typeface="system-ui"/>
              </a:rPr>
              <a:t> Ravine, east of the Jordan. You will drink from the brook, and I have directed the ravens to supply you with food there.”</a:t>
            </a:r>
          </a:p>
          <a:p>
            <a:pPr marL="0" indent="0" algn="l">
              <a:buNone/>
            </a:pPr>
            <a:r>
              <a:rPr lang="en-GB" dirty="0">
                <a:solidFill>
                  <a:schemeClr val="bg1"/>
                </a:solidFill>
                <a:latin typeface="system-ui"/>
              </a:rPr>
              <a:t>So he did what the Lord had told him. He went to the </a:t>
            </a:r>
            <a:r>
              <a:rPr lang="en-GB" dirty="0" err="1">
                <a:solidFill>
                  <a:schemeClr val="bg1"/>
                </a:solidFill>
                <a:latin typeface="system-ui"/>
              </a:rPr>
              <a:t>Kerith</a:t>
            </a:r>
            <a:r>
              <a:rPr lang="en-GB" dirty="0">
                <a:solidFill>
                  <a:schemeClr val="bg1"/>
                </a:solidFill>
                <a:latin typeface="system-ui"/>
              </a:rPr>
              <a:t> Ravine, east of the Jordan, and stayed there. The ravens brought him bread and meat in the morning and bread and meat in the evening, and he drank from the brook.</a:t>
            </a:r>
          </a:p>
          <a:p>
            <a:pPr algn="ctr"/>
            <a:endParaRPr lang="en-GB" dirty="0">
              <a:solidFill>
                <a:schemeClr val="bg1"/>
              </a:solidFill>
              <a:latin typeface="system-ui"/>
            </a:endParaRPr>
          </a:p>
        </p:txBody>
      </p:sp>
    </p:spTree>
    <p:extLst>
      <p:ext uri="{BB962C8B-B14F-4D97-AF65-F5344CB8AC3E}">
        <p14:creationId xmlns:p14="http://schemas.microsoft.com/office/powerpoint/2010/main" val="2010329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(1) Darker the night, brighter the light</a:t>
            </a:r>
          </a:p>
        </p:txBody>
      </p:sp>
      <p:sp>
        <p:nvSpPr>
          <p:cNvPr id="3" name="Content Placeholder 2">
            <a:extLst>
              <a:ext uri="{FF2B5EF4-FFF2-40B4-BE49-F238E27FC236}">
                <a16:creationId xmlns:a16="http://schemas.microsoft.com/office/drawing/2014/main" id="{9F483BE5-A8C0-1111-0893-093E3899AA9A}"/>
              </a:ext>
            </a:extLst>
          </p:cNvPr>
          <p:cNvSpPr>
            <a:spLocks noGrp="1"/>
          </p:cNvSpPr>
          <p:nvPr>
            <p:ph idx="1"/>
          </p:nvPr>
        </p:nvSpPr>
        <p:spPr/>
        <p:txBody>
          <a:bodyPr>
            <a:normAutofit/>
          </a:bodyPr>
          <a:lstStyle/>
          <a:p>
            <a:pPr marL="0" indent="0">
              <a:buNone/>
            </a:pPr>
            <a:r>
              <a:rPr lang="en-GB" b="1" dirty="0"/>
              <a:t>Dire situation</a:t>
            </a:r>
          </a:p>
          <a:p>
            <a:pPr marL="342900" indent="-342900">
              <a:buFont typeface="Symbol" panose="05050102010706020507" pitchFamily="18" charset="2"/>
              <a:buChar char=""/>
            </a:pPr>
            <a:r>
              <a:rPr lang="en-GB" dirty="0"/>
              <a:t>Ahab in power</a:t>
            </a:r>
          </a:p>
          <a:p>
            <a:pPr lvl="1">
              <a:buFont typeface="Wingdings" panose="05000000000000000000" pitchFamily="2" charset="2"/>
              <a:buChar char="Ø"/>
            </a:pPr>
            <a:r>
              <a:rPr lang="en-GB" sz="2800" dirty="0"/>
              <a:t>did more evil in the eyes of the Lord than any of those before him</a:t>
            </a:r>
          </a:p>
          <a:p>
            <a:pPr lvl="1">
              <a:buFont typeface="Wingdings" panose="05000000000000000000" pitchFamily="2" charset="2"/>
              <a:buChar char="Ø"/>
            </a:pPr>
            <a:r>
              <a:rPr lang="en-GB" sz="2800" dirty="0"/>
              <a:t>commit the sins of Jeroboam</a:t>
            </a:r>
          </a:p>
          <a:p>
            <a:pPr lvl="1">
              <a:buFont typeface="Wingdings" panose="05000000000000000000" pitchFamily="2" charset="2"/>
              <a:buChar char="Ø"/>
            </a:pPr>
            <a:r>
              <a:rPr lang="en-GB" sz="2800" dirty="0"/>
              <a:t>Married Jezebel (Sidon) brings her gods (Baal) with her</a:t>
            </a:r>
          </a:p>
          <a:p>
            <a:pPr lvl="1">
              <a:buFont typeface="Wingdings" panose="05000000000000000000" pitchFamily="2" charset="2"/>
              <a:buChar char="Ø"/>
            </a:pPr>
            <a:r>
              <a:rPr lang="en-GB" sz="2800" dirty="0"/>
              <a:t>did more to arouse the anger of the Lord, the God of Israel, than did all the kings of Israel before him.</a:t>
            </a:r>
          </a:p>
          <a:p>
            <a:pPr lvl="1">
              <a:buFont typeface="Wingdings" panose="05000000000000000000" pitchFamily="2" charset="2"/>
              <a:buChar char="Ø"/>
            </a:pPr>
            <a:r>
              <a:rPr lang="en-GB" sz="2800" dirty="0"/>
              <a:t>Was the leader in power when </a:t>
            </a:r>
            <a:r>
              <a:rPr lang="en-GB" sz="2800" dirty="0" err="1"/>
              <a:t>Hiel</a:t>
            </a:r>
            <a:r>
              <a:rPr lang="en-GB" sz="2800" dirty="0"/>
              <a:t> of Bethel rebuilt Jericho at cost of two of his sons</a:t>
            </a:r>
          </a:p>
          <a:p>
            <a:pPr marL="0" indent="0">
              <a:buNone/>
            </a:pPr>
            <a:endParaRPr lang="en-GB" dirty="0"/>
          </a:p>
        </p:txBody>
      </p:sp>
    </p:spTree>
    <p:extLst>
      <p:ext uri="{BB962C8B-B14F-4D97-AF65-F5344CB8AC3E}">
        <p14:creationId xmlns:p14="http://schemas.microsoft.com/office/powerpoint/2010/main" val="213858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850A2BF-1C50-1206-85BF-16AEA9FBBCD1}"/>
              </a:ext>
            </a:extLst>
          </p:cNvPr>
          <p:cNvSpPr txBox="1"/>
          <p:nvPr/>
        </p:nvSpPr>
        <p:spPr>
          <a:xfrm>
            <a:off x="330741" y="888471"/>
            <a:ext cx="5408577" cy="5421549"/>
          </a:xfrm>
          <a:prstGeom prst="rect">
            <a:avLst/>
          </a:prstGeom>
        </p:spPr>
        <p:txBody>
          <a:bodyPr vert="horz" lIns="91440" tIns="45720" rIns="91440" bIns="45720" rtlCol="0">
            <a:normAutofit/>
          </a:bodyPr>
          <a:lstStyle/>
          <a:p>
            <a:pPr algn="ctr">
              <a:lnSpc>
                <a:spcPct val="90000"/>
              </a:lnSpc>
              <a:spcAft>
                <a:spcPts val="600"/>
              </a:spcAft>
            </a:pPr>
            <a:r>
              <a:rPr lang="en-US" sz="2800" i="1" dirty="0">
                <a:effectLst/>
              </a:rPr>
              <a:t>So sad was the character both of the princes and people of Israel, as described in the foregoing chapter, that one might have expected God would cast off a people that had so cast him off; but, as an evidence to the contrary, never was Israel so blessed with a good prophet as when it was so plagued with a bad king. </a:t>
            </a:r>
          </a:p>
          <a:p>
            <a:pPr algn="ctr">
              <a:lnSpc>
                <a:spcPct val="90000"/>
              </a:lnSpc>
              <a:spcAft>
                <a:spcPts val="600"/>
              </a:spcAft>
            </a:pPr>
            <a:endParaRPr lang="en-US" sz="2800" i="1" dirty="0"/>
          </a:p>
          <a:p>
            <a:pPr algn="ctr">
              <a:lnSpc>
                <a:spcPct val="90000"/>
              </a:lnSpc>
              <a:spcAft>
                <a:spcPts val="600"/>
              </a:spcAft>
            </a:pPr>
            <a:r>
              <a:rPr lang="en-US" sz="2800" i="1" dirty="0"/>
              <a:t>- </a:t>
            </a:r>
            <a:r>
              <a:rPr lang="en-US" sz="2800" dirty="0">
                <a:effectLst/>
              </a:rPr>
              <a:t>Matthew Henry</a:t>
            </a:r>
            <a:r>
              <a:rPr lang="en-US" sz="2800" dirty="0"/>
              <a:t> </a:t>
            </a:r>
          </a:p>
          <a:p>
            <a:pPr algn="ctr">
              <a:lnSpc>
                <a:spcPct val="90000"/>
              </a:lnSpc>
              <a:spcAft>
                <a:spcPts val="600"/>
              </a:spcAft>
            </a:pPr>
            <a:r>
              <a:rPr lang="en-US" sz="2800" dirty="0"/>
              <a:t>(Bible Commentator)</a:t>
            </a:r>
            <a:endParaRPr lang="en-US" sz="2800" dirty="0">
              <a:effectLst/>
            </a:endParaRPr>
          </a:p>
        </p:txBody>
      </p:sp>
      <p:pic>
        <p:nvPicPr>
          <p:cNvPr id="8194" name="Picture 2" descr="13,854 Military Parachute Images, Stock Photos, 3D objects, &amp; Vectors |  Shutterstock">
            <a:extLst>
              <a:ext uri="{FF2B5EF4-FFF2-40B4-BE49-F238E27FC236}">
                <a16:creationId xmlns:a16="http://schemas.microsoft.com/office/drawing/2014/main" id="{18B38F4B-5440-9A24-E0B3-2331B3754F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94" t="1" r="13994" b="7879"/>
          <a:stretch/>
        </p:blipFill>
        <p:spPr bwMode="auto">
          <a:xfrm>
            <a:off x="5997072" y="888471"/>
            <a:ext cx="6029226" cy="553740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86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2908AF-A10F-2442-D681-5F59E9792325}"/>
              </a:ext>
            </a:extLst>
          </p:cNvPr>
          <p:cNvSpPr txBox="1"/>
          <p:nvPr/>
        </p:nvSpPr>
        <p:spPr>
          <a:xfrm>
            <a:off x="2301534" y="1658144"/>
            <a:ext cx="3617883" cy="1736646"/>
          </a:xfrm>
          <a:prstGeom prst="roundRect">
            <a:avLst/>
          </a:prstGeom>
          <a:solidFill>
            <a:schemeClr val="accent1">
              <a:lumMod val="75000"/>
            </a:schemeClr>
          </a:solidFill>
        </p:spPr>
        <p:txBody>
          <a:bodyPr wrap="square">
            <a:spAutoFit/>
          </a:bodyPr>
          <a:lstStyle/>
          <a:p>
            <a:r>
              <a:rPr lang="en-GB" sz="2400" b="0" i="0" dirty="0">
                <a:solidFill>
                  <a:schemeClr val="bg1"/>
                </a:solidFill>
                <a:effectLst/>
              </a:rPr>
              <a:t>Deu 31:6</a:t>
            </a:r>
          </a:p>
          <a:p>
            <a:r>
              <a:rPr lang="en-GB" sz="2400" dirty="0">
                <a:solidFill>
                  <a:schemeClr val="bg1"/>
                </a:solidFill>
              </a:rPr>
              <a:t>…</a:t>
            </a:r>
            <a:r>
              <a:rPr lang="en-GB" sz="2400" b="0" i="0" dirty="0">
                <a:solidFill>
                  <a:schemeClr val="bg1"/>
                </a:solidFill>
                <a:effectLst/>
              </a:rPr>
              <a:t>the </a:t>
            </a:r>
            <a:r>
              <a:rPr lang="en-GB" sz="2400" b="0" i="0" cap="small" dirty="0">
                <a:solidFill>
                  <a:schemeClr val="bg1"/>
                </a:solidFill>
                <a:effectLst/>
              </a:rPr>
              <a:t>Lord</a:t>
            </a:r>
            <a:r>
              <a:rPr lang="en-GB" sz="2400" b="0" i="0" dirty="0">
                <a:solidFill>
                  <a:schemeClr val="bg1"/>
                </a:solidFill>
                <a:effectLst/>
              </a:rPr>
              <a:t> your God goes </a:t>
            </a:r>
            <a:r>
              <a:rPr lang="en-GB" sz="2400" b="1" i="0" u="sng" dirty="0">
                <a:solidFill>
                  <a:schemeClr val="bg1"/>
                </a:solidFill>
                <a:effectLst/>
              </a:rPr>
              <a:t>with you</a:t>
            </a:r>
            <a:r>
              <a:rPr lang="en-GB" sz="2400" b="0" i="0" dirty="0">
                <a:solidFill>
                  <a:schemeClr val="bg1"/>
                </a:solidFill>
                <a:effectLst/>
              </a:rPr>
              <a:t>; he will </a:t>
            </a:r>
            <a:r>
              <a:rPr lang="en-GB" sz="2400" b="1" i="0" u="sng" dirty="0">
                <a:solidFill>
                  <a:schemeClr val="bg1"/>
                </a:solidFill>
                <a:effectLst/>
              </a:rPr>
              <a:t>never leave </a:t>
            </a:r>
            <a:r>
              <a:rPr lang="en-GB" sz="2400" b="0" i="0" dirty="0">
                <a:solidFill>
                  <a:schemeClr val="bg1"/>
                </a:solidFill>
                <a:effectLst/>
              </a:rPr>
              <a:t>you </a:t>
            </a:r>
            <a:r>
              <a:rPr lang="en-GB" sz="2400" b="1" i="0" u="sng" dirty="0">
                <a:solidFill>
                  <a:schemeClr val="bg1"/>
                </a:solidFill>
                <a:effectLst/>
              </a:rPr>
              <a:t>nor forsake</a:t>
            </a:r>
            <a:r>
              <a:rPr lang="en-GB" sz="2400" b="0" i="0" dirty="0">
                <a:solidFill>
                  <a:schemeClr val="bg1"/>
                </a:solidFill>
                <a:effectLst/>
              </a:rPr>
              <a:t> you</a:t>
            </a:r>
            <a:endParaRPr lang="en-GB" sz="2400" dirty="0">
              <a:solidFill>
                <a:schemeClr val="bg1"/>
              </a:solidFill>
            </a:endParaRPr>
          </a:p>
        </p:txBody>
      </p:sp>
      <p:sp>
        <p:nvSpPr>
          <p:cNvPr id="7" name="TextBox 6">
            <a:extLst>
              <a:ext uri="{FF2B5EF4-FFF2-40B4-BE49-F238E27FC236}">
                <a16:creationId xmlns:a16="http://schemas.microsoft.com/office/drawing/2014/main" id="{18A4091B-8216-7D6F-6250-06D172FB2325}"/>
              </a:ext>
            </a:extLst>
          </p:cNvPr>
          <p:cNvSpPr txBox="1"/>
          <p:nvPr/>
        </p:nvSpPr>
        <p:spPr>
          <a:xfrm>
            <a:off x="2301534" y="3695690"/>
            <a:ext cx="3695704" cy="1736646"/>
          </a:xfrm>
          <a:prstGeom prst="roundRect">
            <a:avLst/>
          </a:prstGeom>
          <a:solidFill>
            <a:schemeClr val="accent1">
              <a:lumMod val="75000"/>
            </a:schemeClr>
          </a:solidFill>
        </p:spPr>
        <p:txBody>
          <a:bodyPr wrap="square">
            <a:spAutoFit/>
          </a:bodyPr>
          <a:lstStyle/>
          <a:p>
            <a:r>
              <a:rPr lang="en-GB" sz="2400" b="0" i="0" dirty="0">
                <a:solidFill>
                  <a:schemeClr val="bg1"/>
                </a:solidFill>
                <a:effectLst/>
              </a:rPr>
              <a:t>Matt 28:20</a:t>
            </a:r>
          </a:p>
          <a:p>
            <a:r>
              <a:rPr lang="en-GB" sz="2400" dirty="0">
                <a:solidFill>
                  <a:schemeClr val="bg1"/>
                </a:solidFill>
              </a:rPr>
              <a:t>…</a:t>
            </a:r>
            <a:r>
              <a:rPr lang="en-GB" sz="2400" b="0" i="0" dirty="0">
                <a:solidFill>
                  <a:schemeClr val="bg1"/>
                </a:solidFill>
                <a:effectLst/>
              </a:rPr>
              <a:t>And surely </a:t>
            </a:r>
            <a:r>
              <a:rPr lang="en-GB" sz="2400" b="1" i="0" u="sng" dirty="0">
                <a:solidFill>
                  <a:schemeClr val="bg1"/>
                </a:solidFill>
                <a:effectLst/>
              </a:rPr>
              <a:t>I am with you always</a:t>
            </a:r>
            <a:r>
              <a:rPr lang="en-GB" sz="2400" b="0" i="0" dirty="0">
                <a:solidFill>
                  <a:schemeClr val="bg1"/>
                </a:solidFill>
                <a:effectLst/>
              </a:rPr>
              <a:t>, to the very end of the age.”</a:t>
            </a:r>
            <a:endParaRPr lang="en-GB" sz="2400" dirty="0">
              <a:solidFill>
                <a:schemeClr val="bg1"/>
              </a:solidFill>
            </a:endParaRPr>
          </a:p>
        </p:txBody>
      </p:sp>
      <p:sp>
        <p:nvSpPr>
          <p:cNvPr id="9" name="TextBox 8">
            <a:extLst>
              <a:ext uri="{FF2B5EF4-FFF2-40B4-BE49-F238E27FC236}">
                <a16:creationId xmlns:a16="http://schemas.microsoft.com/office/drawing/2014/main" id="{B6AB3A50-28AA-0943-00FE-6092343634D9}"/>
              </a:ext>
            </a:extLst>
          </p:cNvPr>
          <p:cNvSpPr txBox="1"/>
          <p:nvPr/>
        </p:nvSpPr>
        <p:spPr>
          <a:xfrm>
            <a:off x="167721" y="1613007"/>
            <a:ext cx="1965879" cy="3968710"/>
          </a:xfrm>
          <a:prstGeom prst="roundRect">
            <a:avLst/>
          </a:prstGeom>
          <a:solidFill>
            <a:schemeClr val="accent1">
              <a:lumMod val="75000"/>
            </a:schemeClr>
          </a:solidFill>
        </p:spPr>
        <p:txBody>
          <a:bodyPr wrap="square">
            <a:spAutoFit/>
          </a:bodyPr>
          <a:lstStyle/>
          <a:p>
            <a:r>
              <a:rPr lang="en-GB" sz="2400" b="0" i="0" dirty="0">
                <a:solidFill>
                  <a:schemeClr val="bg1"/>
                </a:solidFill>
                <a:effectLst/>
              </a:rPr>
              <a:t>Ps 23:4 Even though I walk through the valley of the shadow of death, I fear no evil, for </a:t>
            </a:r>
            <a:r>
              <a:rPr lang="en-GB" sz="2400" b="1" i="0" u="sng" dirty="0">
                <a:solidFill>
                  <a:schemeClr val="bg1"/>
                </a:solidFill>
                <a:effectLst/>
              </a:rPr>
              <a:t>You are with me</a:t>
            </a:r>
            <a:endParaRPr lang="en-GB" sz="2400" b="1" u="sng" dirty="0">
              <a:solidFill>
                <a:schemeClr val="bg1"/>
              </a:solidFill>
            </a:endParaRPr>
          </a:p>
        </p:txBody>
      </p:sp>
      <p:sp>
        <p:nvSpPr>
          <p:cNvPr id="11" name="TextBox 10">
            <a:extLst>
              <a:ext uri="{FF2B5EF4-FFF2-40B4-BE49-F238E27FC236}">
                <a16:creationId xmlns:a16="http://schemas.microsoft.com/office/drawing/2014/main" id="{46060562-5222-176A-AF56-34B449C58027}"/>
              </a:ext>
            </a:extLst>
          </p:cNvPr>
          <p:cNvSpPr txBox="1"/>
          <p:nvPr/>
        </p:nvSpPr>
        <p:spPr>
          <a:xfrm>
            <a:off x="248898" y="225220"/>
            <a:ext cx="3953032" cy="919401"/>
          </a:xfrm>
          <a:prstGeom prst="roundRect">
            <a:avLst/>
          </a:prstGeom>
          <a:solidFill>
            <a:schemeClr val="accent1">
              <a:lumMod val="75000"/>
            </a:schemeClr>
          </a:solidFill>
        </p:spPr>
        <p:txBody>
          <a:bodyPr wrap="square">
            <a:spAutoFit/>
          </a:bodyPr>
          <a:lstStyle/>
          <a:p>
            <a:r>
              <a:rPr lang="en-GB" sz="2400" kern="100" dirty="0">
                <a:solidFill>
                  <a:schemeClr val="bg1"/>
                </a:solidFill>
                <a:effectLst/>
                <a:ea typeface="Aptos" panose="020B0004020202020204" pitchFamily="34" charset="0"/>
                <a:cs typeface="Times New Roman" panose="02020603050405020304" pitchFamily="18" charset="0"/>
              </a:rPr>
              <a:t>Isa 7:14 </a:t>
            </a:r>
          </a:p>
          <a:p>
            <a:r>
              <a:rPr lang="en-GB" sz="2400" kern="100" dirty="0">
                <a:solidFill>
                  <a:schemeClr val="bg1"/>
                </a:solidFill>
                <a:effectLst/>
                <a:ea typeface="Aptos" panose="020B0004020202020204" pitchFamily="34" charset="0"/>
                <a:cs typeface="Times New Roman" panose="02020603050405020304" pitchFamily="18" charset="0"/>
              </a:rPr>
              <a:t>…and will call Him </a:t>
            </a:r>
            <a:r>
              <a:rPr lang="en-GB" sz="2400" b="1" u="sng" kern="100" dirty="0">
                <a:solidFill>
                  <a:schemeClr val="bg1"/>
                </a:solidFill>
                <a:effectLst/>
                <a:ea typeface="Aptos" panose="020B0004020202020204" pitchFamily="34" charset="0"/>
                <a:cs typeface="Times New Roman" panose="02020603050405020304" pitchFamily="18" charset="0"/>
              </a:rPr>
              <a:t>Immanuel</a:t>
            </a:r>
            <a:r>
              <a:rPr lang="en-GB" sz="2400" kern="100" dirty="0">
                <a:solidFill>
                  <a:schemeClr val="bg1"/>
                </a:solidFill>
                <a:effectLst/>
                <a:ea typeface="Aptos" panose="020B0004020202020204" pitchFamily="34" charset="0"/>
                <a:cs typeface="Times New Roman" panose="02020603050405020304" pitchFamily="18" charset="0"/>
              </a:rPr>
              <a:t>.</a:t>
            </a:r>
          </a:p>
        </p:txBody>
      </p:sp>
      <p:sp>
        <p:nvSpPr>
          <p:cNvPr id="13" name="TextBox 12">
            <a:extLst>
              <a:ext uri="{FF2B5EF4-FFF2-40B4-BE49-F238E27FC236}">
                <a16:creationId xmlns:a16="http://schemas.microsoft.com/office/drawing/2014/main" id="{DE9775A3-A484-7CB8-11C9-192172FE8C90}"/>
              </a:ext>
            </a:extLst>
          </p:cNvPr>
          <p:cNvSpPr txBox="1"/>
          <p:nvPr/>
        </p:nvSpPr>
        <p:spPr>
          <a:xfrm>
            <a:off x="4653281" y="94071"/>
            <a:ext cx="6976532" cy="1328023"/>
          </a:xfrm>
          <a:prstGeom prst="roundRect">
            <a:avLst/>
          </a:prstGeom>
          <a:solidFill>
            <a:schemeClr val="accent1">
              <a:lumMod val="75000"/>
            </a:schemeClr>
          </a:solidFill>
        </p:spPr>
        <p:txBody>
          <a:bodyPr wrap="square">
            <a:spAutoFit/>
          </a:bodyPr>
          <a:lstStyle/>
          <a:p>
            <a:r>
              <a:rPr lang="en-GB" sz="2400" b="0" i="0" dirty="0">
                <a:solidFill>
                  <a:schemeClr val="bg1"/>
                </a:solidFill>
                <a:effectLst/>
              </a:rPr>
              <a:t>Ps 16:8 </a:t>
            </a:r>
          </a:p>
          <a:p>
            <a:r>
              <a:rPr lang="en-GB" sz="2400" b="0" i="0" dirty="0">
                <a:solidFill>
                  <a:schemeClr val="bg1"/>
                </a:solidFill>
                <a:effectLst/>
              </a:rPr>
              <a:t>I keep my eyes always on the LORD. With him </a:t>
            </a:r>
            <a:r>
              <a:rPr lang="en-GB" sz="2400" b="1" i="0" u="sng" dirty="0">
                <a:solidFill>
                  <a:schemeClr val="bg1"/>
                </a:solidFill>
                <a:effectLst/>
              </a:rPr>
              <a:t>at my right hand</a:t>
            </a:r>
            <a:r>
              <a:rPr lang="en-GB" sz="2400" b="0" i="0" dirty="0">
                <a:solidFill>
                  <a:schemeClr val="bg1"/>
                </a:solidFill>
                <a:effectLst/>
              </a:rPr>
              <a:t>, I will not be shaken.</a:t>
            </a:r>
            <a:endParaRPr lang="en-GB" sz="2400" dirty="0">
              <a:solidFill>
                <a:schemeClr val="bg1"/>
              </a:solidFill>
            </a:endParaRPr>
          </a:p>
        </p:txBody>
      </p:sp>
      <p:sp>
        <p:nvSpPr>
          <p:cNvPr id="15" name="TextBox 14">
            <a:extLst>
              <a:ext uri="{FF2B5EF4-FFF2-40B4-BE49-F238E27FC236}">
                <a16:creationId xmlns:a16="http://schemas.microsoft.com/office/drawing/2014/main" id="{311A0CF2-A2D6-B7A3-6C9F-A4F531A09FFE}"/>
              </a:ext>
            </a:extLst>
          </p:cNvPr>
          <p:cNvSpPr txBox="1"/>
          <p:nvPr/>
        </p:nvSpPr>
        <p:spPr>
          <a:xfrm>
            <a:off x="166992" y="5713379"/>
            <a:ext cx="11869365" cy="919401"/>
          </a:xfrm>
          <a:prstGeom prst="roundRect">
            <a:avLst/>
          </a:prstGeom>
          <a:solidFill>
            <a:schemeClr val="accent1">
              <a:lumMod val="75000"/>
            </a:schemeClr>
          </a:solidFill>
        </p:spPr>
        <p:txBody>
          <a:bodyPr wrap="square">
            <a:spAutoFit/>
          </a:bodyPr>
          <a:lstStyle/>
          <a:p>
            <a:r>
              <a:rPr lang="en-GB" sz="2400" b="0" i="0" dirty="0">
                <a:solidFill>
                  <a:schemeClr val="bg1"/>
                </a:solidFill>
                <a:effectLst/>
              </a:rPr>
              <a:t>Isa 41:10 Fear not, for </a:t>
            </a:r>
            <a:r>
              <a:rPr lang="en-GB" sz="2400" b="1" i="0" u="sng" dirty="0">
                <a:solidFill>
                  <a:schemeClr val="bg1"/>
                </a:solidFill>
                <a:effectLst/>
              </a:rPr>
              <a:t>I am with you</a:t>
            </a:r>
            <a:r>
              <a:rPr lang="en-GB" sz="2400" b="0" i="0" dirty="0">
                <a:solidFill>
                  <a:schemeClr val="bg1"/>
                </a:solidFill>
                <a:effectLst/>
              </a:rPr>
              <a:t>; be not dismayed, for I am your God; I will strengthen you, I will help you, I will uphold you with my righteous right hand.</a:t>
            </a:r>
            <a:endParaRPr lang="en-GB" sz="2400" dirty="0">
              <a:solidFill>
                <a:schemeClr val="bg1"/>
              </a:solidFill>
            </a:endParaRPr>
          </a:p>
        </p:txBody>
      </p:sp>
      <p:sp>
        <p:nvSpPr>
          <p:cNvPr id="17" name="TextBox 16">
            <a:extLst>
              <a:ext uri="{FF2B5EF4-FFF2-40B4-BE49-F238E27FC236}">
                <a16:creationId xmlns:a16="http://schemas.microsoft.com/office/drawing/2014/main" id="{D5B6B4CD-8B14-DB9F-8036-8FD164772AA2}"/>
              </a:ext>
            </a:extLst>
          </p:cNvPr>
          <p:cNvSpPr txBox="1"/>
          <p:nvPr/>
        </p:nvSpPr>
        <p:spPr>
          <a:xfrm>
            <a:off x="6087352" y="1613007"/>
            <a:ext cx="5858214" cy="3779758"/>
          </a:xfrm>
          <a:prstGeom prst="roundRect">
            <a:avLst/>
          </a:prstGeom>
          <a:solidFill>
            <a:schemeClr val="accent1">
              <a:lumMod val="75000"/>
            </a:schemeClr>
          </a:solidFill>
        </p:spPr>
        <p:txBody>
          <a:bodyPr wrap="square">
            <a:spAutoFit/>
          </a:bodyPr>
          <a:lstStyle/>
          <a:p>
            <a:r>
              <a:rPr lang="en-GB" sz="2400" b="0" i="0" dirty="0">
                <a:solidFill>
                  <a:schemeClr val="bg1"/>
                </a:solidFill>
                <a:effectLst/>
              </a:rPr>
              <a:t>Ps 139:7-10</a:t>
            </a:r>
          </a:p>
          <a:p>
            <a:r>
              <a:rPr lang="en-GB" sz="2400" b="0" i="0" dirty="0">
                <a:solidFill>
                  <a:schemeClr val="bg1"/>
                </a:solidFill>
                <a:effectLst/>
              </a:rPr>
              <a:t>Where can I go from your Spirit?</a:t>
            </a:r>
            <a:br>
              <a:rPr lang="en-GB" sz="2400" dirty="0">
                <a:solidFill>
                  <a:schemeClr val="bg1"/>
                </a:solidFill>
              </a:rPr>
            </a:br>
            <a:r>
              <a:rPr lang="en-GB" sz="2400" b="0" i="0" dirty="0">
                <a:solidFill>
                  <a:schemeClr val="bg1"/>
                </a:solidFill>
                <a:effectLst/>
              </a:rPr>
              <a:t>Where can I flee from your presence?</a:t>
            </a:r>
            <a:br>
              <a:rPr lang="en-GB" sz="2400" dirty="0">
                <a:solidFill>
                  <a:schemeClr val="bg1"/>
                </a:solidFill>
              </a:rPr>
            </a:br>
            <a:r>
              <a:rPr lang="en-GB" sz="2400" b="0" i="0" dirty="0">
                <a:solidFill>
                  <a:schemeClr val="bg1"/>
                </a:solidFill>
                <a:effectLst/>
              </a:rPr>
              <a:t>If I go up to the heavens, </a:t>
            </a:r>
            <a:r>
              <a:rPr lang="en-GB" sz="2400" b="1" i="0" u="sng" dirty="0">
                <a:solidFill>
                  <a:schemeClr val="bg1"/>
                </a:solidFill>
                <a:effectLst/>
              </a:rPr>
              <a:t>you are there</a:t>
            </a:r>
            <a:r>
              <a:rPr lang="en-GB" sz="2400" b="0" i="0" dirty="0">
                <a:solidFill>
                  <a:schemeClr val="bg1"/>
                </a:solidFill>
                <a:effectLst/>
              </a:rPr>
              <a:t>; if I make my bed in the depths, </a:t>
            </a:r>
            <a:r>
              <a:rPr lang="en-GB" sz="2400" b="1" i="0" u="sng" dirty="0">
                <a:solidFill>
                  <a:schemeClr val="bg1"/>
                </a:solidFill>
                <a:effectLst/>
              </a:rPr>
              <a:t>you are there</a:t>
            </a:r>
            <a:r>
              <a:rPr lang="en-GB" sz="2400" b="0" i="0" dirty="0">
                <a:solidFill>
                  <a:schemeClr val="bg1"/>
                </a:solidFill>
                <a:effectLst/>
              </a:rPr>
              <a:t>.</a:t>
            </a:r>
            <a:br>
              <a:rPr lang="en-GB" sz="2400" dirty="0">
                <a:solidFill>
                  <a:schemeClr val="bg1"/>
                </a:solidFill>
              </a:rPr>
            </a:br>
            <a:r>
              <a:rPr lang="en-GB" sz="2400" b="0" i="0" dirty="0">
                <a:solidFill>
                  <a:schemeClr val="bg1"/>
                </a:solidFill>
                <a:effectLst/>
              </a:rPr>
              <a:t>If I rise on the wings of the dawn, if I settle on the far side of the sea,</a:t>
            </a:r>
            <a:br>
              <a:rPr lang="en-GB" sz="2400" dirty="0">
                <a:solidFill>
                  <a:schemeClr val="bg1"/>
                </a:solidFill>
              </a:rPr>
            </a:br>
            <a:r>
              <a:rPr lang="en-GB" sz="2400" b="0" i="0" dirty="0">
                <a:solidFill>
                  <a:schemeClr val="bg1"/>
                </a:solidFill>
                <a:effectLst/>
              </a:rPr>
              <a:t>even </a:t>
            </a:r>
            <a:r>
              <a:rPr lang="en-GB" sz="2400" b="1" i="0" u="sng" dirty="0">
                <a:solidFill>
                  <a:schemeClr val="bg1"/>
                </a:solidFill>
                <a:effectLst/>
              </a:rPr>
              <a:t>there your hand </a:t>
            </a:r>
            <a:r>
              <a:rPr lang="en-GB" sz="2400" b="0" i="0" dirty="0">
                <a:solidFill>
                  <a:schemeClr val="bg1"/>
                </a:solidFill>
                <a:effectLst/>
              </a:rPr>
              <a:t>will guide me, your right hand will hold me fast.</a:t>
            </a:r>
            <a:endParaRPr lang="en-GB" sz="2400" dirty="0">
              <a:solidFill>
                <a:schemeClr val="bg1"/>
              </a:solidFill>
            </a:endParaRPr>
          </a:p>
        </p:txBody>
      </p:sp>
    </p:spTree>
    <p:extLst>
      <p:ext uri="{BB962C8B-B14F-4D97-AF65-F5344CB8AC3E}">
        <p14:creationId xmlns:p14="http://schemas.microsoft.com/office/powerpoint/2010/main" val="30685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ppt_x"/>
                                          </p:val>
                                        </p:tav>
                                        <p:tav tm="100000">
                                          <p:val>
                                            <p:strVal val="#ppt_x"/>
                                          </p:val>
                                        </p:tav>
                                      </p:tavLst>
                                    </p:anim>
                                    <p:anim calcmode="lin" valueType="num">
                                      <p:cBhvr additive="base">
                                        <p:cTn id="8" dur="1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ppt_x"/>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500" fill="hold"/>
                                        <p:tgtEl>
                                          <p:spTgt spid="9"/>
                                        </p:tgtEl>
                                        <p:attrNameLst>
                                          <p:attrName>ppt_x</p:attrName>
                                        </p:attrNameLst>
                                      </p:cBhvr>
                                      <p:tavLst>
                                        <p:tav tm="0">
                                          <p:val>
                                            <p:strVal val="#ppt_x"/>
                                          </p:val>
                                        </p:tav>
                                        <p:tav tm="100000">
                                          <p:val>
                                            <p:strVal val="#ppt_x"/>
                                          </p:val>
                                        </p:tav>
                                      </p:tavLst>
                                    </p:anim>
                                    <p:anim calcmode="lin" valueType="num">
                                      <p:cBhvr additive="base">
                                        <p:cTn id="17" dur="1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500" fill="hold"/>
                                        <p:tgtEl>
                                          <p:spTgt spid="5"/>
                                        </p:tgtEl>
                                        <p:attrNameLst>
                                          <p:attrName>ppt_x</p:attrName>
                                        </p:attrNameLst>
                                      </p:cBhvr>
                                      <p:tavLst>
                                        <p:tav tm="0">
                                          <p:val>
                                            <p:strVal val="#ppt_x"/>
                                          </p:val>
                                        </p:tav>
                                        <p:tav tm="100000">
                                          <p:val>
                                            <p:strVal val="#ppt_x"/>
                                          </p:val>
                                        </p:tav>
                                      </p:tavLst>
                                    </p:anim>
                                    <p:anim calcmode="lin" valueType="num">
                                      <p:cBhvr additive="base">
                                        <p:cTn id="21" dur="1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500" fill="hold"/>
                                        <p:tgtEl>
                                          <p:spTgt spid="17"/>
                                        </p:tgtEl>
                                        <p:attrNameLst>
                                          <p:attrName>ppt_x</p:attrName>
                                        </p:attrNameLst>
                                      </p:cBhvr>
                                      <p:tavLst>
                                        <p:tav tm="0">
                                          <p:val>
                                            <p:strVal val="#ppt_x"/>
                                          </p:val>
                                        </p:tav>
                                        <p:tav tm="100000">
                                          <p:val>
                                            <p:strVal val="#ppt_x"/>
                                          </p:val>
                                        </p:tav>
                                      </p:tavLst>
                                    </p:anim>
                                    <p:anim calcmode="lin" valueType="num">
                                      <p:cBhvr additive="base">
                                        <p:cTn id="25" dur="1500" fill="hold"/>
                                        <p:tgtEl>
                                          <p:spTgt spid="17"/>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500" fill="hold"/>
                                        <p:tgtEl>
                                          <p:spTgt spid="7"/>
                                        </p:tgtEl>
                                        <p:attrNameLst>
                                          <p:attrName>ppt_x</p:attrName>
                                        </p:attrNameLst>
                                      </p:cBhvr>
                                      <p:tavLst>
                                        <p:tav tm="0">
                                          <p:val>
                                            <p:strVal val="#ppt_x"/>
                                          </p:val>
                                        </p:tav>
                                        <p:tav tm="100000">
                                          <p:val>
                                            <p:strVal val="#ppt_x"/>
                                          </p:val>
                                        </p:tav>
                                      </p:tavLst>
                                    </p:anim>
                                    <p:anim calcmode="lin" valueType="num">
                                      <p:cBhvr additive="base">
                                        <p:cTn id="30" dur="1500" fill="hold"/>
                                        <p:tgtEl>
                                          <p:spTgt spid="7"/>
                                        </p:tgtEl>
                                        <p:attrNameLst>
                                          <p:attrName>ppt_y</p:attrName>
                                        </p:attrNameLst>
                                      </p:cBhvr>
                                      <p:tavLst>
                                        <p:tav tm="0">
                                          <p:val>
                                            <p:strVal val="1+#ppt_h/2"/>
                                          </p:val>
                                        </p:tav>
                                        <p:tav tm="100000">
                                          <p:val>
                                            <p:strVal val="#ppt_y"/>
                                          </p:val>
                                        </p:tav>
                                      </p:tavLst>
                                    </p:anim>
                                  </p:childTnLst>
                                </p:cTn>
                              </p:par>
                            </p:childTnLst>
                          </p:cTn>
                        </p:par>
                        <p:par>
                          <p:cTn id="31" fill="hold">
                            <p:stCondLst>
                              <p:cond delay="4500"/>
                            </p:stCondLst>
                            <p:childTnLst>
                              <p:par>
                                <p:cTn id="32" presetID="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500" fill="hold"/>
                                        <p:tgtEl>
                                          <p:spTgt spid="15"/>
                                        </p:tgtEl>
                                        <p:attrNameLst>
                                          <p:attrName>ppt_x</p:attrName>
                                        </p:attrNameLst>
                                      </p:cBhvr>
                                      <p:tavLst>
                                        <p:tav tm="0">
                                          <p:val>
                                            <p:strVal val="#ppt_x"/>
                                          </p:val>
                                        </p:tav>
                                        <p:tav tm="100000">
                                          <p:val>
                                            <p:strVal val="#ppt_x"/>
                                          </p:val>
                                        </p:tav>
                                      </p:tavLst>
                                    </p:anim>
                                    <p:anim calcmode="lin" valueType="num">
                                      <p:cBhvr additive="base">
                                        <p:cTn id="35"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3" grpId="0" animBg="1"/>
      <p:bldP spid="15"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7F3191-9710-1251-B4E9-8BCBB1DE899A}"/>
              </a:ext>
            </a:extLst>
          </p:cNvPr>
          <p:cNvSpPr>
            <a:spLocks noGrp="1"/>
          </p:cNvSpPr>
          <p:nvPr>
            <p:ph type="title"/>
          </p:nvPr>
        </p:nvSpPr>
        <p:spPr/>
        <p:txBody>
          <a:bodyPr/>
          <a:lstStyle/>
          <a:p>
            <a:pPr algn="ctr"/>
            <a:r>
              <a:rPr lang="en-GB" dirty="0"/>
              <a:t>Questions</a:t>
            </a:r>
          </a:p>
        </p:txBody>
      </p:sp>
      <p:sp>
        <p:nvSpPr>
          <p:cNvPr id="5" name="Content Placeholder 4">
            <a:extLst>
              <a:ext uri="{FF2B5EF4-FFF2-40B4-BE49-F238E27FC236}">
                <a16:creationId xmlns:a16="http://schemas.microsoft.com/office/drawing/2014/main" id="{A237839B-4B26-C979-F461-2BDCB167EFCD}"/>
              </a:ext>
            </a:extLst>
          </p:cNvPr>
          <p:cNvSpPr>
            <a:spLocks noGrp="1"/>
          </p:cNvSpPr>
          <p:nvPr>
            <p:ph idx="1"/>
          </p:nvPr>
        </p:nvSpPr>
        <p:spPr/>
        <p:txBody>
          <a:bodyPr/>
          <a:lstStyle/>
          <a:p>
            <a:pPr marL="0" indent="0">
              <a:buNone/>
            </a:pPr>
            <a:r>
              <a:rPr lang="en-GB" dirty="0"/>
              <a:t>(1) Do you want to know He is with you?</a:t>
            </a:r>
          </a:p>
          <a:p>
            <a:endParaRPr lang="en-GB" dirty="0"/>
          </a:p>
          <a:p>
            <a:pPr marL="0" indent="0">
              <a:buNone/>
            </a:pPr>
            <a:r>
              <a:rPr lang="en-GB" dirty="0"/>
              <a:t>(2) Will you accept that He has sent you to be His light in dark places? </a:t>
            </a:r>
          </a:p>
          <a:p>
            <a:pPr marL="0" indent="0">
              <a:buNone/>
            </a:pPr>
            <a:endParaRPr lang="en-GB" dirty="0"/>
          </a:p>
          <a:p>
            <a:pPr marL="0" indent="0">
              <a:buNone/>
            </a:pPr>
            <a:r>
              <a:rPr lang="en-GB" dirty="0"/>
              <a:t>(3) How might this affect how you think/act?</a:t>
            </a:r>
          </a:p>
          <a:p>
            <a:endParaRPr lang="en-GB" dirty="0"/>
          </a:p>
        </p:txBody>
      </p:sp>
    </p:spTree>
    <p:extLst>
      <p:ext uri="{BB962C8B-B14F-4D97-AF65-F5344CB8AC3E}">
        <p14:creationId xmlns:p14="http://schemas.microsoft.com/office/powerpoint/2010/main" val="45976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ADE3A376-3F45-17BA-D30A-07ECC00C69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562" y="0"/>
            <a:ext cx="51403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bevorzugen Verfügbar Unfug hosen kids Spezialität Aggressiv Fitness">
            <a:extLst>
              <a:ext uri="{FF2B5EF4-FFF2-40B4-BE49-F238E27FC236}">
                <a16:creationId xmlns:a16="http://schemas.microsoft.com/office/drawing/2014/main" id="{CF160238-8DF5-EB68-B8CF-30547E9B1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11057"/>
            <a:ext cx="582930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Krähe Gezähnt Laut sprechen kinked hose Schuhe Bäume pflanzen Dienstag">
            <a:extLst>
              <a:ext uri="{FF2B5EF4-FFF2-40B4-BE49-F238E27FC236}">
                <a16:creationId xmlns:a16="http://schemas.microsoft.com/office/drawing/2014/main" id="{8541E69C-024E-AADC-D820-531B2242C5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1637" y="4119865"/>
            <a:ext cx="3354116" cy="2512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41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244"/>
                                        </p:tgtEl>
                                        <p:attrNameLst>
                                          <p:attrName>style.visibility</p:attrName>
                                        </p:attrNameLst>
                                      </p:cBhvr>
                                      <p:to>
                                        <p:strVal val="visible"/>
                                      </p:to>
                                    </p:set>
                                    <p:anim calcmode="lin" valueType="num">
                                      <p:cBhvr additive="base">
                                        <p:cTn id="14" dur="500" fill="hold"/>
                                        <p:tgtEl>
                                          <p:spTgt spid="10244"/>
                                        </p:tgtEl>
                                        <p:attrNameLst>
                                          <p:attrName>ppt_x</p:attrName>
                                        </p:attrNameLst>
                                      </p:cBhvr>
                                      <p:tavLst>
                                        <p:tav tm="0">
                                          <p:val>
                                            <p:strVal val="#ppt_x"/>
                                          </p:val>
                                        </p:tav>
                                        <p:tav tm="100000">
                                          <p:val>
                                            <p:strVal val="#ppt_x"/>
                                          </p:val>
                                        </p:tav>
                                      </p:tavLst>
                                    </p:anim>
                                    <p:anim calcmode="lin" valueType="num">
                                      <p:cBhvr additive="base">
                                        <p:cTn id="15"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246"/>
                                        </p:tgtEl>
                                        <p:attrNameLst>
                                          <p:attrName>style.visibility</p:attrName>
                                        </p:attrNameLst>
                                      </p:cBhvr>
                                      <p:to>
                                        <p:strVal val="visible"/>
                                      </p:to>
                                    </p:set>
                                    <p:anim calcmode="lin" valueType="num">
                                      <p:cBhvr additive="base">
                                        <p:cTn id="20" dur="500" fill="hold"/>
                                        <p:tgtEl>
                                          <p:spTgt spid="10246"/>
                                        </p:tgtEl>
                                        <p:attrNameLst>
                                          <p:attrName>ppt_x</p:attrName>
                                        </p:attrNameLst>
                                      </p:cBhvr>
                                      <p:tavLst>
                                        <p:tav tm="0">
                                          <p:val>
                                            <p:strVal val="#ppt_x"/>
                                          </p:val>
                                        </p:tav>
                                        <p:tav tm="100000">
                                          <p:val>
                                            <p:strVal val="#ppt_x"/>
                                          </p:val>
                                        </p:tav>
                                      </p:tavLst>
                                    </p:anim>
                                    <p:anim calcmode="lin" valueType="num">
                                      <p:cBhvr additive="base">
                                        <p:cTn id="21" dur="500" fill="hold"/>
                                        <p:tgtEl>
                                          <p:spTgt spid="102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avens, normally selfish birds, brought Elijah bread and meat in the morning and evening. He drank water from Brook Kerith. – Slide 10">
            <a:extLst>
              <a:ext uri="{FF2B5EF4-FFF2-40B4-BE49-F238E27FC236}">
                <a16:creationId xmlns:a16="http://schemas.microsoft.com/office/drawing/2014/main" id="{97AD8150-89B7-5024-8F37-0492C9ECCB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85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ber Eats">
            <a:extLst>
              <a:ext uri="{FF2B5EF4-FFF2-40B4-BE49-F238E27FC236}">
                <a16:creationId xmlns:a16="http://schemas.microsoft.com/office/drawing/2014/main" id="{1D902192-125C-2B47-074B-D93C6284F5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9250" y="0"/>
            <a:ext cx="21336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26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500" fill="hold"/>
                                        <p:tgtEl>
                                          <p:spTgt spid="1028"/>
                                        </p:tgtEl>
                                        <p:attrNameLst>
                                          <p:attrName>ppt_w</p:attrName>
                                        </p:attrNameLst>
                                      </p:cBhvr>
                                      <p:tavLst>
                                        <p:tav tm="0">
                                          <p:val>
                                            <p:fltVal val="0"/>
                                          </p:val>
                                        </p:tav>
                                        <p:tav tm="100000">
                                          <p:val>
                                            <p:strVal val="#ppt_w"/>
                                          </p:val>
                                        </p:tav>
                                      </p:tavLst>
                                    </p:anim>
                                    <p:anim calcmode="lin" valueType="num">
                                      <p:cBhvr>
                                        <p:cTn id="8" dur="500" fill="hold"/>
                                        <p:tgtEl>
                                          <p:spTgt spid="1028"/>
                                        </p:tgtEl>
                                        <p:attrNameLst>
                                          <p:attrName>ppt_h</p:attrName>
                                        </p:attrNameLst>
                                      </p:cBhvr>
                                      <p:tavLst>
                                        <p:tav tm="0">
                                          <p:val>
                                            <p:fltVal val="0"/>
                                          </p:val>
                                        </p:tav>
                                        <p:tav tm="100000">
                                          <p:val>
                                            <p:strVal val="#ppt_h"/>
                                          </p:val>
                                        </p:tav>
                                      </p:tavLst>
                                    </p:anim>
                                    <p:animEffect transition="in" filter="fade">
                                      <p:cBhvr>
                                        <p:cTn id="9"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vert="horz" lIns="91440" tIns="45720" rIns="91440" bIns="45720" rtlCol="0" anchor="ctr">
            <a:normAutofit/>
          </a:bodyPr>
          <a:lstStyle/>
          <a:p>
            <a:pPr algn="ctr"/>
            <a:r>
              <a:rPr lang="en-GB" b="1" dirty="0">
                <a:solidFill>
                  <a:schemeClr val="bg1"/>
                </a:solidFill>
              </a:rPr>
              <a:t>(2) Source &amp; Channel</a:t>
            </a:r>
          </a:p>
        </p:txBody>
      </p:sp>
      <p:sp>
        <p:nvSpPr>
          <p:cNvPr id="5" name="Content Placeholder 4">
            <a:extLst>
              <a:ext uri="{FF2B5EF4-FFF2-40B4-BE49-F238E27FC236}">
                <a16:creationId xmlns:a16="http://schemas.microsoft.com/office/drawing/2014/main" id="{544EB47B-251E-1AEC-1BEA-B8A65D41100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684293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69396" y="1333658"/>
            <a:ext cx="9435829" cy="7319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5" name="Rectangle 4"/>
          <p:cNvSpPr/>
          <p:nvPr/>
        </p:nvSpPr>
        <p:spPr>
          <a:xfrm rot="16200000">
            <a:off x="7454274" y="2547914"/>
            <a:ext cx="2372868" cy="12691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6" name="Rectangle 5"/>
          <p:cNvSpPr/>
          <p:nvPr/>
        </p:nvSpPr>
        <p:spPr>
          <a:xfrm rot="16200000">
            <a:off x="990236" y="2630600"/>
            <a:ext cx="2372868" cy="12145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7" name="Rectangle 6"/>
          <p:cNvSpPr/>
          <p:nvPr/>
        </p:nvSpPr>
        <p:spPr>
          <a:xfrm rot="16200000">
            <a:off x="2563750" y="2628314"/>
            <a:ext cx="2372868" cy="123908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8" name="Rectangle 7"/>
          <p:cNvSpPr/>
          <p:nvPr/>
        </p:nvSpPr>
        <p:spPr>
          <a:xfrm rot="16200000">
            <a:off x="4184302" y="2606662"/>
            <a:ext cx="2372868" cy="12691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9" name="Rectangle 8"/>
          <p:cNvSpPr/>
          <p:nvPr/>
        </p:nvSpPr>
        <p:spPr>
          <a:xfrm rot="16200000">
            <a:off x="5800561" y="2613276"/>
            <a:ext cx="2372868" cy="12691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0" name="Oval 9"/>
          <p:cNvSpPr/>
          <p:nvPr/>
        </p:nvSpPr>
        <p:spPr>
          <a:xfrm>
            <a:off x="1569393" y="4368927"/>
            <a:ext cx="1185008" cy="136001"/>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800"/>
          </a:p>
        </p:txBody>
      </p:sp>
      <p:sp>
        <p:nvSpPr>
          <p:cNvPr id="11" name="Oval 10"/>
          <p:cNvSpPr/>
          <p:nvPr/>
        </p:nvSpPr>
        <p:spPr>
          <a:xfrm>
            <a:off x="3125892" y="4359468"/>
            <a:ext cx="1252936" cy="121308"/>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800"/>
          </a:p>
        </p:txBody>
      </p:sp>
      <p:sp>
        <p:nvSpPr>
          <p:cNvPr id="12" name="Oval 11"/>
          <p:cNvSpPr/>
          <p:nvPr/>
        </p:nvSpPr>
        <p:spPr>
          <a:xfrm>
            <a:off x="4750650" y="4352854"/>
            <a:ext cx="1252936" cy="136001"/>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800"/>
          </a:p>
        </p:txBody>
      </p:sp>
      <p:sp>
        <p:nvSpPr>
          <p:cNvPr id="13" name="Oval 12"/>
          <p:cNvSpPr/>
          <p:nvPr/>
        </p:nvSpPr>
        <p:spPr>
          <a:xfrm>
            <a:off x="6362644" y="4328898"/>
            <a:ext cx="1252936" cy="157026"/>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800"/>
          </a:p>
        </p:txBody>
      </p:sp>
      <p:sp>
        <p:nvSpPr>
          <p:cNvPr id="14" name="Oval 13"/>
          <p:cNvSpPr/>
          <p:nvPr/>
        </p:nvSpPr>
        <p:spPr>
          <a:xfrm>
            <a:off x="7980632" y="4305332"/>
            <a:ext cx="1316314" cy="157026"/>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800"/>
          </a:p>
        </p:txBody>
      </p:sp>
      <p:grpSp>
        <p:nvGrpSpPr>
          <p:cNvPr id="30" name="Group 29"/>
          <p:cNvGrpSpPr/>
          <p:nvPr/>
        </p:nvGrpSpPr>
        <p:grpSpPr>
          <a:xfrm>
            <a:off x="2309452" y="5131467"/>
            <a:ext cx="1562665" cy="1100925"/>
            <a:chOff x="909164" y="4542215"/>
            <a:chExt cx="1154676" cy="994893"/>
          </a:xfrm>
        </p:grpSpPr>
        <p:cxnSp>
          <p:nvCxnSpPr>
            <p:cNvPr id="16" name="Straight Connector 15"/>
            <p:cNvCxnSpPr/>
            <p:nvPr/>
          </p:nvCxnSpPr>
          <p:spPr>
            <a:xfrm flipH="1">
              <a:off x="944988" y="4542215"/>
              <a:ext cx="19318" cy="99489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044522" y="4542215"/>
              <a:ext cx="19318" cy="99489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9164" y="5537108"/>
              <a:ext cx="115467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390535" y="5985355"/>
            <a:ext cx="1422679" cy="2081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24" name="Straight Connector 23"/>
          <p:cNvCxnSpPr>
            <a:cxnSpLocks/>
          </p:cNvCxnSpPr>
          <p:nvPr/>
        </p:nvCxnSpPr>
        <p:spPr>
          <a:xfrm flipV="1">
            <a:off x="2364595" y="5501843"/>
            <a:ext cx="1461896" cy="1286"/>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993212" y="5135327"/>
            <a:ext cx="1680627" cy="954107"/>
          </a:xfrm>
          <a:prstGeom prst="rect">
            <a:avLst/>
          </a:prstGeom>
          <a:noFill/>
        </p:spPr>
        <p:txBody>
          <a:bodyPr wrap="square" rtlCol="0">
            <a:spAutoFit/>
          </a:bodyPr>
          <a:lstStyle/>
          <a:p>
            <a:r>
              <a:rPr lang="en-GB" sz="2800" dirty="0"/>
              <a:t>Needed resource</a:t>
            </a:r>
          </a:p>
        </p:txBody>
      </p:sp>
      <p:sp>
        <p:nvSpPr>
          <p:cNvPr id="26" name="TextBox 25"/>
          <p:cNvSpPr txBox="1"/>
          <p:nvPr/>
        </p:nvSpPr>
        <p:spPr>
          <a:xfrm>
            <a:off x="564942" y="6193513"/>
            <a:ext cx="1494578" cy="461665"/>
          </a:xfrm>
          <a:prstGeom prst="rect">
            <a:avLst/>
          </a:prstGeom>
          <a:noFill/>
        </p:spPr>
        <p:txBody>
          <a:bodyPr wrap="square" rtlCol="0">
            <a:spAutoFit/>
          </a:bodyPr>
          <a:lstStyle/>
          <a:p>
            <a:r>
              <a:rPr lang="en-GB" sz="2400" dirty="0"/>
              <a:t>Resource</a:t>
            </a:r>
          </a:p>
        </p:txBody>
      </p:sp>
      <p:cxnSp>
        <p:nvCxnSpPr>
          <p:cNvPr id="28" name="Straight Arrow Connector 27"/>
          <p:cNvCxnSpPr>
            <a:cxnSpLocks/>
          </p:cNvCxnSpPr>
          <p:nvPr/>
        </p:nvCxnSpPr>
        <p:spPr>
          <a:xfrm flipV="1">
            <a:off x="1903435" y="6076199"/>
            <a:ext cx="1092300" cy="34814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p:cNvCxnSpPr>
          <p:nvPr/>
        </p:nvCxnSpPr>
        <p:spPr>
          <a:xfrm flipH="1">
            <a:off x="4081231" y="5501843"/>
            <a:ext cx="100309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282985" y="134930"/>
            <a:ext cx="2332596" cy="523220"/>
          </a:xfrm>
          <a:prstGeom prst="rect">
            <a:avLst/>
          </a:prstGeom>
          <a:solidFill>
            <a:schemeClr val="bg1"/>
          </a:solidFill>
        </p:spPr>
        <p:txBody>
          <a:bodyPr wrap="square" rtlCol="0">
            <a:spAutoFit/>
          </a:bodyPr>
          <a:lstStyle/>
          <a:p>
            <a:r>
              <a:rPr lang="en-GB" sz="2800" dirty="0"/>
              <a:t>Source = God</a:t>
            </a:r>
          </a:p>
        </p:txBody>
      </p:sp>
      <p:sp>
        <p:nvSpPr>
          <p:cNvPr id="33" name="Teardrop 32"/>
          <p:cNvSpPr/>
          <p:nvPr/>
        </p:nvSpPr>
        <p:spPr>
          <a:xfrm rot="18975496">
            <a:off x="8572965" y="4979017"/>
            <a:ext cx="369462" cy="331343"/>
          </a:xfrm>
          <a:prstGeom prst="teardrop">
            <a:avLst>
              <a:gd name="adj" fmla="val 14914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34" name="Teardrop 33"/>
          <p:cNvSpPr/>
          <p:nvPr/>
        </p:nvSpPr>
        <p:spPr>
          <a:xfrm rot="18975496">
            <a:off x="8324147" y="5236195"/>
            <a:ext cx="369462" cy="331343"/>
          </a:xfrm>
          <a:prstGeom prst="teardrop">
            <a:avLst>
              <a:gd name="adj" fmla="val 1491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5" name="TextBox 34"/>
          <p:cNvSpPr txBox="1"/>
          <p:nvPr/>
        </p:nvSpPr>
        <p:spPr>
          <a:xfrm rot="16200000">
            <a:off x="-153314" y="2721913"/>
            <a:ext cx="1922617" cy="523220"/>
          </a:xfrm>
          <a:prstGeom prst="rect">
            <a:avLst/>
          </a:prstGeom>
          <a:noFill/>
          <a:ln>
            <a:noFill/>
          </a:ln>
        </p:spPr>
        <p:txBody>
          <a:bodyPr wrap="square" rtlCol="0">
            <a:spAutoFit/>
          </a:bodyPr>
          <a:lstStyle/>
          <a:p>
            <a:r>
              <a:rPr lang="en-GB" sz="2800" dirty="0"/>
              <a:t>Channels</a:t>
            </a:r>
          </a:p>
        </p:txBody>
      </p:sp>
      <p:sp>
        <p:nvSpPr>
          <p:cNvPr id="36" name="TextBox 35"/>
          <p:cNvSpPr txBox="1"/>
          <p:nvPr/>
        </p:nvSpPr>
        <p:spPr>
          <a:xfrm>
            <a:off x="1636496" y="2837108"/>
            <a:ext cx="1010773" cy="523220"/>
          </a:xfrm>
          <a:prstGeom prst="rect">
            <a:avLst/>
          </a:prstGeom>
          <a:noFill/>
          <a:ln>
            <a:noFill/>
          </a:ln>
        </p:spPr>
        <p:txBody>
          <a:bodyPr wrap="square" rtlCol="0">
            <a:spAutoFit/>
          </a:bodyPr>
          <a:lstStyle>
            <a:defPPr>
              <a:defRPr lang="en-US"/>
            </a:defPPr>
            <a:lvl1pPr algn="ctr">
              <a:defRPr sz="2800">
                <a:solidFill>
                  <a:schemeClr val="bg1"/>
                </a:solidFill>
              </a:defRPr>
            </a:lvl1pPr>
          </a:lstStyle>
          <a:p>
            <a:r>
              <a:rPr lang="en-GB" dirty="0"/>
              <a:t>Wage</a:t>
            </a:r>
          </a:p>
        </p:txBody>
      </p:sp>
      <p:sp>
        <p:nvSpPr>
          <p:cNvPr id="37" name="TextBox 36"/>
          <p:cNvSpPr txBox="1"/>
          <p:nvPr/>
        </p:nvSpPr>
        <p:spPr>
          <a:xfrm>
            <a:off x="3103499" y="2509275"/>
            <a:ext cx="1275329" cy="1384995"/>
          </a:xfrm>
          <a:prstGeom prst="rect">
            <a:avLst/>
          </a:prstGeom>
          <a:noFill/>
          <a:ln>
            <a:noFill/>
          </a:ln>
        </p:spPr>
        <p:txBody>
          <a:bodyPr wrap="square" rtlCol="0">
            <a:spAutoFit/>
          </a:bodyPr>
          <a:lstStyle/>
          <a:p>
            <a:pPr algn="ctr"/>
            <a:r>
              <a:rPr lang="en-GB" sz="2800" dirty="0">
                <a:solidFill>
                  <a:schemeClr val="bg1"/>
                </a:solidFill>
              </a:rPr>
              <a:t>Friends &amp; family</a:t>
            </a:r>
          </a:p>
        </p:txBody>
      </p:sp>
      <p:sp>
        <p:nvSpPr>
          <p:cNvPr id="38" name="TextBox 37"/>
          <p:cNvSpPr txBox="1"/>
          <p:nvPr/>
        </p:nvSpPr>
        <p:spPr>
          <a:xfrm>
            <a:off x="4578391" y="2680476"/>
            <a:ext cx="1580523" cy="954107"/>
          </a:xfrm>
          <a:prstGeom prst="rect">
            <a:avLst/>
          </a:prstGeom>
          <a:noFill/>
          <a:ln>
            <a:noFill/>
          </a:ln>
        </p:spPr>
        <p:txBody>
          <a:bodyPr wrap="square" rtlCol="0">
            <a:spAutoFit/>
          </a:bodyPr>
          <a:lstStyle>
            <a:defPPr>
              <a:defRPr lang="en-US"/>
            </a:defPPr>
            <a:lvl1pPr algn="ctr">
              <a:defRPr sz="2800">
                <a:solidFill>
                  <a:schemeClr val="bg1"/>
                </a:solidFill>
              </a:defRPr>
            </a:lvl1pPr>
          </a:lstStyle>
          <a:p>
            <a:r>
              <a:rPr lang="en-GB" dirty="0"/>
              <a:t>Cost Cutting</a:t>
            </a:r>
          </a:p>
        </p:txBody>
      </p:sp>
      <p:sp>
        <p:nvSpPr>
          <p:cNvPr id="39" name="TextBox 38"/>
          <p:cNvSpPr txBox="1"/>
          <p:nvPr/>
        </p:nvSpPr>
        <p:spPr>
          <a:xfrm>
            <a:off x="6449296" y="2868427"/>
            <a:ext cx="1102441" cy="523220"/>
          </a:xfrm>
          <a:prstGeom prst="rect">
            <a:avLst/>
          </a:prstGeom>
          <a:noFill/>
          <a:ln>
            <a:noFill/>
          </a:ln>
        </p:spPr>
        <p:txBody>
          <a:bodyPr wrap="square" rtlCol="0">
            <a:spAutoFit/>
          </a:bodyPr>
          <a:lstStyle>
            <a:defPPr>
              <a:defRPr lang="en-US"/>
            </a:defPPr>
            <a:lvl1pPr algn="ctr">
              <a:defRPr sz="2800">
                <a:solidFill>
                  <a:schemeClr val="bg1"/>
                </a:solidFill>
              </a:defRPr>
            </a:lvl1pPr>
          </a:lstStyle>
          <a:p>
            <a:r>
              <a:rPr lang="en-GB" dirty="0"/>
              <a:t>Raise</a:t>
            </a:r>
          </a:p>
        </p:txBody>
      </p:sp>
      <p:sp>
        <p:nvSpPr>
          <p:cNvPr id="40" name="Rectangle 39"/>
          <p:cNvSpPr/>
          <p:nvPr/>
        </p:nvSpPr>
        <p:spPr>
          <a:xfrm rot="16200000">
            <a:off x="9163516" y="2595783"/>
            <a:ext cx="2416297" cy="12691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41" name="Oval 40"/>
          <p:cNvSpPr/>
          <p:nvPr/>
        </p:nvSpPr>
        <p:spPr>
          <a:xfrm>
            <a:off x="9715425" y="4328898"/>
            <a:ext cx="1303689" cy="13346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800"/>
          </a:p>
        </p:txBody>
      </p:sp>
      <p:sp>
        <p:nvSpPr>
          <p:cNvPr id="42" name="TextBox 41"/>
          <p:cNvSpPr txBox="1"/>
          <p:nvPr/>
        </p:nvSpPr>
        <p:spPr>
          <a:xfrm>
            <a:off x="7968675" y="2905780"/>
            <a:ext cx="1366250" cy="523220"/>
          </a:xfrm>
          <a:prstGeom prst="rect">
            <a:avLst/>
          </a:prstGeom>
          <a:noFill/>
          <a:ln>
            <a:noFill/>
          </a:ln>
        </p:spPr>
        <p:txBody>
          <a:bodyPr wrap="square" rtlCol="0">
            <a:spAutoFit/>
          </a:bodyPr>
          <a:lstStyle>
            <a:defPPr>
              <a:defRPr lang="en-US"/>
            </a:defPPr>
            <a:lvl1pPr algn="ctr">
              <a:defRPr sz="2800">
                <a:solidFill>
                  <a:schemeClr val="bg1"/>
                </a:solidFill>
              </a:defRPr>
            </a:lvl1pPr>
          </a:lstStyle>
          <a:p>
            <a:r>
              <a:rPr lang="en-GB" dirty="0"/>
              <a:t>Ravens</a:t>
            </a:r>
          </a:p>
        </p:txBody>
      </p:sp>
      <p:sp>
        <p:nvSpPr>
          <p:cNvPr id="43" name="TextBox 42"/>
          <p:cNvSpPr txBox="1"/>
          <p:nvPr/>
        </p:nvSpPr>
        <p:spPr>
          <a:xfrm>
            <a:off x="9796722" y="2652983"/>
            <a:ext cx="1211672" cy="954107"/>
          </a:xfrm>
          <a:prstGeom prst="rect">
            <a:avLst/>
          </a:prstGeom>
          <a:noFill/>
          <a:ln>
            <a:noFill/>
          </a:ln>
        </p:spPr>
        <p:txBody>
          <a:bodyPr wrap="square" rtlCol="0">
            <a:spAutoFit/>
          </a:bodyPr>
          <a:lstStyle>
            <a:defPPr>
              <a:defRPr lang="en-US"/>
            </a:defPPr>
            <a:lvl1pPr algn="ctr">
              <a:defRPr sz="2800">
                <a:solidFill>
                  <a:schemeClr val="bg1"/>
                </a:solidFill>
              </a:defRPr>
            </a:lvl1pPr>
          </a:lstStyle>
          <a:p>
            <a:r>
              <a:rPr lang="en-GB" dirty="0"/>
              <a:t>Tax rebate </a:t>
            </a:r>
          </a:p>
        </p:txBody>
      </p:sp>
      <p:sp>
        <p:nvSpPr>
          <p:cNvPr id="47" name="Rectangle 46"/>
          <p:cNvSpPr/>
          <p:nvPr/>
        </p:nvSpPr>
        <p:spPr>
          <a:xfrm>
            <a:off x="8021536" y="5357149"/>
            <a:ext cx="1422679" cy="584268"/>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0" name="Rectangle 19">
            <a:extLst>
              <a:ext uri="{FF2B5EF4-FFF2-40B4-BE49-F238E27FC236}">
                <a16:creationId xmlns:a16="http://schemas.microsoft.com/office/drawing/2014/main" id="{A8611E5D-224B-D28E-5368-1D8F23AE5669}"/>
              </a:ext>
            </a:extLst>
          </p:cNvPr>
          <p:cNvSpPr/>
          <p:nvPr/>
        </p:nvSpPr>
        <p:spPr>
          <a:xfrm rot="16200000">
            <a:off x="5864237" y="544318"/>
            <a:ext cx="601543" cy="12145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Tree>
    <p:extLst>
      <p:ext uri="{BB962C8B-B14F-4D97-AF65-F5344CB8AC3E}">
        <p14:creationId xmlns:p14="http://schemas.microsoft.com/office/powerpoint/2010/main" val="163596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1+#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1+#ppt_w/2"/>
                                          </p:val>
                                        </p:tav>
                                        <p:tav tm="100000">
                                          <p:val>
                                            <p:strVal val="#ppt_x"/>
                                          </p:val>
                                        </p:tav>
                                      </p:tavLst>
                                    </p:anim>
                                    <p:anim calcmode="lin" valueType="num">
                                      <p:cBhvr additive="base">
                                        <p:cTn id="22"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4"/>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fade">
                                      <p:cBhvr>
                                        <p:cTn id="82" dur="500"/>
                                        <p:tgtEl>
                                          <p:spTgt spid="4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500"/>
                                        <p:tgtEl>
                                          <p:spTgt spid="4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500"/>
                                        <p:tgtEl>
                                          <p:spTgt spid="40"/>
                                        </p:tgtEl>
                                      </p:cBhvr>
                                    </p:animEffect>
                                  </p:childTnLst>
                                </p:cTn>
                              </p:par>
                            </p:childTnLst>
                          </p:cTn>
                        </p:par>
                      </p:childTnLst>
                    </p:cTn>
                  </p:par>
                  <p:par>
                    <p:cTn id="89" fill="hold">
                      <p:stCondLst>
                        <p:cond delay="indefinite"/>
                      </p:stCondLst>
                      <p:childTnLst>
                        <p:par>
                          <p:cTn id="90" fill="hold">
                            <p:stCondLst>
                              <p:cond delay="0"/>
                            </p:stCondLst>
                            <p:childTnLst>
                              <p:par>
                                <p:cTn id="91" presetID="47" presetClass="entr" presetSubtype="0"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fade">
                                      <p:cBhvr>
                                        <p:cTn id="93" dur="1000"/>
                                        <p:tgtEl>
                                          <p:spTgt spid="31"/>
                                        </p:tgtEl>
                                      </p:cBhvr>
                                    </p:animEffect>
                                    <p:anim calcmode="lin" valueType="num">
                                      <p:cBhvr>
                                        <p:cTn id="94" dur="1000" fill="hold"/>
                                        <p:tgtEl>
                                          <p:spTgt spid="31"/>
                                        </p:tgtEl>
                                        <p:attrNameLst>
                                          <p:attrName>ppt_x</p:attrName>
                                        </p:attrNameLst>
                                      </p:cBhvr>
                                      <p:tavLst>
                                        <p:tav tm="0">
                                          <p:val>
                                            <p:strVal val="#ppt_x"/>
                                          </p:val>
                                        </p:tav>
                                        <p:tav tm="100000">
                                          <p:val>
                                            <p:strVal val="#ppt_x"/>
                                          </p:val>
                                        </p:tav>
                                      </p:tavLst>
                                    </p:anim>
                                    <p:anim calcmode="lin" valueType="num">
                                      <p:cBhvr>
                                        <p:cTn id="9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35"/>
                                        </p:tgtEl>
                                        <p:attrNameLst>
                                          <p:attrName>style.visibility</p:attrName>
                                        </p:attrNameLst>
                                      </p:cBhvr>
                                      <p:to>
                                        <p:strVal val="visible"/>
                                      </p:to>
                                    </p:set>
                                    <p:animEffect transition="in" filter="fade">
                                      <p:cBhvr>
                                        <p:cTn id="100" dur="1000"/>
                                        <p:tgtEl>
                                          <p:spTgt spid="35"/>
                                        </p:tgtEl>
                                      </p:cBhvr>
                                    </p:animEffect>
                                    <p:anim calcmode="lin" valueType="num">
                                      <p:cBhvr>
                                        <p:cTn id="101" dur="1000" fill="hold"/>
                                        <p:tgtEl>
                                          <p:spTgt spid="35"/>
                                        </p:tgtEl>
                                        <p:attrNameLst>
                                          <p:attrName>ppt_x</p:attrName>
                                        </p:attrNameLst>
                                      </p:cBhvr>
                                      <p:tavLst>
                                        <p:tav tm="0">
                                          <p:val>
                                            <p:strVal val="#ppt_x"/>
                                          </p:val>
                                        </p:tav>
                                        <p:tav tm="100000">
                                          <p:val>
                                            <p:strVal val="#ppt_x"/>
                                          </p:val>
                                        </p:tav>
                                      </p:tavLst>
                                    </p:anim>
                                    <p:anim calcmode="lin" valueType="num">
                                      <p:cBhvr>
                                        <p:cTn id="10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 presetClass="exit" presetSubtype="0" fill="hold" grpId="2" nodeType="clickEffect">
                                  <p:stCondLst>
                                    <p:cond delay="0"/>
                                  </p:stCondLst>
                                  <p:childTnLst>
                                    <p:set>
                                      <p:cBhvr>
                                        <p:cTn id="106" dur="1" fill="hold">
                                          <p:stCondLst>
                                            <p:cond delay="0"/>
                                          </p:stCondLst>
                                        </p:cTn>
                                        <p:tgtEl>
                                          <p:spTgt spid="26"/>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28"/>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29"/>
                                        </p:tgtEl>
                                        <p:attrNameLst>
                                          <p:attrName>style.visibility</p:attrName>
                                        </p:attrNameLst>
                                      </p:cBhvr>
                                      <p:to>
                                        <p:strVal val="hidden"/>
                                      </p:to>
                                    </p:set>
                                  </p:childTnLst>
                                </p:cTn>
                              </p:par>
                              <p:par>
                                <p:cTn id="111" presetID="1" presetClass="exit" presetSubtype="0" fill="hold" grpId="2" nodeType="withEffect">
                                  <p:stCondLst>
                                    <p:cond delay="0"/>
                                  </p:stCondLst>
                                  <p:childTnLst>
                                    <p:set>
                                      <p:cBhvr>
                                        <p:cTn id="112" dur="1" fill="hold">
                                          <p:stCondLst>
                                            <p:cond delay="0"/>
                                          </p:stCondLst>
                                        </p:cTn>
                                        <p:tgtEl>
                                          <p:spTgt spid="25"/>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63" presetClass="path" presetSubtype="0" accel="50000" decel="50000" fill="hold" nodeType="clickEffect">
                                  <p:stCondLst>
                                    <p:cond delay="0"/>
                                  </p:stCondLst>
                                  <p:childTnLst>
                                    <p:animMotion origin="layout" path="M 4.375E-6 -2.22222E-6 L 0.4608 -0.00393 " pathEditMode="relative" rAng="0" ptsTypes="AA">
                                      <p:cBhvr>
                                        <p:cTn id="116" dur="2000" fill="hold"/>
                                        <p:tgtEl>
                                          <p:spTgt spid="30"/>
                                        </p:tgtEl>
                                        <p:attrNameLst>
                                          <p:attrName>ppt_x</p:attrName>
                                          <p:attrName>ppt_y</p:attrName>
                                        </p:attrNameLst>
                                      </p:cBhvr>
                                      <p:rCtr x="23034" y="-208"/>
                                    </p:animMotion>
                                  </p:childTnLst>
                                </p:cTn>
                              </p:par>
                              <p:par>
                                <p:cTn id="117" presetID="63" presetClass="path" presetSubtype="0" accel="50000" decel="50000" fill="hold" nodeType="withEffect">
                                  <p:stCondLst>
                                    <p:cond delay="0"/>
                                  </p:stCondLst>
                                  <p:childTnLst>
                                    <p:animMotion origin="layout" path="M 3.75E-6 -4.81481E-6 L 0.46432 -0.00694 " pathEditMode="relative" rAng="0" ptsTypes="AA">
                                      <p:cBhvr>
                                        <p:cTn id="118" dur="2000" fill="hold"/>
                                        <p:tgtEl>
                                          <p:spTgt spid="24"/>
                                        </p:tgtEl>
                                        <p:attrNameLst>
                                          <p:attrName>ppt_x</p:attrName>
                                          <p:attrName>ppt_y</p:attrName>
                                        </p:attrNameLst>
                                      </p:cBhvr>
                                      <p:rCtr x="23216" y="-347"/>
                                    </p:animMotion>
                                  </p:childTnLst>
                                </p:cTn>
                              </p:par>
                              <p:par>
                                <p:cTn id="119" presetID="63" presetClass="path" presetSubtype="0" accel="50000" decel="50000" fill="hold" grpId="0" nodeType="withEffect">
                                  <p:stCondLst>
                                    <p:cond delay="0"/>
                                  </p:stCondLst>
                                  <p:childTnLst>
                                    <p:animMotion origin="layout" path="M 2.91667E-6 -1.48148E-6 L 0.46172 -0.00764 " pathEditMode="relative" rAng="0" ptsTypes="AA">
                                      <p:cBhvr>
                                        <p:cTn id="120" dur="2000" fill="hold"/>
                                        <p:tgtEl>
                                          <p:spTgt spid="22"/>
                                        </p:tgtEl>
                                        <p:attrNameLst>
                                          <p:attrName>ppt_x</p:attrName>
                                          <p:attrName>ppt_y</p:attrName>
                                        </p:attrNameLst>
                                      </p:cBhvr>
                                      <p:rCtr x="23086" y="-394"/>
                                    </p:animMotion>
                                  </p:childTnLst>
                                </p:cTn>
                              </p:par>
                            </p:childTnLst>
                          </p:cTn>
                        </p:par>
                      </p:childTnLst>
                    </p:cTn>
                  </p:par>
                  <p:par>
                    <p:cTn id="121" fill="hold">
                      <p:stCondLst>
                        <p:cond delay="indefinite"/>
                      </p:stCondLst>
                      <p:childTnLst>
                        <p:par>
                          <p:cTn id="122" fill="hold">
                            <p:stCondLst>
                              <p:cond delay="0"/>
                            </p:stCondLst>
                            <p:childTnLst>
                              <p:par>
                                <p:cTn id="123" presetID="47" presetClass="entr" presetSubtype="0" fill="hold" grpId="1" nodeType="clickEffect">
                                  <p:stCondLst>
                                    <p:cond delay="0"/>
                                  </p:stCondLst>
                                  <p:childTnLst>
                                    <p:set>
                                      <p:cBhvr>
                                        <p:cTn id="124" dur="1" fill="hold">
                                          <p:stCondLst>
                                            <p:cond delay="0"/>
                                          </p:stCondLst>
                                        </p:cTn>
                                        <p:tgtEl>
                                          <p:spTgt spid="33"/>
                                        </p:tgtEl>
                                        <p:attrNameLst>
                                          <p:attrName>style.visibility</p:attrName>
                                        </p:attrNameLst>
                                      </p:cBhvr>
                                      <p:to>
                                        <p:strVal val="visible"/>
                                      </p:to>
                                    </p:set>
                                    <p:animEffect transition="in" filter="fade">
                                      <p:cBhvr>
                                        <p:cTn id="125" dur="1000"/>
                                        <p:tgtEl>
                                          <p:spTgt spid="33"/>
                                        </p:tgtEl>
                                      </p:cBhvr>
                                    </p:animEffect>
                                    <p:anim calcmode="lin" valueType="num">
                                      <p:cBhvr>
                                        <p:cTn id="126" dur="1000" fill="hold"/>
                                        <p:tgtEl>
                                          <p:spTgt spid="33"/>
                                        </p:tgtEl>
                                        <p:attrNameLst>
                                          <p:attrName>ppt_x</p:attrName>
                                        </p:attrNameLst>
                                      </p:cBhvr>
                                      <p:tavLst>
                                        <p:tav tm="0">
                                          <p:val>
                                            <p:strVal val="#ppt_x"/>
                                          </p:val>
                                        </p:tav>
                                        <p:tav tm="100000">
                                          <p:val>
                                            <p:strVal val="#ppt_x"/>
                                          </p:val>
                                        </p:tav>
                                      </p:tavLst>
                                    </p:anim>
                                    <p:anim calcmode="lin" valueType="num">
                                      <p:cBhvr>
                                        <p:cTn id="127" dur="1000" fill="hold"/>
                                        <p:tgtEl>
                                          <p:spTgt spid="33"/>
                                        </p:tgtEl>
                                        <p:attrNameLst>
                                          <p:attrName>ppt_y</p:attrName>
                                        </p:attrNameLst>
                                      </p:cBhvr>
                                      <p:tavLst>
                                        <p:tav tm="0">
                                          <p:val>
                                            <p:strVal val="#ppt_y-.1"/>
                                          </p:val>
                                        </p:tav>
                                        <p:tav tm="100000">
                                          <p:val>
                                            <p:strVal val="#ppt_y"/>
                                          </p:val>
                                        </p:tav>
                                      </p:tavLst>
                                    </p:anim>
                                  </p:childTnLst>
                                </p:cTn>
                              </p:par>
                              <p:par>
                                <p:cTn id="128" presetID="47" presetClass="entr" presetSubtype="0" fill="hold" grpId="1" nodeType="with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fade">
                                      <p:cBhvr>
                                        <p:cTn id="130" dur="1000"/>
                                        <p:tgtEl>
                                          <p:spTgt spid="34"/>
                                        </p:tgtEl>
                                      </p:cBhvr>
                                    </p:animEffect>
                                    <p:anim calcmode="lin" valueType="num">
                                      <p:cBhvr>
                                        <p:cTn id="131" dur="1000" fill="hold"/>
                                        <p:tgtEl>
                                          <p:spTgt spid="34"/>
                                        </p:tgtEl>
                                        <p:attrNameLst>
                                          <p:attrName>ppt_x</p:attrName>
                                        </p:attrNameLst>
                                      </p:cBhvr>
                                      <p:tavLst>
                                        <p:tav tm="0">
                                          <p:val>
                                            <p:strVal val="#ppt_x"/>
                                          </p:val>
                                        </p:tav>
                                        <p:tav tm="100000">
                                          <p:val>
                                            <p:strVal val="#ppt_x"/>
                                          </p:val>
                                        </p:tav>
                                      </p:tavLst>
                                    </p:anim>
                                    <p:anim calcmode="lin" valueType="num">
                                      <p:cBhvr>
                                        <p:cTn id="13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1" presetClass="exit" presetSubtype="0" fill="hold" grpId="1" nodeType="clickEffect">
                                  <p:stCondLst>
                                    <p:cond delay="0"/>
                                  </p:stCondLst>
                                  <p:childTnLst>
                                    <p:set>
                                      <p:cBhvr>
                                        <p:cTn id="136" dur="1" fill="hold">
                                          <p:stCondLst>
                                            <p:cond delay="0"/>
                                          </p:stCondLst>
                                        </p:cTn>
                                        <p:tgtEl>
                                          <p:spTgt spid="26"/>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0"/>
                                          </p:stCondLst>
                                        </p:cTn>
                                        <p:tgtEl>
                                          <p:spTgt spid="28"/>
                                        </p:tgtEl>
                                        <p:attrNameLst>
                                          <p:attrName>style.visibility</p:attrName>
                                        </p:attrNameLst>
                                      </p:cBhvr>
                                      <p:to>
                                        <p:strVal val="hidden"/>
                                      </p:to>
                                    </p:set>
                                  </p:childTnLst>
                                </p:cTn>
                              </p:par>
                              <p:par>
                                <p:cTn id="139" presetID="1" presetClass="exit" presetSubtype="0" fill="hold" nodeType="withEffect">
                                  <p:stCondLst>
                                    <p:cond delay="0"/>
                                  </p:stCondLst>
                                  <p:childTnLst>
                                    <p:set>
                                      <p:cBhvr>
                                        <p:cTn id="140" dur="1" fill="hold">
                                          <p:stCondLst>
                                            <p:cond delay="0"/>
                                          </p:stCondLst>
                                        </p:cTn>
                                        <p:tgtEl>
                                          <p:spTgt spid="29"/>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0"/>
                                          </p:stCondLst>
                                        </p:cTn>
                                        <p:tgtEl>
                                          <p:spTgt spid="25"/>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10" presetClass="exit" presetSubtype="0" fill="hold" grpId="0" nodeType="clickEffect">
                                  <p:stCondLst>
                                    <p:cond delay="0"/>
                                  </p:stCondLst>
                                  <p:childTnLst>
                                    <p:animEffect transition="out" filter="fade">
                                      <p:cBhvr>
                                        <p:cTn id="146" dur="500"/>
                                        <p:tgtEl>
                                          <p:spTgt spid="33"/>
                                        </p:tgtEl>
                                      </p:cBhvr>
                                    </p:animEffect>
                                    <p:set>
                                      <p:cBhvr>
                                        <p:cTn id="147" dur="1" fill="hold">
                                          <p:stCondLst>
                                            <p:cond delay="499"/>
                                          </p:stCondLst>
                                        </p:cTn>
                                        <p:tgtEl>
                                          <p:spTgt spid="33"/>
                                        </p:tgtEl>
                                        <p:attrNameLst>
                                          <p:attrName>style.visibility</p:attrName>
                                        </p:attrNameLst>
                                      </p:cBhvr>
                                      <p:to>
                                        <p:strVal val="hidden"/>
                                      </p:to>
                                    </p:set>
                                  </p:childTnLst>
                                </p:cTn>
                              </p:par>
                              <p:par>
                                <p:cTn id="148" presetID="10" presetClass="exit" presetSubtype="0" fill="hold" grpId="0" nodeType="withEffect">
                                  <p:stCondLst>
                                    <p:cond delay="0"/>
                                  </p:stCondLst>
                                  <p:childTnLst>
                                    <p:animEffect transition="out" filter="fade">
                                      <p:cBhvr>
                                        <p:cTn id="149" dur="500"/>
                                        <p:tgtEl>
                                          <p:spTgt spid="34"/>
                                        </p:tgtEl>
                                      </p:cBhvr>
                                    </p:animEffect>
                                    <p:set>
                                      <p:cBhvr>
                                        <p:cTn id="150" dur="1" fill="hold">
                                          <p:stCondLst>
                                            <p:cond delay="499"/>
                                          </p:stCondLst>
                                        </p:cTn>
                                        <p:tgtEl>
                                          <p:spTgt spid="34"/>
                                        </p:tgtEl>
                                        <p:attrNameLst>
                                          <p:attrName>style.visibility</p:attrName>
                                        </p:attrNameLst>
                                      </p:cBhvr>
                                      <p:to>
                                        <p:strVal val="hidden"/>
                                      </p:to>
                                    </p:set>
                                  </p:childTnLst>
                                </p:cTn>
                              </p:par>
                              <p:par>
                                <p:cTn id="151" presetID="10" presetClass="entr" presetSubtype="0" fill="hold" grpId="0" nodeType="withEffect">
                                  <p:stCondLst>
                                    <p:cond delay="0"/>
                                  </p:stCondLst>
                                  <p:childTnLst>
                                    <p:set>
                                      <p:cBhvr>
                                        <p:cTn id="152" dur="1" fill="hold">
                                          <p:stCondLst>
                                            <p:cond delay="0"/>
                                          </p:stCondLst>
                                        </p:cTn>
                                        <p:tgtEl>
                                          <p:spTgt spid="47"/>
                                        </p:tgtEl>
                                        <p:attrNameLst>
                                          <p:attrName>style.visibility</p:attrName>
                                        </p:attrNameLst>
                                      </p:cBhvr>
                                      <p:to>
                                        <p:strVal val="visible"/>
                                      </p:to>
                                    </p:set>
                                    <p:animEffect transition="in" filter="fade">
                                      <p:cBhvr>
                                        <p:cTn id="15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2" grpId="0" animBg="1"/>
      <p:bldP spid="25" grpId="0"/>
      <p:bldP spid="25" grpId="1"/>
      <p:bldP spid="25" grpId="2"/>
      <p:bldP spid="26" grpId="0"/>
      <p:bldP spid="26" grpId="1"/>
      <p:bldP spid="26" grpId="2"/>
      <p:bldP spid="31" grpId="0" animBg="1"/>
      <p:bldP spid="33" grpId="0" animBg="1"/>
      <p:bldP spid="33" grpId="1" animBg="1"/>
      <p:bldP spid="34" grpId="0" animBg="1"/>
      <p:bldP spid="34" grpId="1" animBg="1"/>
      <p:bldP spid="35" grpId="0"/>
      <p:bldP spid="36" grpId="0" animBg="1"/>
      <p:bldP spid="37" grpId="0" animBg="1"/>
      <p:bldP spid="38" grpId="0" animBg="1"/>
      <p:bldP spid="39" grpId="0" animBg="1"/>
      <p:bldP spid="40" grpId="0" animBg="1"/>
      <p:bldP spid="41" grpId="0" animBg="1"/>
      <p:bldP spid="42" grpId="0" animBg="1"/>
      <p:bldP spid="43" grpId="0" animBg="1"/>
      <p:bldP spid="47"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ressed Down">
            <a:extLst>
              <a:ext uri="{FF2B5EF4-FFF2-40B4-BE49-F238E27FC236}">
                <a16:creationId xmlns:a16="http://schemas.microsoft.com/office/drawing/2014/main" id="{BBC99421-BF5D-044F-ED64-3D73FB37E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7013" y="466928"/>
            <a:ext cx="7526938" cy="537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584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379227"/>
            <a:ext cx="10515600" cy="878884"/>
          </a:xfrm>
        </p:spPr>
        <p:txBody>
          <a:bodyPr/>
          <a:lstStyle/>
          <a:p>
            <a:pPr algn="ctr"/>
            <a:r>
              <a:rPr lang="en-GB" dirty="0">
                <a:solidFill>
                  <a:schemeClr val="bg1"/>
                </a:solidFill>
              </a:rPr>
              <a:t>1 Kings 17:7-16</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4" y="1258111"/>
            <a:ext cx="11408735" cy="5544470"/>
          </a:xfrm>
        </p:spPr>
        <p:txBody>
          <a:bodyPr>
            <a:normAutofit/>
          </a:bodyPr>
          <a:lstStyle/>
          <a:p>
            <a:pPr marL="0" indent="0">
              <a:buNone/>
            </a:pPr>
            <a:r>
              <a:rPr lang="en-GB" dirty="0">
                <a:solidFill>
                  <a:schemeClr val="bg1"/>
                </a:solidFill>
                <a:latin typeface="system-ui"/>
              </a:rPr>
              <a:t>Some time later the brook dried up because there had been no rain in the land. Then the word of the Lord came to him: “Go at once to Zarephath in the region of Sidon and stay there. I have directed a widow there to supply you with food.” So he went to Zarephath. When he came to the town gate, a widow was there gathering sticks. He called to her and asked, “Would you bring me a little water in a jar so I may have a drink?” As she was going to get it, he called, “And bring me, please, a piece of bread.”</a:t>
            </a:r>
          </a:p>
          <a:p>
            <a:pPr marL="0" indent="0">
              <a:buNone/>
            </a:pPr>
            <a:r>
              <a:rPr lang="en-GB" dirty="0">
                <a:solidFill>
                  <a:schemeClr val="bg1"/>
                </a:solidFill>
                <a:latin typeface="system-ui"/>
              </a:rPr>
              <a:t>“As surely as the Lord your God lives,” she replied, “I don’t have any bread—only a handful of flour in a jar and a little olive oil in a jug. I am gathering a few sticks to take home and make a meal for myself and my son, that we may eat it—and die.”</a:t>
            </a:r>
          </a:p>
          <a:p>
            <a:pPr marL="0" indent="0" algn="l">
              <a:buNone/>
            </a:pPr>
            <a:endParaRPr lang="en-GB" dirty="0">
              <a:solidFill>
                <a:schemeClr val="bg1"/>
              </a:solidFill>
              <a:latin typeface="system-ui"/>
            </a:endParaRPr>
          </a:p>
        </p:txBody>
      </p:sp>
    </p:spTree>
    <p:extLst>
      <p:ext uri="{BB962C8B-B14F-4D97-AF65-F5344CB8AC3E}">
        <p14:creationId xmlns:p14="http://schemas.microsoft.com/office/powerpoint/2010/main" val="778140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236999"/>
            <a:ext cx="10515600" cy="878884"/>
          </a:xfrm>
        </p:spPr>
        <p:txBody>
          <a:bodyPr/>
          <a:lstStyle/>
          <a:p>
            <a:pPr algn="ctr"/>
            <a:r>
              <a:rPr lang="en-GB" dirty="0">
                <a:solidFill>
                  <a:schemeClr val="bg1"/>
                </a:solidFill>
              </a:rPr>
              <a:t>1 Kings 17:7-16</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4" y="1452663"/>
            <a:ext cx="11408735" cy="5349917"/>
          </a:xfrm>
        </p:spPr>
        <p:txBody>
          <a:bodyPr>
            <a:normAutofit/>
          </a:bodyPr>
          <a:lstStyle/>
          <a:p>
            <a:pPr marL="0" indent="0">
              <a:buNone/>
            </a:pPr>
            <a:r>
              <a:rPr lang="en-GB" dirty="0">
                <a:solidFill>
                  <a:schemeClr val="bg1"/>
                </a:solidFill>
                <a:latin typeface="system-ui"/>
              </a:rPr>
              <a:t>Elijah said to her, “Don’t be afraid. Go home and do as you have said. But first make a small loaf of bread for me from what you have and bring it to me, and then make something for yourself and your son. For this is what the Lord, the God of Israel, says: ‘The jar of flour will not be used up and the jug of oil will not run dry until the day the Lord sends rain on the land.’”</a:t>
            </a:r>
          </a:p>
          <a:p>
            <a:pPr marL="0" indent="0">
              <a:buNone/>
            </a:pPr>
            <a:r>
              <a:rPr lang="en-GB" dirty="0">
                <a:solidFill>
                  <a:schemeClr val="bg1"/>
                </a:solidFill>
                <a:latin typeface="system-ui"/>
              </a:rPr>
              <a:t>She went away and did as Elijah had told her. So there was food every day for Elijah and for the woman and her family. For the jar of flour was not used up and the jug of oil did not run dry, in keeping with the word of the Lord spoken by Elijah.</a:t>
            </a:r>
          </a:p>
          <a:p>
            <a:pPr marL="0" indent="0" algn="l">
              <a:buNone/>
            </a:pPr>
            <a:endParaRPr lang="en-GB" dirty="0">
              <a:solidFill>
                <a:schemeClr val="bg1"/>
              </a:solidFill>
              <a:latin typeface="system-ui"/>
            </a:endParaRPr>
          </a:p>
        </p:txBody>
      </p:sp>
    </p:spTree>
    <p:extLst>
      <p:ext uri="{BB962C8B-B14F-4D97-AF65-F5344CB8AC3E}">
        <p14:creationId xmlns:p14="http://schemas.microsoft.com/office/powerpoint/2010/main" val="3023364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6B7B8-A29B-4FB5-87AB-3EB0ABE91EA3}"/>
              </a:ext>
            </a:extLst>
          </p:cNvPr>
          <p:cNvSpPr>
            <a:spLocks noGrp="1"/>
          </p:cNvSpPr>
          <p:nvPr>
            <p:ph type="title"/>
          </p:nvPr>
        </p:nvSpPr>
        <p:spPr>
          <a:solidFill>
            <a:schemeClr val="accent1">
              <a:lumMod val="75000"/>
            </a:schemeClr>
          </a:solidFill>
        </p:spPr>
        <p:txBody>
          <a:bodyPr vert="horz" lIns="91440" tIns="45720" rIns="91440" bIns="45720" rtlCol="0" anchor="ctr">
            <a:normAutofit/>
          </a:bodyPr>
          <a:lstStyle/>
          <a:p>
            <a:pPr algn="ctr"/>
            <a:r>
              <a:rPr lang="en-GB" b="1" dirty="0">
                <a:solidFill>
                  <a:schemeClr val="bg1"/>
                </a:solidFill>
              </a:rPr>
              <a:t>(3) A miraculous God (working behind the scenes)</a:t>
            </a:r>
          </a:p>
        </p:txBody>
      </p:sp>
      <p:sp>
        <p:nvSpPr>
          <p:cNvPr id="5" name="TextBox 4">
            <a:extLst>
              <a:ext uri="{FF2B5EF4-FFF2-40B4-BE49-F238E27FC236}">
                <a16:creationId xmlns:a16="http://schemas.microsoft.com/office/drawing/2014/main" id="{72C6A7CD-6A1C-3776-4F3F-D8E014B84143}"/>
              </a:ext>
            </a:extLst>
          </p:cNvPr>
          <p:cNvSpPr txBox="1"/>
          <p:nvPr/>
        </p:nvSpPr>
        <p:spPr>
          <a:xfrm>
            <a:off x="467983" y="2598003"/>
            <a:ext cx="3974621" cy="2677656"/>
          </a:xfrm>
          <a:prstGeom prst="rect">
            <a:avLst/>
          </a:prstGeom>
          <a:noFill/>
        </p:spPr>
        <p:txBody>
          <a:bodyPr wrap="square">
            <a:spAutoFit/>
          </a:bodyPr>
          <a:lstStyle/>
          <a:p>
            <a:r>
              <a:rPr lang="en-GB" sz="2800" dirty="0">
                <a:latin typeface="system-ui"/>
              </a:rPr>
              <a:t>Verse 7</a:t>
            </a:r>
          </a:p>
          <a:p>
            <a:endParaRPr lang="en-GB" sz="2800" dirty="0">
              <a:latin typeface="system-ui"/>
            </a:endParaRPr>
          </a:p>
          <a:p>
            <a:r>
              <a:rPr lang="en-GB" sz="2800" dirty="0">
                <a:latin typeface="system-ui"/>
              </a:rPr>
              <a:t>Some time later the brook dried up because there had been no rain in the land. </a:t>
            </a:r>
            <a:endParaRPr lang="en-GB" sz="2800" dirty="0"/>
          </a:p>
        </p:txBody>
      </p:sp>
      <p:sp>
        <p:nvSpPr>
          <p:cNvPr id="7" name="TextBox 6">
            <a:extLst>
              <a:ext uri="{FF2B5EF4-FFF2-40B4-BE49-F238E27FC236}">
                <a16:creationId xmlns:a16="http://schemas.microsoft.com/office/drawing/2014/main" id="{DE13D40C-E06A-94DA-8774-45E5008908B2}"/>
              </a:ext>
            </a:extLst>
          </p:cNvPr>
          <p:cNvSpPr txBox="1"/>
          <p:nvPr/>
        </p:nvSpPr>
        <p:spPr>
          <a:xfrm>
            <a:off x="6167886" y="2382559"/>
            <a:ext cx="5479211" cy="3108543"/>
          </a:xfrm>
          <a:prstGeom prst="rect">
            <a:avLst/>
          </a:prstGeom>
          <a:noFill/>
        </p:spPr>
        <p:txBody>
          <a:bodyPr wrap="square">
            <a:spAutoFit/>
          </a:bodyPr>
          <a:lstStyle>
            <a:defPPr>
              <a:defRPr lang="en-US"/>
            </a:defPPr>
            <a:lvl1pPr>
              <a:defRPr sz="2800">
                <a:latin typeface="system-ui"/>
              </a:defRPr>
            </a:lvl1pPr>
          </a:lstStyle>
          <a:p>
            <a:r>
              <a:rPr lang="en-GB" dirty="0"/>
              <a:t>Verse 8</a:t>
            </a:r>
          </a:p>
          <a:p>
            <a:endParaRPr lang="en-GB" dirty="0"/>
          </a:p>
          <a:p>
            <a:r>
              <a:rPr lang="en-GB" dirty="0"/>
              <a:t>Then the word of the Lord came to him: “Go at once to Zarephath in the region of Sidon and stay there. I have directed a widow there to supply you with food.” </a:t>
            </a:r>
          </a:p>
        </p:txBody>
      </p:sp>
      <p:sp>
        <p:nvSpPr>
          <p:cNvPr id="8" name="Rectangle 7">
            <a:extLst>
              <a:ext uri="{FF2B5EF4-FFF2-40B4-BE49-F238E27FC236}">
                <a16:creationId xmlns:a16="http://schemas.microsoft.com/office/drawing/2014/main" id="{7122FD8C-F073-9451-209B-ECEB904B16F5}"/>
              </a:ext>
            </a:extLst>
          </p:cNvPr>
          <p:cNvSpPr/>
          <p:nvPr/>
        </p:nvSpPr>
        <p:spPr>
          <a:xfrm>
            <a:off x="4617396" y="2224391"/>
            <a:ext cx="1309991" cy="3871609"/>
          </a:xfrm>
          <a:prstGeom prst="rect">
            <a:avLst/>
          </a:prstGeom>
          <a:noFill/>
          <a:ln w="762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775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1DEA4-1D91-5D36-B16E-662467AA68EF}"/>
              </a:ext>
            </a:extLst>
          </p:cNvPr>
          <p:cNvSpPr>
            <a:spLocks noGrp="1"/>
          </p:cNvSpPr>
          <p:nvPr>
            <p:ph type="title"/>
          </p:nvPr>
        </p:nvSpPr>
        <p:spPr/>
        <p:txBody>
          <a:bodyPr/>
          <a:lstStyle/>
          <a:p>
            <a:r>
              <a:rPr lang="en-GB" dirty="0"/>
              <a:t>Miracles</a:t>
            </a:r>
          </a:p>
        </p:txBody>
      </p:sp>
      <p:sp>
        <p:nvSpPr>
          <p:cNvPr id="3" name="Content Placeholder 2">
            <a:extLst>
              <a:ext uri="{FF2B5EF4-FFF2-40B4-BE49-F238E27FC236}">
                <a16:creationId xmlns:a16="http://schemas.microsoft.com/office/drawing/2014/main" id="{E0021AF3-F633-248B-8F7B-BD8BB51BFB0D}"/>
              </a:ext>
            </a:extLst>
          </p:cNvPr>
          <p:cNvSpPr>
            <a:spLocks noGrp="1"/>
          </p:cNvSpPr>
          <p:nvPr>
            <p:ph idx="1"/>
          </p:nvPr>
        </p:nvSpPr>
        <p:spPr/>
        <p:txBody>
          <a:bodyPr>
            <a:normAutofit/>
          </a:bodyPr>
          <a:lstStyle/>
          <a:p>
            <a:pPr marL="514350" lvl="0" indent="-514350">
              <a:lnSpc>
                <a:spcPct val="115000"/>
              </a:lnSpc>
              <a:buFont typeface="+mj-lt"/>
              <a:buAutoNum type="arabicPeriod"/>
            </a:pPr>
            <a:r>
              <a:rPr lang="en-GB"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Asks for water in a drought</a:t>
            </a:r>
            <a:endParaRPr lang="en-GB" dirty="0">
              <a:effectLst/>
              <a:latin typeface="Calibri" panose="020F0502020204030204" pitchFamily="34" charset="0"/>
              <a:ea typeface="Roboto" panose="02000000000000000000" pitchFamily="2" charset="0"/>
              <a:cs typeface="Roboto" panose="02000000000000000000" pitchFamily="2" charset="0"/>
            </a:endParaRPr>
          </a:p>
          <a:p>
            <a:pPr marL="514350" lvl="0" indent="-514350">
              <a:lnSpc>
                <a:spcPct val="115000"/>
              </a:lnSpc>
              <a:buFont typeface="+mj-lt"/>
              <a:buAutoNum type="arabicPeriod"/>
            </a:pPr>
            <a:r>
              <a:rPr lang="en-GB"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She was a widow – had own hardship</a:t>
            </a:r>
            <a:endParaRPr lang="en-GB" dirty="0">
              <a:effectLst/>
              <a:latin typeface="Calibri" panose="020F0502020204030204" pitchFamily="34" charset="0"/>
              <a:ea typeface="Roboto" panose="02000000000000000000" pitchFamily="2" charset="0"/>
              <a:cs typeface="Roboto" panose="02000000000000000000" pitchFamily="2" charset="0"/>
            </a:endParaRPr>
          </a:p>
          <a:p>
            <a:pPr marL="514350" lvl="0" indent="-514350">
              <a:lnSpc>
                <a:spcPct val="115000"/>
              </a:lnSpc>
              <a:spcAft>
                <a:spcPts val="800"/>
              </a:spcAft>
              <a:buFont typeface="+mj-lt"/>
              <a:buAutoNum type="arabicPeriod"/>
            </a:pPr>
            <a:r>
              <a:rPr lang="en-GB"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Ask by Jew and she was a gentile</a:t>
            </a:r>
            <a:endParaRPr lang="en-GB" dirty="0">
              <a:effectLst/>
              <a:latin typeface="Calibri" panose="020F0502020204030204" pitchFamily="34" charset="0"/>
              <a:ea typeface="Roboto" panose="02000000000000000000" pitchFamily="2" charset="0"/>
              <a:cs typeface="Roboto" panose="02000000000000000000" pitchFamily="2" charset="0"/>
            </a:endParaRPr>
          </a:p>
          <a:p>
            <a:endParaRPr lang="en-GB" dirty="0"/>
          </a:p>
          <a:p>
            <a:pPr marL="514350" indent="-514350">
              <a:buFont typeface="+mj-lt"/>
              <a:buAutoNum type="arabicPeriod" startAt="4"/>
            </a:pPr>
            <a:r>
              <a:rPr lang="en-GB" kern="0" dirty="0">
                <a:solidFill>
                  <a:srgbClr val="001320"/>
                </a:solidFill>
                <a:effectLst/>
                <a:highlight>
                  <a:srgbClr val="FFFFFF"/>
                </a:highlight>
                <a:latin typeface="Roboto" panose="02000000000000000000" pitchFamily="2" charset="0"/>
                <a:ea typeface="Roboto" panose="02000000000000000000" pitchFamily="2" charset="0"/>
                <a:cs typeface="Roboto" panose="02000000000000000000" pitchFamily="2" charset="0"/>
              </a:rPr>
              <a:t>FIRST give to me (before your son)</a:t>
            </a:r>
            <a:endParaRPr lang="en-GB" dirty="0"/>
          </a:p>
        </p:txBody>
      </p:sp>
    </p:spTree>
    <p:extLst>
      <p:ext uri="{BB962C8B-B14F-4D97-AF65-F5344CB8AC3E}">
        <p14:creationId xmlns:p14="http://schemas.microsoft.com/office/powerpoint/2010/main" val="213563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353732"/>
            <a:ext cx="10515600" cy="878884"/>
          </a:xfrm>
        </p:spPr>
        <p:txBody>
          <a:bodyPr/>
          <a:lstStyle/>
          <a:p>
            <a:pPr algn="ctr"/>
            <a:r>
              <a:rPr lang="en-GB" dirty="0">
                <a:solidFill>
                  <a:schemeClr val="bg1"/>
                </a:solidFill>
              </a:rPr>
              <a:t>1 Kings 17:17-24</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557719" y="1498060"/>
            <a:ext cx="10946860" cy="5155365"/>
          </a:xfrm>
        </p:spPr>
        <p:txBody>
          <a:bodyPr>
            <a:noAutofit/>
          </a:bodyPr>
          <a:lstStyle/>
          <a:p>
            <a:pPr marL="0" indent="0" algn="l">
              <a:buNone/>
            </a:pPr>
            <a:r>
              <a:rPr lang="en-GB" dirty="0">
                <a:solidFill>
                  <a:schemeClr val="bg1"/>
                </a:solidFill>
                <a:latin typeface="system-ui"/>
              </a:rPr>
              <a:t>Some time later the son of the woman who owned the house became ill. He grew worse and worse, and finally stopped breathing. She said to Elijah, “What do you have against me, man of God? Did you come to remind me of my sin and kill my son?”</a:t>
            </a:r>
          </a:p>
          <a:p>
            <a:pPr marL="0" indent="0" algn="l">
              <a:buNone/>
            </a:pPr>
            <a:r>
              <a:rPr lang="en-GB" dirty="0">
                <a:solidFill>
                  <a:schemeClr val="bg1"/>
                </a:solidFill>
                <a:latin typeface="system-ui"/>
              </a:rPr>
              <a:t>“Give me your son,” Elijah replied. He took him from her arms, carried him to the upper room where he was staying, and laid him on his bed. Then he cried out to the Lord, “Lord my God, have you brought tragedy even on this widow I am staying with, by causing her son to die?” Then he stretched himself out on the boy three times and cried out to the Lord, “Lord my God, let this boy’s life return to him!”</a:t>
            </a:r>
          </a:p>
        </p:txBody>
      </p:sp>
    </p:spTree>
    <p:extLst>
      <p:ext uri="{BB962C8B-B14F-4D97-AF65-F5344CB8AC3E}">
        <p14:creationId xmlns:p14="http://schemas.microsoft.com/office/powerpoint/2010/main" val="247578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308334"/>
            <a:ext cx="10515600" cy="878884"/>
          </a:xfrm>
        </p:spPr>
        <p:txBody>
          <a:bodyPr/>
          <a:lstStyle/>
          <a:p>
            <a:pPr algn="ctr"/>
            <a:r>
              <a:rPr lang="en-GB" dirty="0">
                <a:solidFill>
                  <a:schemeClr val="bg1"/>
                </a:solidFill>
              </a:rPr>
              <a:t>1 Kings 17:17-24</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674451" y="1913556"/>
            <a:ext cx="10875524" cy="5868277"/>
          </a:xfrm>
        </p:spPr>
        <p:txBody>
          <a:bodyPr>
            <a:noAutofit/>
          </a:bodyPr>
          <a:lstStyle/>
          <a:p>
            <a:pPr marL="0" indent="0" algn="l">
              <a:buNone/>
            </a:pPr>
            <a:r>
              <a:rPr lang="en-GB" dirty="0">
                <a:solidFill>
                  <a:schemeClr val="bg1"/>
                </a:solidFill>
                <a:latin typeface="system-ui"/>
              </a:rPr>
              <a:t>The Lord heard Elijah’s cry, and the boy’s life returned to him, and he lived. Elijah picked up the child and carried him down from the room into the house. He gave him to his mother and said, “Look, your son is alive!”</a:t>
            </a:r>
          </a:p>
          <a:p>
            <a:pPr marL="0" indent="0" algn="l">
              <a:buNone/>
            </a:pPr>
            <a:r>
              <a:rPr lang="en-GB" dirty="0">
                <a:solidFill>
                  <a:schemeClr val="bg1"/>
                </a:solidFill>
                <a:latin typeface="system-ui"/>
              </a:rPr>
              <a:t>Then the woman said to Elijah, “Now I know that you are a man of God and that the word of the Lord from your mouth is the truth.”</a:t>
            </a:r>
          </a:p>
        </p:txBody>
      </p:sp>
    </p:spTree>
    <p:extLst>
      <p:ext uri="{BB962C8B-B14F-4D97-AF65-F5344CB8AC3E}">
        <p14:creationId xmlns:p14="http://schemas.microsoft.com/office/powerpoint/2010/main" val="2165370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2DC19-AB6B-DE06-F9AE-5A8C294F29B6}"/>
              </a:ext>
            </a:extLst>
          </p:cNvPr>
          <p:cNvSpPr>
            <a:spLocks noGrp="1"/>
          </p:cNvSpPr>
          <p:nvPr>
            <p:ph type="title"/>
          </p:nvPr>
        </p:nvSpPr>
        <p:spPr>
          <a:xfrm>
            <a:off x="838200" y="339184"/>
            <a:ext cx="10515600" cy="1325563"/>
          </a:xfrm>
          <a:solidFill>
            <a:schemeClr val="accent1">
              <a:lumMod val="75000"/>
            </a:schemeClr>
          </a:solidFill>
        </p:spPr>
        <p:txBody>
          <a:bodyPr/>
          <a:lstStyle/>
          <a:p>
            <a:pPr algn="ctr"/>
            <a:r>
              <a:rPr lang="en-GB" b="1" dirty="0">
                <a:solidFill>
                  <a:schemeClr val="bg1"/>
                </a:solidFill>
              </a:rPr>
              <a:t>(4) Tragedy, not for nothing</a:t>
            </a:r>
          </a:p>
        </p:txBody>
      </p:sp>
      <p:sp>
        <p:nvSpPr>
          <p:cNvPr id="3" name="Content Placeholder 2">
            <a:extLst>
              <a:ext uri="{FF2B5EF4-FFF2-40B4-BE49-F238E27FC236}">
                <a16:creationId xmlns:a16="http://schemas.microsoft.com/office/drawing/2014/main" id="{0E4C0390-5A9F-403A-6A4A-A0B5ECB4E1C8}"/>
              </a:ext>
            </a:extLst>
          </p:cNvPr>
          <p:cNvSpPr>
            <a:spLocks noGrp="1"/>
          </p:cNvSpPr>
          <p:nvPr>
            <p:ph idx="1"/>
          </p:nvPr>
        </p:nvSpPr>
        <p:spPr>
          <a:xfrm>
            <a:off x="838199" y="1825625"/>
            <a:ext cx="9732524" cy="4351338"/>
          </a:xfrm>
        </p:spPr>
        <p:txBody>
          <a:bodyPr/>
          <a:lstStyle/>
          <a:p>
            <a:pPr marL="514350" indent="-514350">
              <a:buFont typeface="+mj-lt"/>
              <a:buAutoNum type="arabicPeriod"/>
            </a:pPr>
            <a:r>
              <a:rPr lang="en-GB" dirty="0"/>
              <a:t>Tragedy is real (</a:t>
            </a:r>
            <a:r>
              <a:rPr lang="en-GB" dirty="0" err="1"/>
              <a:t>Heb</a:t>
            </a:r>
            <a:r>
              <a:rPr lang="en-GB" dirty="0"/>
              <a:t> 4:15)</a:t>
            </a:r>
          </a:p>
          <a:p>
            <a:pPr marL="514350" indent="-514350">
              <a:buFont typeface="+mj-lt"/>
              <a:buAutoNum type="arabicPeriod"/>
            </a:pPr>
            <a:r>
              <a:rPr lang="en-GB" dirty="0"/>
              <a:t>Address your complaint correctly (Ps 13)</a:t>
            </a:r>
          </a:p>
          <a:p>
            <a:pPr marL="514350" indent="-514350">
              <a:buFont typeface="+mj-lt"/>
              <a:buAutoNum type="arabicPeriod"/>
            </a:pPr>
            <a:r>
              <a:rPr lang="en-GB" dirty="0"/>
              <a:t>God works good through tragedy (Rom 8:28)</a:t>
            </a:r>
          </a:p>
          <a:p>
            <a:pPr marL="514350" indent="-514350">
              <a:buFont typeface="+mj-lt"/>
              <a:buAutoNum type="arabicPeriod"/>
            </a:pPr>
            <a:r>
              <a:rPr lang="en-GB" dirty="0"/>
              <a:t>We can still serve our purpose during tragedy (John 9:1-3)</a:t>
            </a:r>
          </a:p>
        </p:txBody>
      </p:sp>
    </p:spTree>
    <p:extLst>
      <p:ext uri="{BB962C8B-B14F-4D97-AF65-F5344CB8AC3E}">
        <p14:creationId xmlns:p14="http://schemas.microsoft.com/office/powerpoint/2010/main" val="985029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5DE45-0E44-61BF-9561-6D730F1699C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8ECE526-F4FF-BF26-02BC-A151D0221279}"/>
              </a:ext>
            </a:extLst>
          </p:cNvPr>
          <p:cNvSpPr>
            <a:spLocks noGrp="1"/>
          </p:cNvSpPr>
          <p:nvPr>
            <p:ph idx="1"/>
          </p:nvPr>
        </p:nvSpPr>
        <p:spPr/>
        <p:txBody>
          <a:bodyPr/>
          <a:lstStyle/>
          <a:p>
            <a:endParaRPr lang="en-GB"/>
          </a:p>
        </p:txBody>
      </p:sp>
      <p:pic>
        <p:nvPicPr>
          <p:cNvPr id="13314" name="Picture 2" descr="In one and the same fire, clay grows hard and wax melts.">
            <a:extLst>
              <a:ext uri="{FF2B5EF4-FFF2-40B4-BE49-F238E27FC236}">
                <a16:creationId xmlns:a16="http://schemas.microsoft.com/office/drawing/2014/main" id="{51579138-6880-4FD3-D8B9-E71758CEF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28625"/>
            <a:ext cx="114300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323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E5C388-066C-8571-1EA7-72F339D694EC}"/>
              </a:ext>
            </a:extLst>
          </p:cNvPr>
          <p:cNvSpPr>
            <a:spLocks noGrp="1"/>
          </p:cNvSpPr>
          <p:nvPr>
            <p:ph type="title"/>
          </p:nvPr>
        </p:nvSpPr>
        <p:spPr/>
        <p:txBody>
          <a:bodyPr/>
          <a:lstStyle/>
          <a:p>
            <a:pPr algn="ctr"/>
            <a:r>
              <a:rPr lang="en-GB" dirty="0" err="1"/>
              <a:t>Fiqeret’s</a:t>
            </a:r>
            <a:r>
              <a:rPr lang="en-GB" dirty="0"/>
              <a:t> Story</a:t>
            </a:r>
          </a:p>
        </p:txBody>
      </p:sp>
      <p:sp>
        <p:nvSpPr>
          <p:cNvPr id="7" name="Content Placeholder 6">
            <a:extLst>
              <a:ext uri="{FF2B5EF4-FFF2-40B4-BE49-F238E27FC236}">
                <a16:creationId xmlns:a16="http://schemas.microsoft.com/office/drawing/2014/main" id="{846BE51B-7BBC-9914-CB5D-C89B80DE96C6}"/>
              </a:ext>
            </a:extLst>
          </p:cNvPr>
          <p:cNvSpPr>
            <a:spLocks noGrp="1"/>
          </p:cNvSpPr>
          <p:nvPr>
            <p:ph idx="1"/>
          </p:nvPr>
        </p:nvSpPr>
        <p:spPr/>
        <p:txBody>
          <a:bodyPr>
            <a:normAutofit/>
          </a:bodyPr>
          <a:lstStyle/>
          <a:p>
            <a:r>
              <a:rPr lang="en-GB" dirty="0"/>
              <a:t>Priority to glorified God meant he grew from the experience</a:t>
            </a:r>
          </a:p>
          <a:p>
            <a:pPr lvl="1"/>
            <a:r>
              <a:rPr lang="en-GB" sz="2800" dirty="0"/>
              <a:t>Anxiety relief</a:t>
            </a:r>
          </a:p>
          <a:p>
            <a:pPr lvl="1"/>
            <a:r>
              <a:rPr lang="en-GB" sz="2800" dirty="0"/>
              <a:t>More committed to integrity </a:t>
            </a:r>
          </a:p>
          <a:p>
            <a:r>
              <a:rPr lang="en-GB" dirty="0"/>
              <a:t>God was the source</a:t>
            </a:r>
          </a:p>
          <a:p>
            <a:r>
              <a:rPr lang="en-GB" dirty="0"/>
              <a:t>He used a variety of channels</a:t>
            </a:r>
          </a:p>
        </p:txBody>
      </p:sp>
    </p:spTree>
    <p:extLst>
      <p:ext uri="{BB962C8B-B14F-4D97-AF65-F5344CB8AC3E}">
        <p14:creationId xmlns:p14="http://schemas.microsoft.com/office/powerpoint/2010/main" val="385632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B3650-EEF5-763B-30F4-955C9001AD74}"/>
              </a:ext>
            </a:extLst>
          </p:cNvPr>
          <p:cNvSpPr>
            <a:spLocks noGrp="1"/>
          </p:cNvSpPr>
          <p:nvPr>
            <p:ph type="title"/>
          </p:nvPr>
        </p:nvSpPr>
        <p:spPr/>
        <p:txBody>
          <a:bodyPr/>
          <a:lstStyle/>
          <a:p>
            <a:pPr algn="ctr"/>
            <a:r>
              <a:rPr lang="en-GB" dirty="0"/>
              <a:t>Questions</a:t>
            </a:r>
          </a:p>
        </p:txBody>
      </p:sp>
      <p:sp>
        <p:nvSpPr>
          <p:cNvPr id="3" name="Content Placeholder 2">
            <a:extLst>
              <a:ext uri="{FF2B5EF4-FFF2-40B4-BE49-F238E27FC236}">
                <a16:creationId xmlns:a16="http://schemas.microsoft.com/office/drawing/2014/main" id="{A4B435E9-208E-3802-F724-10D061A01EA4}"/>
              </a:ext>
            </a:extLst>
          </p:cNvPr>
          <p:cNvSpPr>
            <a:spLocks noGrp="1"/>
          </p:cNvSpPr>
          <p:nvPr>
            <p:ph idx="1"/>
          </p:nvPr>
        </p:nvSpPr>
        <p:spPr/>
        <p:txBody>
          <a:bodyPr/>
          <a:lstStyle/>
          <a:p>
            <a:pPr marL="0" indent="0">
              <a:buNone/>
            </a:pPr>
            <a:r>
              <a:rPr lang="en-GB" dirty="0"/>
              <a:t>(4) Do you want to know the closeness of God in your current challenge?</a:t>
            </a:r>
          </a:p>
          <a:p>
            <a:endParaRPr lang="en-GB" dirty="0"/>
          </a:p>
          <a:p>
            <a:pPr marL="0" indent="0">
              <a:buNone/>
            </a:pPr>
            <a:r>
              <a:rPr lang="en-GB" dirty="0"/>
              <a:t>(5) Are you willing to make goal of this challenge about His glory over your deliverance from pain?</a:t>
            </a:r>
          </a:p>
          <a:p>
            <a:endParaRPr lang="en-GB" dirty="0"/>
          </a:p>
        </p:txBody>
      </p:sp>
    </p:spTree>
    <p:extLst>
      <p:ext uri="{BB962C8B-B14F-4D97-AF65-F5344CB8AC3E}">
        <p14:creationId xmlns:p14="http://schemas.microsoft.com/office/powerpoint/2010/main" val="2683111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DB52-1FF0-A0DA-471E-297AA9CAFEB2}"/>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735C2D2C-1E96-D50C-2FA5-42C62C9063F9}"/>
              </a:ext>
            </a:extLst>
          </p:cNvPr>
          <p:cNvSpPr>
            <a:spLocks noGrp="1"/>
          </p:cNvSpPr>
          <p:nvPr>
            <p:ph idx="1"/>
          </p:nvPr>
        </p:nvSpPr>
        <p:spPr/>
        <p:txBody>
          <a:bodyPr>
            <a:normAutofit/>
          </a:bodyPr>
          <a:lstStyle/>
          <a:p>
            <a:pPr marL="0" indent="0">
              <a:buNone/>
            </a:pPr>
            <a:r>
              <a:rPr lang="en-GB" dirty="0"/>
              <a:t>(1) Do you want to know He is with you (especially in your trials)?</a:t>
            </a:r>
          </a:p>
          <a:p>
            <a:endParaRPr lang="en-GB" dirty="0"/>
          </a:p>
          <a:p>
            <a:pPr marL="0" indent="0">
              <a:buNone/>
            </a:pPr>
            <a:r>
              <a:rPr lang="en-GB" dirty="0"/>
              <a:t>(2) Will you accept that He has sent you to be His light in dark places? </a:t>
            </a:r>
          </a:p>
          <a:p>
            <a:pPr marL="0" indent="0">
              <a:buNone/>
            </a:pPr>
            <a:endParaRPr lang="en-GB" dirty="0"/>
          </a:p>
          <a:p>
            <a:pPr marL="0" indent="0">
              <a:buNone/>
            </a:pPr>
            <a:r>
              <a:rPr lang="en-GB"/>
              <a:t>(3) </a:t>
            </a:r>
            <a:r>
              <a:rPr lang="en-GB" dirty="0"/>
              <a:t>Are you willing to make goal of this challenge about His glory over your deliverance from pain?</a:t>
            </a:r>
          </a:p>
          <a:p>
            <a:pPr marL="514350" indent="-514350">
              <a:buFont typeface="+mj-lt"/>
              <a:buAutoNum type="arabicPeriod"/>
            </a:pPr>
            <a:endParaRPr lang="en-GB" sz="2800" dirty="0"/>
          </a:p>
        </p:txBody>
      </p:sp>
    </p:spTree>
    <p:extLst>
      <p:ext uri="{BB962C8B-B14F-4D97-AF65-F5344CB8AC3E}">
        <p14:creationId xmlns:p14="http://schemas.microsoft.com/office/powerpoint/2010/main" val="7508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25016</TotalTime>
  <Words>3287</Words>
  <Application>Microsoft Macintosh PowerPoint</Application>
  <PresentationFormat>Widescreen</PresentationFormat>
  <Paragraphs>255</Paragraphs>
  <Slides>25</Slides>
  <Notes>25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Aptos</vt:lpstr>
      <vt:lpstr>Arial</vt:lpstr>
      <vt:lpstr>Calibri</vt:lpstr>
      <vt:lpstr>Calibri Light</vt:lpstr>
      <vt:lpstr>Courier New</vt:lpstr>
      <vt:lpstr>Roboto</vt:lpstr>
      <vt:lpstr>Segoe UI</vt:lpstr>
      <vt:lpstr>Symbol</vt:lpstr>
      <vt:lpstr>system-ui</vt:lpstr>
      <vt:lpstr>Times New Roman</vt:lpstr>
      <vt:lpstr>Wingdings</vt:lpstr>
      <vt:lpstr>Office Theme</vt:lpstr>
      <vt:lpstr>The Kings Series - Episode 16</vt:lpstr>
      <vt:lpstr>The Story So Far…</vt:lpstr>
      <vt:lpstr>The Story So Far…</vt:lpstr>
      <vt:lpstr>PowerPoint Presentation</vt:lpstr>
      <vt:lpstr>1 Kings 17:1-6</vt:lpstr>
      <vt:lpstr>(1) Darker the night, brighter the light</vt:lpstr>
      <vt:lpstr>PowerPoint Presentation</vt:lpstr>
      <vt:lpstr>PowerPoint Presentation</vt:lpstr>
      <vt:lpstr>Questions</vt:lpstr>
      <vt:lpstr>PowerPoint Presentation</vt:lpstr>
      <vt:lpstr>PowerPoint Presentation</vt:lpstr>
      <vt:lpstr>(2) Source &amp; Channel</vt:lpstr>
      <vt:lpstr>PowerPoint Presentation</vt:lpstr>
      <vt:lpstr>PowerPoint Presentation</vt:lpstr>
      <vt:lpstr>1 Kings 17:7-16</vt:lpstr>
      <vt:lpstr>1 Kings 17:7-16</vt:lpstr>
      <vt:lpstr>(3) A miraculous God (working behind the scenes)</vt:lpstr>
      <vt:lpstr>Miracles</vt:lpstr>
      <vt:lpstr>1 Kings 17:17-24</vt:lpstr>
      <vt:lpstr>1 Kings 17:17-24</vt:lpstr>
      <vt:lpstr>(4) Tragedy, not for nothing</vt:lpstr>
      <vt:lpstr>PowerPoint Presentation</vt:lpstr>
      <vt:lpstr>Fiqeret’s Story</vt:lpstr>
      <vt:lpstr>Questions</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Study</dc:title>
  <dc:creator>Jamie Singleton</dc:creator>
  <cp:lastModifiedBy>Elspeth Paisley</cp:lastModifiedBy>
  <cp:revision>7</cp:revision>
  <dcterms:created xsi:type="dcterms:W3CDTF">2023-06-21T11:14:23Z</dcterms:created>
  <dcterms:modified xsi:type="dcterms:W3CDTF">2024-01-29T14:20:32Z</dcterms:modified>
</cp:coreProperties>
</file>