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entation.xml" ContentType="application/vnd.openxmlformats-officedocument.presentationml.presentation.main+xml"/>
  <Override PartName="/ppt/notesSlides/notesSlide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5.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417" r:id="rId3"/>
    <p:sldId id="416" r:id="rId4"/>
    <p:sldId id="418" r:id="rId5"/>
    <p:sldId id="419" r:id="rId6"/>
    <p:sldId id="420" r:id="rId7"/>
    <p:sldId id="346" r:id="rId8"/>
    <p:sldId id="402" r:id="rId9"/>
    <p:sldId id="421" r:id="rId10"/>
    <p:sldId id="431" r:id="rId11"/>
    <p:sldId id="432" r:id="rId12"/>
    <p:sldId id="424" r:id="rId13"/>
    <p:sldId id="433" r:id="rId14"/>
    <p:sldId id="434" r:id="rId15"/>
    <p:sldId id="435" r:id="rId16"/>
    <p:sldId id="428" r:id="rId17"/>
    <p:sldId id="429" r:id="rId18"/>
    <p:sldId id="425" r:id="rId19"/>
    <p:sldId id="426" r:id="rId20"/>
    <p:sldId id="436" r:id="rId21"/>
    <p:sldId id="437" r:id="rId22"/>
    <p:sldId id="427" r:id="rId23"/>
    <p:sldId id="430" r:id="rId24"/>
    <p:sldId id="415" r:id="rId25"/>
    <p:sldId id="422" r:id="rId26"/>
    <p:sldId id="362" r:id="rId27"/>
  </p:sldIdLst>
  <p:sldSz cx="12192000" cy="6858000"/>
  <p:notesSz cx="6799263"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7FB27C-3337-4A03-B1B4-D4569B14CE02}" v="994" dt="2024-02-04T09:45:13.1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57279" autoAdjust="0"/>
  </p:normalViewPr>
  <p:slideViewPr>
    <p:cSldViewPr snapToGrid="0">
      <p:cViewPr varScale="1">
        <p:scale>
          <a:sx n="70" d="100"/>
          <a:sy n="70" d="100"/>
        </p:scale>
        <p:origin x="276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35" Type="http://schemas.openxmlformats.org/officeDocument/2006/relationships/customXml" Target="../customXml/item2.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883DF686-F5CC-4DA2-8F19-6F9C879DCD19}" type="datetimeFigureOut">
              <a:rPr lang="en-GB" smtClean="0"/>
              <a:t>08/02/2024</a:t>
            </a:fld>
            <a:endParaRPr lang="en-GB"/>
          </a:p>
        </p:txBody>
      </p:sp>
      <p:sp>
        <p:nvSpPr>
          <p:cNvPr id="4" name="Slide Image Placeholder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E5A103C7-A3AB-456A-92E2-2F9339F8EE35}" type="slidenum">
              <a:rPr lang="en-GB" smtClean="0"/>
              <a:t>‹#›</a:t>
            </a:fld>
            <a:endParaRPr lang="en-GB"/>
          </a:p>
        </p:txBody>
      </p:sp>
    </p:spTree>
    <p:extLst>
      <p:ext uri="{BB962C8B-B14F-4D97-AF65-F5344CB8AC3E}">
        <p14:creationId xmlns:p14="http://schemas.microsoft.com/office/powerpoint/2010/main" val="2661229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biblegateway.com/passage/?search=1+Corinthians+5&amp;version=NIV"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5A103C7-A3AB-456A-92E2-2F9339F8EE35}" type="slidenum">
              <a:rPr lang="en-GB" smtClean="0"/>
              <a:t>1</a:t>
            </a:fld>
            <a:endParaRPr lang="en-GB"/>
          </a:p>
        </p:txBody>
      </p:sp>
    </p:spTree>
    <p:extLst>
      <p:ext uri="{BB962C8B-B14F-4D97-AF65-F5344CB8AC3E}">
        <p14:creationId xmlns:p14="http://schemas.microsoft.com/office/powerpoint/2010/main" val="4203733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Ahab = King of Israel</a:t>
            </a:r>
          </a:p>
          <a:p>
            <a:r>
              <a:rPr lang="en-GB" dirty="0"/>
              <a:t>Along with wife, Jezebel, promoted Baal worship and sought to crush God’s prophets</a:t>
            </a:r>
          </a:p>
          <a:p>
            <a:r>
              <a:rPr lang="en-GB" dirty="0"/>
              <a:t>Elijah sent to confront Ahab and declare famine</a:t>
            </a:r>
          </a:p>
        </p:txBody>
      </p:sp>
      <p:sp>
        <p:nvSpPr>
          <p:cNvPr id="4" name="Slide Number Placeholder 3"/>
          <p:cNvSpPr>
            <a:spLocks noGrp="1"/>
          </p:cNvSpPr>
          <p:nvPr>
            <p:ph type="sldNum" sz="quarter" idx="5"/>
          </p:nvPr>
        </p:nvSpPr>
        <p:spPr/>
        <p:txBody>
          <a:bodyPr/>
          <a:lstStyle/>
          <a:p>
            <a:fld id="{E5A103C7-A3AB-456A-92E2-2F9339F8EE35}" type="slidenum">
              <a:rPr lang="en-GB" smtClean="0"/>
              <a:t>2</a:t>
            </a:fld>
            <a:endParaRPr lang="en-GB"/>
          </a:p>
        </p:txBody>
      </p:sp>
    </p:spTree>
    <p:extLst>
      <p:ext uri="{BB962C8B-B14F-4D97-AF65-F5344CB8AC3E}">
        <p14:creationId xmlns:p14="http://schemas.microsoft.com/office/powerpoint/2010/main" val="2028395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After confronting Ahab in the capital, Samaria, God sends Elijah to </a:t>
            </a:r>
            <a:r>
              <a:rPr lang="en-GB" dirty="0" err="1"/>
              <a:t>Kerith</a:t>
            </a:r>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3</a:t>
            </a:fld>
            <a:endParaRPr lang="en-GB"/>
          </a:p>
        </p:txBody>
      </p:sp>
    </p:spTree>
    <p:extLst>
      <p:ext uri="{BB962C8B-B14F-4D97-AF65-F5344CB8AC3E}">
        <p14:creationId xmlns:p14="http://schemas.microsoft.com/office/powerpoint/2010/main" val="34326119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he drinks from a brook and fed by ravens </a:t>
            </a:r>
          </a:p>
          <a:p>
            <a:r>
              <a:rPr lang="en-GB" dirty="0"/>
              <a:t>Until day it dries up</a:t>
            </a:r>
          </a:p>
        </p:txBody>
      </p:sp>
      <p:sp>
        <p:nvSpPr>
          <p:cNvPr id="4" name="Slide Number Placeholder 3"/>
          <p:cNvSpPr>
            <a:spLocks noGrp="1"/>
          </p:cNvSpPr>
          <p:nvPr>
            <p:ph type="sldNum" sz="quarter" idx="5"/>
          </p:nvPr>
        </p:nvSpPr>
        <p:spPr/>
        <p:txBody>
          <a:bodyPr/>
          <a:lstStyle/>
          <a:p>
            <a:fld id="{E5A103C7-A3AB-456A-92E2-2F9339F8EE35}" type="slidenum">
              <a:rPr lang="en-GB" smtClean="0"/>
              <a:t>4</a:t>
            </a:fld>
            <a:endParaRPr lang="en-GB"/>
          </a:p>
        </p:txBody>
      </p:sp>
    </p:spTree>
    <p:extLst>
      <p:ext uri="{BB962C8B-B14F-4D97-AF65-F5344CB8AC3E}">
        <p14:creationId xmlns:p14="http://schemas.microsoft.com/office/powerpoint/2010/main" val="11144803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Sent to Sidon where God had commanded a widow to feed him</a:t>
            </a:r>
          </a:p>
        </p:txBody>
      </p:sp>
      <p:sp>
        <p:nvSpPr>
          <p:cNvPr id="4" name="Slide Number Placeholder 3"/>
          <p:cNvSpPr>
            <a:spLocks noGrp="1"/>
          </p:cNvSpPr>
          <p:nvPr>
            <p:ph type="sldNum" sz="quarter" idx="5"/>
          </p:nvPr>
        </p:nvSpPr>
        <p:spPr/>
        <p:txBody>
          <a:bodyPr/>
          <a:lstStyle/>
          <a:p>
            <a:fld id="{E5A103C7-A3AB-456A-92E2-2F9339F8EE35}" type="slidenum">
              <a:rPr lang="en-GB" smtClean="0"/>
              <a:t>5</a:t>
            </a:fld>
            <a:endParaRPr lang="en-GB"/>
          </a:p>
        </p:txBody>
      </p:sp>
    </p:spTree>
    <p:extLst>
      <p:ext uri="{BB962C8B-B14F-4D97-AF65-F5344CB8AC3E}">
        <p14:creationId xmlns:p14="http://schemas.microsoft.com/office/powerpoint/2010/main" val="2054262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Meets widow collecting wood – she agrees to take him in and God meets her need with miraculous supply of flour/oil</a:t>
            </a:r>
          </a:p>
          <a:p>
            <a:r>
              <a:rPr lang="en-GB" sz="1200" dirty="0"/>
              <a:t>But whilst staying there the widows boy dies</a:t>
            </a:r>
          </a:p>
          <a:p>
            <a:r>
              <a:rPr lang="en-GB" sz="1200" dirty="0"/>
              <a:t>God, through Elijah, brings him back to life</a:t>
            </a:r>
          </a:p>
          <a:p>
            <a:endParaRPr lang="en-GB" sz="1200" dirty="0"/>
          </a:p>
          <a:p>
            <a:pPr>
              <a:lnSpc>
                <a:spcPct val="115000"/>
              </a:lnSpc>
              <a:spcAft>
                <a:spcPts val="800"/>
              </a:spcAft>
            </a:pPr>
            <a:r>
              <a:rPr lang="en-GB" sz="1200" dirty="0" err="1">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Chpt</a:t>
            </a: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 18</a:t>
            </a:r>
          </a:p>
          <a:p>
            <a:pPr>
              <a:lnSpc>
                <a:spcPct val="115000"/>
              </a:lnSpc>
              <a:spcAft>
                <a:spcPts val="800"/>
              </a:spcAft>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Elijah comes out of hiding - if he had not known before, he found out talking to Obadiah that he is a wanted man! </a:t>
            </a:r>
            <a:endParaRPr lang="en-GB" sz="1200" dirty="0">
              <a:effectLst/>
              <a:latin typeface="Calibri" panose="020F0502020204030204" pitchFamily="34" charset="0"/>
              <a:ea typeface="Calibri" panose="020F0502020204030204" pitchFamily="34" charset="0"/>
            </a:endParaRPr>
          </a:p>
          <a:p>
            <a:pPr>
              <a:lnSpc>
                <a:spcPct val="115000"/>
              </a:lnSpc>
              <a:spcAft>
                <a:spcPts val="800"/>
              </a:spcAft>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Doesn’t seems anxious</a:t>
            </a:r>
            <a:endParaRPr lang="en-GB" sz="1200" dirty="0">
              <a:effectLst/>
              <a:latin typeface="Calibri" panose="020F0502020204030204" pitchFamily="34" charset="0"/>
              <a:ea typeface="Calibri" panose="020F0502020204030204" pitchFamily="34" charset="0"/>
            </a:endParaRPr>
          </a:p>
          <a:p>
            <a:pPr>
              <a:lnSpc>
                <a:spcPct val="115000"/>
              </a:lnSpc>
              <a:spcAft>
                <a:spcPts val="800"/>
              </a:spcAft>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Really buzzing - seen some amazing things (ravens, magic flour, boy raised from the dead) </a:t>
            </a:r>
            <a:endParaRPr lang="en-GB" sz="1200" dirty="0">
              <a:effectLst/>
              <a:latin typeface="Calibri" panose="020F0502020204030204" pitchFamily="34" charset="0"/>
              <a:ea typeface="Calibri" panose="020F0502020204030204" pitchFamily="34" charset="0"/>
            </a:endParaRPr>
          </a:p>
          <a:p>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Come out of hiding - needs to know God’s mind and His moment </a:t>
            </a:r>
            <a:endParaRPr lang="en-GB" sz="1200" dirty="0"/>
          </a:p>
        </p:txBody>
      </p:sp>
      <p:sp>
        <p:nvSpPr>
          <p:cNvPr id="4" name="Slide Number Placeholder 3"/>
          <p:cNvSpPr>
            <a:spLocks noGrp="1"/>
          </p:cNvSpPr>
          <p:nvPr>
            <p:ph type="sldNum" sz="quarter" idx="5"/>
          </p:nvPr>
        </p:nvSpPr>
        <p:spPr/>
        <p:txBody>
          <a:bodyPr/>
          <a:lstStyle/>
          <a:p>
            <a:fld id="{E5A103C7-A3AB-456A-92E2-2F9339F8EE35}" type="slidenum">
              <a:rPr lang="en-GB" smtClean="0"/>
              <a:t>6</a:t>
            </a:fld>
            <a:endParaRPr lang="en-GB"/>
          </a:p>
        </p:txBody>
      </p:sp>
    </p:spTree>
    <p:extLst>
      <p:ext uri="{BB962C8B-B14F-4D97-AF65-F5344CB8AC3E}">
        <p14:creationId xmlns:p14="http://schemas.microsoft.com/office/powerpoint/2010/main" val="30751353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7</a:t>
            </a:fld>
            <a:endParaRPr lang="en-GB"/>
          </a:p>
        </p:txBody>
      </p:sp>
    </p:spTree>
    <p:extLst>
      <p:ext uri="{BB962C8B-B14F-4D97-AF65-F5344CB8AC3E}">
        <p14:creationId xmlns:p14="http://schemas.microsoft.com/office/powerpoint/2010/main" val="12891832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800"/>
              </a:spcAft>
            </a:pPr>
            <a:r>
              <a:rPr lang="en-GB" sz="1200" b="1"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Why would Ahab accuse Elijah of being a ‘troubler’</a:t>
            </a:r>
            <a:endParaRPr lang="en-GB" sz="1200" dirty="0">
              <a:effectLst/>
              <a:latin typeface="Calibri" panose="020F0502020204030204" pitchFamily="34" charset="0"/>
              <a:ea typeface="Calibri" panose="020F0502020204030204" pitchFamily="34" charset="0"/>
            </a:endParaRPr>
          </a:p>
          <a:p>
            <a:pPr marL="342900" lvl="0" indent="-342900">
              <a:lnSpc>
                <a:spcPct val="115000"/>
              </a:lnSpc>
              <a:spcAft>
                <a:spcPts val="800"/>
              </a:spcAft>
              <a:buFont typeface="Symbol" panose="05050102010706020507" pitchFamily="18" charset="2"/>
              <a:buChar char="-"/>
            </a:pPr>
            <a:r>
              <a:rPr lang="en-GB" sz="1200" u="none" strike="noStrike"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Wouldn’t submit to the prevailing culture/ ‘get with the programme’ / ‘right side of history’</a:t>
            </a:r>
            <a:endParaRPr lang="en-GB" sz="1200" u="none" strike="noStrike" dirty="0">
              <a:effectLst/>
              <a:latin typeface="Calibri" panose="020F0502020204030204" pitchFamily="34" charset="0"/>
              <a:ea typeface="Calibri" panose="020F0502020204030204" pitchFamily="34" charset="0"/>
            </a:endParaRPr>
          </a:p>
          <a:p>
            <a:pPr marL="342900" lvl="0" indent="-342900">
              <a:lnSpc>
                <a:spcPct val="115000"/>
              </a:lnSpc>
              <a:spcAft>
                <a:spcPts val="800"/>
              </a:spcAft>
              <a:buFont typeface="Symbol" panose="05050102010706020507" pitchFamily="18" charset="2"/>
              <a:buChar char="-"/>
            </a:pPr>
            <a:r>
              <a:rPr lang="en-GB" sz="1200" u="none" strike="noStrike"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you rocked the boat</a:t>
            </a:r>
            <a:endParaRPr lang="en-GB" sz="1200" u="none" strike="noStrike" dirty="0">
              <a:effectLst/>
              <a:latin typeface="Calibri" panose="020F0502020204030204" pitchFamily="34" charset="0"/>
              <a:ea typeface="Calibri" panose="020F0502020204030204" pitchFamily="34" charset="0"/>
            </a:endParaRPr>
          </a:p>
          <a:p>
            <a:pPr>
              <a:lnSpc>
                <a:spcPct val="115000"/>
              </a:lnSpc>
              <a:spcAft>
                <a:spcPts val="800"/>
              </a:spcAft>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 </a:t>
            </a:r>
            <a:endParaRPr lang="en-GB" sz="1200" dirty="0">
              <a:effectLst/>
              <a:latin typeface="Calibri" panose="020F0502020204030204" pitchFamily="34" charset="0"/>
              <a:ea typeface="Calibri" panose="020F0502020204030204" pitchFamily="34" charset="0"/>
            </a:endParaRPr>
          </a:p>
          <a:p>
            <a:pPr>
              <a:lnSpc>
                <a:spcPct val="115000"/>
              </a:lnSpc>
              <a:spcAft>
                <a:spcPts val="800"/>
              </a:spcAft>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There is a very direct attack on God and His mouth pieces on earth </a:t>
            </a:r>
            <a:endParaRPr lang="en-GB" sz="1200" dirty="0">
              <a:effectLst/>
              <a:latin typeface="Calibri" panose="020F0502020204030204" pitchFamily="34" charset="0"/>
              <a:ea typeface="Calibri" panose="020F0502020204030204" pitchFamily="34" charset="0"/>
            </a:endParaRPr>
          </a:p>
          <a:p>
            <a:pPr marL="342900" lvl="0" indent="-342900">
              <a:lnSpc>
                <a:spcPct val="115000"/>
              </a:lnSpc>
              <a:buFont typeface="Symbol" panose="05050102010706020507" pitchFamily="18" charset="2"/>
              <a:buChar char="-"/>
            </a:pPr>
            <a:r>
              <a:rPr lang="en-GB" sz="1200" u="none" strike="noStrike"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Jezebel (not Ahab) been killing prophets (v4)</a:t>
            </a:r>
            <a:endParaRPr lang="en-GB" sz="1200" u="none" strike="noStrike" dirty="0">
              <a:effectLst/>
              <a:latin typeface="Calibri" panose="020F0502020204030204" pitchFamily="34" charset="0"/>
              <a:ea typeface="Calibri" panose="020F0502020204030204" pitchFamily="34" charset="0"/>
            </a:endParaRPr>
          </a:p>
          <a:p>
            <a:pPr marL="342900" lvl="0" indent="-342900">
              <a:lnSpc>
                <a:spcPct val="115000"/>
              </a:lnSpc>
              <a:spcAft>
                <a:spcPts val="800"/>
              </a:spcAft>
              <a:buFont typeface="Symbol" panose="05050102010706020507" pitchFamily="18" charset="2"/>
              <a:buChar char="-"/>
            </a:pPr>
            <a:r>
              <a:rPr lang="en-GB" sz="1200" u="none" strike="noStrike"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Not just offering alternative but actively looking to silence</a:t>
            </a:r>
            <a:endParaRPr lang="en-GB" sz="1200" u="none" strike="noStrike" dirty="0">
              <a:effectLst/>
              <a:latin typeface="Calibri" panose="020F050202020403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8</a:t>
            </a:fld>
            <a:endParaRPr lang="en-GB"/>
          </a:p>
        </p:txBody>
      </p:sp>
    </p:spTree>
    <p:extLst>
      <p:ext uri="{BB962C8B-B14F-4D97-AF65-F5344CB8AC3E}">
        <p14:creationId xmlns:p14="http://schemas.microsoft.com/office/powerpoint/2010/main" val="2045109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800"/>
              </a:spcAft>
            </a:pPr>
            <a:r>
              <a:rPr lang="en-GB" sz="1200" b="1"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Undermining today</a:t>
            </a:r>
            <a:endParaRPr lang="en-GB" sz="1200" dirty="0">
              <a:effectLst/>
              <a:latin typeface="Calibri" panose="020F0502020204030204" pitchFamily="34" charset="0"/>
              <a:ea typeface="Calibri" panose="020F0502020204030204" pitchFamily="34" charset="0"/>
            </a:endParaRPr>
          </a:p>
          <a:p>
            <a:pPr>
              <a:lnSpc>
                <a:spcPct val="115000"/>
              </a:lnSpc>
              <a:spcAft>
                <a:spcPts val="800"/>
              </a:spcAft>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Today we aren’t (currently) under physical threat for being followers of Christ. There isn’t a direct attack.</a:t>
            </a:r>
            <a:endParaRPr lang="en-GB" sz="1200" dirty="0">
              <a:effectLst/>
              <a:latin typeface="Calibri" panose="020F0502020204030204" pitchFamily="34" charset="0"/>
              <a:ea typeface="Calibri" panose="020F0502020204030204" pitchFamily="34" charset="0"/>
            </a:endParaRPr>
          </a:p>
          <a:p>
            <a:pPr>
              <a:lnSpc>
                <a:spcPct val="115000"/>
              </a:lnSpc>
              <a:spcAft>
                <a:spcPts val="800"/>
              </a:spcAft>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But it is subtle appeal to dilute our position/belief on the account of ‘tolerance’. Intolerance of faith groups (incl. Christians) has been the damaging to society and if you want to play a part in society leave you faith beliefs at home.</a:t>
            </a:r>
            <a:endParaRPr lang="en-GB" sz="1200" dirty="0">
              <a:effectLst/>
              <a:latin typeface="Calibri" panose="020F0502020204030204" pitchFamily="34" charset="0"/>
              <a:ea typeface="Calibri" panose="020F0502020204030204" pitchFamily="34" charset="0"/>
            </a:endParaRPr>
          </a:p>
          <a:p>
            <a:pPr>
              <a:lnSpc>
                <a:spcPct val="115000"/>
              </a:lnSpc>
              <a:spcAft>
                <a:spcPts val="800"/>
              </a:spcAft>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The is an effort to present followers of Christ in a certain kind of light </a:t>
            </a:r>
            <a:endParaRPr lang="en-GB" sz="1200" dirty="0">
              <a:effectLst/>
              <a:latin typeface="Calibri" panose="020F0502020204030204" pitchFamily="34" charset="0"/>
              <a:ea typeface="Calibri" panose="020F0502020204030204" pitchFamily="34" charset="0"/>
            </a:endParaRPr>
          </a:p>
          <a:p>
            <a:pPr marL="342900" lvl="0" indent="-342900">
              <a:lnSpc>
                <a:spcPct val="115000"/>
              </a:lnSpc>
              <a:buFont typeface="Symbol" panose="05050102010706020507" pitchFamily="18" charset="2"/>
              <a:buChar char="-"/>
            </a:pPr>
            <a:r>
              <a:rPr lang="en-GB" sz="1200" u="none" strike="noStrike"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Judgmental </a:t>
            </a:r>
            <a:endParaRPr lang="en-GB" sz="1200" u="none" strike="noStrike" dirty="0">
              <a:effectLst/>
              <a:latin typeface="Calibri" panose="020F0502020204030204" pitchFamily="34" charset="0"/>
              <a:ea typeface="Calibri" panose="020F0502020204030204" pitchFamily="34" charset="0"/>
            </a:endParaRPr>
          </a:p>
          <a:p>
            <a:pPr marL="342900" lvl="0" indent="-342900">
              <a:lnSpc>
                <a:spcPct val="115000"/>
              </a:lnSpc>
              <a:buFont typeface="Symbol" panose="05050102010706020507" pitchFamily="18" charset="2"/>
              <a:buChar char="-"/>
            </a:pPr>
            <a:r>
              <a:rPr lang="en-GB" sz="1200" u="none" strike="noStrike"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Uncompassionate</a:t>
            </a:r>
            <a:endParaRPr lang="en-GB" sz="1200" u="none" strike="noStrike" dirty="0">
              <a:effectLst/>
              <a:latin typeface="Calibri" panose="020F0502020204030204" pitchFamily="34" charset="0"/>
              <a:ea typeface="Calibri" panose="020F0502020204030204" pitchFamily="34" charset="0"/>
            </a:endParaRPr>
          </a:p>
          <a:p>
            <a:pPr marL="342900" lvl="0" indent="-342900">
              <a:lnSpc>
                <a:spcPct val="115000"/>
              </a:lnSpc>
              <a:spcAft>
                <a:spcPts val="800"/>
              </a:spcAft>
              <a:buFont typeface="Symbol" panose="05050102010706020507" pitchFamily="18" charset="2"/>
              <a:buChar char="-"/>
            </a:pPr>
            <a:r>
              <a:rPr lang="en-GB" sz="1200" u="none" strike="noStrike"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Exclusive</a:t>
            </a:r>
            <a:endParaRPr lang="en-GB" sz="1200" u="none" strike="noStrike" dirty="0">
              <a:effectLst/>
              <a:latin typeface="Calibri" panose="020F0502020204030204" pitchFamily="34" charset="0"/>
              <a:ea typeface="Calibri" panose="020F0502020204030204" pitchFamily="34" charset="0"/>
            </a:endParaRPr>
          </a:p>
          <a:p>
            <a:pPr>
              <a:lnSpc>
                <a:spcPct val="115000"/>
              </a:lnSpc>
              <a:spcAft>
                <a:spcPts val="800"/>
              </a:spcAft>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We can be intimidated by this accusation of being the troubler of society – backed into a corner and become apologetic and quiet</a:t>
            </a:r>
          </a:p>
          <a:p>
            <a:pPr>
              <a:lnSpc>
                <a:spcPct val="115000"/>
              </a:lnSpc>
              <a:spcAft>
                <a:spcPts val="800"/>
              </a:spcAft>
            </a:pPr>
            <a:endPar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endParaRPr>
          </a:p>
          <a:p>
            <a:pPr>
              <a:lnSpc>
                <a:spcPct val="115000"/>
              </a:lnSpc>
              <a:spcAft>
                <a:spcPts val="800"/>
              </a:spcAft>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Not planning to address this here but if you are you interested post a question and we can take more time on this. But if I were to be clear like Elijah I would want to </a:t>
            </a:r>
            <a:endParaRPr lang="en-GB" sz="1100" dirty="0">
              <a:effectLst/>
              <a:latin typeface="Calibri" panose="020F0502020204030204" pitchFamily="34" charset="0"/>
              <a:ea typeface="Calibri" panose="020F0502020204030204" pitchFamily="34" charset="0"/>
            </a:endParaRPr>
          </a:p>
          <a:p>
            <a:pPr marL="342900" lvl="0" indent="-342900">
              <a:lnSpc>
                <a:spcPct val="115000"/>
              </a:lnSpc>
              <a:buFont typeface="+mj-lt"/>
              <a:buAutoNum type="arabicParenR"/>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Note the hypocrisy of these claims of intolerance </a:t>
            </a:r>
            <a:endParaRPr lang="en-GB" sz="1100" dirty="0">
              <a:effectLst/>
              <a:latin typeface="Calibri" panose="020F0502020204030204" pitchFamily="34" charset="0"/>
              <a:ea typeface="Calibri" panose="020F0502020204030204" pitchFamily="34" charset="0"/>
            </a:endParaRPr>
          </a:p>
          <a:p>
            <a:pPr marL="742950" lvl="1" indent="-285750">
              <a:lnSpc>
                <a:spcPct val="115000"/>
              </a:lnSpc>
              <a:buFont typeface="+mj-lt"/>
              <a:buAutoNum type="alphaLcPeriod"/>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Our ‘tolerant’ society has produced an </a:t>
            </a:r>
            <a:r>
              <a:rPr lang="en-GB" sz="1200" i="1"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intolerant</a:t>
            </a: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 cancel culture – if you don’t subscribe to my way of thinking (around ‘tolerance’) you should no longer have a voice. </a:t>
            </a:r>
            <a:endParaRPr lang="en-GB" sz="1100" dirty="0">
              <a:effectLst/>
              <a:latin typeface="Calibri" panose="020F0502020204030204" pitchFamily="34" charset="0"/>
              <a:ea typeface="Calibri" panose="020F0502020204030204" pitchFamily="34" charset="0"/>
            </a:endParaRPr>
          </a:p>
          <a:p>
            <a:pPr marL="742950" lvl="1" indent="-285750">
              <a:lnSpc>
                <a:spcPct val="115000"/>
              </a:lnSpc>
              <a:buFont typeface="+mj-lt"/>
              <a:buAutoNum type="alphaLcPeriod"/>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To conclude someone is judgmental, you must make a judgment</a:t>
            </a:r>
            <a:endParaRPr lang="en-GB" sz="1100" dirty="0">
              <a:effectLst/>
              <a:latin typeface="Calibri" panose="020F0502020204030204" pitchFamily="34" charset="0"/>
              <a:ea typeface="Calibri" panose="020F0502020204030204" pitchFamily="34" charset="0"/>
            </a:endParaRPr>
          </a:p>
          <a:p>
            <a:pPr marL="742950" lvl="1" indent="-285750">
              <a:lnSpc>
                <a:spcPct val="115000"/>
              </a:lnSpc>
              <a:buFont typeface="+mj-lt"/>
              <a:buAutoNum type="alphaLcPeriod"/>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Exclusive – any type of association (formal or informal) has to have a basis for coming together and rules (written or unwritten) for how members are expected to participate. </a:t>
            </a:r>
            <a:endParaRPr lang="en-GB" sz="1100" dirty="0">
              <a:effectLst/>
              <a:latin typeface="Calibri" panose="020F0502020204030204" pitchFamily="34" charset="0"/>
              <a:ea typeface="Calibri" panose="020F0502020204030204" pitchFamily="34" charset="0"/>
            </a:endParaRPr>
          </a:p>
          <a:p>
            <a:pPr marL="1143000" lvl="2" indent="-228600">
              <a:lnSpc>
                <a:spcPct val="115000"/>
              </a:lnSpc>
              <a:buFont typeface="Symbol" panose="05050102010706020507" pitchFamily="18" charset="2"/>
              <a:buChar char="-"/>
            </a:pPr>
            <a:r>
              <a:rPr lang="en-GB" sz="1200" u="none" strike="noStrike"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I don’t get to play for my sons under 8s team</a:t>
            </a:r>
            <a:endParaRPr lang="en-GB" sz="1100" u="none" strike="noStrike" dirty="0">
              <a:effectLst/>
              <a:latin typeface="Calibri" panose="020F0502020204030204" pitchFamily="34" charset="0"/>
              <a:ea typeface="Calibri" panose="020F0502020204030204" pitchFamily="34" charset="0"/>
            </a:endParaRPr>
          </a:p>
          <a:p>
            <a:pPr marL="1143000" lvl="2" indent="-228600">
              <a:lnSpc>
                <a:spcPct val="115000"/>
              </a:lnSpc>
              <a:buFont typeface="Symbol" panose="05050102010706020507" pitchFamily="18" charset="2"/>
              <a:buChar char="-"/>
            </a:pPr>
            <a:r>
              <a:rPr lang="en-GB" sz="1200" u="none" strike="noStrike"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Those getting together to cross-stitch together, won’t appreciate me attending complaining its boring and trying to convince them to play Fortnite </a:t>
            </a:r>
            <a:endParaRPr lang="en-GB" sz="1100" u="none" strike="noStrike" dirty="0">
              <a:effectLst/>
              <a:latin typeface="Calibri" panose="020F0502020204030204" pitchFamily="34" charset="0"/>
              <a:ea typeface="Calibri" panose="020F0502020204030204" pitchFamily="34" charset="0"/>
            </a:endParaRPr>
          </a:p>
          <a:p>
            <a:pPr marL="742950" lvl="1" indent="-285750">
              <a:lnSpc>
                <a:spcPct val="115000"/>
              </a:lnSpc>
              <a:buFont typeface="+mj-lt"/>
              <a:buAutoNum type="alphaLcPeriod"/>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No one leaves their beliefs at home </a:t>
            </a:r>
            <a:endParaRPr lang="en-GB" sz="1100" dirty="0">
              <a:effectLst/>
              <a:latin typeface="Calibri" panose="020F0502020204030204" pitchFamily="34" charset="0"/>
              <a:ea typeface="Calibri" panose="020F0502020204030204" pitchFamily="34" charset="0"/>
            </a:endParaRPr>
          </a:p>
          <a:p>
            <a:pPr marL="1143000" lvl="2" indent="-228600">
              <a:lnSpc>
                <a:spcPct val="115000"/>
              </a:lnSpc>
              <a:buFont typeface="+mj-lt"/>
              <a:buAutoNum type="romanLcPeriod"/>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Our beliefs are answers to huge questions in life – what we think on these things affect everything we do</a:t>
            </a:r>
            <a:endParaRPr lang="en-GB" sz="1100" dirty="0">
              <a:effectLst/>
              <a:latin typeface="Calibri" panose="020F0502020204030204" pitchFamily="34" charset="0"/>
              <a:ea typeface="Calibri" panose="020F0502020204030204" pitchFamily="34" charset="0"/>
            </a:endParaRPr>
          </a:p>
          <a:p>
            <a:pPr marL="1600200" lvl="3" indent="-228600">
              <a:lnSpc>
                <a:spcPct val="115000"/>
              </a:lnSpc>
              <a:buFont typeface="+mj-lt"/>
              <a:buAutoNum type="arabicPeriod"/>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Why are we here?</a:t>
            </a:r>
            <a:endParaRPr lang="en-GB" sz="1100" dirty="0">
              <a:effectLst/>
              <a:latin typeface="Calibri" panose="020F0502020204030204" pitchFamily="34" charset="0"/>
              <a:ea typeface="Calibri" panose="020F0502020204030204" pitchFamily="34" charset="0"/>
            </a:endParaRPr>
          </a:p>
          <a:p>
            <a:pPr marL="1600200" lvl="3" indent="-228600">
              <a:lnSpc>
                <a:spcPct val="115000"/>
              </a:lnSpc>
              <a:buFont typeface="+mj-lt"/>
              <a:buAutoNum type="arabicPeriod"/>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What is right and wrong?</a:t>
            </a:r>
            <a:endParaRPr lang="en-GB" sz="1100" dirty="0">
              <a:effectLst/>
              <a:latin typeface="Calibri" panose="020F0502020204030204" pitchFamily="34" charset="0"/>
              <a:ea typeface="Calibri" panose="020F0502020204030204" pitchFamily="34" charset="0"/>
            </a:endParaRPr>
          </a:p>
          <a:p>
            <a:pPr marL="1600200" lvl="3" indent="-228600">
              <a:lnSpc>
                <a:spcPct val="115000"/>
              </a:lnSpc>
              <a:buFont typeface="+mj-lt"/>
              <a:buAutoNum type="arabicPeriod"/>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What is wrong with human race and how can it be fixed?</a:t>
            </a:r>
            <a:endParaRPr lang="en-GB" sz="1100" dirty="0">
              <a:effectLst/>
              <a:latin typeface="Calibri" panose="020F0502020204030204" pitchFamily="34" charset="0"/>
              <a:ea typeface="Calibri" panose="020F0502020204030204" pitchFamily="34" charset="0"/>
            </a:endParaRPr>
          </a:p>
          <a:p>
            <a:pPr marL="1600200" lvl="3" indent="-228600">
              <a:lnSpc>
                <a:spcPct val="115000"/>
              </a:lnSpc>
              <a:buFont typeface="+mj-lt"/>
              <a:buAutoNum type="arabicPeriod"/>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What should we be using time to doing? </a:t>
            </a:r>
            <a:endParaRPr lang="en-GB" sz="1100" dirty="0">
              <a:effectLst/>
              <a:latin typeface="Calibri" panose="020F0502020204030204" pitchFamily="34" charset="0"/>
              <a:ea typeface="Calibri" panose="020F0502020204030204" pitchFamily="34" charset="0"/>
            </a:endParaRPr>
          </a:p>
          <a:p>
            <a:pPr marL="1143000" lvl="2" indent="-228600">
              <a:lnSpc>
                <a:spcPct val="115000"/>
              </a:lnSpc>
              <a:buFont typeface="+mj-lt"/>
              <a:buAutoNum type="romanLcPeriod"/>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Other beliefs are being fed to us every day</a:t>
            </a:r>
            <a:endParaRPr lang="en-GB" sz="1100" dirty="0">
              <a:effectLst/>
              <a:latin typeface="Calibri" panose="020F0502020204030204" pitchFamily="34" charset="0"/>
              <a:ea typeface="Calibri" panose="020F0502020204030204" pitchFamily="34" charset="0"/>
            </a:endParaRPr>
          </a:p>
          <a:p>
            <a:pPr marL="1600200" lvl="3" indent="-228600">
              <a:lnSpc>
                <a:spcPct val="115000"/>
              </a:lnSpc>
              <a:buFont typeface="+mj-lt"/>
              <a:buAutoNum type="arabicPeriod"/>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Discover who you are inside and assert that on the world – I’m just being true to myself!</a:t>
            </a:r>
            <a:endParaRPr lang="en-GB" sz="1100" dirty="0">
              <a:effectLst/>
              <a:latin typeface="Calibri" panose="020F0502020204030204" pitchFamily="34" charset="0"/>
              <a:ea typeface="Calibri" panose="020F0502020204030204" pitchFamily="34" charset="0"/>
            </a:endParaRPr>
          </a:p>
          <a:p>
            <a:pPr marL="1600200" lvl="3" indent="-228600">
              <a:lnSpc>
                <a:spcPct val="115000"/>
              </a:lnSpc>
              <a:spcAft>
                <a:spcPts val="800"/>
              </a:spcAft>
              <a:buFont typeface="+mj-lt"/>
              <a:buAutoNum type="arabicPeriod"/>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My sexuality is my identity </a:t>
            </a:r>
            <a:endParaRPr lang="en-GB" sz="1100" dirty="0">
              <a:effectLst/>
              <a:latin typeface="Calibri" panose="020F0502020204030204" pitchFamily="34" charset="0"/>
              <a:ea typeface="Calibri" panose="020F0502020204030204" pitchFamily="34" charset="0"/>
            </a:endParaRPr>
          </a:p>
          <a:p>
            <a:pPr>
              <a:lnSpc>
                <a:spcPct val="115000"/>
              </a:lnSpc>
              <a:spcAft>
                <a:spcPts val="800"/>
              </a:spcAft>
            </a:pPr>
            <a:endParaRPr lang="en-GB" sz="1200" dirty="0">
              <a:effectLst/>
              <a:latin typeface="Calibri" panose="020F050202020403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9</a:t>
            </a:fld>
            <a:endParaRPr lang="en-GB"/>
          </a:p>
        </p:txBody>
      </p:sp>
    </p:spTree>
    <p:extLst>
      <p:ext uri="{BB962C8B-B14F-4D97-AF65-F5344CB8AC3E}">
        <p14:creationId xmlns:p14="http://schemas.microsoft.com/office/powerpoint/2010/main" val="35536138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15000"/>
              </a:lnSpc>
              <a:buFont typeface="+mj-lt"/>
              <a:buAutoNum type="arabicParenR"/>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Our job</a:t>
            </a:r>
            <a:endParaRPr lang="en-GB" sz="1100" dirty="0">
              <a:effectLst/>
              <a:latin typeface="Calibri" panose="020F0502020204030204" pitchFamily="34" charset="0"/>
              <a:ea typeface="Calibri" panose="020F0502020204030204" pitchFamily="34" charset="0"/>
            </a:endParaRPr>
          </a:p>
          <a:p>
            <a:pPr marL="742950" lvl="1" indent="-285750">
              <a:lnSpc>
                <a:spcPct val="115000"/>
              </a:lnSpc>
              <a:buFont typeface="+mj-lt"/>
              <a:buAutoNum type="alphaLcPeriod"/>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We are not called to judge those outside the church, as that is for God to do. </a:t>
            </a:r>
            <a:r>
              <a:rPr lang="en-GB" sz="1200" u="none" strike="noStrike"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hlinkClick r:id="rId3"/>
              </a:rPr>
              <a:t>1 Corinthians 5:9-13</a:t>
            </a: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 - We aren’t protest movement </a:t>
            </a:r>
            <a:endParaRPr lang="en-GB" sz="1100" dirty="0">
              <a:effectLst/>
              <a:latin typeface="Calibri" panose="020F0502020204030204" pitchFamily="34" charset="0"/>
              <a:ea typeface="Calibri" panose="020F0502020204030204" pitchFamily="34" charset="0"/>
            </a:endParaRPr>
          </a:p>
          <a:p>
            <a:pPr marL="742950" lvl="1" indent="-285750">
              <a:lnSpc>
                <a:spcPct val="115000"/>
              </a:lnSpc>
              <a:buFont typeface="+mj-lt"/>
              <a:buAutoNum type="alphaLcPeriod"/>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our ethics are different to that of the world</a:t>
            </a:r>
            <a:endParaRPr lang="en-GB" sz="1100" dirty="0">
              <a:effectLst/>
              <a:latin typeface="Calibri" panose="020F0502020204030204" pitchFamily="34" charset="0"/>
              <a:ea typeface="Calibri" panose="020F0502020204030204" pitchFamily="34" charset="0"/>
            </a:endParaRPr>
          </a:p>
          <a:p>
            <a:pPr marL="742950" lvl="1" indent="-285750">
              <a:lnSpc>
                <a:spcPct val="115000"/>
              </a:lnSpc>
              <a:buFont typeface="+mj-lt"/>
              <a:buAutoNum type="alphaLcPeriod"/>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we are called to be out of step with the cultural norms around us– we need to be salty </a:t>
            </a:r>
            <a:endParaRPr lang="en-GB" sz="1100" dirty="0">
              <a:effectLst/>
              <a:latin typeface="Calibri" panose="020F0502020204030204" pitchFamily="34" charset="0"/>
              <a:ea typeface="Calibri" panose="020F0502020204030204" pitchFamily="34" charset="0"/>
            </a:endParaRPr>
          </a:p>
          <a:p>
            <a:pPr marL="742950" lvl="1" indent="-285750">
              <a:lnSpc>
                <a:spcPct val="115000"/>
              </a:lnSpc>
              <a:buFont typeface="+mj-lt"/>
              <a:buAutoNum type="alphaLcPeriod"/>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To share good news of Jesus (by word and deed)</a:t>
            </a:r>
            <a:endParaRPr lang="en-GB" sz="1100" dirty="0">
              <a:effectLst/>
              <a:latin typeface="Calibri" panose="020F0502020204030204" pitchFamily="34" charset="0"/>
              <a:ea typeface="Calibri" panose="020F0502020204030204" pitchFamily="34" charset="0"/>
            </a:endParaRPr>
          </a:p>
          <a:p>
            <a:pPr marL="1143000" lvl="2" indent="-228600">
              <a:lnSpc>
                <a:spcPct val="115000"/>
              </a:lnSpc>
              <a:buFont typeface="+mj-lt"/>
              <a:buAutoNum type="romanLcPeriod"/>
            </a:pPr>
            <a:r>
              <a:rPr lang="en-GB" sz="1100" dirty="0">
                <a:solidFill>
                  <a:srgbClr val="001320"/>
                </a:solidFill>
                <a:effectLst/>
                <a:latin typeface="Roboto" panose="02000000000000000000" pitchFamily="2" charset="0"/>
                <a:ea typeface="Calibri" panose="020F0502020204030204" pitchFamily="34" charset="0"/>
              </a:rPr>
              <a:t>…Instead he is patient with you, not wanting anyone to perish, but everyone to come to repentance</a:t>
            </a: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 (1 Pet 3:9)</a:t>
            </a:r>
            <a:endParaRPr lang="en-GB" sz="1100" dirty="0">
              <a:effectLst/>
              <a:latin typeface="Calibri" panose="020F0502020204030204" pitchFamily="34" charset="0"/>
              <a:ea typeface="Calibri" panose="020F0502020204030204" pitchFamily="34" charset="0"/>
            </a:endParaRPr>
          </a:p>
          <a:p>
            <a:pPr marL="1143000" lvl="2" indent="-228600">
              <a:lnSpc>
                <a:spcPct val="115000"/>
              </a:lnSpc>
              <a:buFont typeface="+mj-lt"/>
              <a:buAutoNum type="romanLcPeriod"/>
            </a:pPr>
            <a:r>
              <a:rPr lang="en-GB" sz="1100" dirty="0">
                <a:solidFill>
                  <a:srgbClr val="001320"/>
                </a:solidFill>
                <a:effectLst/>
                <a:latin typeface="Roboto" panose="02000000000000000000" pitchFamily="2" charset="0"/>
                <a:ea typeface="Calibri" panose="020F0502020204030204" pitchFamily="34" charset="0"/>
              </a:rPr>
              <a:t>For God so loved the world that he gave his one and only Son, that whoever believes in him shall not perish but have eternal life.</a:t>
            </a:r>
            <a:r>
              <a:rPr lang="en-GB" sz="1100" dirty="0">
                <a:effectLst/>
                <a:latin typeface="Calibri" panose="020F0502020204030204" pitchFamily="34" charset="0"/>
                <a:ea typeface="Calibri" panose="020F0502020204030204" pitchFamily="34" charset="0"/>
              </a:rPr>
              <a:t> (John 3:16)</a:t>
            </a:r>
          </a:p>
          <a:p>
            <a:pPr marL="1143000" lvl="2" indent="-228600">
              <a:lnSpc>
                <a:spcPct val="115000"/>
              </a:lnSpc>
              <a:spcAft>
                <a:spcPts val="800"/>
              </a:spcAft>
              <a:buFont typeface="+mj-lt"/>
              <a:buAutoNum type="romanLcPeriod"/>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inviting others into the relationship we enjoy with God </a:t>
            </a:r>
            <a:endParaRPr lang="en-GB" sz="1100" dirty="0">
              <a:effectLst/>
              <a:latin typeface="Calibri" panose="020F0502020204030204" pitchFamily="34" charset="0"/>
              <a:ea typeface="Calibri" panose="020F0502020204030204" pitchFamily="34" charset="0"/>
            </a:endParaRPr>
          </a:p>
          <a:p>
            <a:pPr>
              <a:lnSpc>
                <a:spcPct val="115000"/>
              </a:lnSpc>
              <a:spcAft>
                <a:spcPts val="800"/>
              </a:spcAft>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 </a:t>
            </a:r>
            <a:endParaRPr lang="en-GB" sz="11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E5A103C7-A3AB-456A-92E2-2F9339F8EE35}" type="slidenum">
              <a:rPr lang="en-GB" smtClean="0"/>
              <a:t>10</a:t>
            </a:fld>
            <a:endParaRPr lang="en-GB"/>
          </a:p>
        </p:txBody>
      </p:sp>
    </p:spTree>
    <p:extLst>
      <p:ext uri="{BB962C8B-B14F-4D97-AF65-F5344CB8AC3E}">
        <p14:creationId xmlns:p14="http://schemas.microsoft.com/office/powerpoint/2010/main" val="924653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Am I a troubler? </a:t>
            </a:r>
          </a:p>
          <a:p>
            <a:r>
              <a:rPr lang="en-GB" dirty="0"/>
              <a:t>- As we declare the works of Christ has brought peace between God and man, we might end up provoking conflict (sometimes the table ‘culture/theology/philosophy’ of the day need to be turned)</a:t>
            </a:r>
          </a:p>
          <a:p>
            <a:endParaRPr lang="en-GB" dirty="0"/>
          </a:p>
          <a:p>
            <a:pPr>
              <a:lnSpc>
                <a:spcPct val="115000"/>
              </a:lnSpc>
              <a:spcAft>
                <a:spcPts val="800"/>
              </a:spcAft>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I am not the cause of the problem here. But as I have been captured and being restored by His love, I can point you towards Him. He is the solution</a:t>
            </a:r>
            <a:endParaRPr lang="en-GB" sz="1100" dirty="0">
              <a:effectLst/>
              <a:latin typeface="Calibri" panose="020F0502020204030204" pitchFamily="34" charset="0"/>
              <a:ea typeface="Calibri" panose="020F0502020204030204" pitchFamily="34" charset="0"/>
            </a:endParaRPr>
          </a:p>
          <a:p>
            <a:pPr>
              <a:lnSpc>
                <a:spcPct val="115000"/>
              </a:lnSpc>
              <a:spcAft>
                <a:spcPts val="800"/>
              </a:spcAft>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 </a:t>
            </a:r>
            <a:endParaRPr lang="en-GB" sz="1100" dirty="0">
              <a:effectLst/>
              <a:latin typeface="Calibri" panose="020F0502020204030204" pitchFamily="34" charset="0"/>
              <a:ea typeface="Calibri" panose="020F0502020204030204" pitchFamily="34" charset="0"/>
            </a:endParaRPr>
          </a:p>
          <a:p>
            <a:pPr>
              <a:lnSpc>
                <a:spcPct val="115000"/>
              </a:lnSpc>
              <a:spcAft>
                <a:spcPts val="800"/>
              </a:spcAft>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(But to those unwilling to repent we will remain the ‘troublers’)</a:t>
            </a:r>
            <a:endParaRPr lang="en-GB" sz="1100" dirty="0">
              <a:effectLst/>
              <a:latin typeface="Calibri" panose="020F0502020204030204" pitchFamily="34" charset="0"/>
              <a:ea typeface="Calibri" panose="020F0502020204030204" pitchFamily="34" charset="0"/>
            </a:endParaRPr>
          </a:p>
          <a:p>
            <a:pPr>
              <a:lnSpc>
                <a:spcPct val="115000"/>
              </a:lnSpc>
              <a:spcAft>
                <a:spcPts val="800"/>
              </a:spcAft>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 </a:t>
            </a:r>
            <a:endParaRPr lang="en-GB" sz="1100" dirty="0">
              <a:effectLst/>
              <a:latin typeface="Calibri" panose="020F0502020204030204" pitchFamily="34" charset="0"/>
              <a:ea typeface="Calibri" panose="020F0502020204030204" pitchFamily="34" charset="0"/>
            </a:endParaRPr>
          </a:p>
          <a:p>
            <a:pPr>
              <a:lnSpc>
                <a:spcPct val="115000"/>
              </a:lnSpc>
              <a:spcAft>
                <a:spcPts val="800"/>
              </a:spcAft>
            </a:pPr>
            <a:r>
              <a:rPr lang="en-GB" sz="1200" b="1"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Missed the chance to repent </a:t>
            </a:r>
            <a:endParaRPr lang="en-GB" sz="1100" dirty="0">
              <a:effectLst/>
              <a:latin typeface="Calibri" panose="020F0502020204030204" pitchFamily="34" charset="0"/>
              <a:ea typeface="Calibri" panose="020F0502020204030204" pitchFamily="34" charset="0"/>
            </a:endParaRPr>
          </a:p>
          <a:p>
            <a:r>
              <a:rPr lang="en-GB" sz="1200" kern="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Ahab heart hard – the famine didn’t lead to his repentance (still killing prophets and feasting with Baal prophets and blaming Elijah)</a:t>
            </a:r>
            <a:endParaRPr lang="en-GB" dirty="0"/>
          </a:p>
          <a:p>
            <a:endParaRPr lang="en-GB" dirty="0"/>
          </a:p>
          <a:p>
            <a:r>
              <a:rPr lang="en-GB" dirty="0"/>
              <a:t>Jesus was prince of peace and he was killed exactly because of this message – don’t be surprised if you follow similar fate </a:t>
            </a:r>
          </a:p>
        </p:txBody>
      </p:sp>
      <p:sp>
        <p:nvSpPr>
          <p:cNvPr id="4" name="Slide Number Placeholder 3"/>
          <p:cNvSpPr>
            <a:spLocks noGrp="1"/>
          </p:cNvSpPr>
          <p:nvPr>
            <p:ph type="sldNum" sz="quarter" idx="5"/>
          </p:nvPr>
        </p:nvSpPr>
        <p:spPr/>
        <p:txBody>
          <a:bodyPr/>
          <a:lstStyle/>
          <a:p>
            <a:fld id="{E5A103C7-A3AB-456A-92E2-2F9339F8EE35}" type="slidenum">
              <a:rPr lang="en-GB" smtClean="0"/>
              <a:t>11</a:t>
            </a:fld>
            <a:endParaRPr lang="en-GB"/>
          </a:p>
        </p:txBody>
      </p:sp>
    </p:spTree>
    <p:extLst>
      <p:ext uri="{BB962C8B-B14F-4D97-AF65-F5344CB8AC3E}">
        <p14:creationId xmlns:p14="http://schemas.microsoft.com/office/powerpoint/2010/main" val="15125548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God is intent that me make a decision </a:t>
            </a:r>
            <a:endParaRPr lang="en-GB" sz="1200" dirty="0">
              <a:effectLst/>
              <a:latin typeface="Calibri" panose="020F050202020403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12</a:t>
            </a:fld>
            <a:endParaRPr lang="en-GB"/>
          </a:p>
        </p:txBody>
      </p:sp>
    </p:spTree>
    <p:extLst>
      <p:ext uri="{BB962C8B-B14F-4D97-AF65-F5344CB8AC3E}">
        <p14:creationId xmlns:p14="http://schemas.microsoft.com/office/powerpoint/2010/main" val="15052086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800"/>
              </a:spcAft>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John 24:15</a:t>
            </a:r>
            <a:endParaRPr lang="en-GB" sz="1200" dirty="0">
              <a:effectLst/>
              <a:latin typeface="Calibri" panose="020F0502020204030204" pitchFamily="34" charset="0"/>
              <a:ea typeface="Calibri" panose="020F0502020204030204" pitchFamily="34" charset="0"/>
            </a:endParaRPr>
          </a:p>
          <a:p>
            <a:pPr>
              <a:lnSpc>
                <a:spcPct val="107000"/>
              </a:lnSpc>
              <a:spcAft>
                <a:spcPts val="800"/>
              </a:spcAft>
            </a:pPr>
            <a:r>
              <a:rPr lang="en-GB" sz="1200" i="1" dirty="0">
                <a:solidFill>
                  <a:srgbClr val="001320"/>
                </a:solidFill>
                <a:effectLst/>
                <a:latin typeface="Roboto" panose="02000000000000000000" pitchFamily="2" charset="0"/>
                <a:ea typeface="Calibri" panose="020F0502020204030204" pitchFamily="34" charset="0"/>
              </a:rPr>
              <a:t> </a:t>
            </a:r>
            <a:r>
              <a:rPr lang="en-GB" sz="1200" b="1" i="1" dirty="0">
                <a:solidFill>
                  <a:srgbClr val="001320"/>
                </a:solidFill>
                <a:effectLst/>
                <a:latin typeface="Roboto" panose="02000000000000000000" pitchFamily="2" charset="0"/>
                <a:ea typeface="Calibri" panose="020F0502020204030204" pitchFamily="34" charset="0"/>
              </a:rPr>
              <a:t>choose for yourselves</a:t>
            </a:r>
            <a:r>
              <a:rPr lang="en-GB" sz="1200" i="1" dirty="0">
                <a:solidFill>
                  <a:srgbClr val="001320"/>
                </a:solidFill>
                <a:effectLst/>
                <a:latin typeface="Roboto" panose="02000000000000000000" pitchFamily="2" charset="0"/>
                <a:ea typeface="Calibri" panose="020F0502020204030204" pitchFamily="34" charset="0"/>
              </a:rPr>
              <a:t> </a:t>
            </a:r>
            <a:r>
              <a:rPr lang="en-GB" sz="1200" b="1" i="1" dirty="0">
                <a:solidFill>
                  <a:srgbClr val="001320"/>
                </a:solidFill>
                <a:effectLst/>
                <a:latin typeface="Roboto" panose="02000000000000000000" pitchFamily="2" charset="0"/>
                <a:ea typeface="Calibri" panose="020F0502020204030204" pitchFamily="34" charset="0"/>
              </a:rPr>
              <a:t>this day</a:t>
            </a:r>
            <a:r>
              <a:rPr lang="en-GB" sz="1200" i="1" dirty="0">
                <a:solidFill>
                  <a:srgbClr val="001320"/>
                </a:solidFill>
                <a:effectLst/>
                <a:latin typeface="Roboto" panose="02000000000000000000" pitchFamily="2" charset="0"/>
                <a:ea typeface="Calibri" panose="020F0502020204030204" pitchFamily="34" charset="0"/>
              </a:rPr>
              <a:t> whom you will serve</a:t>
            </a:r>
            <a:endParaRPr lang="en-GB" sz="1200" dirty="0">
              <a:effectLst/>
              <a:latin typeface="Calibri" panose="020F050202020403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13</a:t>
            </a:fld>
            <a:endParaRPr lang="en-GB"/>
          </a:p>
        </p:txBody>
      </p:sp>
    </p:spTree>
    <p:extLst>
      <p:ext uri="{BB962C8B-B14F-4D97-AF65-F5344CB8AC3E}">
        <p14:creationId xmlns:p14="http://schemas.microsoft.com/office/powerpoint/2010/main" val="21861753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800"/>
              </a:spcAft>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Maybe we won’t flip back and forth between worship a false god like Baal but we can still waver.</a:t>
            </a:r>
            <a:endParaRPr lang="en-GB" sz="1100" dirty="0">
              <a:effectLst/>
              <a:latin typeface="Calibri" panose="020F0502020204030204" pitchFamily="34" charset="0"/>
              <a:ea typeface="Calibri" panose="020F0502020204030204" pitchFamily="34" charset="0"/>
            </a:endParaRPr>
          </a:p>
          <a:p>
            <a:pPr marL="0" lvl="0" indent="0">
              <a:lnSpc>
                <a:spcPct val="115000"/>
              </a:lnSpc>
              <a:buFont typeface="Symbol" panose="05050102010706020507" pitchFamily="18" charset="2"/>
              <a:buNone/>
            </a:pPr>
            <a:r>
              <a:rPr lang="en-GB" sz="1200" u="none" strike="noStrike"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FOMO and FOBO</a:t>
            </a:r>
            <a:endParaRPr lang="en-GB" sz="1100" u="none" strike="noStrike" dirty="0">
              <a:effectLst/>
              <a:latin typeface="Calibri" panose="020F0502020204030204" pitchFamily="34" charset="0"/>
              <a:ea typeface="Calibri" panose="020F0502020204030204" pitchFamily="34" charset="0"/>
            </a:endParaRPr>
          </a:p>
          <a:p>
            <a:pPr marL="0" lvl="0" indent="0">
              <a:lnSpc>
                <a:spcPct val="115000"/>
              </a:lnSpc>
              <a:buFont typeface="Symbol" panose="05050102010706020507" pitchFamily="18" charset="2"/>
              <a:buNone/>
            </a:pPr>
            <a:r>
              <a:rPr lang="en-GB" sz="1200" u="none" strike="noStrike"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Our reaction to circumstance often betray our claimed beliefs</a:t>
            </a:r>
            <a:endParaRPr lang="en-GB" sz="1100" u="none" strike="noStrike" dirty="0">
              <a:effectLst/>
              <a:latin typeface="Calibri" panose="020F0502020204030204" pitchFamily="34" charset="0"/>
              <a:ea typeface="Calibri" panose="020F0502020204030204" pitchFamily="34" charset="0"/>
            </a:endParaRPr>
          </a:p>
          <a:p>
            <a:pPr marL="0" lvl="0" indent="0">
              <a:lnSpc>
                <a:spcPct val="115000"/>
              </a:lnSpc>
              <a:buFont typeface="Symbol" panose="05050102010706020507" pitchFamily="18" charset="2"/>
              <a:buNone/>
            </a:pPr>
            <a:r>
              <a:rPr lang="en-GB" sz="1200" u="none" strike="noStrike"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“I trusted You, God, but…”</a:t>
            </a:r>
            <a:endParaRPr lang="en-GB" sz="1100" u="none" strike="noStrike" dirty="0">
              <a:effectLst/>
              <a:latin typeface="Calibri" panose="020F0502020204030204" pitchFamily="34" charset="0"/>
              <a:ea typeface="Calibri" panose="020F0502020204030204" pitchFamily="34" charset="0"/>
            </a:endParaRPr>
          </a:p>
          <a:p>
            <a:pPr marL="0" lvl="0" indent="0">
              <a:lnSpc>
                <a:spcPct val="115000"/>
              </a:lnSpc>
              <a:buFont typeface="Symbol" panose="05050102010706020507" pitchFamily="18" charset="2"/>
              <a:buNone/>
            </a:pPr>
            <a:r>
              <a:rPr lang="en-GB" sz="1200" u="none" strike="noStrike"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God is my provider/protector – but I redundancy/health diagnosis has made me panic</a:t>
            </a:r>
            <a:endParaRPr lang="en-GB" sz="1100" u="none" strike="noStrike" dirty="0">
              <a:effectLst/>
              <a:latin typeface="Calibri" panose="020F0502020204030204" pitchFamily="34" charset="0"/>
              <a:ea typeface="Calibri" panose="020F0502020204030204" pitchFamily="34" charset="0"/>
            </a:endParaRPr>
          </a:p>
          <a:p>
            <a:pPr marL="0" lvl="0" indent="0">
              <a:lnSpc>
                <a:spcPct val="115000"/>
              </a:lnSpc>
              <a:spcAft>
                <a:spcPts val="800"/>
              </a:spcAft>
              <a:buFont typeface="Symbol" panose="05050102010706020507" pitchFamily="18" charset="2"/>
              <a:buNone/>
            </a:pPr>
            <a:r>
              <a:rPr lang="en-GB" sz="1200" u="none" strike="noStrike"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E.g. Was I depend on God providing the funds or did I find my safety in the budget? God loves me too much to allow me to believe pragmatism saves the day and instead invited me into an adventure where He shows His nature.</a:t>
            </a:r>
            <a:endParaRPr lang="en-GB" sz="1100" u="none" strike="noStrike" dirty="0">
              <a:effectLst/>
              <a:latin typeface="Calibri" panose="020F0502020204030204" pitchFamily="34" charset="0"/>
              <a:ea typeface="Calibri" panose="020F0502020204030204" pitchFamily="34" charset="0"/>
            </a:endParaRPr>
          </a:p>
          <a:p>
            <a:pPr marL="0" lvl="0" indent="0">
              <a:buFont typeface="Symbol" panose="05050102010706020507" pitchFamily="18" charset="2"/>
              <a:buNone/>
            </a:pPr>
            <a:r>
              <a:rPr lang="en-GB" sz="1200" u="none" strike="noStrike" kern="1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Can’t really believe Jesus saved us and be lukewarm (cognitive dissonance)</a:t>
            </a:r>
            <a:endParaRPr lang="en-GB" sz="1100" u="none" strike="noStrike"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14</a:t>
            </a:fld>
            <a:endParaRPr lang="en-GB"/>
          </a:p>
        </p:txBody>
      </p:sp>
    </p:spTree>
    <p:extLst>
      <p:ext uri="{BB962C8B-B14F-4D97-AF65-F5344CB8AC3E}">
        <p14:creationId xmlns:p14="http://schemas.microsoft.com/office/powerpoint/2010/main" val="11073227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Nailing colours to the mast = no surrender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No matter what happens if the situation looks bleak – You are still Lord and I love you to the very end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even if He doesn’t…</a:t>
            </a:r>
            <a:endParaRPr lang="en-GB" sz="1800" dirty="0">
              <a:effectLst/>
              <a:latin typeface="Calibri" panose="020F050202020403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15</a:t>
            </a:fld>
            <a:endParaRPr lang="en-GB"/>
          </a:p>
        </p:txBody>
      </p:sp>
    </p:spTree>
    <p:extLst>
      <p:ext uri="{BB962C8B-B14F-4D97-AF65-F5344CB8AC3E}">
        <p14:creationId xmlns:p14="http://schemas.microsoft.com/office/powerpoint/2010/main" val="16517374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kern="100" dirty="0">
                <a:effectLst/>
                <a:latin typeface="Calibri" panose="020F0502020204030204" pitchFamily="34" charset="0"/>
                <a:ea typeface="Calibri" panose="020F0502020204030204" pitchFamily="34" charset="0"/>
                <a:cs typeface="Times New Roman" panose="02020603050405020304" pitchFamily="18" charset="0"/>
              </a:rPr>
              <a:t>Maybe we are wavering – God is merciful to give us evidence</a:t>
            </a:r>
          </a:p>
          <a:p>
            <a:r>
              <a:rPr lang="en-GB" sz="1100" kern="100" dirty="0">
                <a:effectLst/>
                <a:latin typeface="Calibri" panose="020F0502020204030204" pitchFamily="34" charset="0"/>
                <a:ea typeface="Calibri" panose="020F0502020204030204" pitchFamily="34" charset="0"/>
                <a:cs typeface="Times New Roman" panose="02020603050405020304" pitchFamily="18" charset="0"/>
              </a:rPr>
              <a:t> </a:t>
            </a:r>
          </a:p>
          <a:p>
            <a:r>
              <a:rPr lang="en-GB" sz="1100" kern="100" dirty="0">
                <a:effectLst/>
                <a:latin typeface="Calibri" panose="020F0502020204030204" pitchFamily="34" charset="0"/>
                <a:ea typeface="Calibri" panose="020F0502020204030204" pitchFamily="34" charset="0"/>
                <a:cs typeface="Times New Roman" panose="02020603050405020304" pitchFamily="18" charset="0"/>
              </a:rPr>
              <a:t>Jesus tell his disciples to remember the evidence of His miracles when worried about not packing bread</a:t>
            </a:r>
          </a:p>
          <a:p>
            <a:r>
              <a:rPr lang="en-GB" sz="1100" kern="100" dirty="0">
                <a:effectLst/>
                <a:latin typeface="Calibri" panose="020F0502020204030204" pitchFamily="34" charset="0"/>
                <a:ea typeface="Calibri" panose="020F0502020204030204" pitchFamily="34" charset="0"/>
                <a:cs typeface="Times New Roman" panose="02020603050405020304" pitchFamily="18" charset="0"/>
              </a:rPr>
              <a:t>Father of demonised child – Jesus completes </a:t>
            </a:r>
          </a:p>
          <a:p>
            <a:pPr marL="457200"/>
            <a:r>
              <a:rPr lang="en-GB" sz="1100" kern="100" dirty="0">
                <a:effectLst/>
                <a:latin typeface="Calibri" panose="020F0502020204030204" pitchFamily="34" charset="0"/>
                <a:ea typeface="Calibri" panose="020F0502020204030204" pitchFamily="34" charset="0"/>
                <a:cs typeface="Times New Roman" panose="02020603050405020304" pitchFamily="18" charset="0"/>
              </a:rPr>
              <a:t>Mark 9:21-24</a:t>
            </a:r>
          </a:p>
          <a:p>
            <a:pPr marL="457200"/>
            <a:r>
              <a:rPr lang="en-GB" sz="1100" i="1" kern="100" dirty="0">
                <a:effectLst/>
                <a:latin typeface="Calibri" panose="020F0502020204030204" pitchFamily="34" charset="0"/>
                <a:ea typeface="Calibri" panose="020F0502020204030204" pitchFamily="34" charset="0"/>
                <a:cs typeface="Times New Roman" panose="02020603050405020304" pitchFamily="18" charset="0"/>
              </a:rPr>
              <a:t>Jesus asked the boy’s father, “How long has he been like this?”</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r>
              <a:rPr lang="en-GB" sz="1100" i="1" kern="100" dirty="0">
                <a:effectLst/>
                <a:latin typeface="Calibri" panose="020F0502020204030204" pitchFamily="34" charset="0"/>
                <a:ea typeface="Calibri" panose="020F0502020204030204" pitchFamily="34" charset="0"/>
                <a:cs typeface="Times New Roman" panose="02020603050405020304" pitchFamily="18" charset="0"/>
              </a:rPr>
              <a:t>“From childhood,” he answered. “It has often thrown him into fire or water to kill him. But if you can do anything, take pity on us and help us.”</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r>
              <a:rPr lang="en-GB" sz="1100" i="1" kern="100" dirty="0">
                <a:effectLst/>
                <a:latin typeface="Calibri" panose="020F0502020204030204" pitchFamily="34" charset="0"/>
                <a:ea typeface="Calibri" panose="020F0502020204030204" pitchFamily="34" charset="0"/>
                <a:cs typeface="Times New Roman" panose="02020603050405020304" pitchFamily="18" charset="0"/>
              </a:rPr>
              <a:t>“‘If you can’?” said Jesus. “Everything is possible for one who believes.”</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r>
              <a:rPr lang="en-GB" sz="1100" i="1" kern="100" dirty="0">
                <a:effectLst/>
                <a:latin typeface="Calibri" panose="020F0502020204030204" pitchFamily="34" charset="0"/>
                <a:ea typeface="Calibri" panose="020F0502020204030204" pitchFamily="34" charset="0"/>
                <a:cs typeface="Times New Roman" panose="02020603050405020304" pitchFamily="18" charset="0"/>
              </a:rPr>
              <a:t>Immediately the boy’s father exclaimed, “I do believe; help me overcome my unbelief!”</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100" kern="100" dirty="0">
                <a:effectLst/>
                <a:latin typeface="Calibri" panose="020F0502020204030204" pitchFamily="34" charset="0"/>
                <a:ea typeface="Calibri" panose="020F0502020204030204" pitchFamily="34" charset="0"/>
                <a:cs typeface="Times New Roman" panose="02020603050405020304" pitchFamily="18" charset="0"/>
              </a:rPr>
              <a:t>Thomas allowed to touch Jesus wounds</a:t>
            </a:r>
          </a:p>
          <a:p>
            <a:r>
              <a:rPr lang="en-GB" sz="1100" kern="100" dirty="0">
                <a:effectLst/>
                <a:latin typeface="Calibri" panose="020F0502020204030204" pitchFamily="34" charset="0"/>
                <a:ea typeface="Calibri" panose="020F0502020204030204" pitchFamily="34" charset="0"/>
                <a:cs typeface="Times New Roman" panose="02020603050405020304" pitchFamily="18" charset="0"/>
              </a:rPr>
              <a:t>Jesus doesn’t ask us to follow blindly – when the pharisees ask Him for another sign He says none shall be given but he had just given them miracles. His challenge was because they </a:t>
            </a:r>
            <a:r>
              <a:rPr lang="en-GB" sz="1100" b="1"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weren’t honest with the evidence they have been given </a:t>
            </a:r>
            <a:r>
              <a:rPr lang="en-GB" sz="1100" kern="100" dirty="0">
                <a:effectLst/>
                <a:latin typeface="Calibri" panose="020F0502020204030204" pitchFamily="34" charset="0"/>
                <a:ea typeface="Calibri" panose="020F0502020204030204" pitchFamily="34" charset="0"/>
                <a:cs typeface="Times New Roman" panose="02020603050405020304" pitchFamily="18" charset="0"/>
              </a:rPr>
              <a:t>– not being reliable witness</a:t>
            </a:r>
          </a:p>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16</a:t>
            </a:fld>
            <a:endParaRPr lang="en-GB"/>
          </a:p>
        </p:txBody>
      </p:sp>
    </p:spTree>
    <p:extLst>
      <p:ext uri="{BB962C8B-B14F-4D97-AF65-F5344CB8AC3E}">
        <p14:creationId xmlns:p14="http://schemas.microsoft.com/office/powerpoint/2010/main" val="34908662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You make the choice vs/&amp; You’ve turned the heart back </a:t>
            </a:r>
          </a:p>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17</a:t>
            </a:fld>
            <a:endParaRPr lang="en-GB"/>
          </a:p>
        </p:txBody>
      </p:sp>
    </p:spTree>
    <p:extLst>
      <p:ext uri="{BB962C8B-B14F-4D97-AF65-F5344CB8AC3E}">
        <p14:creationId xmlns:p14="http://schemas.microsoft.com/office/powerpoint/2010/main" val="21095730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A103C7-A3AB-456A-92E2-2F9339F8EE35}" type="slidenum">
              <a:rPr lang="en-GB" smtClean="0"/>
              <a:t>18</a:t>
            </a:fld>
            <a:endParaRPr lang="en-GB"/>
          </a:p>
        </p:txBody>
      </p:sp>
    </p:spTree>
    <p:extLst>
      <p:ext uri="{BB962C8B-B14F-4D97-AF65-F5344CB8AC3E}">
        <p14:creationId xmlns:p14="http://schemas.microsoft.com/office/powerpoint/2010/main" val="31861796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A103C7-A3AB-456A-92E2-2F9339F8EE35}" type="slidenum">
              <a:rPr lang="en-GB" smtClean="0"/>
              <a:t>19</a:t>
            </a:fld>
            <a:endParaRPr lang="en-GB"/>
          </a:p>
        </p:txBody>
      </p:sp>
    </p:spTree>
    <p:extLst>
      <p:ext uri="{BB962C8B-B14F-4D97-AF65-F5344CB8AC3E}">
        <p14:creationId xmlns:p14="http://schemas.microsoft.com/office/powerpoint/2010/main" val="31906132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Both are true</a:t>
            </a:r>
          </a:p>
          <a:p>
            <a:endParaRPr lang="en-GB" dirty="0"/>
          </a:p>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20</a:t>
            </a:fld>
            <a:endParaRPr lang="en-GB"/>
          </a:p>
        </p:txBody>
      </p:sp>
    </p:spTree>
    <p:extLst>
      <p:ext uri="{BB962C8B-B14F-4D97-AF65-F5344CB8AC3E}">
        <p14:creationId xmlns:p14="http://schemas.microsoft.com/office/powerpoint/2010/main" val="16045591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kern="100" dirty="0" err="1">
                <a:effectLst/>
                <a:latin typeface="+mn-lt"/>
                <a:ea typeface="Calibri" panose="020F0502020204030204" pitchFamily="34" charset="0"/>
                <a:cs typeface="Times New Roman" panose="02020603050405020304" pitchFamily="18" charset="0"/>
              </a:rPr>
              <a:t>Roms</a:t>
            </a:r>
            <a:r>
              <a:rPr lang="en-GB" sz="1000" kern="100" dirty="0">
                <a:effectLst/>
                <a:latin typeface="+mn-lt"/>
                <a:ea typeface="Calibri" panose="020F0502020204030204" pitchFamily="34" charset="0"/>
                <a:cs typeface="Times New Roman" panose="02020603050405020304" pitchFamily="18" charset="0"/>
              </a:rPr>
              <a:t> 3:10-12</a:t>
            </a:r>
          </a:p>
          <a:p>
            <a:pPr algn="just"/>
            <a:r>
              <a:rPr lang="en-GB" sz="1000" dirty="0">
                <a:solidFill>
                  <a:srgbClr val="001320"/>
                </a:solidFill>
                <a:effectLst/>
                <a:latin typeface="+mn-lt"/>
                <a:ea typeface="Times New Roman" panose="02020603050405020304" pitchFamily="18" charset="0"/>
              </a:rPr>
              <a:t>…“There is no one righteous, not even one;…there is </a:t>
            </a:r>
            <a:r>
              <a:rPr lang="en-GB" sz="1000" b="1" dirty="0">
                <a:solidFill>
                  <a:srgbClr val="001320"/>
                </a:solidFill>
                <a:effectLst/>
                <a:latin typeface="+mn-lt"/>
                <a:ea typeface="Times New Roman" panose="02020603050405020304" pitchFamily="18" charset="0"/>
              </a:rPr>
              <a:t>no one who seeks God</a:t>
            </a:r>
            <a:r>
              <a:rPr lang="en-GB" sz="1000" dirty="0">
                <a:solidFill>
                  <a:srgbClr val="001320"/>
                </a:solidFill>
                <a:effectLst/>
                <a:latin typeface="+mn-lt"/>
                <a:ea typeface="Times New Roman" panose="02020603050405020304" pitchFamily="18" charset="0"/>
              </a:rPr>
              <a:t>.</a:t>
            </a:r>
            <a:endParaRPr lang="en-GB" sz="1000" dirty="0">
              <a:effectLst/>
              <a:latin typeface="+mn-lt"/>
              <a:ea typeface="Times New Roman" panose="02020603050405020304" pitchFamily="18" charset="0"/>
            </a:endParaRPr>
          </a:p>
          <a:p>
            <a:r>
              <a:rPr lang="en-GB" sz="1000" kern="100" dirty="0">
                <a:effectLst/>
                <a:latin typeface="+mn-lt"/>
                <a:ea typeface="Calibri" panose="020F0502020204030204" pitchFamily="34" charset="0"/>
                <a:cs typeface="Times New Roman" panose="02020603050405020304" pitchFamily="18" charset="0"/>
              </a:rPr>
              <a:t> </a:t>
            </a:r>
          </a:p>
          <a:p>
            <a:r>
              <a:rPr lang="en-GB" sz="1000" kern="100" dirty="0">
                <a:effectLst/>
                <a:latin typeface="+mn-lt"/>
                <a:ea typeface="Calibri" panose="020F0502020204030204" pitchFamily="34" charset="0"/>
                <a:cs typeface="Times New Roman" panose="02020603050405020304" pitchFamily="18" charset="0"/>
              </a:rPr>
              <a:t>Phil 2:13</a:t>
            </a:r>
          </a:p>
          <a:p>
            <a:r>
              <a:rPr lang="en-GB" sz="1000" kern="100" dirty="0">
                <a:solidFill>
                  <a:srgbClr val="001320"/>
                </a:solidFill>
                <a:effectLst/>
                <a:latin typeface="+mn-lt"/>
                <a:ea typeface="Calibri" panose="020F0502020204030204" pitchFamily="34" charset="0"/>
                <a:cs typeface="Times New Roman" panose="02020603050405020304" pitchFamily="18" charset="0"/>
              </a:rPr>
              <a:t>for it is </a:t>
            </a:r>
            <a:r>
              <a:rPr lang="en-GB" sz="1000" b="1" kern="100" dirty="0">
                <a:solidFill>
                  <a:srgbClr val="001320"/>
                </a:solidFill>
                <a:effectLst/>
                <a:latin typeface="+mn-lt"/>
                <a:ea typeface="Calibri" panose="020F0502020204030204" pitchFamily="34" charset="0"/>
                <a:cs typeface="Times New Roman" panose="02020603050405020304" pitchFamily="18" charset="0"/>
              </a:rPr>
              <a:t>God who works in you to will </a:t>
            </a:r>
            <a:r>
              <a:rPr lang="en-GB" sz="1000" kern="100" dirty="0">
                <a:solidFill>
                  <a:srgbClr val="001320"/>
                </a:solidFill>
                <a:effectLst/>
                <a:latin typeface="+mn-lt"/>
                <a:ea typeface="Calibri" panose="020F0502020204030204" pitchFamily="34" charset="0"/>
                <a:cs typeface="Times New Roman" panose="02020603050405020304" pitchFamily="18" charset="0"/>
              </a:rPr>
              <a:t>and to act in order to </a:t>
            </a:r>
            <a:r>
              <a:rPr lang="en-GB" sz="1000" kern="100" dirty="0" err="1">
                <a:solidFill>
                  <a:srgbClr val="001320"/>
                </a:solidFill>
                <a:effectLst/>
                <a:latin typeface="+mn-lt"/>
                <a:ea typeface="Calibri" panose="020F0502020204030204" pitchFamily="34" charset="0"/>
                <a:cs typeface="Times New Roman" panose="02020603050405020304" pitchFamily="18" charset="0"/>
              </a:rPr>
              <a:t>fulfill</a:t>
            </a:r>
            <a:r>
              <a:rPr lang="en-GB" sz="1000" kern="100" dirty="0">
                <a:solidFill>
                  <a:srgbClr val="001320"/>
                </a:solidFill>
                <a:effectLst/>
                <a:latin typeface="+mn-lt"/>
                <a:ea typeface="Calibri" panose="020F0502020204030204" pitchFamily="34" charset="0"/>
                <a:cs typeface="Times New Roman" panose="02020603050405020304" pitchFamily="18" charset="0"/>
              </a:rPr>
              <a:t> his good purpose.</a:t>
            </a:r>
            <a:endParaRPr lang="en-GB" sz="1000" kern="100" dirty="0">
              <a:effectLst/>
              <a:latin typeface="+mn-lt"/>
              <a:ea typeface="Calibri" panose="020F0502020204030204" pitchFamily="34" charset="0"/>
              <a:cs typeface="Times New Roman" panose="02020603050405020304" pitchFamily="18" charset="0"/>
            </a:endParaRPr>
          </a:p>
          <a:p>
            <a:r>
              <a:rPr lang="en-GB" sz="1000" kern="100" dirty="0">
                <a:effectLst/>
                <a:latin typeface="+mn-lt"/>
                <a:ea typeface="Calibri" panose="020F0502020204030204" pitchFamily="34" charset="0"/>
                <a:cs typeface="Times New Roman" panose="02020603050405020304" pitchFamily="18" charset="0"/>
              </a:rPr>
              <a:t> </a:t>
            </a:r>
          </a:p>
          <a:p>
            <a:r>
              <a:rPr lang="en-GB" sz="1000" kern="100" dirty="0">
                <a:effectLst/>
                <a:latin typeface="+mn-lt"/>
                <a:ea typeface="Calibri" panose="020F0502020204030204" pitchFamily="34" charset="0"/>
                <a:cs typeface="Times New Roman" panose="02020603050405020304" pitchFamily="18" charset="0"/>
              </a:rPr>
              <a:t>Prodigal son – came to his senses and discovered Father was watch and waiting for Him </a:t>
            </a:r>
          </a:p>
          <a:p>
            <a:r>
              <a:rPr lang="en-GB" sz="1000" kern="100" dirty="0">
                <a:effectLst/>
                <a:latin typeface="+mn-lt"/>
                <a:ea typeface="Calibri" panose="020F0502020204030204" pitchFamily="34" charset="0"/>
                <a:cs typeface="Times New Roman" panose="02020603050405020304" pitchFamily="18" charset="0"/>
              </a:rPr>
              <a:t> </a:t>
            </a:r>
          </a:p>
          <a:p>
            <a:r>
              <a:rPr lang="en-GB" sz="1000" kern="100" dirty="0">
                <a:effectLst/>
                <a:latin typeface="+mn-lt"/>
                <a:ea typeface="Calibri" panose="020F0502020204030204" pitchFamily="34" charset="0"/>
                <a:cs typeface="Times New Roman" panose="02020603050405020304" pitchFamily="18" charset="0"/>
              </a:rPr>
              <a:t>Deu 30:6</a:t>
            </a:r>
          </a:p>
          <a:p>
            <a:r>
              <a:rPr lang="en-GB" sz="1000" kern="100" dirty="0">
                <a:solidFill>
                  <a:srgbClr val="001320"/>
                </a:solidFill>
                <a:effectLst/>
                <a:latin typeface="+mn-lt"/>
                <a:ea typeface="Calibri" panose="020F0502020204030204" pitchFamily="34" charset="0"/>
                <a:cs typeface="Times New Roman" panose="02020603050405020304" pitchFamily="18" charset="0"/>
              </a:rPr>
              <a:t>The LORD your </a:t>
            </a:r>
            <a:r>
              <a:rPr lang="en-GB" sz="1000" b="1" kern="100" dirty="0">
                <a:solidFill>
                  <a:srgbClr val="001320"/>
                </a:solidFill>
                <a:effectLst/>
                <a:latin typeface="+mn-lt"/>
                <a:ea typeface="Calibri" panose="020F0502020204030204" pitchFamily="34" charset="0"/>
                <a:cs typeface="Times New Roman" panose="02020603050405020304" pitchFamily="18" charset="0"/>
              </a:rPr>
              <a:t>God will circumcise your hearts </a:t>
            </a:r>
            <a:r>
              <a:rPr lang="en-GB" sz="1000" kern="100" dirty="0">
                <a:solidFill>
                  <a:srgbClr val="001320"/>
                </a:solidFill>
                <a:effectLst/>
                <a:latin typeface="+mn-lt"/>
                <a:ea typeface="Calibri" panose="020F0502020204030204" pitchFamily="34" charset="0"/>
                <a:cs typeface="Times New Roman" panose="02020603050405020304" pitchFamily="18" charset="0"/>
              </a:rPr>
              <a:t>and the hearts of your descendants, so that you may love him with all your heart and with all your soul, and live.</a:t>
            </a:r>
            <a:endParaRPr lang="en-GB" sz="1000" kern="100" dirty="0">
              <a:effectLst/>
              <a:latin typeface="+mn-lt"/>
              <a:ea typeface="Calibri" panose="020F0502020204030204" pitchFamily="34" charset="0"/>
              <a:cs typeface="Times New Roman" panose="02020603050405020304" pitchFamily="18" charset="0"/>
            </a:endParaRPr>
          </a:p>
          <a:p>
            <a:endParaRPr lang="en-GB" sz="1000" dirty="0">
              <a:latin typeface="+mn-lt"/>
            </a:endParaRPr>
          </a:p>
          <a:p>
            <a:r>
              <a:rPr lang="en-GB" sz="1000" dirty="0">
                <a:latin typeface="+mn-lt"/>
              </a:rPr>
              <a:t>James 4:2</a:t>
            </a:r>
          </a:p>
          <a:p>
            <a:r>
              <a:rPr lang="en-GB" sz="1000" b="0" i="0" dirty="0">
                <a:solidFill>
                  <a:srgbClr val="000000"/>
                </a:solidFill>
                <a:effectLst/>
                <a:latin typeface="+mn-lt"/>
              </a:rPr>
              <a:t>…You do not have because </a:t>
            </a:r>
            <a:r>
              <a:rPr lang="en-GB" sz="1000" b="1" i="0" dirty="0">
                <a:solidFill>
                  <a:srgbClr val="000000"/>
                </a:solidFill>
                <a:effectLst/>
                <a:latin typeface="+mn-lt"/>
              </a:rPr>
              <a:t>you do not ask </a:t>
            </a:r>
            <a:r>
              <a:rPr lang="en-GB" sz="1000" b="0" i="0" dirty="0">
                <a:solidFill>
                  <a:srgbClr val="000000"/>
                </a:solidFill>
                <a:effectLst/>
                <a:latin typeface="+mn-lt"/>
              </a:rPr>
              <a:t>God</a:t>
            </a:r>
          </a:p>
          <a:p>
            <a:endParaRPr lang="en-GB" sz="1000" b="0" i="0" dirty="0">
              <a:solidFill>
                <a:srgbClr val="000000"/>
              </a:solidFill>
              <a:effectLst/>
              <a:latin typeface="+mn-lt"/>
            </a:endParaRPr>
          </a:p>
          <a:p>
            <a:r>
              <a:rPr lang="en-GB" sz="1000" b="0" i="0" dirty="0">
                <a:solidFill>
                  <a:srgbClr val="000000"/>
                </a:solidFill>
                <a:effectLst/>
                <a:latin typeface="+mn-lt"/>
              </a:rPr>
              <a:t>The spirit works in us but we can resist the spirit </a:t>
            </a:r>
          </a:p>
          <a:p>
            <a:endParaRPr lang="en-GB" sz="1000" b="0" i="0" dirty="0">
              <a:solidFill>
                <a:srgbClr val="000000"/>
              </a:solidFill>
              <a:effectLst/>
              <a:latin typeface="+mn-lt"/>
            </a:endParaRPr>
          </a:p>
          <a:p>
            <a:r>
              <a:rPr lang="en-GB" sz="1000" kern="100" dirty="0">
                <a:solidFill>
                  <a:srgbClr val="001320"/>
                </a:solidFill>
                <a:effectLst/>
                <a:latin typeface="+mn-lt"/>
                <a:ea typeface="Calibri" panose="020F0502020204030204" pitchFamily="34" charset="0"/>
                <a:cs typeface="Times New Roman" panose="02020603050405020304" pitchFamily="18" charset="0"/>
              </a:rPr>
              <a:t>I need Him to soften my heart towards Him</a:t>
            </a:r>
            <a:endParaRPr lang="en-GB" sz="1000" kern="100" dirty="0">
              <a:effectLst/>
              <a:latin typeface="+mn-lt"/>
              <a:ea typeface="Calibri" panose="020F0502020204030204" pitchFamily="34" charset="0"/>
              <a:cs typeface="Times New Roman" panose="02020603050405020304" pitchFamily="18" charset="0"/>
            </a:endParaRPr>
          </a:p>
          <a:p>
            <a:r>
              <a:rPr lang="en-GB" sz="1000" kern="100" dirty="0">
                <a:solidFill>
                  <a:srgbClr val="001320"/>
                </a:solidFill>
                <a:effectLst/>
                <a:latin typeface="+mn-lt"/>
                <a:ea typeface="Calibri" panose="020F0502020204030204" pitchFamily="34" charset="0"/>
                <a:cs typeface="Times New Roman" panose="02020603050405020304" pitchFamily="18" charset="0"/>
              </a:rPr>
              <a:t>He put the desire in me to want to soften my heart towards Him</a:t>
            </a:r>
            <a:endParaRPr lang="en-GB" sz="1000" kern="100" dirty="0">
              <a:effectLst/>
              <a:latin typeface="+mn-lt"/>
              <a:ea typeface="Calibri" panose="020F0502020204030204" pitchFamily="34" charset="0"/>
              <a:cs typeface="Times New Roman" panose="02020603050405020304" pitchFamily="18" charset="0"/>
            </a:endParaRPr>
          </a:p>
          <a:p>
            <a:r>
              <a:rPr lang="en-GB" sz="1000" kern="100" dirty="0">
                <a:solidFill>
                  <a:srgbClr val="001320"/>
                </a:solidFill>
                <a:effectLst/>
                <a:latin typeface="+mn-lt"/>
                <a:ea typeface="Calibri" panose="020F0502020204030204" pitchFamily="34" charset="0"/>
                <a:cs typeface="Times New Roman" panose="02020603050405020304" pitchFamily="18" charset="0"/>
              </a:rPr>
              <a:t>But I have to choose to act on this want – I can refuse, I can choose to believe I am self-sufficient and not in need of Him, I can refuse to accept Him as Lord and He will respect my decision to withdraw from Him </a:t>
            </a:r>
            <a:endParaRPr lang="en-GB" sz="1000" kern="100" dirty="0">
              <a:effectLst/>
              <a:latin typeface="+mn-lt"/>
              <a:ea typeface="Calibri" panose="020F0502020204030204" pitchFamily="34" charset="0"/>
              <a:cs typeface="Times New Roman" panose="02020603050405020304" pitchFamily="18" charset="0"/>
            </a:endParaRPr>
          </a:p>
          <a:p>
            <a:endParaRPr lang="en-GB" sz="1200" dirty="0"/>
          </a:p>
        </p:txBody>
      </p:sp>
      <p:sp>
        <p:nvSpPr>
          <p:cNvPr id="4" name="Slide Number Placeholder 3"/>
          <p:cNvSpPr>
            <a:spLocks noGrp="1"/>
          </p:cNvSpPr>
          <p:nvPr>
            <p:ph type="sldNum" sz="quarter" idx="5"/>
          </p:nvPr>
        </p:nvSpPr>
        <p:spPr/>
        <p:txBody>
          <a:bodyPr/>
          <a:lstStyle/>
          <a:p>
            <a:fld id="{E5A103C7-A3AB-456A-92E2-2F9339F8EE35}" type="slidenum">
              <a:rPr lang="en-GB" smtClean="0"/>
              <a:t>21</a:t>
            </a:fld>
            <a:endParaRPr lang="en-GB"/>
          </a:p>
        </p:txBody>
      </p:sp>
    </p:spTree>
    <p:extLst>
      <p:ext uri="{BB962C8B-B14F-4D97-AF65-F5344CB8AC3E}">
        <p14:creationId xmlns:p14="http://schemas.microsoft.com/office/powerpoint/2010/main" val="746132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00" dirty="0">
                <a:effectLst/>
                <a:latin typeface="Calibri" panose="020F0502020204030204" pitchFamily="34" charset="0"/>
                <a:ea typeface="Calibri" panose="020F0502020204030204" pitchFamily="34" charset="0"/>
                <a:cs typeface="Times New Roman" panose="02020603050405020304" pitchFamily="18" charset="0"/>
              </a:rPr>
              <a:t>Can’t make the impossible more impossible - Water on the altar</a:t>
            </a:r>
          </a:p>
          <a:p>
            <a:r>
              <a:rPr lang="en-GB" sz="1200" kern="100" dirty="0">
                <a:effectLst/>
                <a:latin typeface="Calibri" panose="020F0502020204030204" pitchFamily="34" charset="0"/>
                <a:ea typeface="Calibri" panose="020F0502020204030204" pitchFamily="34" charset="0"/>
                <a:cs typeface="Times New Roman" panose="02020603050405020304" pitchFamily="18" charset="0"/>
              </a:rPr>
              <a:t>Nor can I make the impossible more possible</a:t>
            </a:r>
          </a:p>
          <a:p>
            <a:r>
              <a:rPr lang="en-GB" sz="1200" kern="100" dirty="0">
                <a:effectLst/>
                <a:latin typeface="Calibri" panose="020F0502020204030204" pitchFamily="34" charset="0"/>
                <a:ea typeface="Calibri" panose="020F0502020204030204" pitchFamily="34" charset="0"/>
                <a:cs typeface="Times New Roman" panose="02020603050405020304" pitchFamily="18" charset="0"/>
              </a:rPr>
              <a:t> </a:t>
            </a:r>
          </a:p>
          <a:p>
            <a:r>
              <a:rPr lang="en-GB" sz="1200" kern="100" dirty="0">
                <a:effectLst/>
                <a:latin typeface="Calibri" panose="020F0502020204030204" pitchFamily="34" charset="0"/>
                <a:ea typeface="Calibri" panose="020F0502020204030204" pitchFamily="34" charset="0"/>
                <a:cs typeface="Times New Roman" panose="02020603050405020304" pitchFamily="18" charset="0"/>
              </a:rPr>
              <a:t>Phil 4:13 </a:t>
            </a:r>
            <a:r>
              <a:rPr lang="en-GB" sz="1200" kern="100" dirty="0">
                <a:solidFill>
                  <a:srgbClr val="001320"/>
                </a:solidFill>
                <a:effectLst/>
                <a:latin typeface="Roboto" panose="02000000000000000000" pitchFamily="2" charset="0"/>
                <a:ea typeface="Calibri" panose="020F0502020204030204" pitchFamily="34" charset="0"/>
                <a:cs typeface="Times New Roman" panose="02020603050405020304" pitchFamily="18" charset="0"/>
              </a:rPr>
              <a:t>I can do all this through him who gives me strength.</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200" kern="100" dirty="0">
                <a:effectLst/>
                <a:latin typeface="Calibri" panose="020F0502020204030204" pitchFamily="34" charset="0"/>
                <a:ea typeface="Calibri" panose="020F0502020204030204" pitchFamily="34" charset="0"/>
                <a:cs typeface="Times New Roman" panose="02020603050405020304" pitchFamily="18" charset="0"/>
              </a:rPr>
              <a:t> </a:t>
            </a:r>
          </a:p>
          <a:p>
            <a:r>
              <a:rPr lang="en-GB" sz="1200" kern="100" dirty="0">
                <a:effectLst/>
                <a:latin typeface="Calibri" panose="020F0502020204030204" pitchFamily="34" charset="0"/>
                <a:ea typeface="Calibri" panose="020F0502020204030204" pitchFamily="34" charset="0"/>
                <a:cs typeface="Times New Roman" panose="02020603050405020304" pitchFamily="18" charset="0"/>
              </a:rPr>
              <a:t>Luke 18:26-27</a:t>
            </a:r>
          </a:p>
          <a:p>
            <a:r>
              <a:rPr lang="en-GB" sz="1200" kern="100" dirty="0">
                <a:effectLst/>
                <a:latin typeface="Calibri" panose="020F0502020204030204" pitchFamily="34" charset="0"/>
                <a:ea typeface="Calibri" panose="020F0502020204030204" pitchFamily="34" charset="0"/>
                <a:cs typeface="Times New Roman" panose="02020603050405020304" pitchFamily="18" charset="0"/>
              </a:rPr>
              <a:t>Those who heard this asked, “Who then can be saved?”</a:t>
            </a:r>
          </a:p>
          <a:p>
            <a:r>
              <a:rPr lang="en-GB" sz="1200" kern="100" dirty="0">
                <a:effectLst/>
                <a:latin typeface="Calibri" panose="020F0502020204030204" pitchFamily="34" charset="0"/>
                <a:ea typeface="Calibri" panose="020F0502020204030204" pitchFamily="34" charset="0"/>
                <a:cs typeface="Times New Roman" panose="02020603050405020304" pitchFamily="18" charset="0"/>
              </a:rPr>
              <a:t>Jesus replied, “What is impossible with man is possible with God.”</a:t>
            </a:r>
          </a:p>
          <a:p>
            <a:endParaRPr lang="en-GB" sz="1200" dirty="0"/>
          </a:p>
          <a:p>
            <a:r>
              <a:rPr lang="en-GB" sz="1200" dirty="0"/>
              <a:t>If it needed a miracle before, we need no more of a miracle now</a:t>
            </a:r>
          </a:p>
          <a:p>
            <a:r>
              <a:rPr lang="en-GB" sz="1200" dirty="0"/>
              <a:t>Stop thinking pragmatically, stop scheming, stop angst-</a:t>
            </a:r>
            <a:r>
              <a:rPr lang="en-GB" sz="1200" dirty="0" err="1"/>
              <a:t>ing</a:t>
            </a:r>
            <a:r>
              <a:rPr lang="en-GB" sz="1200" dirty="0"/>
              <a:t> over how you can make this situation slightly better and rest in Him </a:t>
            </a:r>
          </a:p>
          <a:p>
            <a:r>
              <a:rPr lang="en-GB" sz="1200" dirty="0"/>
              <a:t>Question 3: Do you want to fix your eyes and hope on the miracle worker?</a:t>
            </a:r>
          </a:p>
        </p:txBody>
      </p:sp>
      <p:sp>
        <p:nvSpPr>
          <p:cNvPr id="4" name="Slide Number Placeholder 3"/>
          <p:cNvSpPr>
            <a:spLocks noGrp="1"/>
          </p:cNvSpPr>
          <p:nvPr>
            <p:ph type="sldNum" sz="quarter" idx="5"/>
          </p:nvPr>
        </p:nvSpPr>
        <p:spPr/>
        <p:txBody>
          <a:bodyPr/>
          <a:lstStyle/>
          <a:p>
            <a:fld id="{E5A103C7-A3AB-456A-92E2-2F9339F8EE35}" type="slidenum">
              <a:rPr lang="en-GB" smtClean="0"/>
              <a:t>22</a:t>
            </a:fld>
            <a:endParaRPr lang="en-GB"/>
          </a:p>
        </p:txBody>
      </p:sp>
    </p:spTree>
    <p:extLst>
      <p:ext uri="{BB962C8B-B14F-4D97-AF65-F5344CB8AC3E}">
        <p14:creationId xmlns:p14="http://schemas.microsoft.com/office/powerpoint/2010/main" val="32545454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23</a:t>
            </a:fld>
            <a:endParaRPr lang="en-GB"/>
          </a:p>
        </p:txBody>
      </p:sp>
    </p:spTree>
    <p:extLst>
      <p:ext uri="{BB962C8B-B14F-4D97-AF65-F5344CB8AC3E}">
        <p14:creationId xmlns:p14="http://schemas.microsoft.com/office/powerpoint/2010/main" val="32122107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effectLst/>
                <a:latin typeface="Calibri" panose="020F0502020204030204" pitchFamily="34" charset="0"/>
                <a:ea typeface="Calibri" panose="020F0502020204030204" pitchFamily="34" charset="0"/>
              </a:rPr>
              <a:t>Lisa you are the sister of Laura. In 2012 Laura gave birth to a baby boy. This should have been a joyful occasion but why was it not?</a:t>
            </a:r>
            <a:endParaRPr lang="en-GB" sz="1000" dirty="0">
              <a:effectLst/>
              <a:latin typeface="Calibri" panose="020F0502020204030204" pitchFamily="34" charset="0"/>
              <a:ea typeface="Calibri" panose="020F0502020204030204" pitchFamily="34" charset="0"/>
            </a:endParaRPr>
          </a:p>
          <a:p>
            <a:pPr marL="342900" lvl="0" indent="-342900">
              <a:buFont typeface="Calibri" panose="020F0502020204030204" pitchFamily="34" charset="0"/>
              <a:buChar char="-"/>
            </a:pPr>
            <a:r>
              <a:rPr lang="en-GB" sz="1000" dirty="0">
                <a:effectLst/>
                <a:latin typeface="Calibri" panose="020F0502020204030204" pitchFamily="34" charset="0"/>
                <a:ea typeface="Times New Roman" panose="02020603050405020304" pitchFamily="18" charset="0"/>
              </a:rPr>
              <a:t>Meningitis </a:t>
            </a:r>
            <a:endParaRPr lang="en-GB" sz="1000" dirty="0">
              <a:effectLst/>
              <a:latin typeface="Calibri" panose="020F0502020204030204" pitchFamily="34" charset="0"/>
              <a:ea typeface="Calibri" panose="020F0502020204030204" pitchFamily="34" charset="0"/>
            </a:endParaRPr>
          </a:p>
          <a:p>
            <a:pPr marL="342900" lvl="0" indent="-342900">
              <a:buFont typeface="Calibri" panose="020F0502020204030204" pitchFamily="34" charset="0"/>
              <a:buChar char="-"/>
            </a:pPr>
            <a:r>
              <a:rPr lang="en-GB" sz="1000" dirty="0">
                <a:effectLst/>
                <a:latin typeface="Calibri" panose="020F0502020204030204" pitchFamily="34" charset="0"/>
                <a:ea typeface="Times New Roman" panose="02020603050405020304" pitchFamily="18" charset="0"/>
              </a:rPr>
              <a:t>Baby was fitting </a:t>
            </a:r>
            <a:endParaRPr lang="en-GB" sz="1000" dirty="0">
              <a:effectLst/>
              <a:latin typeface="Calibri" panose="020F0502020204030204" pitchFamily="34" charset="0"/>
              <a:ea typeface="Calibri" panose="020F0502020204030204" pitchFamily="34" charset="0"/>
            </a:endParaRPr>
          </a:p>
          <a:p>
            <a:pPr marL="342900" lvl="0" indent="-342900">
              <a:buFont typeface="Calibri" panose="020F0502020204030204" pitchFamily="34" charset="0"/>
              <a:buChar char="-"/>
            </a:pPr>
            <a:r>
              <a:rPr lang="en-GB" sz="1000" dirty="0">
                <a:effectLst/>
                <a:latin typeface="Calibri" panose="020F0502020204030204" pitchFamily="34" charset="0"/>
                <a:ea typeface="Times New Roman" panose="02020603050405020304" pitchFamily="18" charset="0"/>
              </a:rPr>
              <a:t>Planning to turn off life support</a:t>
            </a:r>
            <a:endParaRPr lang="en-GB" sz="1000" dirty="0">
              <a:effectLst/>
              <a:latin typeface="Calibri" panose="020F0502020204030204" pitchFamily="34" charset="0"/>
              <a:ea typeface="Calibri" panose="020F0502020204030204" pitchFamily="34" charset="0"/>
            </a:endParaRPr>
          </a:p>
          <a:p>
            <a:r>
              <a:rPr lang="en-GB" sz="1000" dirty="0">
                <a:effectLst/>
                <a:latin typeface="Calibri" panose="020F0502020204030204" pitchFamily="34" charset="0"/>
                <a:ea typeface="Calibri" panose="020F0502020204030204" pitchFamily="34" charset="0"/>
              </a:rPr>
              <a:t> </a:t>
            </a:r>
          </a:p>
          <a:p>
            <a:r>
              <a:rPr lang="en-GB" sz="1000" b="1" dirty="0">
                <a:effectLst/>
                <a:latin typeface="Calibri" panose="020F0502020204030204" pitchFamily="34" charset="0"/>
                <a:ea typeface="Calibri" panose="020F0502020204030204" pitchFamily="34" charset="0"/>
              </a:rPr>
              <a:t>This is a horrific situation. Steve, you got the call whilst you were at work and you headed straight to the hospital. How were you feeling?</a:t>
            </a:r>
            <a:endParaRPr lang="en-GB" sz="1000" dirty="0">
              <a:effectLst/>
              <a:latin typeface="Calibri" panose="020F0502020204030204" pitchFamily="34" charset="0"/>
              <a:ea typeface="Calibri" panose="020F0502020204030204" pitchFamily="34" charset="0"/>
            </a:endParaRPr>
          </a:p>
          <a:p>
            <a:pPr marL="342900" lvl="0" indent="-342900">
              <a:buFont typeface="Calibri" panose="020F0502020204030204" pitchFamily="34" charset="0"/>
              <a:buChar char="-"/>
            </a:pPr>
            <a:r>
              <a:rPr lang="en-GB" sz="1000" dirty="0">
                <a:effectLst/>
                <a:latin typeface="Calibri" panose="020F0502020204030204" pitchFamily="34" charset="0"/>
                <a:ea typeface="Times New Roman" panose="02020603050405020304" pitchFamily="18" charset="0"/>
              </a:rPr>
              <a:t>Upset</a:t>
            </a:r>
            <a:endParaRPr lang="en-GB" sz="1000" dirty="0">
              <a:effectLst/>
              <a:latin typeface="Calibri" panose="020F0502020204030204" pitchFamily="34" charset="0"/>
              <a:ea typeface="Calibri" panose="020F0502020204030204" pitchFamily="34" charset="0"/>
            </a:endParaRPr>
          </a:p>
          <a:p>
            <a:pPr marL="342900" lvl="0" indent="-342900">
              <a:buFont typeface="Calibri" panose="020F0502020204030204" pitchFamily="34" charset="0"/>
              <a:buChar char="-"/>
            </a:pPr>
            <a:r>
              <a:rPr lang="en-GB" sz="1000" dirty="0">
                <a:effectLst/>
                <a:latin typeface="Calibri" panose="020F0502020204030204" pitchFamily="34" charset="0"/>
                <a:ea typeface="Times New Roman" panose="02020603050405020304" pitchFamily="18" charset="0"/>
              </a:rPr>
              <a:t>Not sure what I’m going to find when I arrive at hospital</a:t>
            </a:r>
            <a:endParaRPr lang="en-GB" sz="1000" dirty="0">
              <a:effectLst/>
              <a:latin typeface="Calibri" panose="020F0502020204030204" pitchFamily="34" charset="0"/>
              <a:ea typeface="Calibri" panose="020F0502020204030204" pitchFamily="34" charset="0"/>
            </a:endParaRPr>
          </a:p>
          <a:p>
            <a:r>
              <a:rPr lang="en-GB" sz="1000" dirty="0">
                <a:effectLst/>
                <a:latin typeface="Calibri" panose="020F0502020204030204" pitchFamily="34" charset="0"/>
                <a:ea typeface="Calibri" panose="020F0502020204030204" pitchFamily="34" charset="0"/>
              </a:rPr>
              <a:t> </a:t>
            </a:r>
          </a:p>
          <a:p>
            <a:r>
              <a:rPr lang="en-GB" sz="1000" b="1" dirty="0">
                <a:effectLst/>
                <a:latin typeface="Calibri" panose="020F0502020204030204" pitchFamily="34" charset="0"/>
                <a:ea typeface="Calibri" panose="020F0502020204030204" pitchFamily="34" charset="0"/>
              </a:rPr>
              <a:t>But something happened whilst you were on the train?</a:t>
            </a:r>
            <a:endParaRPr lang="en-GB" sz="1000" dirty="0">
              <a:effectLst/>
              <a:latin typeface="Calibri" panose="020F0502020204030204" pitchFamily="34" charset="0"/>
              <a:ea typeface="Calibri" panose="020F0502020204030204" pitchFamily="34" charset="0"/>
            </a:endParaRPr>
          </a:p>
          <a:p>
            <a:pPr marL="342900" lvl="0" indent="-342900">
              <a:buFont typeface="Calibri" panose="020F0502020204030204" pitchFamily="34" charset="0"/>
              <a:buChar char="-"/>
            </a:pPr>
            <a:r>
              <a:rPr lang="en-GB" sz="1000" dirty="0">
                <a:effectLst/>
                <a:latin typeface="Calibri" panose="020F0502020204030204" pitchFamily="34" charset="0"/>
                <a:ea typeface="Times New Roman" panose="02020603050405020304" pitchFamily="18" charset="0"/>
              </a:rPr>
              <a:t>I thought about this verse and begun to think God is able to heal the baby and He is going to do it</a:t>
            </a:r>
            <a:endParaRPr lang="en-GB" sz="1000" dirty="0">
              <a:effectLst/>
              <a:latin typeface="Calibri" panose="020F0502020204030204" pitchFamily="34" charset="0"/>
              <a:ea typeface="Calibri" panose="020F0502020204030204" pitchFamily="34" charset="0"/>
            </a:endParaRPr>
          </a:p>
          <a:p>
            <a:pPr marL="342900" lvl="0" indent="-342900">
              <a:buFont typeface="Calibri" panose="020F0502020204030204" pitchFamily="34" charset="0"/>
              <a:buChar char="-"/>
            </a:pPr>
            <a:r>
              <a:rPr lang="en-GB" sz="1000" dirty="0">
                <a:effectLst/>
                <a:latin typeface="Calibri" panose="020F0502020204030204" pitchFamily="34" charset="0"/>
                <a:ea typeface="Times New Roman" panose="02020603050405020304" pitchFamily="18" charset="0"/>
              </a:rPr>
              <a:t>I felt expectant, hopeful, excited</a:t>
            </a:r>
            <a:endParaRPr lang="en-GB" sz="1000" dirty="0">
              <a:effectLst/>
              <a:latin typeface="Calibri" panose="020F0502020204030204" pitchFamily="34" charset="0"/>
              <a:ea typeface="Calibri" panose="020F0502020204030204" pitchFamily="34" charset="0"/>
            </a:endParaRPr>
          </a:p>
          <a:p>
            <a:r>
              <a:rPr lang="en-GB" sz="1000" dirty="0">
                <a:effectLst/>
                <a:latin typeface="Calibri" panose="020F0502020204030204" pitchFamily="34" charset="0"/>
                <a:ea typeface="Calibri" panose="020F0502020204030204" pitchFamily="34" charset="0"/>
              </a:rPr>
              <a:t> </a:t>
            </a:r>
          </a:p>
          <a:p>
            <a:r>
              <a:rPr lang="en-GB" sz="1000" b="1" dirty="0">
                <a:effectLst/>
                <a:latin typeface="Calibri" panose="020F0502020204030204" pitchFamily="34" charset="0"/>
                <a:ea typeface="Calibri" panose="020F0502020204030204" pitchFamily="34" charset="0"/>
              </a:rPr>
              <a:t>What happened when you got to the hospital?</a:t>
            </a:r>
            <a:endParaRPr lang="en-GB" sz="1000" dirty="0">
              <a:effectLst/>
              <a:latin typeface="Calibri" panose="020F0502020204030204" pitchFamily="34" charset="0"/>
              <a:ea typeface="Calibri" panose="020F0502020204030204" pitchFamily="34" charset="0"/>
            </a:endParaRPr>
          </a:p>
          <a:p>
            <a:pPr marL="342900" lvl="0" indent="-342900">
              <a:buFont typeface="Calibri" panose="020F0502020204030204" pitchFamily="34" charset="0"/>
              <a:buChar char="-"/>
            </a:pPr>
            <a:r>
              <a:rPr lang="en-GB" sz="1000" dirty="0">
                <a:effectLst/>
                <a:latin typeface="Calibri" panose="020F0502020204030204" pitchFamily="34" charset="0"/>
                <a:ea typeface="Times New Roman" panose="02020603050405020304" pitchFamily="18" charset="0"/>
              </a:rPr>
              <a:t>By the time I got there everyone was distraught and weeping</a:t>
            </a:r>
            <a:endParaRPr lang="en-GB" sz="1000" dirty="0">
              <a:effectLst/>
              <a:latin typeface="Calibri" panose="020F0502020204030204" pitchFamily="34" charset="0"/>
              <a:ea typeface="Calibri" panose="020F0502020204030204" pitchFamily="34" charset="0"/>
            </a:endParaRPr>
          </a:p>
          <a:p>
            <a:pPr marL="342900" lvl="0" indent="-342900">
              <a:buFont typeface="Calibri" panose="020F0502020204030204" pitchFamily="34" charset="0"/>
              <a:buChar char="-"/>
            </a:pPr>
            <a:r>
              <a:rPr lang="en-GB" sz="1000" dirty="0">
                <a:effectLst/>
                <a:latin typeface="Calibri" panose="020F0502020204030204" pitchFamily="34" charset="0"/>
                <a:ea typeface="Times New Roman" panose="02020603050405020304" pitchFamily="18" charset="0"/>
              </a:rPr>
              <a:t>The atmosphere was that of despair </a:t>
            </a:r>
            <a:endParaRPr lang="en-GB" sz="1000" dirty="0">
              <a:effectLst/>
              <a:latin typeface="Calibri" panose="020F0502020204030204" pitchFamily="34" charset="0"/>
              <a:ea typeface="Calibri" panose="020F0502020204030204" pitchFamily="34" charset="0"/>
            </a:endParaRPr>
          </a:p>
          <a:p>
            <a:pPr marL="342900" lvl="0" indent="-342900">
              <a:buFont typeface="Calibri" panose="020F0502020204030204" pitchFamily="34" charset="0"/>
              <a:buChar char="-"/>
            </a:pPr>
            <a:r>
              <a:rPr lang="en-GB" sz="1000" dirty="0">
                <a:effectLst/>
                <a:latin typeface="Calibri" panose="020F0502020204030204" pitchFamily="34" charset="0"/>
                <a:ea typeface="Times New Roman" panose="02020603050405020304" pitchFamily="18" charset="0"/>
              </a:rPr>
              <a:t>I got Lisa to come out the room so I could talk to her and explained that God was going to heal the baby and Lisa started to believe </a:t>
            </a:r>
            <a:endParaRPr lang="en-GB" sz="1000" dirty="0">
              <a:effectLst/>
              <a:latin typeface="Calibri" panose="020F0502020204030204" pitchFamily="34" charset="0"/>
              <a:ea typeface="Calibri" panose="020F0502020204030204" pitchFamily="34" charset="0"/>
            </a:endParaRPr>
          </a:p>
          <a:p>
            <a:r>
              <a:rPr lang="en-GB" sz="1000" dirty="0">
                <a:effectLst/>
                <a:latin typeface="Calibri" panose="020F0502020204030204" pitchFamily="34" charset="0"/>
                <a:ea typeface="Calibri" panose="020F0502020204030204" pitchFamily="34" charset="0"/>
              </a:rPr>
              <a:t> </a:t>
            </a:r>
          </a:p>
          <a:p>
            <a:r>
              <a:rPr lang="en-GB" sz="1000" b="1" dirty="0">
                <a:effectLst/>
                <a:latin typeface="Calibri" panose="020F0502020204030204" pitchFamily="34" charset="0"/>
                <a:ea typeface="Calibri" panose="020F0502020204030204" pitchFamily="34" charset="0"/>
              </a:rPr>
              <a:t>Lisa, tell us about Steve’s arrival, from your perspective and what happened next?</a:t>
            </a:r>
            <a:endParaRPr lang="en-GB" sz="1000" dirty="0">
              <a:effectLst/>
              <a:latin typeface="Calibri" panose="020F0502020204030204" pitchFamily="34" charset="0"/>
              <a:ea typeface="Calibri" panose="020F0502020204030204" pitchFamily="34" charset="0"/>
            </a:endParaRPr>
          </a:p>
          <a:p>
            <a:pPr marL="342900" lvl="0" indent="-342900">
              <a:buFont typeface="Calibri" panose="020F0502020204030204" pitchFamily="34" charset="0"/>
              <a:buChar char="-"/>
            </a:pPr>
            <a:r>
              <a:rPr lang="en-GB" sz="1000" dirty="0">
                <a:effectLst/>
                <a:latin typeface="Calibri" panose="020F0502020204030204" pitchFamily="34" charset="0"/>
                <a:ea typeface="Times New Roman" panose="02020603050405020304" pitchFamily="18" charset="0"/>
              </a:rPr>
              <a:t>Burst through the doors sweating </a:t>
            </a:r>
            <a:endParaRPr lang="en-GB" sz="1000" dirty="0">
              <a:effectLst/>
              <a:latin typeface="Calibri" panose="020F0502020204030204" pitchFamily="34" charset="0"/>
              <a:ea typeface="Calibri" panose="020F0502020204030204" pitchFamily="34" charset="0"/>
            </a:endParaRPr>
          </a:p>
          <a:p>
            <a:pPr marL="342900" lvl="0" indent="-342900">
              <a:buFont typeface="Calibri" panose="020F0502020204030204" pitchFamily="34" charset="0"/>
              <a:buChar char="-"/>
            </a:pPr>
            <a:r>
              <a:rPr lang="en-GB" sz="1000" dirty="0">
                <a:effectLst/>
                <a:latin typeface="Calibri" panose="020F0502020204030204" pitchFamily="34" charset="0"/>
                <a:ea typeface="Times New Roman" panose="02020603050405020304" pitchFamily="18" charset="0"/>
              </a:rPr>
              <a:t>Calls me out the room and his words injected me with a hope that I just wasn’t expecting</a:t>
            </a:r>
            <a:endParaRPr lang="en-GB" sz="1000" dirty="0">
              <a:effectLst/>
              <a:latin typeface="Calibri" panose="020F0502020204030204" pitchFamily="34" charset="0"/>
              <a:ea typeface="Calibri" panose="020F0502020204030204" pitchFamily="34" charset="0"/>
            </a:endParaRPr>
          </a:p>
          <a:p>
            <a:pPr marL="342900" lvl="0" indent="-342900">
              <a:buFont typeface="Calibri" panose="020F0502020204030204" pitchFamily="34" charset="0"/>
              <a:buChar char="-"/>
            </a:pPr>
            <a:r>
              <a:rPr lang="en-GB" sz="1000" dirty="0">
                <a:effectLst/>
                <a:latin typeface="Calibri" panose="020F0502020204030204" pitchFamily="34" charset="0"/>
                <a:ea typeface="Times New Roman" panose="02020603050405020304" pitchFamily="18" charset="0"/>
              </a:rPr>
              <a:t>I suddenly had hope that God was going to do a miracle so I spoke to Laura and she started to believe, she stopped crying</a:t>
            </a:r>
            <a:endParaRPr lang="en-GB" sz="1000" dirty="0">
              <a:effectLst/>
              <a:latin typeface="Calibri" panose="020F0502020204030204" pitchFamily="34" charset="0"/>
              <a:ea typeface="Calibri" panose="020F0502020204030204" pitchFamily="34" charset="0"/>
            </a:endParaRPr>
          </a:p>
          <a:p>
            <a:pPr marL="342900" lvl="0" indent="-342900">
              <a:buFont typeface="Calibri" panose="020F0502020204030204" pitchFamily="34" charset="0"/>
              <a:buChar char="-"/>
            </a:pPr>
            <a:r>
              <a:rPr lang="en-GB" sz="1000" dirty="0">
                <a:effectLst/>
                <a:latin typeface="Calibri" panose="020F0502020204030204" pitchFamily="34" charset="0"/>
                <a:ea typeface="Times New Roman" panose="02020603050405020304" pitchFamily="18" charset="0"/>
              </a:rPr>
              <a:t>Then I told my dad (who isn’t a believer in Jesus) and suddenly he stopped crying </a:t>
            </a:r>
            <a:endParaRPr lang="en-GB" sz="1000" dirty="0">
              <a:effectLst/>
              <a:latin typeface="Calibri" panose="020F0502020204030204" pitchFamily="34" charset="0"/>
              <a:ea typeface="Calibri" panose="020F0502020204030204" pitchFamily="34" charset="0"/>
            </a:endParaRPr>
          </a:p>
          <a:p>
            <a:pPr marL="342900" lvl="0" indent="-342900">
              <a:buFont typeface="Calibri" panose="020F0502020204030204" pitchFamily="34" charset="0"/>
              <a:buChar char="-"/>
            </a:pPr>
            <a:r>
              <a:rPr lang="en-GB" sz="1000" dirty="0">
                <a:effectLst/>
                <a:latin typeface="Calibri" panose="020F0502020204030204" pitchFamily="34" charset="0"/>
                <a:ea typeface="Times New Roman" panose="02020603050405020304" pitchFamily="18" charset="0"/>
              </a:rPr>
              <a:t>One of my church friends called to console me and I told them not to because God is going to heal the baby </a:t>
            </a:r>
            <a:endParaRPr lang="en-GB" sz="1000" dirty="0">
              <a:effectLst/>
              <a:latin typeface="Calibri" panose="020F0502020204030204" pitchFamily="34" charset="0"/>
              <a:ea typeface="Calibri" panose="020F0502020204030204" pitchFamily="34" charset="0"/>
            </a:endParaRPr>
          </a:p>
          <a:p>
            <a:pPr marL="342900" lvl="0" indent="-342900">
              <a:buFont typeface="Calibri" panose="020F0502020204030204" pitchFamily="34" charset="0"/>
              <a:buChar char="-"/>
            </a:pPr>
            <a:r>
              <a:rPr lang="en-GB" sz="1000" dirty="0">
                <a:effectLst/>
                <a:latin typeface="Calibri" panose="020F0502020204030204" pitchFamily="34" charset="0"/>
                <a:ea typeface="Times New Roman" panose="02020603050405020304" pitchFamily="18" charset="0"/>
              </a:rPr>
              <a:t>I felt a joy welling up in me</a:t>
            </a:r>
            <a:endParaRPr lang="en-GB" sz="1000" dirty="0">
              <a:effectLst/>
              <a:latin typeface="Calibri" panose="020F0502020204030204" pitchFamily="34" charset="0"/>
              <a:ea typeface="Calibri" panose="020F0502020204030204" pitchFamily="34" charset="0"/>
            </a:endParaRPr>
          </a:p>
          <a:p>
            <a:r>
              <a:rPr lang="en-GB" sz="1000" dirty="0">
                <a:effectLst/>
                <a:latin typeface="Calibri" panose="020F0502020204030204" pitchFamily="34" charset="0"/>
                <a:ea typeface="Calibri" panose="020F0502020204030204" pitchFamily="34" charset="0"/>
              </a:rPr>
              <a:t> </a:t>
            </a:r>
          </a:p>
          <a:p>
            <a:r>
              <a:rPr lang="en-GB" sz="1000" b="1" dirty="0">
                <a:effectLst/>
                <a:latin typeface="Calibri" panose="020F0502020204030204" pitchFamily="34" charset="0"/>
                <a:ea typeface="Calibri" panose="020F0502020204030204" pitchFamily="34" charset="0"/>
              </a:rPr>
              <a:t>How did this chapter of the story end?</a:t>
            </a:r>
            <a:endParaRPr lang="en-GB" sz="1000" dirty="0">
              <a:effectLst/>
              <a:latin typeface="Calibri" panose="020F0502020204030204" pitchFamily="34" charset="0"/>
              <a:ea typeface="Calibri" panose="020F0502020204030204" pitchFamily="34" charset="0"/>
            </a:endParaRPr>
          </a:p>
          <a:p>
            <a:pPr marL="342900" lvl="0" indent="-342900">
              <a:buFont typeface="Calibri" panose="020F0502020204030204" pitchFamily="34" charset="0"/>
              <a:buChar char="-"/>
            </a:pPr>
            <a:r>
              <a:rPr lang="en-GB" sz="1000" dirty="0">
                <a:effectLst/>
                <a:latin typeface="Calibri" panose="020F0502020204030204" pitchFamily="34" charset="0"/>
                <a:ea typeface="Times New Roman" panose="02020603050405020304" pitchFamily="18" charset="0"/>
              </a:rPr>
              <a:t>Joe is now 11 years old and a blessing to us all</a:t>
            </a:r>
            <a:endParaRPr lang="en-GB" sz="1000" dirty="0">
              <a:effectLst/>
              <a:latin typeface="Calibri" panose="020F0502020204030204" pitchFamily="34" charset="0"/>
              <a:ea typeface="Calibri" panose="020F0502020204030204" pitchFamily="34" charset="0"/>
            </a:endParaRPr>
          </a:p>
          <a:p>
            <a:r>
              <a:rPr lang="en-GB" sz="1000" dirty="0">
                <a:effectLst/>
                <a:latin typeface="Calibri" panose="020F0502020204030204" pitchFamily="34" charset="0"/>
                <a:ea typeface="Calibri" panose="020F0502020204030204" pitchFamily="34" charset="0"/>
              </a:rPr>
              <a:t> </a:t>
            </a:r>
          </a:p>
          <a:p>
            <a:r>
              <a:rPr lang="en-GB" sz="1000" b="1" dirty="0">
                <a:effectLst/>
                <a:latin typeface="Calibri" panose="020F0502020204030204" pitchFamily="34" charset="0"/>
                <a:ea typeface="Calibri" panose="020F0502020204030204" pitchFamily="34" charset="0"/>
              </a:rPr>
              <a:t>What did God show you about Himself in this event? </a:t>
            </a:r>
            <a:endParaRPr lang="en-GB" sz="1000" dirty="0">
              <a:effectLst/>
              <a:latin typeface="Calibri" panose="020F0502020204030204" pitchFamily="34" charset="0"/>
              <a:ea typeface="Calibri" panose="020F0502020204030204" pitchFamily="34" charset="0"/>
            </a:endParaRPr>
          </a:p>
          <a:p>
            <a:endParaRPr lang="en-GB" sz="1000" dirty="0"/>
          </a:p>
        </p:txBody>
      </p:sp>
      <p:sp>
        <p:nvSpPr>
          <p:cNvPr id="4" name="Slide Number Placeholder 3"/>
          <p:cNvSpPr>
            <a:spLocks noGrp="1"/>
          </p:cNvSpPr>
          <p:nvPr>
            <p:ph type="sldNum" sz="quarter" idx="5"/>
          </p:nvPr>
        </p:nvSpPr>
        <p:spPr/>
        <p:txBody>
          <a:bodyPr/>
          <a:lstStyle/>
          <a:p>
            <a:fld id="{E5A103C7-A3AB-456A-92E2-2F9339F8EE35}" type="slidenum">
              <a:rPr lang="en-GB" smtClean="0"/>
              <a:t>24</a:t>
            </a:fld>
            <a:endParaRPr lang="en-GB"/>
          </a:p>
        </p:txBody>
      </p:sp>
    </p:spTree>
    <p:extLst>
      <p:ext uri="{BB962C8B-B14F-4D97-AF65-F5344CB8AC3E}">
        <p14:creationId xmlns:p14="http://schemas.microsoft.com/office/powerpoint/2010/main" val="36101916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02124"/>
                </a:solidFill>
                <a:effectLst/>
                <a:latin typeface="Google Sans"/>
              </a:rPr>
              <a:t>Jezreel is around </a:t>
            </a:r>
            <a:r>
              <a:rPr lang="en-GB" b="0" i="0" dirty="0">
                <a:solidFill>
                  <a:srgbClr val="040C28"/>
                </a:solidFill>
                <a:effectLst/>
                <a:latin typeface="Google Sans"/>
              </a:rPr>
              <a:t>50 km</a:t>
            </a:r>
            <a:r>
              <a:rPr lang="en-GB" b="0" i="0" dirty="0">
                <a:solidFill>
                  <a:srgbClr val="202124"/>
                </a:solidFill>
                <a:effectLst/>
                <a:latin typeface="Google Sans"/>
              </a:rPr>
              <a:t> from Mount Carmel</a:t>
            </a:r>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25</a:t>
            </a:fld>
            <a:endParaRPr lang="en-GB"/>
          </a:p>
        </p:txBody>
      </p:sp>
    </p:spTree>
    <p:extLst>
      <p:ext uri="{BB962C8B-B14F-4D97-AF65-F5344CB8AC3E}">
        <p14:creationId xmlns:p14="http://schemas.microsoft.com/office/powerpoint/2010/main" val="22204723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26</a:t>
            </a:fld>
            <a:endParaRPr lang="en-GB"/>
          </a:p>
        </p:txBody>
      </p:sp>
    </p:spTree>
    <p:extLst>
      <p:ext uri="{BB962C8B-B14F-4D97-AF65-F5344CB8AC3E}">
        <p14:creationId xmlns:p14="http://schemas.microsoft.com/office/powerpoint/2010/main" val="37744412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9EF4E-82A0-BC31-F330-4085A84E8B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55A262A-B93D-2A37-9B4C-0FE006EC9C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2E1D275-228A-37F5-D52E-8CE82E46C613}"/>
              </a:ext>
            </a:extLst>
          </p:cNvPr>
          <p:cNvSpPr>
            <a:spLocks noGrp="1"/>
          </p:cNvSpPr>
          <p:nvPr>
            <p:ph type="dt" sz="half" idx="10"/>
          </p:nvPr>
        </p:nvSpPr>
        <p:spPr/>
        <p:txBody>
          <a:bodyPr/>
          <a:lstStyle/>
          <a:p>
            <a:fld id="{D8E62C7F-6FFB-4DF1-8D32-3A90871BCE46}" type="datetimeFigureOut">
              <a:rPr lang="en-GB" smtClean="0"/>
              <a:t>08/02/2024</a:t>
            </a:fld>
            <a:endParaRPr lang="en-GB"/>
          </a:p>
        </p:txBody>
      </p:sp>
      <p:sp>
        <p:nvSpPr>
          <p:cNvPr id="5" name="Footer Placeholder 4">
            <a:extLst>
              <a:ext uri="{FF2B5EF4-FFF2-40B4-BE49-F238E27FC236}">
                <a16:creationId xmlns:a16="http://schemas.microsoft.com/office/drawing/2014/main" id="{DEAAE93C-9C3B-A0C1-D21C-002573F3EFA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2D512C8-5DF8-9B24-08D3-06C223FEBCDD}"/>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3993349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63F26-CBBE-1C21-7BF7-8036D640D61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60C4F4A-E107-FA21-BBDF-82E5BD931A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F326BDF-D6DF-98FE-DF44-3D347197F52D}"/>
              </a:ext>
            </a:extLst>
          </p:cNvPr>
          <p:cNvSpPr>
            <a:spLocks noGrp="1"/>
          </p:cNvSpPr>
          <p:nvPr>
            <p:ph type="dt" sz="half" idx="10"/>
          </p:nvPr>
        </p:nvSpPr>
        <p:spPr/>
        <p:txBody>
          <a:bodyPr/>
          <a:lstStyle/>
          <a:p>
            <a:fld id="{D8E62C7F-6FFB-4DF1-8D32-3A90871BCE46}" type="datetimeFigureOut">
              <a:rPr lang="en-GB" smtClean="0"/>
              <a:t>08/02/2024</a:t>
            </a:fld>
            <a:endParaRPr lang="en-GB"/>
          </a:p>
        </p:txBody>
      </p:sp>
      <p:sp>
        <p:nvSpPr>
          <p:cNvPr id="5" name="Footer Placeholder 4">
            <a:extLst>
              <a:ext uri="{FF2B5EF4-FFF2-40B4-BE49-F238E27FC236}">
                <a16:creationId xmlns:a16="http://schemas.microsoft.com/office/drawing/2014/main" id="{98F46C4F-2807-01ED-6627-A0536A89AC0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98A8BDA-F3A8-E5B8-1D8D-33AFFEBFD3C7}"/>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32659232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BBE76-E55F-8149-1EC2-B42F16149B3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BF7C9E2-BDE0-FF8F-BEF7-D58E019DD94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6389373-EB36-79C7-2E00-32353B4DCDF8}"/>
              </a:ext>
            </a:extLst>
          </p:cNvPr>
          <p:cNvSpPr>
            <a:spLocks noGrp="1"/>
          </p:cNvSpPr>
          <p:nvPr>
            <p:ph type="dt" sz="half" idx="10"/>
          </p:nvPr>
        </p:nvSpPr>
        <p:spPr/>
        <p:txBody>
          <a:bodyPr/>
          <a:lstStyle/>
          <a:p>
            <a:fld id="{D8E62C7F-6FFB-4DF1-8D32-3A90871BCE46}" type="datetimeFigureOut">
              <a:rPr lang="en-GB" smtClean="0"/>
              <a:t>08/02/2024</a:t>
            </a:fld>
            <a:endParaRPr lang="en-GB"/>
          </a:p>
        </p:txBody>
      </p:sp>
      <p:sp>
        <p:nvSpPr>
          <p:cNvPr id="5" name="Footer Placeholder 4">
            <a:extLst>
              <a:ext uri="{FF2B5EF4-FFF2-40B4-BE49-F238E27FC236}">
                <a16:creationId xmlns:a16="http://schemas.microsoft.com/office/drawing/2014/main" id="{5391F8EA-EDC2-C331-5093-22D6F11E468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DF6615D-2BBB-0FEF-89F3-52297DE83CEC}"/>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148069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56C33-8C9B-B5EE-56DD-3FEDD0307D7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EEF2C24-B348-9DAE-A335-C424EB14A05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D96AB4C-2C7A-A5B1-76C9-1FA817AFD12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B48B9D5-AF37-6323-D1D3-063AE904ED47}"/>
              </a:ext>
            </a:extLst>
          </p:cNvPr>
          <p:cNvSpPr>
            <a:spLocks noGrp="1"/>
          </p:cNvSpPr>
          <p:nvPr>
            <p:ph type="dt" sz="half" idx="10"/>
          </p:nvPr>
        </p:nvSpPr>
        <p:spPr/>
        <p:txBody>
          <a:bodyPr/>
          <a:lstStyle/>
          <a:p>
            <a:fld id="{D8E62C7F-6FFB-4DF1-8D32-3A90871BCE46}" type="datetimeFigureOut">
              <a:rPr lang="en-GB" smtClean="0"/>
              <a:t>08/02/2024</a:t>
            </a:fld>
            <a:endParaRPr lang="en-GB"/>
          </a:p>
        </p:txBody>
      </p:sp>
      <p:sp>
        <p:nvSpPr>
          <p:cNvPr id="6" name="Footer Placeholder 5">
            <a:extLst>
              <a:ext uri="{FF2B5EF4-FFF2-40B4-BE49-F238E27FC236}">
                <a16:creationId xmlns:a16="http://schemas.microsoft.com/office/drawing/2014/main" id="{B7E36447-420C-7A86-1719-7D9FBC9B31B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56F3B02-0802-4BAC-1A00-399F123B831B}"/>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2790897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B81B7-6DD9-B50B-1BFA-D5E8A26F4FA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91F982-5CDA-4D28-3BA1-C9F37706AB2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0A557AE-AE2D-1A3A-712F-657D86AC7CB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5415A8D-39CC-2486-50E0-92B9D9BD201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CE059E6-5750-07B5-C982-7EB9100B835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BBFE92B-FF31-F8B7-CEAB-9793DEFF4F94}"/>
              </a:ext>
            </a:extLst>
          </p:cNvPr>
          <p:cNvSpPr>
            <a:spLocks noGrp="1"/>
          </p:cNvSpPr>
          <p:nvPr>
            <p:ph type="dt" sz="half" idx="10"/>
          </p:nvPr>
        </p:nvSpPr>
        <p:spPr/>
        <p:txBody>
          <a:bodyPr/>
          <a:lstStyle/>
          <a:p>
            <a:fld id="{D8E62C7F-6FFB-4DF1-8D32-3A90871BCE46}" type="datetimeFigureOut">
              <a:rPr lang="en-GB" smtClean="0"/>
              <a:t>08/02/2024</a:t>
            </a:fld>
            <a:endParaRPr lang="en-GB"/>
          </a:p>
        </p:txBody>
      </p:sp>
      <p:sp>
        <p:nvSpPr>
          <p:cNvPr id="8" name="Footer Placeholder 7">
            <a:extLst>
              <a:ext uri="{FF2B5EF4-FFF2-40B4-BE49-F238E27FC236}">
                <a16:creationId xmlns:a16="http://schemas.microsoft.com/office/drawing/2014/main" id="{B9301A4A-44D2-0ADE-B565-C5FE7501F99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67FCCFB-AC33-6EEE-A50E-E9AB86B7082C}"/>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2018875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B01B2-ED98-F001-C8F3-80A9D86E61F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863E90C-6FA7-23C8-F450-FC902C926510}"/>
              </a:ext>
            </a:extLst>
          </p:cNvPr>
          <p:cNvSpPr>
            <a:spLocks noGrp="1"/>
          </p:cNvSpPr>
          <p:nvPr>
            <p:ph type="dt" sz="half" idx="10"/>
          </p:nvPr>
        </p:nvSpPr>
        <p:spPr/>
        <p:txBody>
          <a:bodyPr/>
          <a:lstStyle/>
          <a:p>
            <a:fld id="{D8E62C7F-6FFB-4DF1-8D32-3A90871BCE46}" type="datetimeFigureOut">
              <a:rPr lang="en-GB" smtClean="0"/>
              <a:t>08/02/2024</a:t>
            </a:fld>
            <a:endParaRPr lang="en-GB"/>
          </a:p>
        </p:txBody>
      </p:sp>
      <p:sp>
        <p:nvSpPr>
          <p:cNvPr id="4" name="Footer Placeholder 3">
            <a:extLst>
              <a:ext uri="{FF2B5EF4-FFF2-40B4-BE49-F238E27FC236}">
                <a16:creationId xmlns:a16="http://schemas.microsoft.com/office/drawing/2014/main" id="{38E54C92-51C0-DF32-D724-B0A51F622D6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BFF1368-1CC5-1982-DB88-FD71D6113236}"/>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3513904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78A0AA1-8086-92F8-9F89-4C8F798B7FEB}"/>
              </a:ext>
            </a:extLst>
          </p:cNvPr>
          <p:cNvSpPr>
            <a:spLocks noGrp="1"/>
          </p:cNvSpPr>
          <p:nvPr>
            <p:ph type="dt" sz="half" idx="10"/>
          </p:nvPr>
        </p:nvSpPr>
        <p:spPr/>
        <p:txBody>
          <a:bodyPr/>
          <a:lstStyle/>
          <a:p>
            <a:fld id="{D8E62C7F-6FFB-4DF1-8D32-3A90871BCE46}" type="datetimeFigureOut">
              <a:rPr lang="en-GB" smtClean="0"/>
              <a:t>08/02/2024</a:t>
            </a:fld>
            <a:endParaRPr lang="en-GB"/>
          </a:p>
        </p:txBody>
      </p:sp>
      <p:sp>
        <p:nvSpPr>
          <p:cNvPr id="3" name="Footer Placeholder 2">
            <a:extLst>
              <a:ext uri="{FF2B5EF4-FFF2-40B4-BE49-F238E27FC236}">
                <a16:creationId xmlns:a16="http://schemas.microsoft.com/office/drawing/2014/main" id="{B9C1C765-AA61-F339-C7C9-3647D7032E7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850775E-201F-7A35-2B7B-7AC74C5160E1}"/>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3051001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C68A1-856B-5914-BFFE-5ADEA80F9D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D151B3C-8E38-2E5C-0DE4-ACD1A0AF4B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50CF36F-F10D-51A1-8A6A-925F4E537D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C894DE-00CD-4EF7-C242-DF77AE70E338}"/>
              </a:ext>
            </a:extLst>
          </p:cNvPr>
          <p:cNvSpPr>
            <a:spLocks noGrp="1"/>
          </p:cNvSpPr>
          <p:nvPr>
            <p:ph type="dt" sz="half" idx="10"/>
          </p:nvPr>
        </p:nvSpPr>
        <p:spPr/>
        <p:txBody>
          <a:bodyPr/>
          <a:lstStyle/>
          <a:p>
            <a:fld id="{D8E62C7F-6FFB-4DF1-8D32-3A90871BCE46}" type="datetimeFigureOut">
              <a:rPr lang="en-GB" smtClean="0"/>
              <a:t>08/02/2024</a:t>
            </a:fld>
            <a:endParaRPr lang="en-GB"/>
          </a:p>
        </p:txBody>
      </p:sp>
      <p:sp>
        <p:nvSpPr>
          <p:cNvPr id="6" name="Footer Placeholder 5">
            <a:extLst>
              <a:ext uri="{FF2B5EF4-FFF2-40B4-BE49-F238E27FC236}">
                <a16:creationId xmlns:a16="http://schemas.microsoft.com/office/drawing/2014/main" id="{2B1C046D-86AC-A99E-243C-89A83B7D42A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A16A2BC-143A-CF64-1ED3-254D372F67DB}"/>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890651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0C6D4-CC47-3F10-575D-E5629559A2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DA2DE71-2F85-6A62-985D-59148A41A4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BD82C54-34A9-C228-81A9-24583B4E78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CA67C1-C167-2121-163F-48A664103656}"/>
              </a:ext>
            </a:extLst>
          </p:cNvPr>
          <p:cNvSpPr>
            <a:spLocks noGrp="1"/>
          </p:cNvSpPr>
          <p:nvPr>
            <p:ph type="dt" sz="half" idx="10"/>
          </p:nvPr>
        </p:nvSpPr>
        <p:spPr/>
        <p:txBody>
          <a:bodyPr/>
          <a:lstStyle/>
          <a:p>
            <a:fld id="{D8E62C7F-6FFB-4DF1-8D32-3A90871BCE46}" type="datetimeFigureOut">
              <a:rPr lang="en-GB" smtClean="0"/>
              <a:t>08/02/2024</a:t>
            </a:fld>
            <a:endParaRPr lang="en-GB"/>
          </a:p>
        </p:txBody>
      </p:sp>
      <p:sp>
        <p:nvSpPr>
          <p:cNvPr id="6" name="Footer Placeholder 5">
            <a:extLst>
              <a:ext uri="{FF2B5EF4-FFF2-40B4-BE49-F238E27FC236}">
                <a16:creationId xmlns:a16="http://schemas.microsoft.com/office/drawing/2014/main" id="{645736A9-A339-61D0-6406-776D5D505C1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0A2D892-0AAE-57F6-FD38-E87A7CDFD04C}"/>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4100993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5CB0F-F69E-07D6-785B-67F6D6EA713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28CD41D-27DE-058D-3D6E-C7448B67231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330AE2D-FEC6-08F4-31CA-29067B478EFD}"/>
              </a:ext>
            </a:extLst>
          </p:cNvPr>
          <p:cNvSpPr>
            <a:spLocks noGrp="1"/>
          </p:cNvSpPr>
          <p:nvPr>
            <p:ph type="dt" sz="half" idx="10"/>
          </p:nvPr>
        </p:nvSpPr>
        <p:spPr/>
        <p:txBody>
          <a:bodyPr/>
          <a:lstStyle/>
          <a:p>
            <a:fld id="{D8E62C7F-6FFB-4DF1-8D32-3A90871BCE46}" type="datetimeFigureOut">
              <a:rPr lang="en-GB" smtClean="0"/>
              <a:t>08/02/2024</a:t>
            </a:fld>
            <a:endParaRPr lang="en-GB"/>
          </a:p>
        </p:txBody>
      </p:sp>
      <p:sp>
        <p:nvSpPr>
          <p:cNvPr id="5" name="Footer Placeholder 4">
            <a:extLst>
              <a:ext uri="{FF2B5EF4-FFF2-40B4-BE49-F238E27FC236}">
                <a16:creationId xmlns:a16="http://schemas.microsoft.com/office/drawing/2014/main" id="{70D3AB9F-B3AA-EB0E-73F0-6C74CCC0F43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CAEAB90-C45C-BCEE-7F23-9F9DE273871E}"/>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1124827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A9F98AF-125A-8935-BFC4-E4E4811C510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82F1509-AF51-D0E5-A6D8-E10B5C07D63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AA8C760-CE00-A5E1-FECF-66459723B348}"/>
              </a:ext>
            </a:extLst>
          </p:cNvPr>
          <p:cNvSpPr>
            <a:spLocks noGrp="1"/>
          </p:cNvSpPr>
          <p:nvPr>
            <p:ph type="dt" sz="half" idx="10"/>
          </p:nvPr>
        </p:nvSpPr>
        <p:spPr/>
        <p:txBody>
          <a:bodyPr/>
          <a:lstStyle/>
          <a:p>
            <a:fld id="{D8E62C7F-6FFB-4DF1-8D32-3A90871BCE46}" type="datetimeFigureOut">
              <a:rPr lang="en-GB" smtClean="0"/>
              <a:t>08/02/2024</a:t>
            </a:fld>
            <a:endParaRPr lang="en-GB"/>
          </a:p>
        </p:txBody>
      </p:sp>
      <p:sp>
        <p:nvSpPr>
          <p:cNvPr id="5" name="Footer Placeholder 4">
            <a:extLst>
              <a:ext uri="{FF2B5EF4-FFF2-40B4-BE49-F238E27FC236}">
                <a16:creationId xmlns:a16="http://schemas.microsoft.com/office/drawing/2014/main" id="{57525866-0E65-D528-DB5C-08347126E36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A1F79A-7CA4-BC3F-9E56-802D06A9F194}"/>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2033503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CD06C4-7045-97CD-C858-9414BE771C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497B1AF-80EF-3353-A993-587D3800E2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A175E55-0822-691A-9CAF-A8C9698D27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E62C7F-6FFB-4DF1-8D32-3A90871BCE46}" type="datetimeFigureOut">
              <a:rPr lang="en-GB" smtClean="0"/>
              <a:t>08/02/2024</a:t>
            </a:fld>
            <a:endParaRPr lang="en-GB"/>
          </a:p>
        </p:txBody>
      </p:sp>
      <p:sp>
        <p:nvSpPr>
          <p:cNvPr id="5" name="Footer Placeholder 4">
            <a:extLst>
              <a:ext uri="{FF2B5EF4-FFF2-40B4-BE49-F238E27FC236}">
                <a16:creationId xmlns:a16="http://schemas.microsoft.com/office/drawing/2014/main" id="{FD091439-6534-FF3B-7EDC-FE14C39FB8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AFA0DF5-F9C0-685D-1873-A86BAF0F29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D99F4D-2E0F-4FAA-B6D3-462AF2262260}" type="slidenum">
              <a:rPr lang="en-GB" smtClean="0"/>
              <a:t>‹#›</a:t>
            </a:fld>
            <a:endParaRPr lang="en-GB"/>
          </a:p>
        </p:txBody>
      </p:sp>
    </p:spTree>
    <p:extLst>
      <p:ext uri="{BB962C8B-B14F-4D97-AF65-F5344CB8AC3E}">
        <p14:creationId xmlns:p14="http://schemas.microsoft.com/office/powerpoint/2010/main" val="24208427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9.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0.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30.gif"/><Relationship Id="rId5" Type="http://schemas.openxmlformats.org/officeDocument/2006/relationships/image" Target="../media/image29.gif"/><Relationship Id="rId4" Type="http://schemas.openxmlformats.org/officeDocument/2006/relationships/image" Target="../media/image28.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100" name="Rectangle 309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Western Duel Images – Browse 2,063 Stock Photos, Vectors, and Video | Adobe  Stock">
            <a:extLst>
              <a:ext uri="{FF2B5EF4-FFF2-40B4-BE49-F238E27FC236}">
                <a16:creationId xmlns:a16="http://schemas.microsoft.com/office/drawing/2014/main" id="{BFA579BC-7A22-64F4-DAEC-D50C0461F936}"/>
              </a:ext>
            </a:extLst>
          </p:cNvPr>
          <p:cNvPicPr>
            <a:picLocks noChangeAspect="1" noChangeArrowheads="1"/>
          </p:cNvPicPr>
          <p:nvPr/>
        </p:nvPicPr>
        <p:blipFill rotWithShape="1">
          <a:blip r:embed="rId3">
            <a:alphaModFix amt="50000"/>
            <a:extLst>
              <a:ext uri="{28A0092B-C50C-407E-A947-70E740481C1C}">
                <a14:useLocalDpi xmlns:a14="http://schemas.microsoft.com/office/drawing/2010/main" val="0"/>
              </a:ext>
            </a:extLst>
          </a:blip>
          <a:srcRect t="1516" b="14215"/>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2B1E509-F955-F173-D0D0-218E139FD895}"/>
              </a:ext>
            </a:extLst>
          </p:cNvPr>
          <p:cNvSpPr>
            <a:spLocks noGrp="1"/>
          </p:cNvSpPr>
          <p:nvPr>
            <p:ph type="ctrTitle"/>
          </p:nvPr>
        </p:nvSpPr>
        <p:spPr>
          <a:xfrm>
            <a:off x="1524000" y="1122362"/>
            <a:ext cx="9144000" cy="2900518"/>
          </a:xfrm>
        </p:spPr>
        <p:txBody>
          <a:bodyPr>
            <a:normAutofit/>
          </a:bodyPr>
          <a:lstStyle/>
          <a:p>
            <a:r>
              <a:rPr lang="en-GB" dirty="0">
                <a:solidFill>
                  <a:srgbClr val="FFFFFF"/>
                </a:solidFill>
              </a:rPr>
              <a:t>The Kings Series - Episode 17</a:t>
            </a:r>
          </a:p>
        </p:txBody>
      </p:sp>
      <p:sp>
        <p:nvSpPr>
          <p:cNvPr id="3" name="Subtitle 2">
            <a:extLst>
              <a:ext uri="{FF2B5EF4-FFF2-40B4-BE49-F238E27FC236}">
                <a16:creationId xmlns:a16="http://schemas.microsoft.com/office/drawing/2014/main" id="{0F340449-25C1-7BE4-D216-E2BACB159E6D}"/>
              </a:ext>
            </a:extLst>
          </p:cNvPr>
          <p:cNvSpPr>
            <a:spLocks noGrp="1"/>
          </p:cNvSpPr>
          <p:nvPr>
            <p:ph type="subTitle" idx="1"/>
          </p:nvPr>
        </p:nvSpPr>
        <p:spPr>
          <a:xfrm>
            <a:off x="1524000" y="4159404"/>
            <a:ext cx="9144000" cy="1098395"/>
          </a:xfrm>
        </p:spPr>
        <p:txBody>
          <a:bodyPr>
            <a:normAutofit/>
          </a:bodyPr>
          <a:lstStyle/>
          <a:p>
            <a:endParaRPr lang="en-GB" sz="3200" dirty="0">
              <a:solidFill>
                <a:srgbClr val="FFFFFF"/>
              </a:solidFill>
            </a:endParaRPr>
          </a:p>
          <a:p>
            <a:r>
              <a:rPr lang="en-GB" sz="3200" dirty="0">
                <a:solidFill>
                  <a:srgbClr val="FFFFFF"/>
                </a:solidFill>
              </a:rPr>
              <a:t>4</a:t>
            </a:r>
            <a:r>
              <a:rPr lang="en-GB" sz="3200" baseline="30000" dirty="0">
                <a:solidFill>
                  <a:srgbClr val="FFFFFF"/>
                </a:solidFill>
              </a:rPr>
              <a:t>th</a:t>
            </a:r>
            <a:r>
              <a:rPr lang="en-GB" sz="3200" dirty="0">
                <a:solidFill>
                  <a:srgbClr val="FFFFFF"/>
                </a:solidFill>
              </a:rPr>
              <a:t> Feb 2024</a:t>
            </a:r>
          </a:p>
        </p:txBody>
      </p:sp>
    </p:spTree>
    <p:extLst>
      <p:ext uri="{BB962C8B-B14F-4D97-AF65-F5344CB8AC3E}">
        <p14:creationId xmlns:p14="http://schemas.microsoft.com/office/powerpoint/2010/main" val="17828911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4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2" name="Picture 4" descr="Some of God’s prophets were executed and others were forced into hiding in fear of their lives. Prophets of Baal took control of the worship instead. People thought Baal had the power to control the weather and bring good harvests. – Slide 2">
            <a:extLst>
              <a:ext uri="{FF2B5EF4-FFF2-40B4-BE49-F238E27FC236}">
                <a16:creationId xmlns:a16="http://schemas.microsoft.com/office/drawing/2014/main" id="{FA547F9B-5F6B-0E45-115F-C9FD00E0B31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521" r="16375" b="-2"/>
          <a:stretch/>
        </p:blipFill>
        <p:spPr bwMode="auto">
          <a:xfrm>
            <a:off x="643467" y="751122"/>
            <a:ext cx="5291666" cy="535575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When the people of Israel started to worship idols, the prophet Elijah delivered a message from God to King Ahab. ‘There will be neither dew nor rain in the next few years until I say so.’ – Slide 1">
            <a:extLst>
              <a:ext uri="{FF2B5EF4-FFF2-40B4-BE49-F238E27FC236}">
                <a16:creationId xmlns:a16="http://schemas.microsoft.com/office/drawing/2014/main" id="{C7DE7A45-5FC4-FD75-3724-9C78C1DC63F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961" r="15016" b="-2"/>
          <a:stretch/>
        </p:blipFill>
        <p:spPr bwMode="auto">
          <a:xfrm>
            <a:off x="6256865" y="748191"/>
            <a:ext cx="5291667" cy="5361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8302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wheel(1)">
                                      <p:cBhvr>
                                        <p:cTn id="7" dur="2000"/>
                                        <p:tgtEl>
                                          <p:spTgt spid="205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076"/>
                                        </p:tgtEl>
                                        <p:attrNameLst>
                                          <p:attrName>style.visibility</p:attrName>
                                        </p:attrNameLst>
                                      </p:cBhvr>
                                      <p:to>
                                        <p:strVal val="visible"/>
                                      </p:to>
                                    </p:set>
                                    <p:animEffect transition="in" filter="wheel(1)">
                                      <p:cBhvr>
                                        <p:cTn id="12" dur="20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54" name="Picture 6" descr="God had a hiding place for Elijah in a ravine that had a small brook known as Kerith. – Slide 6">
            <a:extLst>
              <a:ext uri="{FF2B5EF4-FFF2-40B4-BE49-F238E27FC236}">
                <a16:creationId xmlns:a16="http://schemas.microsoft.com/office/drawing/2014/main" id="{6E1ADEB0-FA0D-4103-AFA6-5C3A3FF4B77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9266"/>
          <a:stretch/>
        </p:blipFill>
        <p:spPr bwMode="auto">
          <a:xfrm>
            <a:off x="1057072" y="0"/>
            <a:ext cx="1007785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6475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5" name="Rectangle 4104">
            <a:extLst>
              <a:ext uri="{FF2B5EF4-FFF2-40B4-BE49-F238E27FC236}">
                <a16:creationId xmlns:a16="http://schemas.microsoft.com/office/drawing/2014/main" id="{11BE3FA7-0D70-4431-814F-D8C40576EA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100" name="Picture 4" descr="Without rain, even the Brook Kerith dried up. God told Elijah to leave the ravine and head north as He had directed a widow to provide food and water for him. – Slide 12">
            <a:extLst>
              <a:ext uri="{FF2B5EF4-FFF2-40B4-BE49-F238E27FC236}">
                <a16:creationId xmlns:a16="http://schemas.microsoft.com/office/drawing/2014/main" id="{19176283-B35D-FA89-860F-AF218D3804E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5977" b="-2"/>
          <a:stretch/>
        </p:blipFill>
        <p:spPr bwMode="auto">
          <a:xfrm>
            <a:off x="6223178" y="557189"/>
            <a:ext cx="5668684" cy="5743618"/>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And that ravens would supply him with food. – Slide 8">
            <a:extLst>
              <a:ext uri="{FF2B5EF4-FFF2-40B4-BE49-F238E27FC236}">
                <a16:creationId xmlns:a16="http://schemas.microsoft.com/office/drawing/2014/main" id="{DF9ED2C9-12AE-A18E-DA16-AA5E1517579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5896" b="-2"/>
          <a:stretch/>
        </p:blipFill>
        <p:spPr bwMode="auto">
          <a:xfrm>
            <a:off x="249671" y="557189"/>
            <a:ext cx="5674893" cy="57436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1316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animEffect transition="in" filter="circle(in)">
                                      <p:cBhvr>
                                        <p:cTn id="7" dur="20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7" name="Rectangle 512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124" name="Picture 4" descr="Elijah headed into the land of Phoenicia, into the region of Sidon to the town of Zarephath. When he came to the town gate, he saw a widow gathering sticks. – Slide 4">
            <a:extLst>
              <a:ext uri="{FF2B5EF4-FFF2-40B4-BE49-F238E27FC236}">
                <a16:creationId xmlns:a16="http://schemas.microsoft.com/office/drawing/2014/main" id="{EB7E8776-1237-CE0D-6561-54B6A7E40C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9397" y="4864"/>
            <a:ext cx="9092118" cy="6819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35182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5" name="Rectangle 615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150" name="Picture 6" descr="The Lord answered Elijah’s prayer. The spirit of the child returned, and he started breathing again! Elijah took him downstairs and gave him to his mother. ‘See! He’s alive!’ he beamed.‘I know now that you are a prophet of God,’ she told him. ‘Whatever you say is from the Lord!’ – Slide 13">
            <a:extLst>
              <a:ext uri="{FF2B5EF4-FFF2-40B4-BE49-F238E27FC236}">
                <a16:creationId xmlns:a16="http://schemas.microsoft.com/office/drawing/2014/main" id="{7714B343-5A40-9CE2-0AD2-078E584E5B9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381" r="7484" b="-1"/>
          <a:stretch/>
        </p:blipFill>
        <p:spPr bwMode="auto">
          <a:xfrm>
            <a:off x="6223514" y="283239"/>
            <a:ext cx="5813197" cy="6129087"/>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owever some time later, tragedy struck. The son of the widow became ill. He grew worse and worse, and finally stopped breathing. ‘What do you have against me,’ she shouted at Elijah. ‘Did you come to remind me of my sin and kill my son?’ – Slide 10">
            <a:extLst>
              <a:ext uri="{FF2B5EF4-FFF2-40B4-BE49-F238E27FC236}">
                <a16:creationId xmlns:a16="http://schemas.microsoft.com/office/drawing/2014/main" id="{AEBDD9F8-FC5A-DE21-712F-E38CA8068C6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0923" b="16221"/>
          <a:stretch/>
        </p:blipFill>
        <p:spPr bwMode="auto">
          <a:xfrm>
            <a:off x="239178" y="3207231"/>
            <a:ext cx="5803986" cy="3171422"/>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He called to her and asked, ‘Would you bring me some water in a jar to drink?’ As she was going to get it, he called, ‘And please bring me a piece of bread.’ – Slide 5">
            <a:extLst>
              <a:ext uri="{FF2B5EF4-FFF2-40B4-BE49-F238E27FC236}">
                <a16:creationId xmlns:a16="http://schemas.microsoft.com/office/drawing/2014/main" id="{92810C56-A421-ABCB-4756-5F2D0A3CBFE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6920" b="28884"/>
          <a:stretch/>
        </p:blipFill>
        <p:spPr bwMode="auto">
          <a:xfrm>
            <a:off x="256778" y="283236"/>
            <a:ext cx="5786386" cy="2785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2664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additive="base">
                                        <p:cTn id="7" dur="500" fill="hold"/>
                                        <p:tgtEl>
                                          <p:spTgt spid="6146"/>
                                        </p:tgtEl>
                                        <p:attrNameLst>
                                          <p:attrName>ppt_x</p:attrName>
                                        </p:attrNameLst>
                                      </p:cBhvr>
                                      <p:tavLst>
                                        <p:tav tm="0">
                                          <p:val>
                                            <p:strVal val="#ppt_x"/>
                                          </p:val>
                                        </p:tav>
                                        <p:tav tm="100000">
                                          <p:val>
                                            <p:strVal val="#ppt_x"/>
                                          </p:val>
                                        </p:tav>
                                      </p:tavLst>
                                    </p:anim>
                                    <p:anim calcmode="lin" valueType="num">
                                      <p:cBhvr additive="base">
                                        <p:cTn id="8" dur="500" fill="hold"/>
                                        <p:tgtEl>
                                          <p:spTgt spid="614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148"/>
                                        </p:tgtEl>
                                        <p:attrNameLst>
                                          <p:attrName>style.visibility</p:attrName>
                                        </p:attrNameLst>
                                      </p:cBhvr>
                                      <p:to>
                                        <p:strVal val="visible"/>
                                      </p:to>
                                    </p:set>
                                    <p:anim calcmode="lin" valueType="num">
                                      <p:cBhvr additive="base">
                                        <p:cTn id="13" dur="500" fill="hold"/>
                                        <p:tgtEl>
                                          <p:spTgt spid="6148"/>
                                        </p:tgtEl>
                                        <p:attrNameLst>
                                          <p:attrName>ppt_x</p:attrName>
                                        </p:attrNameLst>
                                      </p:cBhvr>
                                      <p:tavLst>
                                        <p:tav tm="0">
                                          <p:val>
                                            <p:strVal val="#ppt_x"/>
                                          </p:val>
                                        </p:tav>
                                        <p:tav tm="100000">
                                          <p:val>
                                            <p:strVal val="#ppt_x"/>
                                          </p:val>
                                        </p:tav>
                                      </p:tavLst>
                                    </p:anim>
                                    <p:anim calcmode="lin" valueType="num">
                                      <p:cBhvr additive="base">
                                        <p:cTn id="14" dur="500" fill="hold"/>
                                        <p:tgtEl>
                                          <p:spTgt spid="614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6150"/>
                                        </p:tgtEl>
                                        <p:attrNameLst>
                                          <p:attrName>style.visibility</p:attrName>
                                        </p:attrNameLst>
                                      </p:cBhvr>
                                      <p:to>
                                        <p:strVal val="visible"/>
                                      </p:to>
                                    </p:set>
                                    <p:anim calcmode="lin" valueType="num">
                                      <p:cBhvr additive="base">
                                        <p:cTn id="19" dur="500" fill="hold"/>
                                        <p:tgtEl>
                                          <p:spTgt spid="6150"/>
                                        </p:tgtEl>
                                        <p:attrNameLst>
                                          <p:attrName>ppt_x</p:attrName>
                                        </p:attrNameLst>
                                      </p:cBhvr>
                                      <p:tavLst>
                                        <p:tav tm="0">
                                          <p:val>
                                            <p:strVal val="1+#ppt_w/2"/>
                                          </p:val>
                                        </p:tav>
                                        <p:tav tm="100000">
                                          <p:val>
                                            <p:strVal val="#ppt_x"/>
                                          </p:val>
                                        </p:tav>
                                      </p:tavLst>
                                    </p:anim>
                                    <p:anim calcmode="lin" valueType="num">
                                      <p:cBhvr additive="base">
                                        <p:cTn id="20" dur="500" fill="hold"/>
                                        <p:tgtEl>
                                          <p:spTgt spid="61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86C5D-339A-02D3-7F07-74CF368EB961}"/>
              </a:ext>
            </a:extLst>
          </p:cNvPr>
          <p:cNvSpPr>
            <a:spLocks noGrp="1"/>
          </p:cNvSpPr>
          <p:nvPr>
            <p:ph type="title"/>
          </p:nvPr>
        </p:nvSpPr>
        <p:spPr>
          <a:xfrm>
            <a:off x="838200" y="243483"/>
            <a:ext cx="10515600" cy="878884"/>
          </a:xfrm>
        </p:spPr>
        <p:txBody>
          <a:bodyPr/>
          <a:lstStyle/>
          <a:p>
            <a:pPr algn="ctr"/>
            <a:r>
              <a:rPr lang="en-GB" dirty="0">
                <a:solidFill>
                  <a:schemeClr val="bg1"/>
                </a:solidFill>
              </a:rPr>
              <a:t>1 Kings 18:16-21</a:t>
            </a:r>
          </a:p>
        </p:txBody>
      </p:sp>
      <p:sp>
        <p:nvSpPr>
          <p:cNvPr id="3" name="Content Placeholder 2">
            <a:extLst>
              <a:ext uri="{FF2B5EF4-FFF2-40B4-BE49-F238E27FC236}">
                <a16:creationId xmlns:a16="http://schemas.microsoft.com/office/drawing/2014/main" id="{2E3D99C4-F5E5-42B5-36D5-91175728755E}"/>
              </a:ext>
            </a:extLst>
          </p:cNvPr>
          <p:cNvSpPr>
            <a:spLocks noGrp="1"/>
          </p:cNvSpPr>
          <p:nvPr>
            <p:ph idx="1"/>
          </p:nvPr>
        </p:nvSpPr>
        <p:spPr>
          <a:xfrm>
            <a:off x="478465" y="1309991"/>
            <a:ext cx="11253092" cy="5409786"/>
          </a:xfrm>
        </p:spPr>
        <p:txBody>
          <a:bodyPr>
            <a:normAutofit/>
          </a:bodyPr>
          <a:lstStyle/>
          <a:p>
            <a:pPr marL="0" indent="0">
              <a:buNone/>
            </a:pPr>
            <a:r>
              <a:rPr lang="en-GB" sz="2600" dirty="0">
                <a:solidFill>
                  <a:schemeClr val="bg1"/>
                </a:solidFill>
              </a:rPr>
              <a:t>So Obadiah went to meet Ahab and told him, and Ahab went to meet Elijah. When he saw Elijah, he said to him, “Is that you, you troubler of Israel?”</a:t>
            </a:r>
          </a:p>
          <a:p>
            <a:pPr marL="0" indent="0">
              <a:buNone/>
            </a:pPr>
            <a:r>
              <a:rPr lang="en-GB" sz="2600" dirty="0">
                <a:solidFill>
                  <a:schemeClr val="bg1"/>
                </a:solidFill>
              </a:rPr>
              <a:t>“I have not made trouble for Israel,” Elijah replied. “But you and your father’s family have. You have abandoned the Lord’s commands and have followed the Baals. Now summon the people from all over Israel to meet me on Mount Carmel. And bring the four hundred and fifty prophets of Baal and the four hundred prophets of Asherah, who eat at Jezebel’s table.”</a:t>
            </a:r>
          </a:p>
          <a:p>
            <a:pPr marL="0" indent="0">
              <a:buNone/>
            </a:pPr>
            <a:r>
              <a:rPr lang="en-GB" sz="2600" dirty="0">
                <a:solidFill>
                  <a:schemeClr val="bg1"/>
                </a:solidFill>
              </a:rPr>
              <a:t>So Ahab sent word throughout all Israel and assembled the prophets on Mount Carmel. Elijah went before the people and said, “How long will you waver between two opinions? If the Lord is God, follow him; but if Baal is God, follow him.”</a:t>
            </a:r>
          </a:p>
          <a:p>
            <a:pPr marL="0" indent="0">
              <a:buNone/>
            </a:pPr>
            <a:r>
              <a:rPr lang="en-GB" sz="2600" dirty="0">
                <a:solidFill>
                  <a:schemeClr val="bg1"/>
                </a:solidFill>
              </a:rPr>
              <a:t>But the people said nothing.</a:t>
            </a:r>
          </a:p>
        </p:txBody>
      </p:sp>
    </p:spTree>
    <p:extLst>
      <p:ext uri="{BB962C8B-B14F-4D97-AF65-F5344CB8AC3E}">
        <p14:creationId xmlns:p14="http://schemas.microsoft.com/office/powerpoint/2010/main" val="2010329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FC13B-FEF6-9609-EA3E-295A35A09B8F}"/>
              </a:ext>
            </a:extLst>
          </p:cNvPr>
          <p:cNvSpPr>
            <a:spLocks noGrp="1"/>
          </p:cNvSpPr>
          <p:nvPr>
            <p:ph type="title"/>
          </p:nvPr>
        </p:nvSpPr>
        <p:spPr>
          <a:solidFill>
            <a:schemeClr val="accent1">
              <a:lumMod val="75000"/>
            </a:schemeClr>
          </a:solidFill>
        </p:spPr>
        <p:txBody>
          <a:bodyPr/>
          <a:lstStyle/>
          <a:p>
            <a:pPr algn="ctr"/>
            <a:r>
              <a:rPr lang="en-GB" b="1" dirty="0">
                <a:solidFill>
                  <a:schemeClr val="bg1"/>
                </a:solidFill>
              </a:rPr>
              <a:t>(1) Am I a Troubler?</a:t>
            </a:r>
          </a:p>
        </p:txBody>
      </p:sp>
      <p:sp>
        <p:nvSpPr>
          <p:cNvPr id="3" name="Content Placeholder 2">
            <a:extLst>
              <a:ext uri="{FF2B5EF4-FFF2-40B4-BE49-F238E27FC236}">
                <a16:creationId xmlns:a16="http://schemas.microsoft.com/office/drawing/2014/main" id="{9F483BE5-A8C0-1111-0893-093E3899AA9A}"/>
              </a:ext>
            </a:extLst>
          </p:cNvPr>
          <p:cNvSpPr>
            <a:spLocks noGrp="1"/>
          </p:cNvSpPr>
          <p:nvPr>
            <p:ph idx="1"/>
          </p:nvPr>
        </p:nvSpPr>
        <p:spPr/>
        <p:txBody>
          <a:bodyPr>
            <a:normAutofit/>
          </a:bodyPr>
          <a:lstStyle/>
          <a:p>
            <a:pPr marL="0" indent="0">
              <a:buNone/>
            </a:pPr>
            <a:endParaRPr lang="en-GB" dirty="0"/>
          </a:p>
        </p:txBody>
      </p:sp>
      <p:pic>
        <p:nvPicPr>
          <p:cNvPr id="9218" name="Picture 2" descr="When the King saw Elijah he accused him of being a troublemaker. Elijah replied, ‘I have not made trouble but you and your family have by abandoning the Lord’s commands and worshipping Baal. – Slide 8">
            <a:extLst>
              <a:ext uri="{FF2B5EF4-FFF2-40B4-BE49-F238E27FC236}">
                <a16:creationId xmlns:a16="http://schemas.microsoft.com/office/drawing/2014/main" id="{663077C6-0680-8AB0-CCD1-6D438CC669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384" y="2207243"/>
            <a:ext cx="6170343" cy="4627758"/>
          </a:xfrm>
          <a:prstGeom prst="rect">
            <a:avLst/>
          </a:prstGeom>
          <a:noFill/>
          <a:extLst>
            <a:ext uri="{909E8E84-426E-40DD-AFC4-6F175D3DCCD1}">
              <a14:hiddenFill xmlns:a14="http://schemas.microsoft.com/office/drawing/2010/main">
                <a:solidFill>
                  <a:srgbClr val="FFFFFF"/>
                </a:solidFill>
              </a14:hiddenFill>
            </a:ext>
          </a:extLst>
        </p:spPr>
      </p:pic>
      <p:sp>
        <p:nvSpPr>
          <p:cNvPr id="4" name="Speech Bubble: Rectangle with Corners Rounded 3">
            <a:extLst>
              <a:ext uri="{FF2B5EF4-FFF2-40B4-BE49-F238E27FC236}">
                <a16:creationId xmlns:a16="http://schemas.microsoft.com/office/drawing/2014/main" id="{5A17904E-12C7-BEA6-AAB3-914AA940CCC2}"/>
              </a:ext>
            </a:extLst>
          </p:cNvPr>
          <p:cNvSpPr/>
          <p:nvPr/>
        </p:nvSpPr>
        <p:spPr>
          <a:xfrm>
            <a:off x="490654" y="5324319"/>
            <a:ext cx="3083312" cy="1087244"/>
          </a:xfrm>
          <a:prstGeom prst="wedgeRoundRectCallout">
            <a:avLst>
              <a:gd name="adj1" fmla="val 46437"/>
              <a:gd name="adj2" fmla="val -115962"/>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bg1"/>
                </a:solidFill>
              </a:rPr>
              <a:t>Is that you, you troubler of Israel?</a:t>
            </a:r>
            <a:endParaRPr lang="en-GB" sz="2800" dirty="0"/>
          </a:p>
        </p:txBody>
      </p:sp>
      <p:sp>
        <p:nvSpPr>
          <p:cNvPr id="5" name="Speech Bubble: Rectangle with Corners Rounded 4">
            <a:extLst>
              <a:ext uri="{FF2B5EF4-FFF2-40B4-BE49-F238E27FC236}">
                <a16:creationId xmlns:a16="http://schemas.microsoft.com/office/drawing/2014/main" id="{04CE68DA-145D-1ABD-8BD8-F789A3F9D61F}"/>
              </a:ext>
            </a:extLst>
          </p:cNvPr>
          <p:cNvSpPr/>
          <p:nvPr/>
        </p:nvSpPr>
        <p:spPr>
          <a:xfrm>
            <a:off x="6798526" y="2912327"/>
            <a:ext cx="4012581" cy="1559312"/>
          </a:xfrm>
          <a:prstGeom prst="wedgeRoundRectCallout">
            <a:avLst>
              <a:gd name="adj1" fmla="val -77795"/>
              <a:gd name="adj2" fmla="val -25192"/>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800" dirty="0">
                <a:solidFill>
                  <a:schemeClr val="bg1"/>
                </a:solidFill>
              </a:rPr>
              <a:t>I have not made trouble for Israel. But you and your father’s family have.</a:t>
            </a:r>
            <a:endParaRPr lang="en-GB" sz="2800" dirty="0"/>
          </a:p>
        </p:txBody>
      </p:sp>
    </p:spTree>
    <p:extLst>
      <p:ext uri="{BB962C8B-B14F-4D97-AF65-F5344CB8AC3E}">
        <p14:creationId xmlns:p14="http://schemas.microsoft.com/office/powerpoint/2010/main" val="2138587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7B8BA09A-1C0F-01DF-F052-2A08FD1EDBAC}"/>
              </a:ext>
            </a:extLst>
          </p:cNvPr>
          <p:cNvSpPr/>
          <p:nvPr/>
        </p:nvSpPr>
        <p:spPr>
          <a:xfrm>
            <a:off x="3713356" y="524108"/>
            <a:ext cx="4482790" cy="1655956"/>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GB" sz="3600" dirty="0"/>
              <a:t>Intolerant</a:t>
            </a:r>
          </a:p>
        </p:txBody>
      </p:sp>
      <p:sp>
        <p:nvSpPr>
          <p:cNvPr id="3" name="Rectangle: Rounded Corners 2">
            <a:extLst>
              <a:ext uri="{FF2B5EF4-FFF2-40B4-BE49-F238E27FC236}">
                <a16:creationId xmlns:a16="http://schemas.microsoft.com/office/drawing/2014/main" id="{BCA49215-A33C-DEA2-E647-F69896FC0C50}"/>
              </a:ext>
            </a:extLst>
          </p:cNvPr>
          <p:cNvSpPr/>
          <p:nvPr/>
        </p:nvSpPr>
        <p:spPr>
          <a:xfrm>
            <a:off x="3759820" y="2601022"/>
            <a:ext cx="4482790" cy="1655956"/>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GB" sz="3600" dirty="0"/>
              <a:t>Judgmental</a:t>
            </a:r>
          </a:p>
        </p:txBody>
      </p:sp>
      <p:sp>
        <p:nvSpPr>
          <p:cNvPr id="6" name="Rectangle: Rounded Corners 5">
            <a:extLst>
              <a:ext uri="{FF2B5EF4-FFF2-40B4-BE49-F238E27FC236}">
                <a16:creationId xmlns:a16="http://schemas.microsoft.com/office/drawing/2014/main" id="{2412B317-52AB-DC2F-4105-63FA1E847A37}"/>
              </a:ext>
            </a:extLst>
          </p:cNvPr>
          <p:cNvSpPr/>
          <p:nvPr/>
        </p:nvSpPr>
        <p:spPr>
          <a:xfrm>
            <a:off x="3759820" y="4677936"/>
            <a:ext cx="4482790" cy="1655956"/>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GB" sz="3600" dirty="0"/>
              <a:t>Exclusive</a:t>
            </a:r>
          </a:p>
        </p:txBody>
      </p:sp>
    </p:spTree>
    <p:extLst>
      <p:ext uri="{BB962C8B-B14F-4D97-AF65-F5344CB8AC3E}">
        <p14:creationId xmlns:p14="http://schemas.microsoft.com/office/powerpoint/2010/main" val="315050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4" name="Picture 2" descr="Fr Dominic writes: How are we salt and light? – Catholic Parishes of  Borehamwood">
            <a:extLst>
              <a:ext uri="{FF2B5EF4-FFF2-40B4-BE49-F238E27FC236}">
                <a16:creationId xmlns:a16="http://schemas.microsoft.com/office/drawing/2014/main" id="{C3592AA1-3E79-15A7-D0E4-2112A4745E8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5746"/>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5720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3" name="Rectangle 410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098" name="Picture 2" descr="mamabishop: Turning Tables">
            <a:extLst>
              <a:ext uri="{FF2B5EF4-FFF2-40B4-BE49-F238E27FC236}">
                <a16:creationId xmlns:a16="http://schemas.microsoft.com/office/drawing/2014/main" id="{DF297D7F-7555-6883-FCBA-8698D483D42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0231" b="14783"/>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86181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FC13B-FEF6-9609-EA3E-295A35A09B8F}"/>
              </a:ext>
            </a:extLst>
          </p:cNvPr>
          <p:cNvSpPr>
            <a:spLocks noGrp="1"/>
          </p:cNvSpPr>
          <p:nvPr>
            <p:ph type="title"/>
          </p:nvPr>
        </p:nvSpPr>
        <p:spPr>
          <a:solidFill>
            <a:schemeClr val="accent1">
              <a:lumMod val="75000"/>
            </a:schemeClr>
          </a:solidFill>
        </p:spPr>
        <p:txBody>
          <a:bodyPr/>
          <a:lstStyle/>
          <a:p>
            <a:pPr algn="ctr"/>
            <a:r>
              <a:rPr lang="en-GB" b="1" dirty="0">
                <a:solidFill>
                  <a:schemeClr val="bg1"/>
                </a:solidFill>
              </a:rPr>
              <a:t>(2) Waver</a:t>
            </a:r>
          </a:p>
        </p:txBody>
      </p:sp>
      <p:sp>
        <p:nvSpPr>
          <p:cNvPr id="3" name="Content Placeholder 2">
            <a:extLst>
              <a:ext uri="{FF2B5EF4-FFF2-40B4-BE49-F238E27FC236}">
                <a16:creationId xmlns:a16="http://schemas.microsoft.com/office/drawing/2014/main" id="{9F483BE5-A8C0-1111-0893-093E3899AA9A}"/>
              </a:ext>
            </a:extLst>
          </p:cNvPr>
          <p:cNvSpPr>
            <a:spLocks noGrp="1"/>
          </p:cNvSpPr>
          <p:nvPr>
            <p:ph idx="1"/>
          </p:nvPr>
        </p:nvSpPr>
        <p:spPr/>
        <p:txBody>
          <a:bodyPr>
            <a:normAutofit/>
          </a:bodyPr>
          <a:lstStyle/>
          <a:p>
            <a:pPr marL="0" indent="0">
              <a:buNone/>
            </a:pPr>
            <a:endParaRPr lang="en-GB" dirty="0"/>
          </a:p>
        </p:txBody>
      </p:sp>
      <p:pic>
        <p:nvPicPr>
          <p:cNvPr id="8194" name="Picture 2" descr="Elijah addressed the large crowd on Mount Carmel. ‘How long will you waver between two opinions? If the Lord is God, follow Him. But if Baal is God, follow him.’ The people remained silent. – Slide 11">
            <a:extLst>
              <a:ext uri="{FF2B5EF4-FFF2-40B4-BE49-F238E27FC236}">
                <a16:creationId xmlns:a16="http://schemas.microsoft.com/office/drawing/2014/main" id="{675F0A9F-BFC0-959B-58A9-FFAD20FBF8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84088" y="1690688"/>
            <a:ext cx="6623824" cy="4967868"/>
          </a:xfrm>
          <a:prstGeom prst="rect">
            <a:avLst/>
          </a:prstGeom>
          <a:extLst>
            <a:ext uri="{909E8E84-426E-40DD-AFC4-6F175D3DCCD1}">
              <a14:hiddenFill xmlns:a14="http://schemas.microsoft.com/office/drawing/2010/main">
                <a:solidFill>
                  <a:srgbClr val="FFFFFF"/>
                </a:solidFill>
              </a14:hiddenFill>
            </a:ext>
          </a:extLst>
        </p:spPr>
      </p:pic>
      <p:sp>
        <p:nvSpPr>
          <p:cNvPr id="4" name="Speech Bubble: Rectangle with Corners Rounded 3">
            <a:extLst>
              <a:ext uri="{FF2B5EF4-FFF2-40B4-BE49-F238E27FC236}">
                <a16:creationId xmlns:a16="http://schemas.microsoft.com/office/drawing/2014/main" id="{592D9FB5-0D0F-521A-C7AA-B4FB42F034C9}"/>
              </a:ext>
            </a:extLst>
          </p:cNvPr>
          <p:cNvSpPr/>
          <p:nvPr/>
        </p:nvSpPr>
        <p:spPr>
          <a:xfrm>
            <a:off x="8552985" y="3150220"/>
            <a:ext cx="3049858" cy="1444083"/>
          </a:xfrm>
          <a:prstGeom prst="wedgeRoundRectCallout">
            <a:avLst>
              <a:gd name="adj1" fmla="val -55369"/>
              <a:gd name="adj2" fmla="val -90949"/>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bg1"/>
                </a:solidFill>
              </a:rPr>
              <a:t>How long will you waver between two opinions?</a:t>
            </a:r>
            <a:endParaRPr lang="en-GB" sz="2800" dirty="0"/>
          </a:p>
        </p:txBody>
      </p:sp>
      <p:sp>
        <p:nvSpPr>
          <p:cNvPr id="5" name="Rectangle: Rounded Corners 4">
            <a:extLst>
              <a:ext uri="{FF2B5EF4-FFF2-40B4-BE49-F238E27FC236}">
                <a16:creationId xmlns:a16="http://schemas.microsoft.com/office/drawing/2014/main" id="{99E5A41C-E7C7-5AD4-1559-63560F75B268}"/>
              </a:ext>
            </a:extLst>
          </p:cNvPr>
          <p:cNvSpPr/>
          <p:nvPr/>
        </p:nvSpPr>
        <p:spPr>
          <a:xfrm>
            <a:off x="2968083" y="6063785"/>
            <a:ext cx="6255834" cy="49623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bg1"/>
                </a:solidFill>
              </a:rPr>
              <a:t>But the people said nothing</a:t>
            </a:r>
            <a:r>
              <a:rPr lang="en-GB" sz="2800" dirty="0"/>
              <a:t> </a:t>
            </a:r>
          </a:p>
        </p:txBody>
      </p:sp>
    </p:spTree>
    <p:extLst>
      <p:ext uri="{BB962C8B-B14F-4D97-AF65-F5344CB8AC3E}">
        <p14:creationId xmlns:p14="http://schemas.microsoft.com/office/powerpoint/2010/main" val="1260871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inVertical)">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itting On The Fence | Great PowerPoint ClipArt for Presentations -  PresenterMedia.com">
            <a:extLst>
              <a:ext uri="{FF2B5EF4-FFF2-40B4-BE49-F238E27FC236}">
                <a16:creationId xmlns:a16="http://schemas.microsoft.com/office/drawing/2014/main" id="{5B4B7460-F993-F529-0137-FCB49A20E39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10652" y="805885"/>
            <a:ext cx="5081348" cy="5081348"/>
          </a:xfrm>
          <a:prstGeom prst="rect">
            <a:avLst/>
          </a:prstGeom>
          <a:noFill/>
          <a:ln>
            <a:noFill/>
          </a:ln>
        </p:spPr>
      </p:pic>
      <p:sp>
        <p:nvSpPr>
          <p:cNvPr id="3" name="Content Placeholder 2">
            <a:extLst>
              <a:ext uri="{FF2B5EF4-FFF2-40B4-BE49-F238E27FC236}">
                <a16:creationId xmlns:a16="http://schemas.microsoft.com/office/drawing/2014/main" id="{4DDF324C-E6EC-205C-3C3C-AE416BA970DB}"/>
              </a:ext>
            </a:extLst>
          </p:cNvPr>
          <p:cNvSpPr>
            <a:spLocks noGrp="1"/>
          </p:cNvSpPr>
          <p:nvPr>
            <p:ph idx="1"/>
          </p:nvPr>
        </p:nvSpPr>
        <p:spPr>
          <a:xfrm>
            <a:off x="750518" y="131523"/>
            <a:ext cx="7216036" cy="5851286"/>
          </a:xfrm>
        </p:spPr>
        <p:txBody>
          <a:bodyPr>
            <a:noAutofit/>
          </a:bodyPr>
          <a:lstStyle/>
          <a:p>
            <a:pPr marL="0" indent="0">
              <a:lnSpc>
                <a:spcPct val="100000"/>
              </a:lnSpc>
              <a:spcAft>
                <a:spcPts val="800"/>
              </a:spcAft>
              <a:buNone/>
            </a:pPr>
            <a:r>
              <a:rPr lang="en-GB" dirty="0">
                <a:solidFill>
                  <a:srgbClr val="001320"/>
                </a:solidFill>
                <a:effectLst/>
                <a:highlight>
                  <a:srgbClr val="FFFFFF"/>
                </a:highlight>
                <a:ea typeface="Roboto" panose="02000000000000000000" pitchFamily="2" charset="0"/>
                <a:cs typeface="Roboto" panose="02000000000000000000" pitchFamily="2" charset="0"/>
              </a:rPr>
              <a:t>Revelation 3:15-16</a:t>
            </a:r>
            <a:endParaRPr lang="en-GB" dirty="0">
              <a:effectLst/>
              <a:ea typeface="Calibri" panose="020F0502020204030204" pitchFamily="34" charset="0"/>
            </a:endParaRPr>
          </a:p>
          <a:p>
            <a:pPr marL="0" indent="0">
              <a:lnSpc>
                <a:spcPct val="100000"/>
              </a:lnSpc>
              <a:spcAft>
                <a:spcPts val="800"/>
              </a:spcAft>
              <a:buNone/>
            </a:pPr>
            <a:r>
              <a:rPr lang="en-GB" i="1" dirty="0">
                <a:solidFill>
                  <a:srgbClr val="001320"/>
                </a:solidFill>
                <a:effectLst/>
                <a:highlight>
                  <a:srgbClr val="FFFFFF"/>
                </a:highlight>
                <a:ea typeface="Roboto" panose="02000000000000000000" pitchFamily="2" charset="0"/>
                <a:cs typeface="Roboto" panose="02000000000000000000" pitchFamily="2" charset="0"/>
              </a:rPr>
              <a:t>I know your deeds, that you are neither cold nor hot. I wish you were either one or the other! </a:t>
            </a:r>
            <a:r>
              <a:rPr lang="en-GB" i="1" dirty="0">
                <a:effectLst/>
                <a:ea typeface="Calibri" panose="020F0502020204030204" pitchFamily="34" charset="0"/>
              </a:rPr>
              <a:t>So, because you are </a:t>
            </a:r>
            <a:r>
              <a:rPr lang="en-GB" b="1" i="1" dirty="0">
                <a:effectLst/>
                <a:ea typeface="Calibri" panose="020F0502020204030204" pitchFamily="34" charset="0"/>
              </a:rPr>
              <a:t>lukewarm</a:t>
            </a:r>
            <a:r>
              <a:rPr lang="en-GB" i="1" dirty="0">
                <a:effectLst/>
                <a:ea typeface="Calibri" panose="020F0502020204030204" pitchFamily="34" charset="0"/>
              </a:rPr>
              <a:t>—neither hot nor cold—I am about to </a:t>
            </a:r>
            <a:r>
              <a:rPr lang="en-GB" b="1" i="1" dirty="0">
                <a:effectLst/>
                <a:ea typeface="Calibri" panose="020F0502020204030204" pitchFamily="34" charset="0"/>
              </a:rPr>
              <a:t>spit you out</a:t>
            </a:r>
            <a:r>
              <a:rPr lang="en-GB" i="1" dirty="0">
                <a:effectLst/>
                <a:ea typeface="Calibri" panose="020F0502020204030204" pitchFamily="34" charset="0"/>
              </a:rPr>
              <a:t> of my mouth.</a:t>
            </a:r>
            <a:endParaRPr lang="en-GB" dirty="0">
              <a:effectLst/>
              <a:ea typeface="Calibri" panose="020F0502020204030204" pitchFamily="34" charset="0"/>
            </a:endParaRPr>
          </a:p>
          <a:p>
            <a:pPr marL="0" indent="0">
              <a:lnSpc>
                <a:spcPct val="100000"/>
              </a:lnSpc>
              <a:spcAft>
                <a:spcPts val="800"/>
              </a:spcAft>
              <a:buNone/>
            </a:pPr>
            <a:endParaRPr lang="en-GB" sz="1400" dirty="0">
              <a:solidFill>
                <a:srgbClr val="001320"/>
              </a:solidFill>
              <a:effectLst/>
              <a:highlight>
                <a:srgbClr val="FFFFFF"/>
              </a:highlight>
              <a:ea typeface="Roboto" panose="02000000000000000000" pitchFamily="2" charset="0"/>
              <a:cs typeface="Roboto" panose="02000000000000000000" pitchFamily="2" charset="0"/>
            </a:endParaRPr>
          </a:p>
          <a:p>
            <a:pPr marL="0" indent="0">
              <a:lnSpc>
                <a:spcPct val="100000"/>
              </a:lnSpc>
              <a:spcAft>
                <a:spcPts val="800"/>
              </a:spcAft>
              <a:buNone/>
            </a:pPr>
            <a:r>
              <a:rPr lang="en-GB" dirty="0">
                <a:solidFill>
                  <a:srgbClr val="001320"/>
                </a:solidFill>
                <a:effectLst/>
                <a:highlight>
                  <a:srgbClr val="FFFFFF"/>
                </a:highlight>
                <a:ea typeface="Roboto" panose="02000000000000000000" pitchFamily="2" charset="0"/>
                <a:cs typeface="Roboto" panose="02000000000000000000" pitchFamily="2" charset="0"/>
              </a:rPr>
              <a:t>James 1:6-8</a:t>
            </a:r>
            <a:endParaRPr lang="en-GB" dirty="0">
              <a:effectLst/>
              <a:ea typeface="Calibri" panose="020F0502020204030204" pitchFamily="34" charset="0"/>
            </a:endParaRPr>
          </a:p>
          <a:p>
            <a:pPr marL="0" indent="0">
              <a:lnSpc>
                <a:spcPct val="100000"/>
              </a:lnSpc>
              <a:spcAft>
                <a:spcPts val="800"/>
              </a:spcAft>
              <a:buNone/>
            </a:pPr>
            <a:r>
              <a:rPr lang="en-GB" i="1" dirty="0">
                <a:solidFill>
                  <a:srgbClr val="001320"/>
                </a:solidFill>
                <a:effectLst/>
                <a:highlight>
                  <a:srgbClr val="FFFFFF"/>
                </a:highlight>
                <a:ea typeface="Roboto" panose="02000000000000000000" pitchFamily="2" charset="0"/>
                <a:cs typeface="Roboto" panose="02000000000000000000" pitchFamily="2" charset="0"/>
              </a:rPr>
              <a:t>But when you ask, you must believe and not doubt, because the one who doubts is like a wave of the sea, blown and tossed by the wind. That person should not expect to receive anything from the Lord. Such a person is </a:t>
            </a:r>
            <a:r>
              <a:rPr lang="en-GB" b="1" i="1" dirty="0">
                <a:solidFill>
                  <a:srgbClr val="001320"/>
                </a:solidFill>
                <a:effectLst/>
                <a:highlight>
                  <a:srgbClr val="FFFFFF"/>
                </a:highlight>
                <a:ea typeface="Roboto" panose="02000000000000000000" pitchFamily="2" charset="0"/>
                <a:cs typeface="Roboto" panose="02000000000000000000" pitchFamily="2" charset="0"/>
              </a:rPr>
              <a:t>double-minded and unstable</a:t>
            </a:r>
            <a:r>
              <a:rPr lang="en-GB" i="1" dirty="0">
                <a:solidFill>
                  <a:srgbClr val="001320"/>
                </a:solidFill>
                <a:effectLst/>
                <a:highlight>
                  <a:srgbClr val="FFFFFF"/>
                </a:highlight>
                <a:ea typeface="Roboto" panose="02000000000000000000" pitchFamily="2" charset="0"/>
                <a:cs typeface="Roboto" panose="02000000000000000000" pitchFamily="2" charset="0"/>
              </a:rPr>
              <a:t> in all they do.</a:t>
            </a:r>
            <a:endParaRPr lang="en-GB" dirty="0">
              <a:effectLst/>
              <a:ea typeface="Calibri" panose="020F0502020204030204" pitchFamily="34" charset="0"/>
            </a:endParaRPr>
          </a:p>
          <a:p>
            <a:pPr marL="0" indent="0">
              <a:lnSpc>
                <a:spcPct val="100000"/>
              </a:lnSpc>
              <a:buNone/>
            </a:pPr>
            <a:endParaRPr lang="en-GB" dirty="0"/>
          </a:p>
        </p:txBody>
      </p:sp>
    </p:spTree>
    <p:extLst>
      <p:ext uri="{BB962C8B-B14F-4D97-AF65-F5344CB8AC3E}">
        <p14:creationId xmlns:p14="http://schemas.microsoft.com/office/powerpoint/2010/main" val="3580196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230E76D-841F-AE5C-0883-1CB5BA4FD11B}"/>
              </a:ext>
            </a:extLst>
          </p:cNvPr>
          <p:cNvSpPr txBox="1"/>
          <p:nvPr/>
        </p:nvSpPr>
        <p:spPr>
          <a:xfrm>
            <a:off x="6408628" y="769601"/>
            <a:ext cx="6097044" cy="553741"/>
          </a:xfrm>
          <a:prstGeom prst="rect">
            <a:avLst/>
          </a:prstGeom>
          <a:noFill/>
        </p:spPr>
        <p:txBody>
          <a:bodyPr wrap="square">
            <a:spAutoFit/>
          </a:bodyPr>
          <a:lstStyle/>
          <a:p>
            <a:pPr marL="0" lvl="0" indent="0">
              <a:lnSpc>
                <a:spcPct val="115000"/>
              </a:lnSpc>
              <a:buFont typeface="Symbol" panose="05050102010706020507" pitchFamily="18" charset="2"/>
              <a:buNone/>
            </a:pPr>
            <a:r>
              <a:rPr lang="en-GB" sz="2800" u="none" strike="noStrike"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FOMO (Fear </a:t>
            </a:r>
            <a:r>
              <a:rPr lang="en-GB" sz="2800" dirty="0">
                <a:solidFill>
                  <a:srgbClr val="001320"/>
                </a:solidFill>
                <a:highlight>
                  <a:srgbClr val="FFFFFF"/>
                </a:highlight>
                <a:latin typeface="Roboto" panose="02000000000000000000" pitchFamily="2" charset="0"/>
                <a:ea typeface="Roboto" panose="02000000000000000000" pitchFamily="2" charset="0"/>
                <a:cs typeface="Roboto" panose="02000000000000000000" pitchFamily="2" charset="0"/>
              </a:rPr>
              <a:t>Of Missing Out)</a:t>
            </a:r>
          </a:p>
        </p:txBody>
      </p:sp>
      <p:sp>
        <p:nvSpPr>
          <p:cNvPr id="6" name="TextBox 5">
            <a:extLst>
              <a:ext uri="{FF2B5EF4-FFF2-40B4-BE49-F238E27FC236}">
                <a16:creationId xmlns:a16="http://schemas.microsoft.com/office/drawing/2014/main" id="{7ED334EE-17C7-C47E-74DB-AD09ED364C8D}"/>
              </a:ext>
            </a:extLst>
          </p:cNvPr>
          <p:cNvSpPr txBox="1"/>
          <p:nvPr/>
        </p:nvSpPr>
        <p:spPr>
          <a:xfrm>
            <a:off x="6408628" y="238556"/>
            <a:ext cx="6097044" cy="553741"/>
          </a:xfrm>
          <a:prstGeom prst="rect">
            <a:avLst/>
          </a:prstGeom>
          <a:noFill/>
        </p:spPr>
        <p:txBody>
          <a:bodyPr wrap="square">
            <a:spAutoFit/>
          </a:bodyPr>
          <a:lstStyle/>
          <a:p>
            <a:pPr marL="0" lvl="0" indent="0">
              <a:lnSpc>
                <a:spcPct val="115000"/>
              </a:lnSpc>
              <a:buFont typeface="Symbol" panose="05050102010706020507" pitchFamily="18" charset="2"/>
              <a:buNone/>
            </a:pPr>
            <a:r>
              <a:rPr lang="en-GB" sz="2800" u="none" strike="noStrike"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FOBO (Fear </a:t>
            </a:r>
            <a:r>
              <a:rPr lang="en-GB" sz="2800" dirty="0">
                <a:solidFill>
                  <a:srgbClr val="001320"/>
                </a:solidFill>
                <a:highlight>
                  <a:srgbClr val="FFFFFF"/>
                </a:highlight>
                <a:latin typeface="Roboto" panose="02000000000000000000" pitchFamily="2" charset="0"/>
                <a:ea typeface="Roboto" panose="02000000000000000000" pitchFamily="2" charset="0"/>
                <a:cs typeface="Roboto" panose="02000000000000000000" pitchFamily="2" charset="0"/>
              </a:rPr>
              <a:t>Of Better Offer)</a:t>
            </a:r>
          </a:p>
        </p:txBody>
      </p:sp>
      <p:pic>
        <p:nvPicPr>
          <p:cNvPr id="5122" name="Picture 2" descr="Indecisive I Dont Know GIF - Indecisive I Dont Know Not Sure - Discover &amp;  Share GIFs">
            <a:extLst>
              <a:ext uri="{FF2B5EF4-FFF2-40B4-BE49-F238E27FC236}">
                <a16:creationId xmlns:a16="http://schemas.microsoft.com/office/drawing/2014/main" id="{BAE953B5-4048-575E-2DC2-0C01F35D62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2111" y="1741107"/>
            <a:ext cx="4608982" cy="309210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90EA5D3-51F2-FE23-8093-BA1F2FB2F6E7}"/>
              </a:ext>
            </a:extLst>
          </p:cNvPr>
          <p:cNvSpPr txBox="1"/>
          <p:nvPr/>
        </p:nvSpPr>
        <p:spPr>
          <a:xfrm>
            <a:off x="311584" y="2970699"/>
            <a:ext cx="3418041" cy="1053173"/>
          </a:xfrm>
          <a:prstGeom prst="rect">
            <a:avLst/>
          </a:prstGeom>
          <a:noFill/>
        </p:spPr>
        <p:txBody>
          <a:bodyPr wrap="square">
            <a:spAutoFit/>
          </a:bodyPr>
          <a:lstStyle/>
          <a:p>
            <a:pPr marL="0" lvl="0" indent="0">
              <a:lnSpc>
                <a:spcPct val="115000"/>
              </a:lnSpc>
              <a:buFont typeface="Symbol" panose="05050102010706020507" pitchFamily="18" charset="2"/>
              <a:buNone/>
            </a:pPr>
            <a:r>
              <a:rPr lang="en-GB" sz="2800" u="none" strike="noStrike" dirty="0">
                <a:solidFill>
                  <a:srgbClr val="0070C0"/>
                </a:solidFill>
                <a:effectLst/>
                <a:highlight>
                  <a:srgbClr val="FFFFFF"/>
                </a:highlight>
                <a:latin typeface="Roboto" panose="02000000000000000000" pitchFamily="2" charset="0"/>
                <a:ea typeface="Roboto" panose="02000000000000000000" pitchFamily="2" charset="0"/>
                <a:cs typeface="Roboto" panose="02000000000000000000" pitchFamily="2" charset="0"/>
              </a:rPr>
              <a:t>God is my provider/protector…</a:t>
            </a:r>
            <a:endParaRPr lang="en-GB" sz="2800" u="none" strike="noStrike" dirty="0">
              <a:solidFill>
                <a:srgbClr val="0070C0"/>
              </a:solidFill>
              <a:effectLst/>
              <a:latin typeface="Calibri" panose="020F0502020204030204" pitchFamily="34" charset="0"/>
              <a:ea typeface="Calibri" panose="020F0502020204030204" pitchFamily="34" charset="0"/>
            </a:endParaRPr>
          </a:p>
        </p:txBody>
      </p:sp>
      <p:sp>
        <p:nvSpPr>
          <p:cNvPr id="12" name="TextBox 11">
            <a:extLst>
              <a:ext uri="{FF2B5EF4-FFF2-40B4-BE49-F238E27FC236}">
                <a16:creationId xmlns:a16="http://schemas.microsoft.com/office/drawing/2014/main" id="{C46CF84E-D379-9EE9-A010-A59CF0CB539F}"/>
              </a:ext>
            </a:extLst>
          </p:cNvPr>
          <p:cNvSpPr txBox="1"/>
          <p:nvPr/>
        </p:nvSpPr>
        <p:spPr>
          <a:xfrm>
            <a:off x="311584" y="5390942"/>
            <a:ext cx="6097044" cy="557653"/>
          </a:xfrm>
          <a:prstGeom prst="rect">
            <a:avLst/>
          </a:prstGeom>
          <a:noFill/>
        </p:spPr>
        <p:txBody>
          <a:bodyPr wrap="square">
            <a:spAutoFit/>
          </a:bodyPr>
          <a:lstStyle/>
          <a:p>
            <a:pPr marL="0" lvl="0" indent="0">
              <a:lnSpc>
                <a:spcPct val="115000"/>
              </a:lnSpc>
              <a:buFont typeface="Symbol" panose="05050102010706020507" pitchFamily="18" charset="2"/>
              <a:buNone/>
            </a:pPr>
            <a:r>
              <a:rPr lang="en-GB" sz="2800" u="none" strike="noStrike" dirty="0">
                <a:solidFill>
                  <a:schemeClr val="accent6">
                    <a:lumMod val="75000"/>
                  </a:schemeClr>
                </a:solidFill>
                <a:effectLst/>
                <a:highlight>
                  <a:srgbClr val="FFFFFF"/>
                </a:highlight>
                <a:latin typeface="Roboto" panose="02000000000000000000" pitchFamily="2" charset="0"/>
                <a:ea typeface="Roboto" panose="02000000000000000000" pitchFamily="2" charset="0"/>
                <a:cs typeface="Roboto" panose="02000000000000000000" pitchFamily="2" charset="0"/>
              </a:rPr>
              <a:t>God can </a:t>
            </a:r>
            <a:r>
              <a:rPr lang="en-GB" sz="2800" dirty="0">
                <a:solidFill>
                  <a:schemeClr val="accent6">
                    <a:lumMod val="75000"/>
                  </a:schemeClr>
                </a:solidFill>
                <a:highlight>
                  <a:srgbClr val="FFFFFF"/>
                </a:highlight>
                <a:latin typeface="Roboto" panose="02000000000000000000" pitchFamily="2" charset="0"/>
                <a:ea typeface="Roboto" panose="02000000000000000000" pitchFamily="2" charset="0"/>
                <a:cs typeface="Roboto" panose="02000000000000000000" pitchFamily="2" charset="0"/>
              </a:rPr>
              <a:t>do the impossible …</a:t>
            </a:r>
            <a:endParaRPr lang="en-GB" sz="2800" u="none" strike="noStrike" dirty="0">
              <a:solidFill>
                <a:schemeClr val="accent6">
                  <a:lumMod val="75000"/>
                </a:schemeClr>
              </a:solidFill>
              <a:effectLst/>
              <a:latin typeface="Calibri" panose="020F0502020204030204" pitchFamily="34" charset="0"/>
              <a:ea typeface="Calibri" panose="020F0502020204030204" pitchFamily="34" charset="0"/>
            </a:endParaRPr>
          </a:p>
        </p:txBody>
      </p:sp>
      <p:sp>
        <p:nvSpPr>
          <p:cNvPr id="13" name="TextBox 12">
            <a:extLst>
              <a:ext uri="{FF2B5EF4-FFF2-40B4-BE49-F238E27FC236}">
                <a16:creationId xmlns:a16="http://schemas.microsoft.com/office/drawing/2014/main" id="{C3D4CDB9-35F7-35DF-95C5-F57DDB5C3B54}"/>
              </a:ext>
            </a:extLst>
          </p:cNvPr>
          <p:cNvSpPr txBox="1"/>
          <p:nvPr/>
        </p:nvSpPr>
        <p:spPr>
          <a:xfrm>
            <a:off x="311584" y="1741107"/>
            <a:ext cx="2879422" cy="557653"/>
          </a:xfrm>
          <a:prstGeom prst="rect">
            <a:avLst/>
          </a:prstGeom>
          <a:noFill/>
        </p:spPr>
        <p:txBody>
          <a:bodyPr wrap="square">
            <a:spAutoFit/>
          </a:bodyPr>
          <a:lstStyle/>
          <a:p>
            <a:pPr marL="0" lvl="0" indent="0">
              <a:lnSpc>
                <a:spcPct val="115000"/>
              </a:lnSpc>
              <a:buFont typeface="Symbol" panose="05050102010706020507" pitchFamily="18" charset="2"/>
              <a:buNone/>
            </a:pPr>
            <a:r>
              <a:rPr lang="en-GB" sz="2800" u="none" strike="noStrike" dirty="0">
                <a:solidFill>
                  <a:srgbClr val="C00000"/>
                </a:solidFill>
                <a:effectLst/>
                <a:highlight>
                  <a:srgbClr val="FFFFFF"/>
                </a:highlight>
                <a:latin typeface="Roboto" panose="02000000000000000000" pitchFamily="2" charset="0"/>
                <a:ea typeface="Roboto" panose="02000000000000000000" pitchFamily="2" charset="0"/>
                <a:cs typeface="Roboto" panose="02000000000000000000" pitchFamily="2" charset="0"/>
              </a:rPr>
              <a:t>“I trusted You</a:t>
            </a:r>
            <a:r>
              <a:rPr lang="en-GB" sz="2800" dirty="0">
                <a:solidFill>
                  <a:srgbClr val="C00000"/>
                </a:solidFill>
                <a:highlight>
                  <a:srgbClr val="FFFFFF"/>
                </a:highlight>
                <a:latin typeface="Roboto" panose="02000000000000000000" pitchFamily="2" charset="0"/>
                <a:ea typeface="Roboto" panose="02000000000000000000" pitchFamily="2" charset="0"/>
                <a:cs typeface="Roboto" panose="02000000000000000000" pitchFamily="2" charset="0"/>
              </a:rPr>
              <a:t>…</a:t>
            </a:r>
            <a:endParaRPr lang="en-GB" sz="2800" u="none" strike="noStrike" dirty="0">
              <a:solidFill>
                <a:srgbClr val="C00000"/>
              </a:solidFill>
              <a:effectLst/>
              <a:latin typeface="Calibri" panose="020F0502020204030204" pitchFamily="34" charset="0"/>
              <a:ea typeface="Calibri" panose="020F0502020204030204" pitchFamily="34" charset="0"/>
            </a:endParaRPr>
          </a:p>
        </p:txBody>
      </p:sp>
      <p:sp>
        <p:nvSpPr>
          <p:cNvPr id="14" name="TextBox 13">
            <a:extLst>
              <a:ext uri="{FF2B5EF4-FFF2-40B4-BE49-F238E27FC236}">
                <a16:creationId xmlns:a16="http://schemas.microsoft.com/office/drawing/2014/main" id="{9F9A2887-22F2-E4B5-F41F-3FD3245540D6}"/>
              </a:ext>
            </a:extLst>
          </p:cNvPr>
          <p:cNvSpPr txBox="1"/>
          <p:nvPr/>
        </p:nvSpPr>
        <p:spPr>
          <a:xfrm>
            <a:off x="8566238" y="1704756"/>
            <a:ext cx="3437349" cy="1053173"/>
          </a:xfrm>
          <a:prstGeom prst="rect">
            <a:avLst/>
          </a:prstGeom>
          <a:noFill/>
        </p:spPr>
        <p:txBody>
          <a:bodyPr wrap="square">
            <a:spAutoFit/>
          </a:bodyPr>
          <a:lstStyle/>
          <a:p>
            <a:pPr marL="0" lvl="0" indent="0">
              <a:lnSpc>
                <a:spcPct val="115000"/>
              </a:lnSpc>
              <a:buFont typeface="Symbol" panose="05050102010706020507" pitchFamily="18" charset="2"/>
              <a:buNone/>
            </a:pPr>
            <a:r>
              <a:rPr lang="en-GB" sz="2800" dirty="0">
                <a:solidFill>
                  <a:srgbClr val="C00000"/>
                </a:solidFill>
                <a:highlight>
                  <a:srgbClr val="FFFFFF"/>
                </a:highlight>
                <a:latin typeface="Roboto" panose="02000000000000000000" pitchFamily="2" charset="0"/>
                <a:ea typeface="Roboto" panose="02000000000000000000" pitchFamily="2" charset="0"/>
                <a:cs typeface="Roboto" panose="02000000000000000000" pitchFamily="2" charset="0"/>
              </a:rPr>
              <a:t>…</a:t>
            </a:r>
            <a:r>
              <a:rPr lang="en-GB" sz="2800" u="none" strike="noStrike" dirty="0">
                <a:solidFill>
                  <a:srgbClr val="C00000"/>
                </a:solidFill>
                <a:effectLst/>
                <a:highlight>
                  <a:srgbClr val="FFFFFF"/>
                </a:highlight>
                <a:latin typeface="Roboto" panose="02000000000000000000" pitchFamily="2" charset="0"/>
                <a:ea typeface="Roboto" panose="02000000000000000000" pitchFamily="2" charset="0"/>
                <a:cs typeface="Roboto" panose="02000000000000000000" pitchFamily="2" charset="0"/>
              </a:rPr>
              <a:t> but this situation got worse!”</a:t>
            </a:r>
            <a:endParaRPr lang="en-GB" sz="2800" u="none" strike="noStrike" dirty="0">
              <a:solidFill>
                <a:srgbClr val="C00000"/>
              </a:solidFill>
              <a:effectLst/>
              <a:latin typeface="Calibri" panose="020F0502020204030204" pitchFamily="34" charset="0"/>
              <a:ea typeface="Calibri" panose="020F0502020204030204" pitchFamily="34" charset="0"/>
            </a:endParaRPr>
          </a:p>
        </p:txBody>
      </p:sp>
      <p:sp>
        <p:nvSpPr>
          <p:cNvPr id="15" name="TextBox 14">
            <a:extLst>
              <a:ext uri="{FF2B5EF4-FFF2-40B4-BE49-F238E27FC236}">
                <a16:creationId xmlns:a16="http://schemas.microsoft.com/office/drawing/2014/main" id="{EA7D7757-B1DB-BA07-D375-E509B343846D}"/>
              </a:ext>
            </a:extLst>
          </p:cNvPr>
          <p:cNvSpPr txBox="1"/>
          <p:nvPr/>
        </p:nvSpPr>
        <p:spPr>
          <a:xfrm>
            <a:off x="8566238" y="3393517"/>
            <a:ext cx="3906034" cy="1548694"/>
          </a:xfrm>
          <a:prstGeom prst="rect">
            <a:avLst/>
          </a:prstGeom>
          <a:noFill/>
        </p:spPr>
        <p:txBody>
          <a:bodyPr wrap="square">
            <a:spAutoFit/>
          </a:bodyPr>
          <a:lstStyle/>
          <a:p>
            <a:pPr marL="0" lvl="0" indent="0">
              <a:lnSpc>
                <a:spcPct val="115000"/>
              </a:lnSpc>
              <a:buFont typeface="Symbol" panose="05050102010706020507" pitchFamily="18" charset="2"/>
              <a:buNone/>
            </a:pPr>
            <a:r>
              <a:rPr lang="en-GB" sz="2800" u="none" strike="noStrike" dirty="0">
                <a:solidFill>
                  <a:srgbClr val="0070C0"/>
                </a:solidFill>
                <a:effectLst/>
                <a:highlight>
                  <a:srgbClr val="FFFFFF"/>
                </a:highlight>
                <a:latin typeface="Roboto" panose="02000000000000000000" pitchFamily="2" charset="0"/>
                <a:ea typeface="Roboto" panose="02000000000000000000" pitchFamily="2" charset="0"/>
                <a:cs typeface="Roboto" panose="02000000000000000000" pitchFamily="2" charset="0"/>
              </a:rPr>
              <a:t>…but redundancy/ health diagnosis has made me panic</a:t>
            </a:r>
            <a:endParaRPr lang="en-GB" sz="2800" u="none" strike="noStrike" dirty="0">
              <a:solidFill>
                <a:srgbClr val="0070C0"/>
              </a:solidFill>
              <a:effectLst/>
              <a:latin typeface="Calibri" panose="020F0502020204030204" pitchFamily="34" charset="0"/>
              <a:ea typeface="Calibri" panose="020F0502020204030204" pitchFamily="34" charset="0"/>
            </a:endParaRPr>
          </a:p>
        </p:txBody>
      </p:sp>
      <p:sp>
        <p:nvSpPr>
          <p:cNvPr id="16" name="TextBox 15">
            <a:extLst>
              <a:ext uri="{FF2B5EF4-FFF2-40B4-BE49-F238E27FC236}">
                <a16:creationId xmlns:a16="http://schemas.microsoft.com/office/drawing/2014/main" id="{1C15D9B2-90A3-B6F5-B471-BDAF2D1A13BE}"/>
              </a:ext>
            </a:extLst>
          </p:cNvPr>
          <p:cNvSpPr txBox="1"/>
          <p:nvPr/>
        </p:nvSpPr>
        <p:spPr>
          <a:xfrm>
            <a:off x="7314157" y="5390941"/>
            <a:ext cx="4758846" cy="557653"/>
          </a:xfrm>
          <a:prstGeom prst="rect">
            <a:avLst/>
          </a:prstGeom>
          <a:noFill/>
        </p:spPr>
        <p:txBody>
          <a:bodyPr wrap="square">
            <a:spAutoFit/>
          </a:bodyPr>
          <a:lstStyle/>
          <a:p>
            <a:pPr marL="0" lvl="0" indent="0">
              <a:lnSpc>
                <a:spcPct val="115000"/>
              </a:lnSpc>
              <a:buFont typeface="Symbol" panose="05050102010706020507" pitchFamily="18" charset="2"/>
              <a:buNone/>
            </a:pPr>
            <a:r>
              <a:rPr lang="en-GB" sz="2800" dirty="0">
                <a:solidFill>
                  <a:schemeClr val="accent6">
                    <a:lumMod val="75000"/>
                  </a:schemeClr>
                </a:solidFill>
                <a:highlight>
                  <a:srgbClr val="FFFFFF"/>
                </a:highlight>
                <a:latin typeface="Roboto" panose="02000000000000000000" pitchFamily="2" charset="0"/>
                <a:ea typeface="Roboto" panose="02000000000000000000" pitchFamily="2" charset="0"/>
                <a:cs typeface="Roboto" panose="02000000000000000000" pitchFamily="2" charset="0"/>
              </a:rPr>
              <a:t>… but let’s be pragmatic here</a:t>
            </a:r>
            <a:endParaRPr lang="en-GB" sz="2800" u="none" strike="noStrike" dirty="0">
              <a:solidFill>
                <a:schemeClr val="accent6">
                  <a:lumMod val="75000"/>
                </a:schemeClr>
              </a:solidFill>
              <a:effectLst/>
              <a:latin typeface="Calibri" panose="020F0502020204030204" pitchFamily="34" charset="0"/>
              <a:ea typeface="Calibri" panose="020F0502020204030204" pitchFamily="34" charset="0"/>
            </a:endParaRPr>
          </a:p>
        </p:txBody>
      </p:sp>
      <p:sp>
        <p:nvSpPr>
          <p:cNvPr id="17" name="TextBox 16">
            <a:extLst>
              <a:ext uri="{FF2B5EF4-FFF2-40B4-BE49-F238E27FC236}">
                <a16:creationId xmlns:a16="http://schemas.microsoft.com/office/drawing/2014/main" id="{FCFE6377-9452-3C3B-A7DB-B5A9F77AFEDC}"/>
              </a:ext>
            </a:extLst>
          </p:cNvPr>
          <p:cNvSpPr txBox="1"/>
          <p:nvPr/>
        </p:nvSpPr>
        <p:spPr>
          <a:xfrm>
            <a:off x="311583" y="351752"/>
            <a:ext cx="4133195" cy="557653"/>
          </a:xfrm>
          <a:prstGeom prst="rect">
            <a:avLst/>
          </a:prstGeom>
          <a:noFill/>
        </p:spPr>
        <p:txBody>
          <a:bodyPr wrap="square">
            <a:spAutoFit/>
          </a:bodyPr>
          <a:lstStyle/>
          <a:p>
            <a:pPr marL="0" lvl="0" indent="0">
              <a:lnSpc>
                <a:spcPct val="115000"/>
              </a:lnSpc>
              <a:buFont typeface="Symbol" panose="05050102010706020507" pitchFamily="18" charset="2"/>
              <a:buNone/>
            </a:pPr>
            <a:r>
              <a:rPr lang="en-GB" sz="2800" u="none" strike="noStrike" dirty="0">
                <a:effectLst/>
                <a:highlight>
                  <a:srgbClr val="FFFFFF"/>
                </a:highlight>
                <a:latin typeface="Roboto" panose="02000000000000000000" pitchFamily="2" charset="0"/>
                <a:ea typeface="Roboto" panose="02000000000000000000" pitchFamily="2" charset="0"/>
                <a:cs typeface="Roboto" panose="02000000000000000000" pitchFamily="2" charset="0"/>
              </a:rPr>
              <a:t>You </a:t>
            </a:r>
            <a:r>
              <a:rPr lang="en-GB" sz="2800" dirty="0">
                <a:highlight>
                  <a:srgbClr val="FFFFFF"/>
                </a:highlight>
                <a:latin typeface="Roboto" panose="02000000000000000000" pitchFamily="2" charset="0"/>
                <a:ea typeface="Roboto" panose="02000000000000000000" pitchFamily="2" charset="0"/>
                <a:cs typeface="Roboto" panose="02000000000000000000" pitchFamily="2" charset="0"/>
              </a:rPr>
              <a:t>love </a:t>
            </a:r>
            <a:r>
              <a:rPr lang="en-GB" sz="2800" u="none" strike="noStrike" dirty="0">
                <a:effectLst/>
                <a:highlight>
                  <a:srgbClr val="FFFFFF"/>
                </a:highlight>
                <a:latin typeface="Roboto" panose="02000000000000000000" pitchFamily="2" charset="0"/>
                <a:ea typeface="Roboto" panose="02000000000000000000" pitchFamily="2" charset="0"/>
                <a:cs typeface="Roboto" panose="02000000000000000000" pitchFamily="2" charset="0"/>
              </a:rPr>
              <a:t>commitment…</a:t>
            </a:r>
            <a:endParaRPr lang="en-GB" sz="2800" u="none" strike="noStrike"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809203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0" grpId="0"/>
      <p:bldP spid="12" grpId="0"/>
      <p:bldP spid="13" grpId="0"/>
      <p:bldP spid="14" grpId="0"/>
      <p:bldP spid="15" grpId="0"/>
      <p:bldP spid="16"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Nailing the colours - Wikipedia">
            <a:extLst>
              <a:ext uri="{FF2B5EF4-FFF2-40B4-BE49-F238E27FC236}">
                <a16:creationId xmlns:a16="http://schemas.microsoft.com/office/drawing/2014/main" id="{EE7AF562-D4FF-FDE9-0CE6-192E0CA759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1738" y="0"/>
            <a:ext cx="978852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Rounded Corners 1">
            <a:extLst>
              <a:ext uri="{FF2B5EF4-FFF2-40B4-BE49-F238E27FC236}">
                <a16:creationId xmlns:a16="http://schemas.microsoft.com/office/drawing/2014/main" id="{8D78200A-9873-DD4A-F46A-E98900512F09}"/>
              </a:ext>
            </a:extLst>
          </p:cNvPr>
          <p:cNvSpPr/>
          <p:nvPr/>
        </p:nvSpPr>
        <p:spPr>
          <a:xfrm>
            <a:off x="2968083" y="6063785"/>
            <a:ext cx="6255834" cy="49623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bg1"/>
                </a:solidFill>
              </a:rPr>
              <a:t>Nailing colours to the mast</a:t>
            </a:r>
            <a:endParaRPr lang="en-GB" sz="2800" dirty="0"/>
          </a:p>
        </p:txBody>
      </p:sp>
      <p:sp>
        <p:nvSpPr>
          <p:cNvPr id="4" name="TextBox 3">
            <a:extLst>
              <a:ext uri="{FF2B5EF4-FFF2-40B4-BE49-F238E27FC236}">
                <a16:creationId xmlns:a16="http://schemas.microsoft.com/office/drawing/2014/main" id="{6DF96864-EDDA-7781-92CC-834A6A3BD654}"/>
              </a:ext>
            </a:extLst>
          </p:cNvPr>
          <p:cNvSpPr txBox="1"/>
          <p:nvPr/>
        </p:nvSpPr>
        <p:spPr>
          <a:xfrm>
            <a:off x="5498926" y="0"/>
            <a:ext cx="6613742" cy="1384995"/>
          </a:xfrm>
          <a:prstGeom prst="rect">
            <a:avLst/>
          </a:prstGeom>
          <a:solidFill>
            <a:schemeClr val="bg1"/>
          </a:solidFill>
        </p:spPr>
        <p:txBody>
          <a:bodyPr wrap="square">
            <a:spAutoFit/>
          </a:bodyPr>
          <a:lstStyle/>
          <a:p>
            <a:r>
              <a:rPr lang="en-GB" sz="2800" b="1" kern="100" dirty="0">
                <a:effectLst/>
                <a:latin typeface="Calibri" panose="020F0502020204030204" pitchFamily="34" charset="0"/>
                <a:ea typeface="Calibri" panose="020F0502020204030204" pitchFamily="34" charset="0"/>
                <a:cs typeface="Times New Roman" panose="02020603050405020304" pitchFamily="18" charset="0"/>
              </a:rPr>
              <a:t>Question 1:</a:t>
            </a:r>
          </a:p>
          <a:p>
            <a:r>
              <a:rPr lang="en-GB" sz="2800" kern="100" dirty="0">
                <a:effectLst/>
                <a:latin typeface="Calibri" panose="020F0502020204030204" pitchFamily="34" charset="0"/>
                <a:ea typeface="Calibri" panose="020F0502020204030204" pitchFamily="34" charset="0"/>
                <a:cs typeface="Times New Roman" panose="02020603050405020304" pitchFamily="18" charset="0"/>
              </a:rPr>
              <a:t>Is there an area in your life where you would like to nail your colours to the mast today? </a:t>
            </a:r>
          </a:p>
        </p:txBody>
      </p:sp>
    </p:spTree>
    <p:extLst>
      <p:ext uri="{BB962C8B-B14F-4D97-AF65-F5344CB8AC3E}">
        <p14:creationId xmlns:p14="http://schemas.microsoft.com/office/powerpoint/2010/main" val="1282026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FC13B-FEF6-9609-EA3E-295A35A09B8F}"/>
              </a:ext>
            </a:extLst>
          </p:cNvPr>
          <p:cNvSpPr>
            <a:spLocks noGrp="1"/>
          </p:cNvSpPr>
          <p:nvPr>
            <p:ph type="title"/>
          </p:nvPr>
        </p:nvSpPr>
        <p:spPr>
          <a:solidFill>
            <a:schemeClr val="accent1">
              <a:lumMod val="75000"/>
            </a:schemeClr>
          </a:solidFill>
        </p:spPr>
        <p:txBody>
          <a:bodyPr/>
          <a:lstStyle/>
          <a:p>
            <a:pPr algn="ctr"/>
            <a:r>
              <a:rPr lang="en-GB" b="1" dirty="0">
                <a:solidFill>
                  <a:schemeClr val="bg1"/>
                </a:solidFill>
              </a:rPr>
              <a:t>(3) Mercifully submits evidence </a:t>
            </a:r>
          </a:p>
        </p:txBody>
      </p:sp>
      <p:pic>
        <p:nvPicPr>
          <p:cNvPr id="2050" name="Picture 2" descr="Suddenly the fire of the Lord fell and burned up the sacrifice, the wood, the stones and the soil. It also licked up the water in the trench. The people fell face down to the ground and cried, ‘The Lord he is God! The Lord he is God!’ – Slide 18">
            <a:extLst>
              <a:ext uri="{FF2B5EF4-FFF2-40B4-BE49-F238E27FC236}">
                <a16:creationId xmlns:a16="http://schemas.microsoft.com/office/drawing/2014/main" id="{56DE98D1-F4BA-610B-1594-1ED0936233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776251"/>
            <a:ext cx="6519797" cy="488984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1E8A202-694A-60ED-925A-9C8077FC0224}"/>
              </a:ext>
            </a:extLst>
          </p:cNvPr>
          <p:cNvSpPr txBox="1"/>
          <p:nvPr/>
        </p:nvSpPr>
        <p:spPr>
          <a:xfrm>
            <a:off x="7783882" y="3012510"/>
            <a:ext cx="3984320" cy="2677656"/>
          </a:xfrm>
          <a:prstGeom prst="rect">
            <a:avLst/>
          </a:prstGeom>
          <a:solidFill>
            <a:schemeClr val="bg1"/>
          </a:solidFill>
        </p:spPr>
        <p:txBody>
          <a:bodyPr wrap="square">
            <a:spAutoFit/>
          </a:bodyPr>
          <a:lstStyle/>
          <a:p>
            <a:pPr algn="ctr"/>
            <a:r>
              <a:rPr lang="en-GB" sz="2800" b="1" kern="100" dirty="0">
                <a:effectLst/>
                <a:latin typeface="Calibri" panose="020F0502020204030204" pitchFamily="34" charset="0"/>
                <a:ea typeface="Calibri" panose="020F0502020204030204" pitchFamily="34" charset="0"/>
                <a:cs typeface="Times New Roman" panose="02020603050405020304" pitchFamily="18" charset="0"/>
              </a:rPr>
              <a:t>Question 2:</a:t>
            </a:r>
          </a:p>
          <a:p>
            <a:pPr algn="ctr"/>
            <a:r>
              <a:rPr lang="en-GB" sz="2800" kern="100" dirty="0">
                <a:latin typeface="Calibri" panose="020F0502020204030204" pitchFamily="34" charset="0"/>
                <a:ea typeface="Calibri" panose="020F0502020204030204" pitchFamily="34" charset="0"/>
                <a:cs typeface="Times New Roman" panose="02020603050405020304" pitchFamily="18" charset="0"/>
              </a:rPr>
              <a:t>Do you want God to confirm His nature to you (again or for the first time)? </a:t>
            </a:r>
          </a:p>
          <a:p>
            <a:pPr algn="ctr"/>
            <a:r>
              <a:rPr lang="en-GB" sz="2800" kern="100" dirty="0">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1290653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1000" fill="hold"/>
                                        <p:tgtEl>
                                          <p:spTgt spid="2050"/>
                                        </p:tgtEl>
                                        <p:attrNameLst>
                                          <p:attrName>ppt_w</p:attrName>
                                        </p:attrNameLst>
                                      </p:cBhvr>
                                      <p:tavLst>
                                        <p:tav tm="0">
                                          <p:val>
                                            <p:fltVal val="0"/>
                                          </p:val>
                                        </p:tav>
                                        <p:tav tm="100000">
                                          <p:val>
                                            <p:strVal val="#ppt_w"/>
                                          </p:val>
                                        </p:tav>
                                      </p:tavLst>
                                    </p:anim>
                                    <p:anim calcmode="lin" valueType="num">
                                      <p:cBhvr>
                                        <p:cTn id="8" dur="1000" fill="hold"/>
                                        <p:tgtEl>
                                          <p:spTgt spid="2050"/>
                                        </p:tgtEl>
                                        <p:attrNameLst>
                                          <p:attrName>ppt_h</p:attrName>
                                        </p:attrNameLst>
                                      </p:cBhvr>
                                      <p:tavLst>
                                        <p:tav tm="0">
                                          <p:val>
                                            <p:fltVal val="0"/>
                                          </p:val>
                                        </p:tav>
                                        <p:tav tm="100000">
                                          <p:val>
                                            <p:strVal val="#ppt_h"/>
                                          </p:val>
                                        </p:tav>
                                      </p:tavLst>
                                    </p:anim>
                                    <p:anim calcmode="lin" valueType="num">
                                      <p:cBhvr>
                                        <p:cTn id="9" dur="1000" fill="hold"/>
                                        <p:tgtEl>
                                          <p:spTgt spid="2050"/>
                                        </p:tgtEl>
                                        <p:attrNameLst>
                                          <p:attrName>style.rotation</p:attrName>
                                        </p:attrNameLst>
                                      </p:cBhvr>
                                      <p:tavLst>
                                        <p:tav tm="0">
                                          <p:val>
                                            <p:fltVal val="90"/>
                                          </p:val>
                                        </p:tav>
                                        <p:tav tm="100000">
                                          <p:val>
                                            <p:fltVal val="0"/>
                                          </p:val>
                                        </p:tav>
                                      </p:tavLst>
                                    </p:anim>
                                    <p:animEffect transition="in" filter="fade">
                                      <p:cBhvr>
                                        <p:cTn id="10" dur="1000"/>
                                        <p:tgtEl>
                                          <p:spTgt spid="205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FC13B-FEF6-9609-EA3E-295A35A09B8F}"/>
              </a:ext>
            </a:extLst>
          </p:cNvPr>
          <p:cNvSpPr>
            <a:spLocks noGrp="1"/>
          </p:cNvSpPr>
          <p:nvPr>
            <p:ph type="title"/>
          </p:nvPr>
        </p:nvSpPr>
        <p:spPr>
          <a:solidFill>
            <a:schemeClr val="accent1">
              <a:lumMod val="75000"/>
            </a:schemeClr>
          </a:solidFill>
        </p:spPr>
        <p:txBody>
          <a:bodyPr/>
          <a:lstStyle/>
          <a:p>
            <a:pPr algn="ctr"/>
            <a:r>
              <a:rPr lang="en-GB" b="1" dirty="0">
                <a:solidFill>
                  <a:schemeClr val="bg1"/>
                </a:solidFill>
              </a:rPr>
              <a:t>(4) How did I end up here? My choice or His?</a:t>
            </a:r>
          </a:p>
        </p:txBody>
      </p:sp>
      <p:sp>
        <p:nvSpPr>
          <p:cNvPr id="6" name="TextBox 5">
            <a:extLst>
              <a:ext uri="{FF2B5EF4-FFF2-40B4-BE49-F238E27FC236}">
                <a16:creationId xmlns:a16="http://schemas.microsoft.com/office/drawing/2014/main" id="{0A891240-09DD-3100-AD0C-A247D92E6238}"/>
              </a:ext>
            </a:extLst>
          </p:cNvPr>
          <p:cNvSpPr txBox="1"/>
          <p:nvPr/>
        </p:nvSpPr>
        <p:spPr>
          <a:xfrm>
            <a:off x="7012723" y="3092568"/>
            <a:ext cx="4166374" cy="2677656"/>
          </a:xfrm>
          <a:prstGeom prst="rect">
            <a:avLst/>
          </a:prstGeom>
          <a:noFill/>
        </p:spPr>
        <p:txBody>
          <a:bodyPr wrap="square">
            <a:spAutoFit/>
          </a:bodyPr>
          <a:lstStyle/>
          <a:p>
            <a:r>
              <a:rPr lang="en-GB" sz="2800" b="1" i="0" baseline="30000" dirty="0">
                <a:solidFill>
                  <a:srgbClr val="000000"/>
                </a:solidFill>
                <a:effectLst/>
                <a:latin typeface="system-ui"/>
              </a:rPr>
              <a:t>37 </a:t>
            </a:r>
            <a:r>
              <a:rPr lang="en-GB" sz="2800" b="0" i="0" dirty="0">
                <a:solidFill>
                  <a:srgbClr val="000000"/>
                </a:solidFill>
                <a:effectLst/>
                <a:latin typeface="system-ui"/>
              </a:rPr>
              <a:t>Answer me, </a:t>
            </a:r>
            <a:r>
              <a:rPr lang="en-GB" sz="2800" b="0" i="0" cap="small" dirty="0">
                <a:solidFill>
                  <a:srgbClr val="000000"/>
                </a:solidFill>
                <a:effectLst/>
                <a:latin typeface="system-ui"/>
              </a:rPr>
              <a:t>Lord</a:t>
            </a:r>
            <a:r>
              <a:rPr lang="en-GB" sz="2800" b="0" i="0" dirty="0">
                <a:solidFill>
                  <a:srgbClr val="000000"/>
                </a:solidFill>
                <a:effectLst/>
                <a:latin typeface="system-ui"/>
              </a:rPr>
              <a:t>, answer me, so these people will know that you, </a:t>
            </a:r>
            <a:r>
              <a:rPr lang="en-GB" sz="2800" b="0" i="0" cap="small" dirty="0">
                <a:solidFill>
                  <a:srgbClr val="000000"/>
                </a:solidFill>
                <a:effectLst/>
                <a:latin typeface="system-ui"/>
              </a:rPr>
              <a:t>Lord</a:t>
            </a:r>
            <a:r>
              <a:rPr lang="en-GB" sz="2800" b="0" i="0" dirty="0">
                <a:solidFill>
                  <a:srgbClr val="000000"/>
                </a:solidFill>
                <a:effectLst/>
                <a:latin typeface="system-ui"/>
              </a:rPr>
              <a:t>, are God, and that </a:t>
            </a:r>
            <a:r>
              <a:rPr lang="en-GB" sz="2800" b="1" i="0" dirty="0">
                <a:solidFill>
                  <a:srgbClr val="FF0000"/>
                </a:solidFill>
                <a:effectLst/>
                <a:latin typeface="system-ui"/>
              </a:rPr>
              <a:t>you </a:t>
            </a:r>
            <a:r>
              <a:rPr lang="en-GB" sz="2800" b="0" i="0" dirty="0">
                <a:solidFill>
                  <a:srgbClr val="000000"/>
                </a:solidFill>
                <a:effectLst/>
                <a:latin typeface="system-ui"/>
              </a:rPr>
              <a:t>are turning their hearts back again.”</a:t>
            </a:r>
            <a:endParaRPr lang="en-GB" sz="2800" dirty="0"/>
          </a:p>
        </p:txBody>
      </p:sp>
      <p:sp>
        <p:nvSpPr>
          <p:cNvPr id="8" name="TextBox 7">
            <a:extLst>
              <a:ext uri="{FF2B5EF4-FFF2-40B4-BE49-F238E27FC236}">
                <a16:creationId xmlns:a16="http://schemas.microsoft.com/office/drawing/2014/main" id="{BED69819-301E-BDED-A60D-C161522226F2}"/>
              </a:ext>
            </a:extLst>
          </p:cNvPr>
          <p:cNvSpPr txBox="1"/>
          <p:nvPr/>
        </p:nvSpPr>
        <p:spPr>
          <a:xfrm>
            <a:off x="1035206" y="3105834"/>
            <a:ext cx="4684906" cy="1384995"/>
          </a:xfrm>
          <a:prstGeom prst="rect">
            <a:avLst/>
          </a:prstGeom>
          <a:noFill/>
        </p:spPr>
        <p:txBody>
          <a:bodyPr wrap="square">
            <a:spAutoFit/>
          </a:bodyPr>
          <a:lstStyle/>
          <a:p>
            <a:r>
              <a:rPr lang="en-GB" sz="2800" b="1" baseline="30000" dirty="0">
                <a:solidFill>
                  <a:srgbClr val="000000"/>
                </a:solidFill>
                <a:latin typeface="system-ui"/>
              </a:rPr>
              <a:t>21</a:t>
            </a:r>
            <a:r>
              <a:rPr lang="en-GB" sz="2800" b="1" i="0" baseline="30000" dirty="0">
                <a:solidFill>
                  <a:srgbClr val="000000"/>
                </a:solidFill>
                <a:effectLst/>
                <a:latin typeface="system-ui"/>
              </a:rPr>
              <a:t> </a:t>
            </a:r>
            <a:r>
              <a:rPr lang="en-GB" sz="2800" b="0" i="0" dirty="0">
                <a:solidFill>
                  <a:srgbClr val="000000"/>
                </a:solidFill>
                <a:effectLst/>
                <a:latin typeface="system-ui"/>
              </a:rPr>
              <a:t>…If the </a:t>
            </a:r>
            <a:r>
              <a:rPr lang="en-GB" sz="2800" b="0" i="0" cap="small" dirty="0">
                <a:solidFill>
                  <a:srgbClr val="000000"/>
                </a:solidFill>
                <a:effectLst/>
                <a:latin typeface="system-ui"/>
              </a:rPr>
              <a:t>Lord</a:t>
            </a:r>
            <a:r>
              <a:rPr lang="en-GB" sz="2800" b="0" i="0" dirty="0">
                <a:solidFill>
                  <a:srgbClr val="000000"/>
                </a:solidFill>
                <a:effectLst/>
                <a:latin typeface="system-ui"/>
              </a:rPr>
              <a:t> is God, follow him; but if Baal is God, follow him.”</a:t>
            </a:r>
            <a:endParaRPr lang="en-GB" sz="2800" dirty="0"/>
          </a:p>
        </p:txBody>
      </p:sp>
      <p:sp>
        <p:nvSpPr>
          <p:cNvPr id="10" name="TextBox 9">
            <a:extLst>
              <a:ext uri="{FF2B5EF4-FFF2-40B4-BE49-F238E27FC236}">
                <a16:creationId xmlns:a16="http://schemas.microsoft.com/office/drawing/2014/main" id="{89D45F48-13F9-0B9A-301F-F5385A60B2B8}"/>
              </a:ext>
            </a:extLst>
          </p:cNvPr>
          <p:cNvSpPr txBox="1"/>
          <p:nvPr/>
        </p:nvSpPr>
        <p:spPr>
          <a:xfrm>
            <a:off x="5879405" y="3908176"/>
            <a:ext cx="696760" cy="523220"/>
          </a:xfrm>
          <a:prstGeom prst="rect">
            <a:avLst/>
          </a:prstGeom>
          <a:noFill/>
        </p:spPr>
        <p:txBody>
          <a:bodyPr wrap="square">
            <a:spAutoFit/>
          </a:bodyPr>
          <a:lstStyle/>
          <a:p>
            <a:r>
              <a:rPr lang="en-GB" sz="2800" b="0" i="0" dirty="0">
                <a:solidFill>
                  <a:srgbClr val="000000"/>
                </a:solidFill>
                <a:effectLst/>
                <a:latin typeface="system-ui"/>
              </a:rPr>
              <a:t>Or</a:t>
            </a:r>
            <a:endParaRPr lang="en-GB" sz="2800" dirty="0"/>
          </a:p>
        </p:txBody>
      </p:sp>
      <p:sp>
        <p:nvSpPr>
          <p:cNvPr id="11" name="TextBox 10">
            <a:extLst>
              <a:ext uri="{FF2B5EF4-FFF2-40B4-BE49-F238E27FC236}">
                <a16:creationId xmlns:a16="http://schemas.microsoft.com/office/drawing/2014/main" id="{6DC55EDC-6852-E6CA-96AF-422D5FBF67F3}"/>
              </a:ext>
            </a:extLst>
          </p:cNvPr>
          <p:cNvSpPr txBox="1"/>
          <p:nvPr/>
        </p:nvSpPr>
        <p:spPr>
          <a:xfrm>
            <a:off x="2680899" y="2130018"/>
            <a:ext cx="575868" cy="523220"/>
          </a:xfrm>
          <a:prstGeom prst="rect">
            <a:avLst/>
          </a:prstGeom>
        </p:spPr>
        <p:style>
          <a:lnRef idx="2">
            <a:schemeClr val="dk1">
              <a:shade val="15000"/>
            </a:schemeClr>
          </a:lnRef>
          <a:fillRef idx="1">
            <a:schemeClr val="dk1"/>
          </a:fillRef>
          <a:effectRef idx="0">
            <a:schemeClr val="dk1"/>
          </a:effectRef>
          <a:fontRef idx="minor">
            <a:schemeClr val="lt1"/>
          </a:fontRef>
        </p:style>
        <p:txBody>
          <a:bodyPr wrap="square">
            <a:spAutoFit/>
          </a:bodyPr>
          <a:lstStyle/>
          <a:p>
            <a:r>
              <a:rPr lang="en-GB" sz="2800" b="1" i="0" dirty="0">
                <a:solidFill>
                  <a:schemeClr val="bg1"/>
                </a:solidFill>
                <a:effectLst/>
                <a:latin typeface="system-ui"/>
              </a:rPr>
              <a:t>Us</a:t>
            </a:r>
            <a:endParaRPr lang="en-GB" sz="2800" b="1" dirty="0">
              <a:solidFill>
                <a:schemeClr val="bg1"/>
              </a:solidFill>
            </a:endParaRPr>
          </a:p>
        </p:txBody>
      </p:sp>
      <p:sp>
        <p:nvSpPr>
          <p:cNvPr id="12" name="TextBox 11">
            <a:extLst>
              <a:ext uri="{FF2B5EF4-FFF2-40B4-BE49-F238E27FC236}">
                <a16:creationId xmlns:a16="http://schemas.microsoft.com/office/drawing/2014/main" id="{0AD2D135-CBEF-A89F-5DE2-4860870A59AC}"/>
              </a:ext>
            </a:extLst>
          </p:cNvPr>
          <p:cNvSpPr txBox="1"/>
          <p:nvPr/>
        </p:nvSpPr>
        <p:spPr>
          <a:xfrm>
            <a:off x="8495017" y="2130018"/>
            <a:ext cx="863906" cy="523220"/>
          </a:xfrm>
          <a:prstGeom prst="rect">
            <a:avLst/>
          </a:prstGeom>
        </p:spPr>
        <p:style>
          <a:lnRef idx="2">
            <a:schemeClr val="dk1">
              <a:shade val="15000"/>
            </a:schemeClr>
          </a:lnRef>
          <a:fillRef idx="1">
            <a:schemeClr val="dk1"/>
          </a:fillRef>
          <a:effectRef idx="0">
            <a:schemeClr val="dk1"/>
          </a:effectRef>
          <a:fontRef idx="minor">
            <a:schemeClr val="lt1"/>
          </a:fontRef>
        </p:style>
        <p:txBody>
          <a:bodyPr wrap="square">
            <a:spAutoFit/>
          </a:bodyPr>
          <a:lstStyle/>
          <a:p>
            <a:r>
              <a:rPr lang="en-GB" sz="2800" b="1" dirty="0">
                <a:solidFill>
                  <a:schemeClr val="bg1"/>
                </a:solidFill>
                <a:latin typeface="system-ui"/>
              </a:rPr>
              <a:t>God</a:t>
            </a:r>
            <a:endParaRPr lang="en-GB" sz="2800" b="1" dirty="0">
              <a:solidFill>
                <a:schemeClr val="bg1"/>
              </a:solidFill>
            </a:endParaRPr>
          </a:p>
        </p:txBody>
      </p:sp>
    </p:spTree>
    <p:extLst>
      <p:ext uri="{BB962C8B-B14F-4D97-AF65-F5344CB8AC3E}">
        <p14:creationId xmlns:p14="http://schemas.microsoft.com/office/powerpoint/2010/main" val="3252426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1" grpId="0" animBg="1"/>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FCF63-E0F7-A2E8-0D16-CF216CAA895C}"/>
              </a:ext>
            </a:extLst>
          </p:cNvPr>
          <p:cNvSpPr>
            <a:spLocks noGrp="1"/>
          </p:cNvSpPr>
          <p:nvPr>
            <p:ph type="title"/>
          </p:nvPr>
        </p:nvSpPr>
        <p:spPr/>
        <p:txBody>
          <a:bodyPr/>
          <a:lstStyle/>
          <a:p>
            <a:endParaRPr lang="en-GB"/>
          </a:p>
        </p:txBody>
      </p:sp>
      <p:pic>
        <p:nvPicPr>
          <p:cNvPr id="4" name="7th @ 7">
            <a:hlinkClick r:id="" action="ppaction://media"/>
            <a:extLst>
              <a:ext uri="{FF2B5EF4-FFF2-40B4-BE49-F238E27FC236}">
                <a16:creationId xmlns:a16="http://schemas.microsoft.com/office/drawing/2014/main" id="{E53B00A9-40D7-C1FB-62C4-2E99653078B8}"/>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7844"/>
          </a:xfrm>
        </p:spPr>
      </p:pic>
    </p:spTree>
    <p:extLst>
      <p:ext uri="{BB962C8B-B14F-4D97-AF65-F5344CB8AC3E}">
        <p14:creationId xmlns:p14="http://schemas.microsoft.com/office/powerpoint/2010/main" val="4261534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506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F3BB3-C5CA-E1D1-736E-D027D0BAB156}"/>
              </a:ext>
            </a:extLst>
          </p:cNvPr>
          <p:cNvSpPr>
            <a:spLocks noGrp="1"/>
          </p:cNvSpPr>
          <p:nvPr>
            <p:ph type="title"/>
          </p:nvPr>
        </p:nvSpPr>
        <p:spPr/>
        <p:txBody>
          <a:bodyPr/>
          <a:lstStyle/>
          <a:p>
            <a:endParaRPr lang="en-GB" dirty="0"/>
          </a:p>
        </p:txBody>
      </p:sp>
      <p:pic>
        <p:nvPicPr>
          <p:cNvPr id="4" name="Right on time">
            <a:hlinkClick r:id="" action="ppaction://media"/>
            <a:extLst>
              <a:ext uri="{FF2B5EF4-FFF2-40B4-BE49-F238E27FC236}">
                <a16:creationId xmlns:a16="http://schemas.microsoft.com/office/drawing/2014/main" id="{547699CD-AE07-5969-48E4-C94A93BB509F}"/>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0" y="157"/>
            <a:ext cx="12192000" cy="6857843"/>
          </a:xfrm>
        </p:spPr>
      </p:pic>
    </p:spTree>
    <p:extLst>
      <p:ext uri="{BB962C8B-B14F-4D97-AF65-F5344CB8AC3E}">
        <p14:creationId xmlns:p14="http://schemas.microsoft.com/office/powerpoint/2010/main" val="1433179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624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39C6E45-C524-44C4-19B9-1FA1F26E999D}"/>
              </a:ext>
            </a:extLst>
          </p:cNvPr>
          <p:cNvPicPr>
            <a:picLocks noChangeAspect="1"/>
          </p:cNvPicPr>
          <p:nvPr/>
        </p:nvPicPr>
        <p:blipFill>
          <a:blip r:embed="rId3"/>
          <a:stretch>
            <a:fillRect/>
          </a:stretch>
        </p:blipFill>
        <p:spPr>
          <a:xfrm>
            <a:off x="1924874" y="2972003"/>
            <a:ext cx="6724957" cy="3776207"/>
          </a:xfrm>
          <a:prstGeom prst="rect">
            <a:avLst/>
          </a:prstGeom>
        </p:spPr>
      </p:pic>
      <p:pic>
        <p:nvPicPr>
          <p:cNvPr id="5" name="Picture 4">
            <a:extLst>
              <a:ext uri="{FF2B5EF4-FFF2-40B4-BE49-F238E27FC236}">
                <a16:creationId xmlns:a16="http://schemas.microsoft.com/office/drawing/2014/main" id="{F6E312D5-14F4-8300-2FF7-D8D31CAF6595}"/>
              </a:ext>
            </a:extLst>
          </p:cNvPr>
          <p:cNvPicPr>
            <a:picLocks noChangeAspect="1"/>
          </p:cNvPicPr>
          <p:nvPr/>
        </p:nvPicPr>
        <p:blipFill>
          <a:blip r:embed="rId4"/>
          <a:stretch>
            <a:fillRect/>
          </a:stretch>
        </p:blipFill>
        <p:spPr>
          <a:xfrm>
            <a:off x="5609246" y="273141"/>
            <a:ext cx="3243844" cy="2563038"/>
          </a:xfrm>
          <a:prstGeom prst="rect">
            <a:avLst/>
          </a:prstGeom>
        </p:spPr>
      </p:pic>
      <p:pic>
        <p:nvPicPr>
          <p:cNvPr id="7" name="Picture 6">
            <a:extLst>
              <a:ext uri="{FF2B5EF4-FFF2-40B4-BE49-F238E27FC236}">
                <a16:creationId xmlns:a16="http://schemas.microsoft.com/office/drawing/2014/main" id="{F81B2BBF-9A81-8504-F7B6-0DC99171ABDA}"/>
              </a:ext>
            </a:extLst>
          </p:cNvPr>
          <p:cNvPicPr>
            <a:picLocks noChangeAspect="1"/>
          </p:cNvPicPr>
          <p:nvPr/>
        </p:nvPicPr>
        <p:blipFill>
          <a:blip r:embed="rId5"/>
          <a:stretch>
            <a:fillRect/>
          </a:stretch>
        </p:blipFill>
        <p:spPr>
          <a:xfrm>
            <a:off x="252653" y="210319"/>
            <a:ext cx="3086259" cy="2625860"/>
          </a:xfrm>
          <a:prstGeom prst="rect">
            <a:avLst/>
          </a:prstGeom>
        </p:spPr>
      </p:pic>
      <p:sp>
        <p:nvSpPr>
          <p:cNvPr id="8" name="Speech Bubble: Rectangle with Corners Rounded 7">
            <a:extLst>
              <a:ext uri="{FF2B5EF4-FFF2-40B4-BE49-F238E27FC236}">
                <a16:creationId xmlns:a16="http://schemas.microsoft.com/office/drawing/2014/main" id="{52FB3145-B257-F2AE-EBAC-C3998C8D2C07}"/>
              </a:ext>
            </a:extLst>
          </p:cNvPr>
          <p:cNvSpPr/>
          <p:nvPr/>
        </p:nvSpPr>
        <p:spPr>
          <a:xfrm>
            <a:off x="2496652" y="1287419"/>
            <a:ext cx="3049858" cy="1444083"/>
          </a:xfrm>
          <a:prstGeom prst="wedgeRoundRectCallout">
            <a:avLst>
              <a:gd name="adj1" fmla="val -67896"/>
              <a:gd name="adj2" fmla="val -43242"/>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bg1"/>
                </a:solidFill>
              </a:rPr>
              <a:t>The 7</a:t>
            </a:r>
            <a:r>
              <a:rPr lang="en-GB" sz="2800" baseline="30000" dirty="0">
                <a:solidFill>
                  <a:schemeClr val="bg1"/>
                </a:solidFill>
              </a:rPr>
              <a:t>th</a:t>
            </a:r>
            <a:r>
              <a:rPr lang="en-GB" sz="2800" dirty="0">
                <a:solidFill>
                  <a:schemeClr val="bg1"/>
                </a:solidFill>
              </a:rPr>
              <a:t> at 7</a:t>
            </a:r>
            <a:endParaRPr lang="en-GB" sz="2800" dirty="0"/>
          </a:p>
        </p:txBody>
      </p:sp>
      <p:sp>
        <p:nvSpPr>
          <p:cNvPr id="9" name="Speech Bubble: Rectangle with Corners Rounded 8">
            <a:extLst>
              <a:ext uri="{FF2B5EF4-FFF2-40B4-BE49-F238E27FC236}">
                <a16:creationId xmlns:a16="http://schemas.microsoft.com/office/drawing/2014/main" id="{D8E4BD86-7C6F-A2DA-4FAA-0A62CFB8C92D}"/>
              </a:ext>
            </a:extLst>
          </p:cNvPr>
          <p:cNvSpPr/>
          <p:nvPr/>
        </p:nvSpPr>
        <p:spPr>
          <a:xfrm>
            <a:off x="8546200" y="1736395"/>
            <a:ext cx="3049858" cy="1444083"/>
          </a:xfrm>
          <a:prstGeom prst="wedgeRoundRectCallout">
            <a:avLst>
              <a:gd name="adj1" fmla="val -60709"/>
              <a:gd name="adj2" fmla="val -74903"/>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bg1"/>
                </a:solidFill>
              </a:rPr>
              <a:t>I’ll hold you to it</a:t>
            </a:r>
            <a:endParaRPr lang="en-GB" sz="2800" dirty="0"/>
          </a:p>
        </p:txBody>
      </p:sp>
      <p:sp>
        <p:nvSpPr>
          <p:cNvPr id="12" name="Speech Bubble: Rectangle with Corners Rounded 11">
            <a:extLst>
              <a:ext uri="{FF2B5EF4-FFF2-40B4-BE49-F238E27FC236}">
                <a16:creationId xmlns:a16="http://schemas.microsoft.com/office/drawing/2014/main" id="{B0FF7768-DCB2-317F-98C3-DD2157C22F60}"/>
              </a:ext>
            </a:extLst>
          </p:cNvPr>
          <p:cNvSpPr/>
          <p:nvPr/>
        </p:nvSpPr>
        <p:spPr>
          <a:xfrm>
            <a:off x="9000382" y="4915164"/>
            <a:ext cx="3049858" cy="1444083"/>
          </a:xfrm>
          <a:prstGeom prst="wedgeRoundRectCallout">
            <a:avLst>
              <a:gd name="adj1" fmla="val -73235"/>
              <a:gd name="adj2" fmla="val -57121"/>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bg1"/>
                </a:solidFill>
              </a:rPr>
              <a:t>You are right on time</a:t>
            </a:r>
            <a:endParaRPr lang="en-GB" sz="2800" dirty="0"/>
          </a:p>
        </p:txBody>
      </p:sp>
    </p:spTree>
    <p:extLst>
      <p:ext uri="{BB962C8B-B14F-4D97-AF65-F5344CB8AC3E}">
        <p14:creationId xmlns:p14="http://schemas.microsoft.com/office/powerpoint/2010/main" val="1111331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What Is Force? - Definition, Types, Push &amp; Pull Examples">
            <a:extLst>
              <a:ext uri="{FF2B5EF4-FFF2-40B4-BE49-F238E27FC236}">
                <a16:creationId xmlns:a16="http://schemas.microsoft.com/office/drawing/2014/main" id="{4C4E35AB-4C45-CD5C-DEBE-8393CBA0226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1295"/>
          <a:stretch/>
        </p:blipFill>
        <p:spPr bwMode="auto">
          <a:xfrm>
            <a:off x="189578" y="920662"/>
            <a:ext cx="11812843" cy="4890013"/>
          </a:xfrm>
          <a:prstGeom prst="rect">
            <a:avLst/>
          </a:prstGeom>
          <a:noFill/>
        </p:spPr>
      </p:pic>
    </p:spTree>
    <p:extLst>
      <p:ext uri="{BB962C8B-B14F-4D97-AF65-F5344CB8AC3E}">
        <p14:creationId xmlns:p14="http://schemas.microsoft.com/office/powerpoint/2010/main" val="2958375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2" fill="hold" nodeType="clickEffect">
                                  <p:stCondLst>
                                    <p:cond delay="0"/>
                                  </p:stCondLst>
                                  <p:childTnLst>
                                    <p:anim calcmode="lin" valueType="num">
                                      <p:cBhvr additive="base">
                                        <p:cTn id="12" dur="500"/>
                                        <p:tgtEl>
                                          <p:spTgt spid="2"/>
                                        </p:tgtEl>
                                        <p:attrNameLst>
                                          <p:attrName>ppt_x</p:attrName>
                                        </p:attrNameLst>
                                      </p:cBhvr>
                                      <p:tavLst>
                                        <p:tav tm="0">
                                          <p:val>
                                            <p:strVal val="ppt_x"/>
                                          </p:val>
                                        </p:tav>
                                        <p:tav tm="100000">
                                          <p:val>
                                            <p:strVal val="1+ppt_w/2"/>
                                          </p:val>
                                        </p:tav>
                                      </p:tavLst>
                                    </p:anim>
                                    <p:anim calcmode="lin" valueType="num">
                                      <p:cBhvr additive="base">
                                        <p:cTn id="13" dur="500"/>
                                        <p:tgtEl>
                                          <p:spTgt spid="2"/>
                                        </p:tgtEl>
                                        <p:attrNameLst>
                                          <p:attrName>ppt_y</p:attrName>
                                        </p:attrNameLst>
                                      </p:cBhvr>
                                      <p:tavLst>
                                        <p:tav tm="0">
                                          <p:val>
                                            <p:strVal val="ppt_y"/>
                                          </p:val>
                                        </p:tav>
                                        <p:tav tm="100000">
                                          <p:val>
                                            <p:strVal val="ppt_y"/>
                                          </p:val>
                                        </p:tav>
                                      </p:tavLst>
                                    </p:anim>
                                    <p:set>
                                      <p:cBhvr>
                                        <p:cTn id="14"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FDB9C-6FF4-ABB9-E47E-0CC28394833C}"/>
              </a:ext>
            </a:extLst>
          </p:cNvPr>
          <p:cNvSpPr>
            <a:spLocks noGrp="1"/>
          </p:cNvSpPr>
          <p:nvPr>
            <p:ph type="title"/>
          </p:nvPr>
        </p:nvSpPr>
        <p:spPr>
          <a:solidFill>
            <a:schemeClr val="accent1">
              <a:lumMod val="75000"/>
            </a:schemeClr>
          </a:solidFill>
        </p:spPr>
        <p:txBody>
          <a:bodyPr vert="horz" lIns="91440" tIns="45720" rIns="91440" bIns="45720" rtlCol="0" anchor="ctr">
            <a:normAutofit/>
          </a:bodyPr>
          <a:lstStyle/>
          <a:p>
            <a:pPr algn="ctr"/>
            <a:r>
              <a:rPr lang="en-GB" b="1" dirty="0">
                <a:solidFill>
                  <a:schemeClr val="bg1"/>
                </a:solidFill>
              </a:rPr>
              <a:t>(5) Water on the altar</a:t>
            </a:r>
          </a:p>
        </p:txBody>
      </p:sp>
      <p:pic>
        <p:nvPicPr>
          <p:cNvPr id="1026" name="Picture 2" descr="Elijah then gathered the people around him and rebuilt an altar of God that had fallen into ruins. He placed the 12 stones and dug a trench around it. Then he sacrificed the bull and placed the meat on the wood. Elijah then gave a strange order, ‘Fill four large jars with water and pour it on the offering and on the wood. When they had done that, Elijah ordered them to do it again and then a third time. Altogether 12 large jars were poured over the altar and the water ran down to fill the trench. – Slide 16">
            <a:extLst>
              <a:ext uri="{FF2B5EF4-FFF2-40B4-BE49-F238E27FC236}">
                <a16:creationId xmlns:a16="http://schemas.microsoft.com/office/drawing/2014/main" id="{0BE140DC-45FE-390A-C2CF-55988070A4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871345"/>
            <a:ext cx="6445920" cy="48344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984BD97-C305-99B3-2657-056D74DF0217}"/>
              </a:ext>
            </a:extLst>
          </p:cNvPr>
          <p:cNvSpPr txBox="1"/>
          <p:nvPr/>
        </p:nvSpPr>
        <p:spPr>
          <a:xfrm>
            <a:off x="7734300" y="3334458"/>
            <a:ext cx="4046220" cy="1815882"/>
          </a:xfrm>
          <a:prstGeom prst="rect">
            <a:avLst/>
          </a:prstGeom>
          <a:noFill/>
        </p:spPr>
        <p:txBody>
          <a:bodyPr wrap="square">
            <a:spAutoFit/>
          </a:bodyPr>
          <a:lstStyle/>
          <a:p>
            <a:pPr algn="ctr"/>
            <a:r>
              <a:rPr lang="en-GB" sz="2800" b="1" dirty="0"/>
              <a:t>Question 3: </a:t>
            </a:r>
          </a:p>
          <a:p>
            <a:pPr algn="ctr"/>
            <a:r>
              <a:rPr lang="en-GB" sz="2800" dirty="0"/>
              <a:t>Do you want to fix your eyes and hope on the Miracle Maker?</a:t>
            </a:r>
          </a:p>
        </p:txBody>
      </p:sp>
    </p:spTree>
    <p:extLst>
      <p:ext uri="{BB962C8B-B14F-4D97-AF65-F5344CB8AC3E}">
        <p14:creationId xmlns:p14="http://schemas.microsoft.com/office/powerpoint/2010/main" val="1447997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FDB9C-6FF4-ABB9-E47E-0CC28394833C}"/>
              </a:ext>
            </a:extLst>
          </p:cNvPr>
          <p:cNvSpPr>
            <a:spLocks noGrp="1"/>
          </p:cNvSpPr>
          <p:nvPr>
            <p:ph type="title"/>
          </p:nvPr>
        </p:nvSpPr>
        <p:spPr>
          <a:solidFill>
            <a:schemeClr val="accent1">
              <a:lumMod val="75000"/>
            </a:schemeClr>
          </a:solidFill>
        </p:spPr>
        <p:txBody>
          <a:bodyPr vert="horz" lIns="91440" tIns="45720" rIns="91440" bIns="45720" rtlCol="0" anchor="ctr">
            <a:normAutofit/>
          </a:bodyPr>
          <a:lstStyle/>
          <a:p>
            <a:pPr algn="ctr"/>
            <a:r>
              <a:rPr lang="en-GB" b="1" dirty="0">
                <a:solidFill>
                  <a:schemeClr val="bg1"/>
                </a:solidFill>
              </a:rPr>
              <a:t>(6) Catching His drift</a:t>
            </a:r>
          </a:p>
        </p:txBody>
      </p:sp>
      <p:pic>
        <p:nvPicPr>
          <p:cNvPr id="7170" name="Picture 2" descr="Suddenly, he noticed a small cloud, about the size of a man’s fist, rising out of the sea. He rushed back to tell Elijah the news. – Slide 17">
            <a:extLst>
              <a:ext uri="{FF2B5EF4-FFF2-40B4-BE49-F238E27FC236}">
                <a16:creationId xmlns:a16="http://schemas.microsoft.com/office/drawing/2014/main" id="{F5BA8CCC-75F6-4909-6167-58FA7D4419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1940" y="1690688"/>
            <a:ext cx="6889750" cy="5167312"/>
          </a:xfrm>
          <a:prstGeom prst="rect">
            <a:avLst/>
          </a:prstGeom>
          <a:noFill/>
          <a:extLst>
            <a:ext uri="{909E8E84-426E-40DD-AFC4-6F175D3DCCD1}">
              <a14:hiddenFill xmlns:a14="http://schemas.microsoft.com/office/drawing/2010/main">
                <a:solidFill>
                  <a:srgbClr val="FFFFFF"/>
                </a:solidFill>
              </a14:hiddenFill>
            </a:ext>
          </a:extLst>
        </p:spPr>
      </p:pic>
      <p:sp>
        <p:nvSpPr>
          <p:cNvPr id="4" name="Speech Bubble: Rectangle with Corners Rounded 3">
            <a:extLst>
              <a:ext uri="{FF2B5EF4-FFF2-40B4-BE49-F238E27FC236}">
                <a16:creationId xmlns:a16="http://schemas.microsoft.com/office/drawing/2014/main" id="{1CF4673F-2ABA-B68C-9BD1-6CC7CF895564}"/>
              </a:ext>
            </a:extLst>
          </p:cNvPr>
          <p:cNvSpPr/>
          <p:nvPr/>
        </p:nvSpPr>
        <p:spPr>
          <a:xfrm>
            <a:off x="744900" y="3122981"/>
            <a:ext cx="3707780" cy="2302726"/>
          </a:xfrm>
          <a:prstGeom prst="wedgeRoundRectCallout">
            <a:avLst>
              <a:gd name="adj1" fmla="val 60381"/>
              <a:gd name="adj2" fmla="val -18035"/>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bg1"/>
                </a:solidFill>
              </a:rPr>
              <a:t>Go and tell Ahab, </a:t>
            </a:r>
            <a:r>
              <a:rPr lang="en-GB" sz="2800" i="1" dirty="0">
                <a:solidFill>
                  <a:schemeClr val="bg1"/>
                </a:solidFill>
              </a:rPr>
              <a:t>‘Hitch up your chariot and go down before the rain stops you.’</a:t>
            </a:r>
          </a:p>
        </p:txBody>
      </p:sp>
    </p:spTree>
    <p:extLst>
      <p:ext uri="{BB962C8B-B14F-4D97-AF65-F5344CB8AC3E}">
        <p14:creationId xmlns:p14="http://schemas.microsoft.com/office/powerpoint/2010/main" val="1591234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4E5C388-066C-8571-1EA7-72F339D694EC}"/>
              </a:ext>
            </a:extLst>
          </p:cNvPr>
          <p:cNvSpPr>
            <a:spLocks noGrp="1"/>
          </p:cNvSpPr>
          <p:nvPr>
            <p:ph type="title"/>
          </p:nvPr>
        </p:nvSpPr>
        <p:spPr/>
        <p:txBody>
          <a:bodyPr/>
          <a:lstStyle/>
          <a:p>
            <a:pPr algn="ctr"/>
            <a:r>
              <a:rPr lang="en-GB" dirty="0"/>
              <a:t>Steve &amp; Lisa’s Story</a:t>
            </a:r>
          </a:p>
        </p:txBody>
      </p:sp>
      <p:sp>
        <p:nvSpPr>
          <p:cNvPr id="7" name="Content Placeholder 6">
            <a:extLst>
              <a:ext uri="{FF2B5EF4-FFF2-40B4-BE49-F238E27FC236}">
                <a16:creationId xmlns:a16="http://schemas.microsoft.com/office/drawing/2014/main" id="{846BE51B-7BBC-9914-CB5D-C89B80DE96C6}"/>
              </a:ext>
            </a:extLst>
          </p:cNvPr>
          <p:cNvSpPr>
            <a:spLocks noGrp="1"/>
          </p:cNvSpPr>
          <p:nvPr>
            <p:ph idx="1"/>
          </p:nvPr>
        </p:nvSpPr>
        <p:spPr/>
        <p:txBody>
          <a:bodyPr>
            <a:normAutofit/>
          </a:bodyPr>
          <a:lstStyle/>
          <a:p>
            <a:r>
              <a:rPr lang="en-GB" dirty="0"/>
              <a:t>Steve catch God’s drift</a:t>
            </a:r>
          </a:p>
          <a:p>
            <a:r>
              <a:rPr lang="en-GB" dirty="0"/>
              <a:t>Troublemaker – turned the tables </a:t>
            </a:r>
          </a:p>
          <a:p>
            <a:r>
              <a:rPr lang="en-GB" dirty="0"/>
              <a:t>Hope for the impossible brewed up (more convincing that other facts)</a:t>
            </a:r>
          </a:p>
          <a:p>
            <a:r>
              <a:rPr lang="en-GB" dirty="0"/>
              <a:t>Hope contagious</a:t>
            </a:r>
          </a:p>
        </p:txBody>
      </p:sp>
      <p:sp>
        <p:nvSpPr>
          <p:cNvPr id="2" name="TextBox 1">
            <a:extLst>
              <a:ext uri="{FF2B5EF4-FFF2-40B4-BE49-F238E27FC236}">
                <a16:creationId xmlns:a16="http://schemas.microsoft.com/office/drawing/2014/main" id="{382CE40A-4CF8-4FCB-F14C-D80B160F579D}"/>
              </a:ext>
            </a:extLst>
          </p:cNvPr>
          <p:cNvSpPr txBox="1"/>
          <p:nvPr/>
        </p:nvSpPr>
        <p:spPr>
          <a:xfrm>
            <a:off x="5798820" y="4926905"/>
            <a:ext cx="5943600" cy="1384995"/>
          </a:xfrm>
          <a:prstGeom prst="rect">
            <a:avLst/>
          </a:prstGeom>
          <a:noFill/>
        </p:spPr>
        <p:txBody>
          <a:bodyPr wrap="square">
            <a:spAutoFit/>
          </a:bodyPr>
          <a:lstStyle/>
          <a:p>
            <a:pPr algn="ctr"/>
            <a:r>
              <a:rPr lang="en-GB" sz="2800" b="1" dirty="0"/>
              <a:t>Question 4: </a:t>
            </a:r>
          </a:p>
          <a:p>
            <a:pPr algn="ctr"/>
            <a:r>
              <a:rPr lang="en-GB" sz="2800" dirty="0"/>
              <a:t>Do you want to bring contagious seed of hope/faith to impossible situations?</a:t>
            </a:r>
          </a:p>
        </p:txBody>
      </p:sp>
    </p:spTree>
    <p:extLst>
      <p:ext uri="{BB962C8B-B14F-4D97-AF65-F5344CB8AC3E}">
        <p14:creationId xmlns:p14="http://schemas.microsoft.com/office/powerpoint/2010/main" val="3856323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up)">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Elijah knew God had answered his prayer and had a message for King Ahab. ‘Hitch up your chariot and go down the mountain before the rain stops you.’ The sky grew black with clouds, the wind rose and heavy rain started falling. King Ahab quickly rode off in his chariot. – Slide 18">
            <a:extLst>
              <a:ext uri="{FF2B5EF4-FFF2-40B4-BE49-F238E27FC236}">
                <a16:creationId xmlns:a16="http://schemas.microsoft.com/office/drawing/2014/main" id="{718A85AB-C456-241F-7BE0-1912DBD79A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550" y="1139521"/>
            <a:ext cx="6105277" cy="4578958"/>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The power of the Lord came on Elijah and, tucking his cloak into his belt, he ran ahead of Ahab all the way to Jezreel. It was about the same distance as a marathon run. – Slide 19">
            <a:extLst>
              <a:ext uri="{FF2B5EF4-FFF2-40B4-BE49-F238E27FC236}">
                <a16:creationId xmlns:a16="http://schemas.microsoft.com/office/drawing/2014/main" id="{4DF3F2F0-12BD-809B-7349-5B0BDA91AFC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9412"/>
          <a:stretch/>
        </p:blipFill>
        <p:spPr bwMode="auto">
          <a:xfrm>
            <a:off x="7113902" y="1139521"/>
            <a:ext cx="4296220" cy="456474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Putting a GIF into my JS game : r/learnjavascript">
            <a:extLst>
              <a:ext uri="{FF2B5EF4-FFF2-40B4-BE49-F238E27FC236}">
                <a16:creationId xmlns:a16="http://schemas.microsoft.com/office/drawing/2014/main" id="{2EF1CA25-93F5-6649-246E-400346D0A3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97183" y="5384267"/>
            <a:ext cx="1473733" cy="147373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Greek Chariot by POSEIdOON on DeviantArt">
            <a:extLst>
              <a:ext uri="{FF2B5EF4-FFF2-40B4-BE49-F238E27FC236}">
                <a16:creationId xmlns:a16="http://schemas.microsoft.com/office/drawing/2014/main" id="{0FAC12AC-5F91-1248-8431-7195F35E0B5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4026840" y="5230724"/>
            <a:ext cx="2705841" cy="181687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Putting a GIF into my JS game : r/learnjavascript">
            <a:extLst>
              <a:ext uri="{FF2B5EF4-FFF2-40B4-BE49-F238E27FC236}">
                <a16:creationId xmlns:a16="http://schemas.microsoft.com/office/drawing/2014/main" id="{7EDBEEFF-17D2-C6F7-DA80-060246DCB66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12340004" y="-76952"/>
            <a:ext cx="1398674" cy="147373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Greek Chariot by POSEIdOON on DeviantArt">
            <a:extLst>
              <a:ext uri="{FF2B5EF4-FFF2-40B4-BE49-F238E27FC236}">
                <a16:creationId xmlns:a16="http://schemas.microsoft.com/office/drawing/2014/main" id="{B2D217A5-5AB8-05CC-1DE9-C3289C12537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883219" y="-248523"/>
            <a:ext cx="2568029" cy="18168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5945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4.16667E-7 -2.59259E-6 L 1.24102 0.00486 " pathEditMode="relative" rAng="0" ptsTypes="AA">
                                      <p:cBhvr>
                                        <p:cTn id="6" dur="4000" fill="hold"/>
                                        <p:tgtEl>
                                          <p:spTgt spid="2"/>
                                        </p:tgtEl>
                                        <p:attrNameLst>
                                          <p:attrName>ppt_x</p:attrName>
                                          <p:attrName>ppt_y</p:attrName>
                                        </p:attrNameLst>
                                      </p:cBhvr>
                                      <p:rCtr x="62044" y="231"/>
                                    </p:animMotion>
                                  </p:childTnLst>
                                </p:cTn>
                              </p:par>
                              <p:par>
                                <p:cTn id="7" presetID="63" presetClass="path" presetSubtype="0" accel="50000" decel="50000" fill="hold" nodeType="withEffect">
                                  <p:stCondLst>
                                    <p:cond delay="0"/>
                                  </p:stCondLst>
                                  <p:childTnLst>
                                    <p:animMotion origin="layout" path="M 8.33333E-7 1.11111E-6 L 1.28945 -0.00116 " pathEditMode="relative" rAng="0" ptsTypes="AA">
                                      <p:cBhvr>
                                        <p:cTn id="8" dur="5250" fill="hold"/>
                                        <p:tgtEl>
                                          <p:spTgt spid="3"/>
                                        </p:tgtEl>
                                        <p:attrNameLst>
                                          <p:attrName>ppt_x</p:attrName>
                                          <p:attrName>ppt_y</p:attrName>
                                        </p:attrNameLst>
                                      </p:cBhvr>
                                      <p:rCtr x="64466" y="-69"/>
                                    </p:animMotion>
                                  </p:childTnLst>
                                </p:cTn>
                              </p:par>
                            </p:childTnLst>
                          </p:cTn>
                        </p:par>
                        <p:par>
                          <p:cTn id="9" fill="hold">
                            <p:stCondLst>
                              <p:cond delay="5250"/>
                            </p:stCondLst>
                            <p:childTnLst>
                              <p:par>
                                <p:cTn id="10" presetID="35" presetClass="path" presetSubtype="0" accel="50000" decel="50000" fill="hold" nodeType="afterEffect">
                                  <p:stCondLst>
                                    <p:cond delay="0"/>
                                  </p:stCondLst>
                                  <p:childTnLst>
                                    <p:animMotion origin="layout" path="M -4.16667E-7 -4.81481E-6 L -1.29883 0.00024 " pathEditMode="relative" rAng="0" ptsTypes="AA">
                                      <p:cBhvr>
                                        <p:cTn id="11" dur="5500" fill="hold"/>
                                        <p:tgtEl>
                                          <p:spTgt spid="5"/>
                                        </p:tgtEl>
                                        <p:attrNameLst>
                                          <p:attrName>ppt_x</p:attrName>
                                          <p:attrName>ppt_y</p:attrName>
                                        </p:attrNameLst>
                                      </p:cBhvr>
                                      <p:rCtr x="-64948" y="0"/>
                                    </p:animMotion>
                                  </p:childTnLst>
                                </p:cTn>
                              </p:par>
                              <p:par>
                                <p:cTn id="12" presetID="35" presetClass="path" presetSubtype="0" accel="50000" decel="50000" fill="hold" nodeType="withEffect">
                                  <p:stCondLst>
                                    <p:cond delay="0"/>
                                  </p:stCondLst>
                                  <p:childTnLst>
                                    <p:animMotion origin="layout" path="M -1.04167E-6 3.7037E-6 L -1.26771 0.0081 " pathEditMode="relative" rAng="0" ptsTypes="AA">
                                      <p:cBhvr>
                                        <p:cTn id="13" dur="4000" fill="hold"/>
                                        <p:tgtEl>
                                          <p:spTgt spid="4"/>
                                        </p:tgtEl>
                                        <p:attrNameLst>
                                          <p:attrName>ppt_x</p:attrName>
                                          <p:attrName>ppt_y</p:attrName>
                                        </p:attrNameLst>
                                      </p:cBhvr>
                                      <p:rCtr x="-63385" y="39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1DB52-1FF0-A0DA-471E-297AA9CAFEB2}"/>
              </a:ext>
            </a:extLst>
          </p:cNvPr>
          <p:cNvSpPr>
            <a:spLocks noGrp="1"/>
          </p:cNvSpPr>
          <p:nvPr>
            <p:ph type="title"/>
          </p:nvPr>
        </p:nvSpPr>
        <p:spPr/>
        <p:txBody>
          <a:bodyPr/>
          <a:lstStyle/>
          <a:p>
            <a:pPr algn="ctr"/>
            <a:r>
              <a:rPr lang="en-GB" dirty="0"/>
              <a:t>Response</a:t>
            </a:r>
          </a:p>
        </p:txBody>
      </p:sp>
      <p:sp>
        <p:nvSpPr>
          <p:cNvPr id="3" name="Content Placeholder 2">
            <a:extLst>
              <a:ext uri="{FF2B5EF4-FFF2-40B4-BE49-F238E27FC236}">
                <a16:creationId xmlns:a16="http://schemas.microsoft.com/office/drawing/2014/main" id="{735C2D2C-1E96-D50C-2FA5-42C62C9063F9}"/>
              </a:ext>
            </a:extLst>
          </p:cNvPr>
          <p:cNvSpPr>
            <a:spLocks noGrp="1"/>
          </p:cNvSpPr>
          <p:nvPr>
            <p:ph idx="1"/>
          </p:nvPr>
        </p:nvSpPr>
        <p:spPr/>
        <p:txBody>
          <a:bodyPr>
            <a:normAutofit/>
          </a:bodyPr>
          <a:lstStyle/>
          <a:p>
            <a:pPr marL="514350" indent="-514350">
              <a:buFont typeface="+mj-lt"/>
              <a:buAutoNum type="arabicPeriod"/>
            </a:pPr>
            <a:r>
              <a:rPr lang="en-GB" kern="100" dirty="0">
                <a:ea typeface="Calibri" panose="020F0502020204030204" pitchFamily="34" charset="0"/>
                <a:cs typeface="Times New Roman" panose="02020603050405020304" pitchFamily="18" charset="0"/>
              </a:rPr>
              <a:t>I will nail your colours to the mast on this matter</a:t>
            </a:r>
          </a:p>
          <a:p>
            <a:pPr marL="514350" indent="-514350">
              <a:buFont typeface="+mj-lt"/>
              <a:buAutoNum type="arabicPeriod"/>
            </a:pPr>
            <a:endParaRPr lang="en-GB" kern="100" dirty="0">
              <a:ea typeface="Calibri" panose="020F0502020204030204" pitchFamily="34" charset="0"/>
              <a:cs typeface="Times New Roman" panose="02020603050405020304" pitchFamily="18" charset="0"/>
            </a:endParaRPr>
          </a:p>
          <a:p>
            <a:pPr marL="514350" indent="-514350">
              <a:buFont typeface="+mj-lt"/>
              <a:buAutoNum type="arabicPeriod"/>
            </a:pPr>
            <a:r>
              <a:rPr lang="en-GB" kern="100" dirty="0">
                <a:ea typeface="Calibri" panose="020F0502020204030204" pitchFamily="34" charset="0"/>
                <a:cs typeface="Times New Roman" panose="02020603050405020304" pitchFamily="18" charset="0"/>
              </a:rPr>
              <a:t>Ask God to make Himself evident </a:t>
            </a:r>
          </a:p>
          <a:p>
            <a:pPr marL="514350" indent="-514350">
              <a:buFont typeface="+mj-lt"/>
              <a:buAutoNum type="arabicPeriod"/>
            </a:pPr>
            <a:endParaRPr lang="en-GB" kern="100" dirty="0">
              <a:ea typeface="Calibri" panose="020F0502020204030204" pitchFamily="34" charset="0"/>
              <a:cs typeface="Times New Roman" panose="02020603050405020304" pitchFamily="18" charset="0"/>
            </a:endParaRPr>
          </a:p>
          <a:p>
            <a:pPr marL="514350" indent="-514350">
              <a:buFont typeface="+mj-lt"/>
              <a:buAutoNum type="arabicPeriod"/>
            </a:pPr>
            <a:r>
              <a:rPr lang="en-GB" dirty="0"/>
              <a:t>Fix your eyes on the Miracle Maker &amp; so you can bring hope/faith to impossible situations?</a:t>
            </a:r>
          </a:p>
          <a:p>
            <a:pPr marL="514350" indent="-514350">
              <a:buFont typeface="+mj-lt"/>
              <a:buAutoNum type="arabicPeriod"/>
            </a:pPr>
            <a:endParaRPr lang="en-GB" sz="2800" dirty="0"/>
          </a:p>
        </p:txBody>
      </p:sp>
    </p:spTree>
    <p:extLst>
      <p:ext uri="{BB962C8B-B14F-4D97-AF65-F5344CB8AC3E}">
        <p14:creationId xmlns:p14="http://schemas.microsoft.com/office/powerpoint/2010/main" val="75088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B203EA86DABA14DBFB2713D9CCA0223" ma:contentTypeVersion="13" ma:contentTypeDescription="Create a new document." ma:contentTypeScope="" ma:versionID="8267c05c5a1fc40533669a4463cb5caa">
  <xsd:schema xmlns:xsd="http://www.w3.org/2001/XMLSchema" xmlns:xs="http://www.w3.org/2001/XMLSchema" xmlns:p="http://schemas.microsoft.com/office/2006/metadata/properties" xmlns:ns2="7537d87b-94c9-4f3f-b073-088567346224" xmlns:ns3="fabc11a6-6472-42eb-aa8f-2216b739ed05" targetNamespace="http://schemas.microsoft.com/office/2006/metadata/properties" ma:root="true" ma:fieldsID="7df8005376a52c0e497016ee2ffb8b98" ns2:_="" ns3:_="">
    <xsd:import namespace="7537d87b-94c9-4f3f-b073-088567346224"/>
    <xsd:import namespace="fabc11a6-6472-42eb-aa8f-2216b739ed0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37d87b-94c9-4f3f-b073-0885673462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a56ceb8-68a9-4261-9cb8-73a6529ea3f0"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19"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abc11a6-6472-42eb-aa8f-2216b739ed0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507bbf0-446a-4480-a405-2662c9c4a2c4}" ma:internalName="TaxCatchAll" ma:showField="CatchAllData" ma:web="fabc11a6-6472-42eb-aa8f-2216b739ed0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5DD0048-4772-48B4-8F64-5798AFC8F3AD}"/>
</file>

<file path=customXml/itemProps2.xml><?xml version="1.0" encoding="utf-8"?>
<ds:datastoreItem xmlns:ds="http://schemas.openxmlformats.org/officeDocument/2006/customXml" ds:itemID="{01488505-678E-416E-A80C-03ABD4C62235}"/>
</file>

<file path=docProps/app.xml><?xml version="1.0" encoding="utf-8"?>
<Properties xmlns="http://schemas.openxmlformats.org/officeDocument/2006/extended-properties" xmlns:vt="http://schemas.openxmlformats.org/officeDocument/2006/docPropsVTypes">
  <TotalTime>26967</TotalTime>
  <Words>2606</Words>
  <Application>Microsoft Macintosh PowerPoint</Application>
  <PresentationFormat>Widescreen</PresentationFormat>
  <Paragraphs>247</Paragraphs>
  <Slides>26</Slides>
  <Notes>26</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Arial</vt:lpstr>
      <vt:lpstr>Calibri</vt:lpstr>
      <vt:lpstr>Calibri Light</vt:lpstr>
      <vt:lpstr>Google Sans</vt:lpstr>
      <vt:lpstr>Roboto</vt:lpstr>
      <vt:lpstr>Symbol</vt:lpstr>
      <vt:lpstr>system-ui</vt:lpstr>
      <vt:lpstr>Office Theme</vt:lpstr>
      <vt:lpstr>The Kings Series - Episode 17</vt:lpstr>
      <vt:lpstr>PowerPoint Presentation</vt:lpstr>
      <vt:lpstr>PowerPoint Presentation</vt:lpstr>
      <vt:lpstr>PowerPoint Presentation</vt:lpstr>
      <vt:lpstr>PowerPoint Presentation</vt:lpstr>
      <vt:lpstr>PowerPoint Presentation</vt:lpstr>
      <vt:lpstr>1 Kings 18:16-21</vt:lpstr>
      <vt:lpstr>(1) Am I a Troubler?</vt:lpstr>
      <vt:lpstr>PowerPoint Presentation</vt:lpstr>
      <vt:lpstr>PowerPoint Presentation</vt:lpstr>
      <vt:lpstr>PowerPoint Presentation</vt:lpstr>
      <vt:lpstr>(2) Waver</vt:lpstr>
      <vt:lpstr>PowerPoint Presentation</vt:lpstr>
      <vt:lpstr>PowerPoint Presentation</vt:lpstr>
      <vt:lpstr>PowerPoint Presentation</vt:lpstr>
      <vt:lpstr>(3) Mercifully submits evidence </vt:lpstr>
      <vt:lpstr>(4) How did I end up here? My choice or His?</vt:lpstr>
      <vt:lpstr>PowerPoint Presentation</vt:lpstr>
      <vt:lpstr>PowerPoint Presentation</vt:lpstr>
      <vt:lpstr>PowerPoint Presentation</vt:lpstr>
      <vt:lpstr>PowerPoint Presentation</vt:lpstr>
      <vt:lpstr>(5) Water on the altar</vt:lpstr>
      <vt:lpstr>(6) Catching His drift</vt:lpstr>
      <vt:lpstr>Steve &amp; Lisa’s Story</vt:lpstr>
      <vt:lpstr>PowerPoint Presentation</vt:lpstr>
      <vt:lpstr>Response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Kings Study</dc:title>
  <dc:creator>Jamie Singleton</dc:creator>
  <cp:lastModifiedBy>Elspeth Paisley</cp:lastModifiedBy>
  <cp:revision>7</cp:revision>
  <dcterms:created xsi:type="dcterms:W3CDTF">2023-06-21T11:14:23Z</dcterms:created>
  <dcterms:modified xsi:type="dcterms:W3CDTF">2024-02-08T10:54:26Z</dcterms:modified>
</cp:coreProperties>
</file>