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8"/>
  </p:notesMasterIdLst>
  <p:sldIdLst>
    <p:sldId id="256" r:id="rId3"/>
    <p:sldId id="294" r:id="rId4"/>
    <p:sldId id="257" r:id="rId5"/>
    <p:sldId id="274" r:id="rId6"/>
    <p:sldId id="267" r:id="rId7"/>
    <p:sldId id="296" r:id="rId8"/>
    <p:sldId id="297" r:id="rId9"/>
    <p:sldId id="258" r:id="rId10"/>
    <p:sldId id="259" r:id="rId11"/>
    <p:sldId id="260" r:id="rId12"/>
    <p:sldId id="298" r:id="rId13"/>
    <p:sldId id="299" r:id="rId14"/>
    <p:sldId id="263" r:id="rId15"/>
    <p:sldId id="300" r:id="rId16"/>
    <p:sldId id="301" r:id="rId17"/>
    <p:sldId id="302" r:id="rId18"/>
    <p:sldId id="303" r:id="rId19"/>
    <p:sldId id="261" r:id="rId20"/>
    <p:sldId id="273" r:id="rId21"/>
    <p:sldId id="262" r:id="rId22"/>
    <p:sldId id="275" r:id="rId23"/>
    <p:sldId id="308" r:id="rId24"/>
    <p:sldId id="268" r:id="rId25"/>
    <p:sldId id="269" r:id="rId26"/>
    <p:sldId id="305" r:id="rId27"/>
    <p:sldId id="264" r:id="rId28"/>
    <p:sldId id="306" r:id="rId29"/>
    <p:sldId id="304" r:id="rId30"/>
    <p:sldId id="277" r:id="rId31"/>
    <p:sldId id="293" r:id="rId32"/>
    <p:sldId id="271" r:id="rId33"/>
    <p:sldId id="278" r:id="rId34"/>
    <p:sldId id="266" r:id="rId35"/>
    <p:sldId id="292" r:id="rId36"/>
    <p:sldId id="307" r:id="rId3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F0425C-8A9E-F188-7A0F-51470F18AF80}" name="Jonty Large" initials="JL" userId="6bef70d6ae85d64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AB0C0C-83ED-4BB4-BC15-D147537DA958}" v="563" dt="2024-02-24T18:20:53.114"/>
    <p1510:client id="{60A9D008-7A15-48FA-A4E2-0825D1741FDF}" v="15" dt="2024-02-23T21:25:18.289"/>
    <p1510:client id="{666BF6C0-8CE1-4B32-B01C-15BD27549498}" v="12" dt="2024-02-24T17:08:33.460"/>
    <p1510:client id="{6E6F3F64-3AD8-4C83-BF95-D4F2E31F20A2}" v="919" dt="2024-02-24T12:26:01.105"/>
    <p1510:client id="{A690D9B9-4627-49CC-8BF4-5D8A307ED168}" v="270" dt="2024-02-23T21:07:36.425"/>
    <p1510:client id="{DFC78896-9E95-4179-B97E-5B1CB2042C81}" v="14" dt="2024-02-24T18:22:03.6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07" d="100"/>
          <a:sy n="107" d="100"/>
        </p:scale>
        <p:origin x="736"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D13851-0E9B-46D2-9442-37DA1747057C}" type="datetimeFigureOut">
              <a:t>2/27/24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3290-0269-463F-AF63-B20007B6FA5F}" type="slidenum">
              <a:t>‹#›</a:t>
            </a:fld>
            <a:endParaRPr lang="en-US"/>
          </a:p>
        </p:txBody>
      </p:sp>
    </p:spTree>
    <p:extLst>
      <p:ext uri="{BB962C8B-B14F-4D97-AF65-F5344CB8AC3E}">
        <p14:creationId xmlns:p14="http://schemas.microsoft.com/office/powerpoint/2010/main" val="3229974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ba9f3b56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ba9f3b56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ba9f3b567e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ba9f3b567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ba9f3b567e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ba9f3b567e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a9f3b567e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ba9f3b567e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ba9f3b567e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ba9f3b567e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ba9f3b567e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ba9f3b567e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ba9f3b567e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ba9f3b567e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ba9f3b567e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ba9f3b567e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ba9f3b567e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ba9f3b567e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ba9f3b567e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ba9f3b567e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ba9f3b567e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ba9f3b567e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Jesus said – in this world you will face troubles, but take heart, I have overcome the world</a:t>
            </a:r>
          </a:p>
        </p:txBody>
      </p:sp>
      <p:sp>
        <p:nvSpPr>
          <p:cNvPr id="4" name="Slide Number Placeholder 3"/>
          <p:cNvSpPr>
            <a:spLocks noGrp="1"/>
          </p:cNvSpPr>
          <p:nvPr>
            <p:ph type="sldNum" sz="quarter" idx="5"/>
          </p:nvPr>
        </p:nvSpPr>
        <p:spPr/>
        <p:txBody>
          <a:bodyPr/>
          <a:lstStyle/>
          <a:p>
            <a:fld id="{793A3290-0269-463F-AF63-B20007B6FA5F}" type="slidenum">
              <a:rPr lang="en-GB" smtClean="0"/>
              <a:t>21</a:t>
            </a:fld>
            <a:endParaRPr lang="en-GB"/>
          </a:p>
        </p:txBody>
      </p:sp>
    </p:spTree>
    <p:extLst>
      <p:ext uri="{BB962C8B-B14F-4D97-AF65-F5344CB8AC3E}">
        <p14:creationId xmlns:p14="http://schemas.microsoft.com/office/powerpoint/2010/main" val="3439963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a strategy of the intimidator to make us think there are places that God’s power doesn’t reach.</a:t>
            </a:r>
          </a:p>
          <a:p>
            <a:r>
              <a:rPr lang="en-GB"/>
              <a:t>The world lives in that deception</a:t>
            </a:r>
          </a:p>
        </p:txBody>
      </p:sp>
      <p:sp>
        <p:nvSpPr>
          <p:cNvPr id="4" name="Slide Number Placeholder 3"/>
          <p:cNvSpPr>
            <a:spLocks noGrp="1"/>
          </p:cNvSpPr>
          <p:nvPr>
            <p:ph type="sldNum" sz="quarter" idx="5"/>
          </p:nvPr>
        </p:nvSpPr>
        <p:spPr/>
        <p:txBody>
          <a:bodyPr/>
          <a:lstStyle/>
          <a:p>
            <a:fld id="{793A3290-0269-463F-AF63-B20007B6FA5F}" type="slidenum">
              <a:rPr lang="en-GB" smtClean="0"/>
              <a:t>24</a:t>
            </a:fld>
            <a:endParaRPr lang="en-GB"/>
          </a:p>
        </p:txBody>
      </p:sp>
    </p:spTree>
    <p:extLst>
      <p:ext uri="{BB962C8B-B14F-4D97-AF65-F5344CB8AC3E}">
        <p14:creationId xmlns:p14="http://schemas.microsoft.com/office/powerpoint/2010/main" val="1161231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a strategy of the intimidator to make us think there are places that God’s power doesn’t reach.</a:t>
            </a:r>
          </a:p>
          <a:p>
            <a:r>
              <a:rPr lang="en-GB"/>
              <a:t>The world lives in that deception</a:t>
            </a:r>
          </a:p>
        </p:txBody>
      </p:sp>
      <p:sp>
        <p:nvSpPr>
          <p:cNvPr id="4" name="Slide Number Placeholder 3"/>
          <p:cNvSpPr>
            <a:spLocks noGrp="1"/>
          </p:cNvSpPr>
          <p:nvPr>
            <p:ph type="sldNum" sz="quarter" idx="5"/>
          </p:nvPr>
        </p:nvSpPr>
        <p:spPr/>
        <p:txBody>
          <a:bodyPr/>
          <a:lstStyle/>
          <a:p>
            <a:fld id="{793A3290-0269-463F-AF63-B20007B6FA5F}" type="slidenum">
              <a:rPr lang="en-GB" smtClean="0"/>
              <a:t>25</a:t>
            </a:fld>
            <a:endParaRPr lang="en-GB"/>
          </a:p>
        </p:txBody>
      </p:sp>
    </p:spTree>
    <p:extLst>
      <p:ext uri="{BB962C8B-B14F-4D97-AF65-F5344CB8AC3E}">
        <p14:creationId xmlns:p14="http://schemas.microsoft.com/office/powerpoint/2010/main" val="1075626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27/02/2024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27/02/2024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27/02/2024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27/02/2024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3373627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056845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3737626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8995135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6113229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558007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200502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215845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37795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4322961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1885404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27/02/2024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77686695"/>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biblegateway.com/passage/?search=1%20Kings%2020%3A1-12&amp;version=NIV#fen-NIV-9421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gif"/></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9.gif"/><Relationship Id="rId5" Type="http://schemas.openxmlformats.org/officeDocument/2006/relationships/image" Target="../media/image5.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12.gif"/></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13.gif"/></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 name="Picture 34" descr="A lion and a cub on a rock against the sky">
            <a:extLst>
              <a:ext uri="{FF2B5EF4-FFF2-40B4-BE49-F238E27FC236}">
                <a16:creationId xmlns:a16="http://schemas.microsoft.com/office/drawing/2014/main" id="{AD200261-8316-B3B1-02DE-B8AB95288C73}"/>
              </a:ext>
            </a:extLst>
          </p:cNvPr>
          <p:cNvPicPr>
            <a:picLocks noChangeAspect="1"/>
          </p:cNvPicPr>
          <p:nvPr/>
        </p:nvPicPr>
        <p:blipFill rotWithShape="1">
          <a:blip r:embed="rId2"/>
          <a:srcRect r="-2" b="9683"/>
          <a:stretch/>
        </p:blipFill>
        <p:spPr>
          <a:xfrm>
            <a:off x="20" y="-7619"/>
            <a:ext cx="12191979" cy="6887364"/>
          </a:xfrm>
          <a:prstGeom prst="rect">
            <a:avLst/>
          </a:prstGeom>
        </p:spPr>
      </p:pic>
      <p:sp>
        <p:nvSpPr>
          <p:cNvPr id="39" name="Rectangle 3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3" name="Rectangle 42">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p:cNvSpPr>
            <a:spLocks noGrp="1"/>
          </p:cNvSpPr>
          <p:nvPr>
            <p:ph type="ctrTitle"/>
          </p:nvPr>
        </p:nvSpPr>
        <p:spPr>
          <a:xfrm>
            <a:off x="859029" y="1936866"/>
            <a:ext cx="4849044" cy="2839273"/>
          </a:xfrm>
        </p:spPr>
        <p:txBody>
          <a:bodyPr>
            <a:normAutofit/>
          </a:bodyPr>
          <a:lstStyle/>
          <a:p>
            <a:pPr algn="l"/>
            <a:r>
              <a:rPr lang="en-GB" sz="3600">
                <a:solidFill>
                  <a:srgbClr val="FFFFFF"/>
                </a:solidFill>
              </a:rPr>
              <a:t>Silencing the spirit of intimidation</a:t>
            </a:r>
          </a:p>
        </p:txBody>
      </p:sp>
      <p:sp>
        <p:nvSpPr>
          <p:cNvPr id="3" name="Subtitle 2"/>
          <p:cNvSpPr>
            <a:spLocks noGrp="1"/>
          </p:cNvSpPr>
          <p:nvPr>
            <p:ph type="subTitle" idx="1"/>
          </p:nvPr>
        </p:nvSpPr>
        <p:spPr>
          <a:xfrm>
            <a:off x="859028" y="4873600"/>
            <a:ext cx="4849044" cy="1183602"/>
          </a:xfrm>
        </p:spPr>
        <p:txBody>
          <a:bodyPr vert="horz" lIns="91440" tIns="45720" rIns="91440" bIns="45720" rtlCol="0">
            <a:normAutofit/>
          </a:bodyPr>
          <a:lstStyle/>
          <a:p>
            <a:pPr algn="l"/>
            <a:r>
              <a:rPr lang="en-GB" sz="2000">
                <a:solidFill>
                  <a:srgbClr val="FFFFFF"/>
                </a:solidFill>
              </a:rPr>
              <a:t>1 Kings 20 - Lydia Jaques-Large</a:t>
            </a:r>
          </a:p>
        </p:txBody>
      </p:sp>
      <p:sp>
        <p:nvSpPr>
          <p:cNvPr id="45" name="Rectangle 44">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FD69C-ED00-70C3-FB10-BB918A7F3D28}"/>
              </a:ext>
            </a:extLst>
          </p:cNvPr>
          <p:cNvSpPr>
            <a:spLocks noGrp="1"/>
          </p:cNvSpPr>
          <p:nvPr>
            <p:ph type="title"/>
          </p:nvPr>
        </p:nvSpPr>
        <p:spPr>
          <a:xfrm>
            <a:off x="838200" y="34446"/>
            <a:ext cx="10515600" cy="1325563"/>
          </a:xfrm>
        </p:spPr>
        <p:txBody>
          <a:bodyPr/>
          <a:lstStyle/>
          <a:p>
            <a:pPr algn="ctr"/>
            <a:r>
              <a:rPr lang="en-GB">
                <a:latin typeface="Roboto"/>
                <a:ea typeface="Roboto"/>
                <a:cs typeface="Roboto"/>
              </a:rPr>
              <a:t>Who's who?</a:t>
            </a:r>
          </a:p>
        </p:txBody>
      </p:sp>
      <p:pic>
        <p:nvPicPr>
          <p:cNvPr id="4" name="Picture 3" descr="An Angry King | Histórias bíblicas infantil, Davi e golias desenho ...">
            <a:extLst>
              <a:ext uri="{FF2B5EF4-FFF2-40B4-BE49-F238E27FC236}">
                <a16:creationId xmlns:a16="http://schemas.microsoft.com/office/drawing/2014/main" id="{0F298C43-3F70-16BC-0DA5-A5E200682BED}"/>
              </a:ext>
            </a:extLst>
          </p:cNvPr>
          <p:cNvPicPr>
            <a:picLocks noChangeAspect="1"/>
          </p:cNvPicPr>
          <p:nvPr/>
        </p:nvPicPr>
        <p:blipFill>
          <a:blip r:embed="rId2"/>
          <a:stretch>
            <a:fillRect/>
          </a:stretch>
        </p:blipFill>
        <p:spPr>
          <a:xfrm>
            <a:off x="1265035" y="1034537"/>
            <a:ext cx="2444496" cy="3121152"/>
          </a:xfrm>
          <a:prstGeom prst="rect">
            <a:avLst/>
          </a:prstGeom>
        </p:spPr>
      </p:pic>
      <p:sp>
        <p:nvSpPr>
          <p:cNvPr id="5" name="TextBox 4">
            <a:extLst>
              <a:ext uri="{FF2B5EF4-FFF2-40B4-BE49-F238E27FC236}">
                <a16:creationId xmlns:a16="http://schemas.microsoft.com/office/drawing/2014/main" id="{0CE8B626-845B-7DFE-42E7-A602CC6D0AFC}"/>
              </a:ext>
            </a:extLst>
          </p:cNvPr>
          <p:cNvSpPr txBox="1"/>
          <p:nvPr/>
        </p:nvSpPr>
        <p:spPr>
          <a:xfrm>
            <a:off x="1053062" y="4312249"/>
            <a:ext cx="2872596"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latin typeface="Roboto"/>
                <a:ea typeface="Roboto"/>
                <a:cs typeface="Roboto"/>
              </a:rPr>
              <a:t>King Ben-Hadad </a:t>
            </a:r>
            <a:endParaRPr lang="en-US" sz="2800" dirty="0">
              <a:latin typeface="Roboto"/>
              <a:ea typeface="Roboto"/>
              <a:cs typeface="Roboto"/>
            </a:endParaRPr>
          </a:p>
          <a:p>
            <a:pPr marL="285750" indent="-285750">
              <a:buFont typeface="Arial"/>
              <a:buChar char="•"/>
            </a:pPr>
            <a:r>
              <a:rPr lang="en-GB" dirty="0">
                <a:latin typeface="Roboto"/>
                <a:ea typeface="Roboto"/>
                <a:cs typeface="Roboto"/>
              </a:rPr>
              <a:t>Son of Hadad</a:t>
            </a:r>
          </a:p>
          <a:p>
            <a:pPr marL="285750" indent="-285750">
              <a:buFont typeface="Arial"/>
              <a:buChar char="•"/>
            </a:pPr>
            <a:r>
              <a:rPr lang="en-GB" dirty="0">
                <a:latin typeface="Roboto"/>
                <a:ea typeface="Roboto"/>
                <a:cs typeface="Roboto"/>
              </a:rPr>
              <a:t>King of Aram [Syria]</a:t>
            </a:r>
          </a:p>
          <a:p>
            <a:pPr marL="285750" indent="-285750">
              <a:buFont typeface="Arial"/>
              <a:buChar char="•"/>
            </a:pPr>
            <a:r>
              <a:rPr lang="en-GB" dirty="0">
                <a:latin typeface="Roboto"/>
                <a:ea typeface="Roboto"/>
                <a:cs typeface="Roboto"/>
              </a:rPr>
              <a:t>Wants to attack Samaria </a:t>
            </a:r>
          </a:p>
          <a:p>
            <a:endParaRPr lang="en-GB">
              <a:latin typeface="Roboto"/>
              <a:ea typeface="Roboto"/>
              <a:cs typeface="Roboto"/>
            </a:endParaRPr>
          </a:p>
        </p:txBody>
      </p:sp>
      <p:sp>
        <p:nvSpPr>
          <p:cNvPr id="8" name="TextBox 7">
            <a:extLst>
              <a:ext uri="{FF2B5EF4-FFF2-40B4-BE49-F238E27FC236}">
                <a16:creationId xmlns:a16="http://schemas.microsoft.com/office/drawing/2014/main" id="{B277F958-CD98-CA72-DAD3-776A15070066}"/>
              </a:ext>
            </a:extLst>
          </p:cNvPr>
          <p:cNvSpPr txBox="1"/>
          <p:nvPr/>
        </p:nvSpPr>
        <p:spPr>
          <a:xfrm>
            <a:off x="4503628" y="4815457"/>
            <a:ext cx="3418934" cy="2185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latin typeface="Roboto"/>
                <a:ea typeface="Roboto"/>
                <a:cs typeface="Roboto"/>
              </a:rPr>
              <a:t>King Ahab</a:t>
            </a:r>
            <a:endParaRPr lang="en-US" sz="2800" dirty="0">
              <a:latin typeface="Roboto"/>
              <a:ea typeface="Roboto"/>
              <a:cs typeface="Roboto"/>
            </a:endParaRPr>
          </a:p>
          <a:p>
            <a:pPr marL="285750" indent="-285750">
              <a:buFont typeface="Arial"/>
              <a:buChar char="•"/>
            </a:pPr>
            <a:r>
              <a:rPr lang="en-GB" dirty="0">
                <a:latin typeface="Roboto"/>
                <a:ea typeface="Roboto"/>
                <a:cs typeface="Roboto"/>
              </a:rPr>
              <a:t>King of Israel [including Samaria]</a:t>
            </a:r>
          </a:p>
          <a:p>
            <a:pPr marL="285750" indent="-285750">
              <a:buFont typeface="Arial"/>
              <a:buChar char="•"/>
            </a:pPr>
            <a:r>
              <a:rPr lang="en-GB" dirty="0">
                <a:latin typeface="Roboto"/>
                <a:ea typeface="Roboto"/>
                <a:cs typeface="Roboto"/>
              </a:rPr>
              <a:t>"Did more evil in the eyes of the Lord than any of those before him" (1 Kings 16:30)</a:t>
            </a:r>
          </a:p>
          <a:p>
            <a:endParaRPr lang="en-GB">
              <a:latin typeface="Roboto"/>
              <a:ea typeface="Roboto"/>
              <a:cs typeface="Roboto"/>
            </a:endParaRPr>
          </a:p>
        </p:txBody>
      </p:sp>
      <p:pic>
        <p:nvPicPr>
          <p:cNvPr id="9" name="Picture 8" descr="Criminal clipart mysterious person, Criminal mysterious person ...">
            <a:extLst>
              <a:ext uri="{FF2B5EF4-FFF2-40B4-BE49-F238E27FC236}">
                <a16:creationId xmlns:a16="http://schemas.microsoft.com/office/drawing/2014/main" id="{E811CDE6-8BA2-BCE8-0EF2-ECDF9D5DEFC9}"/>
              </a:ext>
            </a:extLst>
          </p:cNvPr>
          <p:cNvPicPr>
            <a:picLocks noChangeAspect="1"/>
          </p:cNvPicPr>
          <p:nvPr/>
        </p:nvPicPr>
        <p:blipFill rotWithShape="1">
          <a:blip r:embed="rId3"/>
          <a:srcRect l="523" b="-526"/>
          <a:stretch/>
        </p:blipFill>
        <p:spPr>
          <a:xfrm>
            <a:off x="8620664" y="1295400"/>
            <a:ext cx="2728840" cy="2757640"/>
          </a:xfrm>
          <a:prstGeom prst="rect">
            <a:avLst/>
          </a:prstGeom>
        </p:spPr>
      </p:pic>
      <p:sp>
        <p:nvSpPr>
          <p:cNvPr id="11" name="TextBox 10">
            <a:extLst>
              <a:ext uri="{FF2B5EF4-FFF2-40B4-BE49-F238E27FC236}">
                <a16:creationId xmlns:a16="http://schemas.microsoft.com/office/drawing/2014/main" id="{BD8E50DE-CF91-806A-BE9D-26839D300DBF}"/>
              </a:ext>
            </a:extLst>
          </p:cNvPr>
          <p:cNvSpPr txBox="1"/>
          <p:nvPr/>
        </p:nvSpPr>
        <p:spPr>
          <a:xfrm>
            <a:off x="8342380" y="4225984"/>
            <a:ext cx="327516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latin typeface="Roboto"/>
                <a:ea typeface="Roboto"/>
                <a:cs typeface="Roboto"/>
              </a:rPr>
              <a:t>Unnamed prophet</a:t>
            </a:r>
            <a:endParaRPr lang="en-US" sz="2800" dirty="0">
              <a:latin typeface="Roboto"/>
              <a:ea typeface="Roboto"/>
              <a:cs typeface="Roboto"/>
            </a:endParaRPr>
          </a:p>
          <a:p>
            <a:pPr marL="285750" indent="-285750">
              <a:buFont typeface="Arial"/>
              <a:buChar char="•"/>
            </a:pPr>
            <a:r>
              <a:rPr lang="en-GB" dirty="0">
                <a:latin typeface="Roboto"/>
                <a:ea typeface="Roboto"/>
                <a:cs typeface="Roboto"/>
              </a:rPr>
              <a:t>Might be Elijah, Elisha or one of the 7000</a:t>
            </a:r>
          </a:p>
          <a:p>
            <a:pPr marL="285750" indent="-285750">
              <a:buFont typeface="Arial"/>
              <a:buChar char="•"/>
            </a:pPr>
            <a:r>
              <a:rPr lang="en-GB" dirty="0">
                <a:latin typeface="Roboto"/>
                <a:ea typeface="Roboto"/>
                <a:cs typeface="Roboto"/>
              </a:rPr>
              <a:t>Advisor to Ahab</a:t>
            </a:r>
          </a:p>
          <a:p>
            <a:endParaRPr lang="en-GB">
              <a:latin typeface="Roboto"/>
              <a:ea typeface="Roboto"/>
              <a:cs typeface="Roboto"/>
            </a:endParaRPr>
          </a:p>
          <a:p>
            <a:endParaRPr lang="en-GB">
              <a:latin typeface="Roboto"/>
              <a:ea typeface="Roboto"/>
              <a:cs typeface="Roboto"/>
            </a:endParaRPr>
          </a:p>
        </p:txBody>
      </p:sp>
      <p:pic>
        <p:nvPicPr>
          <p:cNvPr id="3" name="Picture 2" descr="Angry King Clipart 63 images | Clipart Panda - Free Clipart Images">
            <a:extLst>
              <a:ext uri="{FF2B5EF4-FFF2-40B4-BE49-F238E27FC236}">
                <a16:creationId xmlns:a16="http://schemas.microsoft.com/office/drawing/2014/main" id="{2150C31D-A133-6D85-9307-78B926E5FDAA}"/>
              </a:ext>
            </a:extLst>
          </p:cNvPr>
          <p:cNvPicPr>
            <a:picLocks noChangeAspect="1"/>
          </p:cNvPicPr>
          <p:nvPr/>
        </p:nvPicPr>
        <p:blipFill>
          <a:blip r:embed="rId4"/>
          <a:stretch>
            <a:fillRect/>
          </a:stretch>
        </p:blipFill>
        <p:spPr>
          <a:xfrm>
            <a:off x="4868174" y="1295200"/>
            <a:ext cx="2455652" cy="3347449"/>
          </a:xfrm>
          <a:prstGeom prst="rect">
            <a:avLst/>
          </a:prstGeom>
        </p:spPr>
      </p:pic>
    </p:spTree>
    <p:extLst>
      <p:ext uri="{BB962C8B-B14F-4D97-AF65-F5344CB8AC3E}">
        <p14:creationId xmlns:p14="http://schemas.microsoft.com/office/powerpoint/2010/main" val="244066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ED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115917" y="147368"/>
            <a:ext cx="10515600" cy="678582"/>
          </a:xfrm>
        </p:spPr>
        <p:txBody>
          <a:bodyPr>
            <a:normAutofit fontScale="90000"/>
          </a:bodyPr>
          <a:lstStyle/>
          <a:p>
            <a:r>
              <a:rPr lang="en-GB"/>
              <a:t>1 Kings 20:1-12 – Ben-Hadad attacks Samaria </a:t>
            </a:r>
          </a:p>
        </p:txBody>
      </p: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263105" y="862342"/>
            <a:ext cx="11633619" cy="5803450"/>
          </a:xfrm>
        </p:spPr>
        <p:txBody>
          <a:bodyPr vert="horz" lIns="91440" tIns="45720" rIns="91440" bIns="45720" rtlCol="0" anchor="t">
            <a:normAutofit lnSpcReduction="10000"/>
          </a:bodyPr>
          <a:lstStyle/>
          <a:p>
            <a:pPr marL="0" indent="0">
              <a:buNone/>
            </a:pPr>
            <a:r>
              <a:rPr lang="en-GB">
                <a:latin typeface="Roboto" panose="02000000000000000000" pitchFamily="2" charset="0"/>
                <a:ea typeface="Roboto" panose="02000000000000000000" pitchFamily="2" charset="0"/>
                <a:cs typeface="Roboto" panose="02000000000000000000" pitchFamily="2" charset="0"/>
              </a:rPr>
              <a:t>Now Ben-</a:t>
            </a:r>
            <a:r>
              <a:rPr lang="en-GB" err="1">
                <a:latin typeface="Roboto" panose="02000000000000000000" pitchFamily="2" charset="0"/>
                <a:ea typeface="Roboto" panose="02000000000000000000" pitchFamily="2" charset="0"/>
                <a:cs typeface="Roboto" panose="02000000000000000000" pitchFamily="2" charset="0"/>
              </a:rPr>
              <a:t>Hadad</a:t>
            </a:r>
            <a:r>
              <a:rPr lang="en-GB">
                <a:latin typeface="Roboto" panose="02000000000000000000" pitchFamily="2" charset="0"/>
                <a:ea typeface="Roboto" panose="02000000000000000000" pitchFamily="2" charset="0"/>
                <a:cs typeface="Roboto" panose="02000000000000000000" pitchFamily="2" charset="0"/>
              </a:rPr>
              <a:t> king of Aram mustered his entire army. Accompanied by thirty-two kings with their horses and chariots, he went up and besieged Samaria and attacked it. He sent messengers into the city to Ahab king of Israel, saying, “This is what Ben-</a:t>
            </a:r>
            <a:r>
              <a:rPr lang="en-GB" err="1">
                <a:latin typeface="Roboto" panose="02000000000000000000" pitchFamily="2" charset="0"/>
                <a:ea typeface="Roboto" panose="02000000000000000000" pitchFamily="2" charset="0"/>
                <a:cs typeface="Roboto" panose="02000000000000000000" pitchFamily="2" charset="0"/>
              </a:rPr>
              <a:t>Hadad</a:t>
            </a:r>
            <a:r>
              <a:rPr lang="en-GB">
                <a:latin typeface="Roboto" panose="02000000000000000000" pitchFamily="2" charset="0"/>
                <a:ea typeface="Roboto" panose="02000000000000000000" pitchFamily="2" charset="0"/>
                <a:cs typeface="Roboto" panose="02000000000000000000" pitchFamily="2" charset="0"/>
              </a:rPr>
              <a:t> says: ‘Your silver and gold are mine, and the best of your wives and children are mine.’”</a:t>
            </a:r>
            <a:endParaRPr lang="en-US">
              <a:latin typeface="Roboto" panose="02000000000000000000" pitchFamily="2" charset="0"/>
              <a:ea typeface="Roboto" panose="02000000000000000000" pitchFamily="2" charset="0"/>
              <a:cs typeface="Roboto" panose="02000000000000000000" pitchFamily="2" charset="0"/>
            </a:endParaRPr>
          </a:p>
          <a:p>
            <a:pPr marL="0" indent="0">
              <a:buNone/>
            </a:pPr>
            <a:r>
              <a:rPr lang="en-GB">
                <a:latin typeface="Roboto" panose="02000000000000000000" pitchFamily="2" charset="0"/>
                <a:ea typeface="Roboto" panose="02000000000000000000" pitchFamily="2" charset="0"/>
                <a:cs typeface="Roboto" panose="02000000000000000000" pitchFamily="2" charset="0"/>
              </a:rPr>
              <a:t>The king of Israel answered, “Just as you say, my lord the king. I and all I have are yours.”</a:t>
            </a:r>
          </a:p>
          <a:p>
            <a:pPr marL="0" indent="0">
              <a:buNone/>
            </a:pPr>
            <a:r>
              <a:rPr lang="en-GB">
                <a:latin typeface="Roboto" panose="02000000000000000000" pitchFamily="2" charset="0"/>
                <a:ea typeface="Roboto" panose="02000000000000000000" pitchFamily="2" charset="0"/>
                <a:cs typeface="Roboto" panose="02000000000000000000" pitchFamily="2" charset="0"/>
              </a:rPr>
              <a:t>The messengers came again and said, “This is what Ben-</a:t>
            </a:r>
            <a:r>
              <a:rPr lang="en-GB" err="1">
                <a:latin typeface="Roboto" panose="02000000000000000000" pitchFamily="2" charset="0"/>
                <a:ea typeface="Roboto" panose="02000000000000000000" pitchFamily="2" charset="0"/>
                <a:cs typeface="Roboto" panose="02000000000000000000" pitchFamily="2" charset="0"/>
              </a:rPr>
              <a:t>Hadad</a:t>
            </a:r>
            <a:r>
              <a:rPr lang="en-GB">
                <a:latin typeface="Roboto" panose="02000000000000000000" pitchFamily="2" charset="0"/>
                <a:ea typeface="Roboto" panose="02000000000000000000" pitchFamily="2" charset="0"/>
                <a:cs typeface="Roboto" panose="02000000000000000000" pitchFamily="2" charset="0"/>
              </a:rPr>
              <a:t> says: ‘I sent to demand your silver and gold, your wives and your children. But about this time tomorrow I am going to send my officials to search your palace and the houses of your officials. They will seize everything you value and carry it away.’”</a:t>
            </a:r>
          </a:p>
          <a:p>
            <a:pPr marL="0" indent="0">
              <a:buNone/>
            </a:pPr>
            <a:r>
              <a:rPr lang="en-GB">
                <a:latin typeface="Roboto" panose="02000000000000000000" pitchFamily="2" charset="0"/>
                <a:ea typeface="Roboto" panose="02000000000000000000" pitchFamily="2" charset="0"/>
                <a:cs typeface="Roboto" panose="02000000000000000000" pitchFamily="2" charset="0"/>
              </a:rPr>
              <a:t>The king of Israel summoned all the elders of the land and said to them, “See how this man is looking for trouble! When he sent for my wives and my children, my silver and my gold, I did not refuse him.”</a:t>
            </a:r>
          </a:p>
          <a:p>
            <a:pPr marL="0" indent="0">
              <a:buNone/>
            </a:pPr>
            <a:endParaRPr lang="en-GB">
              <a:latin typeface="Roboto" panose="02000000000000000000" pitchFamily="2" charset="0"/>
              <a:ea typeface="Roboto" panose="02000000000000000000" pitchFamily="2" charset="0"/>
              <a:cs typeface="Roboto" panose="02000000000000000000" pitchFamily="2" charset="0"/>
            </a:endParaRPr>
          </a:p>
          <a:p>
            <a:endParaRPr lang="en-GB" sz="480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18484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ED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34992" y="178219"/>
            <a:ext cx="10515600" cy="678582"/>
          </a:xfrm>
        </p:spPr>
        <p:txBody>
          <a:bodyPr>
            <a:normAutofit fontScale="90000"/>
          </a:bodyPr>
          <a:lstStyle/>
          <a:p>
            <a:r>
              <a:rPr lang="en-GB"/>
              <a:t>1 Kings 20:1-12 </a:t>
            </a:r>
          </a:p>
        </p:txBody>
      </p: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263106" y="862342"/>
            <a:ext cx="11665788" cy="5803450"/>
          </a:xfrm>
        </p:spPr>
        <p:txBody>
          <a:bodyPr vert="horz" lIns="91440" tIns="45720" rIns="91440" bIns="45720" rtlCol="0" anchor="t">
            <a:normAutofit/>
          </a:bodyPr>
          <a:lstStyle/>
          <a:p>
            <a:pPr marL="0" indent="0">
              <a:buNone/>
            </a:pPr>
            <a:r>
              <a:rPr lang="en-GB">
                <a:latin typeface="system-ui"/>
              </a:rPr>
              <a:t>The elders and the people all answered, “Don’t listen to him or agree to his demands.”</a:t>
            </a:r>
            <a:endParaRPr lang="en-GB"/>
          </a:p>
          <a:p>
            <a:pPr marL="0" indent="0">
              <a:buNone/>
            </a:pPr>
            <a:r>
              <a:rPr lang="en-GB">
                <a:latin typeface="system-ui"/>
              </a:rPr>
              <a:t>So, he replied to Ben-</a:t>
            </a:r>
            <a:r>
              <a:rPr lang="en-GB" err="1">
                <a:latin typeface="system-ui"/>
              </a:rPr>
              <a:t>Hadad’s</a:t>
            </a:r>
            <a:r>
              <a:rPr lang="en-GB">
                <a:latin typeface="system-ui"/>
              </a:rPr>
              <a:t> messengers, “Tell my lord the king, ‘Your servant will do all you demanded the first time, but this demand I cannot meet.’” They left and took the answer back to Ben-</a:t>
            </a:r>
            <a:r>
              <a:rPr lang="en-GB" err="1">
                <a:latin typeface="system-ui"/>
              </a:rPr>
              <a:t>Hadad</a:t>
            </a:r>
            <a:r>
              <a:rPr lang="en-GB">
                <a:latin typeface="system-ui"/>
              </a:rPr>
              <a:t>.</a:t>
            </a:r>
            <a:endParaRPr lang="en-GB"/>
          </a:p>
          <a:p>
            <a:pPr marL="0" indent="0">
              <a:buNone/>
            </a:pPr>
            <a:r>
              <a:rPr lang="en-GB">
                <a:latin typeface="system-ui"/>
              </a:rPr>
              <a:t>Then Ben-</a:t>
            </a:r>
            <a:r>
              <a:rPr lang="en-GB" err="1">
                <a:latin typeface="system-ui"/>
              </a:rPr>
              <a:t>Hadad</a:t>
            </a:r>
            <a:r>
              <a:rPr lang="en-GB">
                <a:latin typeface="system-ui"/>
              </a:rPr>
              <a:t> sent another message to Ahab: “May the gods deal with me, be it ever so severely, if enough dust remains in Samaria to give each of my men a handful.”</a:t>
            </a:r>
            <a:endParaRPr lang="en-GB"/>
          </a:p>
          <a:p>
            <a:pPr marL="0" indent="0">
              <a:buNone/>
            </a:pPr>
            <a:r>
              <a:rPr lang="en-GB">
                <a:latin typeface="system-ui"/>
              </a:rPr>
              <a:t>The king of Israel answered, “Tell him: ‘One who puts on his armour should not boast like one who takes it off.’”</a:t>
            </a:r>
            <a:endParaRPr lang="en-GB"/>
          </a:p>
          <a:p>
            <a:pPr marL="0" indent="0">
              <a:buNone/>
            </a:pPr>
            <a:r>
              <a:rPr lang="en-GB">
                <a:latin typeface="system-ui"/>
              </a:rPr>
              <a:t>Ben-</a:t>
            </a:r>
            <a:r>
              <a:rPr lang="en-GB" err="1">
                <a:latin typeface="system-ui"/>
              </a:rPr>
              <a:t>Hadad</a:t>
            </a:r>
            <a:r>
              <a:rPr lang="en-GB">
                <a:latin typeface="system-ui"/>
              </a:rPr>
              <a:t> heard this message while he and the kings were drinking in their tents,</a:t>
            </a:r>
            <a:r>
              <a:rPr lang="en-GB" baseline="30000">
                <a:latin typeface="system-ui"/>
              </a:rPr>
              <a:t>[</a:t>
            </a:r>
            <a:r>
              <a:rPr lang="en-GB" baseline="30000">
                <a:solidFill>
                  <a:srgbClr val="4A4A4A"/>
                </a:solidFill>
                <a:latin typeface="system-ui"/>
                <a:hlinkClick r:id="rId2"/>
              </a:rPr>
              <a:t>a</a:t>
            </a:r>
            <a:r>
              <a:rPr lang="en-GB" baseline="30000">
                <a:latin typeface="system-ui"/>
              </a:rPr>
              <a:t>]</a:t>
            </a:r>
            <a:r>
              <a:rPr lang="en-GB">
                <a:latin typeface="system-ui"/>
              </a:rPr>
              <a:t> and he ordered his men: “Prepare to attack.” So they prepared to attack the city.</a:t>
            </a:r>
          </a:p>
          <a:p>
            <a:endParaRPr lang="en-GB" sz="4800"/>
          </a:p>
        </p:txBody>
      </p:sp>
    </p:spTree>
    <p:extLst>
      <p:ext uri="{BB962C8B-B14F-4D97-AF65-F5344CB8AC3E}">
        <p14:creationId xmlns:p14="http://schemas.microsoft.com/office/powerpoint/2010/main" val="3549532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BBDD1-3F72-266B-4EDA-A024623D412A}"/>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408BF5C6-53D0-C9AC-7B2D-D798AA3D20E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11632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t="14799" b="74787"/>
          <a:stretch/>
        </p:blipFill>
        <p:spPr>
          <a:xfrm>
            <a:off x="0" y="-50800"/>
            <a:ext cx="12192000" cy="1087600"/>
          </a:xfrm>
          <a:prstGeom prst="rect">
            <a:avLst/>
          </a:prstGeom>
          <a:noFill/>
          <a:ln>
            <a:noFill/>
          </a:ln>
        </p:spPr>
      </p:pic>
      <p:sp>
        <p:nvSpPr>
          <p:cNvPr id="55" name="Google Shape;55;p13"/>
          <p:cNvSpPr txBox="1"/>
          <p:nvPr/>
        </p:nvSpPr>
        <p:spPr>
          <a:xfrm>
            <a:off x="2007000" y="-50800"/>
            <a:ext cx="50680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Ben-</a:t>
            </a:r>
            <a:r>
              <a:rPr lang="en-GB" sz="5467" kern="0" err="1">
                <a:solidFill>
                  <a:srgbClr val="FFFFFF"/>
                </a:solidFill>
                <a:latin typeface="Arial"/>
                <a:cs typeface="Arial"/>
                <a:sym typeface="Arial"/>
              </a:rPr>
              <a:t>Hadad</a:t>
            </a:r>
            <a:endParaRPr sz="5467" kern="0">
              <a:solidFill>
                <a:srgbClr val="FFFFFF"/>
              </a:solidFill>
              <a:latin typeface="Arial"/>
              <a:cs typeface="Arial"/>
              <a:sym typeface="Arial"/>
            </a:endParaRPr>
          </a:p>
        </p:txBody>
      </p:sp>
      <p:grpSp>
        <p:nvGrpSpPr>
          <p:cNvPr id="56" name="Google Shape;56;p13"/>
          <p:cNvGrpSpPr/>
          <p:nvPr/>
        </p:nvGrpSpPr>
        <p:grpSpPr>
          <a:xfrm>
            <a:off x="513200" y="1182467"/>
            <a:ext cx="6509200" cy="3658800"/>
            <a:chOff x="384900" y="886850"/>
            <a:chExt cx="4881900" cy="2744100"/>
          </a:xfrm>
        </p:grpSpPr>
        <p:sp>
          <p:nvSpPr>
            <p:cNvPr id="57" name="Google Shape;57;p13"/>
            <p:cNvSpPr/>
            <p:nvPr/>
          </p:nvSpPr>
          <p:spPr>
            <a:xfrm>
              <a:off x="384900" y="886850"/>
              <a:ext cx="4881900" cy="2744100"/>
            </a:xfrm>
            <a:prstGeom prst="roundRect">
              <a:avLst>
                <a:gd name="adj" fmla="val 6989"/>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58" name="Google Shape;58;p13"/>
            <p:cNvPicPr preferRelativeResize="0"/>
            <p:nvPr/>
          </p:nvPicPr>
          <p:blipFill>
            <a:blip r:embed="rId4">
              <a:alphaModFix/>
            </a:blip>
            <a:stretch>
              <a:fillRect/>
            </a:stretch>
          </p:blipFill>
          <p:spPr>
            <a:xfrm>
              <a:off x="537300" y="1019049"/>
              <a:ext cx="4573676" cy="2479700"/>
            </a:xfrm>
            <a:prstGeom prst="rect">
              <a:avLst/>
            </a:prstGeom>
            <a:noFill/>
            <a:ln>
              <a:noFill/>
            </a:ln>
          </p:spPr>
        </p:pic>
      </p:grpSp>
      <p:sp>
        <p:nvSpPr>
          <p:cNvPr id="2" name="Google Shape;66;p14">
            <a:extLst>
              <a:ext uri="{FF2B5EF4-FFF2-40B4-BE49-F238E27FC236}">
                <a16:creationId xmlns:a16="http://schemas.microsoft.com/office/drawing/2014/main" id="{0D333641-6CE3-C09C-D83E-44659DF80EB9}"/>
              </a:ext>
            </a:extLst>
          </p:cNvPr>
          <p:cNvSpPr/>
          <p:nvPr/>
        </p:nvSpPr>
        <p:spPr>
          <a:xfrm>
            <a:off x="466700" y="5005081"/>
            <a:ext cx="6509200" cy="1584400"/>
          </a:xfrm>
          <a:prstGeom prst="wedgeRoundRectCallout">
            <a:avLst>
              <a:gd name="adj1" fmla="val -54579"/>
              <a:gd name="adj2" fmla="val -35119"/>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I’m coming for your gold and silver and your best wives and children. </a:t>
            </a:r>
            <a:r>
              <a:rPr lang="en-GB" sz="3600" kern="0">
                <a:solidFill>
                  <a:srgbClr val="000000"/>
                </a:solidFill>
                <a:latin typeface="Arial"/>
                <a:cs typeface="Arial"/>
                <a:sym typeface="Arial"/>
              </a:rPr>
              <a:t>🤑🥇🥈👩‍👧‍👦</a:t>
            </a:r>
            <a:endParaRPr sz="3600" kern="0">
              <a:solidFill>
                <a:srgbClr val="000000"/>
              </a:solidFill>
              <a:latin typeface="Arial"/>
              <a:cs typeface="Arial"/>
              <a:sym typeface="Arial"/>
            </a:endParaRPr>
          </a:p>
        </p:txBody>
      </p:sp>
      <p:pic>
        <p:nvPicPr>
          <p:cNvPr id="3" name="Picture 2">
            <a:extLst>
              <a:ext uri="{FF2B5EF4-FFF2-40B4-BE49-F238E27FC236}">
                <a16:creationId xmlns:a16="http://schemas.microsoft.com/office/drawing/2014/main" id="{453F8BE5-D9B7-3A78-8EF5-2EDFD1538BAB}"/>
              </a:ext>
            </a:extLst>
          </p:cNvPr>
          <p:cNvPicPr>
            <a:picLocks noChangeAspect="1"/>
          </p:cNvPicPr>
          <p:nvPr/>
        </p:nvPicPr>
        <p:blipFill rotWithShape="1">
          <a:blip r:embed="rId5"/>
          <a:srcRect t="-952" b="29286"/>
          <a:stretch/>
        </p:blipFill>
        <p:spPr>
          <a:xfrm>
            <a:off x="836424" y="-38749"/>
            <a:ext cx="1057401" cy="1057401"/>
          </a:xfrm>
          <a:prstGeom prst="ellipse">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63"/>
        <p:cNvGrpSpPr/>
        <p:nvPr/>
      </p:nvGrpSpPr>
      <p:grpSpPr>
        <a:xfrm>
          <a:off x="0" y="0"/>
          <a:ext cx="0" cy="0"/>
          <a:chOff x="0" y="0"/>
          <a:chExt cx="0" cy="0"/>
        </a:xfrm>
      </p:grpSpPr>
      <p:grpSp>
        <p:nvGrpSpPr>
          <p:cNvPr id="2" name="Google Shape;56;p13">
            <a:extLst>
              <a:ext uri="{FF2B5EF4-FFF2-40B4-BE49-F238E27FC236}">
                <a16:creationId xmlns:a16="http://schemas.microsoft.com/office/drawing/2014/main" id="{1FA7250E-2EF8-525E-7AE9-DBF42DF1FCFE}"/>
              </a:ext>
            </a:extLst>
          </p:cNvPr>
          <p:cNvGrpSpPr/>
          <p:nvPr/>
        </p:nvGrpSpPr>
        <p:grpSpPr>
          <a:xfrm>
            <a:off x="513200" y="-2247199"/>
            <a:ext cx="6509200" cy="3658800"/>
            <a:chOff x="384900" y="886850"/>
            <a:chExt cx="4881900" cy="2744100"/>
          </a:xfrm>
        </p:grpSpPr>
        <p:sp>
          <p:nvSpPr>
            <p:cNvPr id="3" name="Google Shape;57;p13">
              <a:extLst>
                <a:ext uri="{FF2B5EF4-FFF2-40B4-BE49-F238E27FC236}">
                  <a16:creationId xmlns:a16="http://schemas.microsoft.com/office/drawing/2014/main" id="{D8E796E6-1044-26BF-BC5E-2D67AE1E5319}"/>
                </a:ext>
              </a:extLst>
            </p:cNvPr>
            <p:cNvSpPr/>
            <p:nvPr/>
          </p:nvSpPr>
          <p:spPr>
            <a:xfrm>
              <a:off x="384900" y="886850"/>
              <a:ext cx="4881900" cy="2744100"/>
            </a:xfrm>
            <a:prstGeom prst="roundRect">
              <a:avLst>
                <a:gd name="adj" fmla="val 6989"/>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4" name="Google Shape;58;p13">
              <a:extLst>
                <a:ext uri="{FF2B5EF4-FFF2-40B4-BE49-F238E27FC236}">
                  <a16:creationId xmlns:a16="http://schemas.microsoft.com/office/drawing/2014/main" id="{0487245A-EC80-2E3F-951B-0B726BAD65F5}"/>
                </a:ext>
              </a:extLst>
            </p:cNvPr>
            <p:cNvPicPr preferRelativeResize="0"/>
            <p:nvPr/>
          </p:nvPicPr>
          <p:blipFill>
            <a:blip r:embed="rId3">
              <a:alphaModFix/>
            </a:blip>
            <a:stretch>
              <a:fillRect/>
            </a:stretch>
          </p:blipFill>
          <p:spPr>
            <a:xfrm>
              <a:off x="537300" y="1019049"/>
              <a:ext cx="4573676" cy="2479700"/>
            </a:xfrm>
            <a:prstGeom prst="rect">
              <a:avLst/>
            </a:prstGeom>
            <a:noFill/>
            <a:ln>
              <a:noFill/>
            </a:ln>
          </p:spPr>
        </p:pic>
      </p:grpSp>
      <p:sp>
        <p:nvSpPr>
          <p:cNvPr id="66" name="Google Shape;66;p14"/>
          <p:cNvSpPr/>
          <p:nvPr/>
        </p:nvSpPr>
        <p:spPr>
          <a:xfrm>
            <a:off x="466700" y="1570429"/>
            <a:ext cx="6509200" cy="1584400"/>
          </a:xfrm>
          <a:prstGeom prst="wedgeRoundRectCallout">
            <a:avLst>
              <a:gd name="adj1" fmla="val -54579"/>
              <a:gd name="adj2" fmla="val -35119"/>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I’m coming for your gold and silver and your best wives and children. </a:t>
            </a:r>
            <a:r>
              <a:rPr lang="en-GB" sz="3600" kern="0">
                <a:solidFill>
                  <a:srgbClr val="000000"/>
                </a:solidFill>
                <a:latin typeface="Arial"/>
                <a:cs typeface="Arial"/>
                <a:sym typeface="Arial"/>
              </a:rPr>
              <a:t>🤑🥇🥈👩‍👧‍👦</a:t>
            </a:r>
            <a:endParaRPr sz="3600" kern="0">
              <a:solidFill>
                <a:srgbClr val="000000"/>
              </a:solidFill>
              <a:latin typeface="Arial"/>
              <a:cs typeface="Arial"/>
              <a:sym typeface="Arial"/>
            </a:endParaRPr>
          </a:p>
        </p:txBody>
      </p:sp>
      <p:sp>
        <p:nvSpPr>
          <p:cNvPr id="67" name="Google Shape;67;p14"/>
          <p:cNvSpPr/>
          <p:nvPr/>
        </p:nvSpPr>
        <p:spPr>
          <a:xfrm>
            <a:off x="9879300" y="3448029"/>
            <a:ext cx="1766800" cy="862000"/>
          </a:xfrm>
          <a:prstGeom prst="wedgeRoundRectCallout">
            <a:avLst>
              <a:gd name="adj1" fmla="val 64141"/>
              <a:gd name="adj2" fmla="val -39780"/>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K.</a:t>
            </a:r>
            <a:endParaRPr sz="2933" kern="0">
              <a:solidFill>
                <a:srgbClr val="000000"/>
              </a:solidFill>
              <a:latin typeface="Arial"/>
              <a:cs typeface="Arial"/>
              <a:sym typeface="Arial"/>
            </a:endParaRPr>
          </a:p>
        </p:txBody>
      </p:sp>
      <p:grpSp>
        <p:nvGrpSpPr>
          <p:cNvPr id="68" name="Google Shape;68;p14"/>
          <p:cNvGrpSpPr/>
          <p:nvPr/>
        </p:nvGrpSpPr>
        <p:grpSpPr>
          <a:xfrm>
            <a:off x="873109" y="3041591"/>
            <a:ext cx="669491" cy="624579"/>
            <a:chOff x="219550" y="1702875"/>
            <a:chExt cx="993900" cy="1011300"/>
          </a:xfrm>
        </p:grpSpPr>
        <p:sp>
          <p:nvSpPr>
            <p:cNvPr id="69" name="Google Shape;69;p14"/>
            <p:cNvSpPr/>
            <p:nvPr/>
          </p:nvSpPr>
          <p:spPr>
            <a:xfrm>
              <a:off x="219550" y="1702875"/>
              <a:ext cx="993900" cy="10113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70" name="Google Shape;70;p14"/>
            <p:cNvPicPr preferRelativeResize="0"/>
            <p:nvPr/>
          </p:nvPicPr>
          <p:blipFill>
            <a:blip r:embed="rId4">
              <a:alphaModFix/>
            </a:blip>
            <a:stretch>
              <a:fillRect/>
            </a:stretch>
          </p:blipFill>
          <p:spPr>
            <a:xfrm>
              <a:off x="350025" y="1756050"/>
              <a:ext cx="728079" cy="815698"/>
            </a:xfrm>
            <a:prstGeom prst="rect">
              <a:avLst/>
            </a:prstGeom>
            <a:noFill/>
            <a:ln>
              <a:noFill/>
            </a:ln>
          </p:spPr>
        </p:pic>
      </p:grpSp>
      <p:grpSp>
        <p:nvGrpSpPr>
          <p:cNvPr id="71" name="Google Shape;71;p14"/>
          <p:cNvGrpSpPr/>
          <p:nvPr/>
        </p:nvGrpSpPr>
        <p:grpSpPr>
          <a:xfrm>
            <a:off x="466700" y="4310029"/>
            <a:ext cx="6509200" cy="2357600"/>
            <a:chOff x="350025" y="3108000"/>
            <a:chExt cx="4881900" cy="1768200"/>
          </a:xfrm>
        </p:grpSpPr>
        <p:sp>
          <p:nvSpPr>
            <p:cNvPr id="72" name="Google Shape;72;p14"/>
            <p:cNvSpPr/>
            <p:nvPr/>
          </p:nvSpPr>
          <p:spPr>
            <a:xfrm>
              <a:off x="350025" y="3108000"/>
              <a:ext cx="4881900" cy="1768200"/>
            </a:xfrm>
            <a:prstGeom prst="wedgeRoundRectCallout">
              <a:avLst>
                <a:gd name="adj1" fmla="val -54424"/>
                <a:gd name="adj2" fmla="val -36653"/>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2933" kern="0">
                <a:solidFill>
                  <a:srgbClr val="000000"/>
                </a:solidFill>
                <a:latin typeface="Arial"/>
                <a:cs typeface="Arial"/>
                <a:sym typeface="Arial"/>
              </a:endParaRPr>
            </a:p>
            <a:p>
              <a:pPr defTabSz="1219170">
                <a:buClr>
                  <a:srgbClr val="000000"/>
                </a:buClr>
              </a:pPr>
              <a:endParaRPr sz="2933" kern="0">
                <a:solidFill>
                  <a:srgbClr val="000000"/>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Actually, my men will search everything and take all you value.</a:t>
              </a:r>
              <a:endParaRPr sz="2933" kern="0">
                <a:solidFill>
                  <a:srgbClr val="000000"/>
                </a:solidFill>
                <a:latin typeface="Arial"/>
                <a:cs typeface="Arial"/>
                <a:sym typeface="Arial"/>
              </a:endParaRPr>
            </a:p>
          </p:txBody>
        </p:sp>
        <p:sp>
          <p:nvSpPr>
            <p:cNvPr id="73" name="Google Shape;73;p14"/>
            <p:cNvSpPr/>
            <p:nvPr/>
          </p:nvSpPr>
          <p:spPr>
            <a:xfrm>
              <a:off x="494000" y="3274675"/>
              <a:ext cx="4568100" cy="646500"/>
            </a:xfrm>
            <a:prstGeom prst="roundRect">
              <a:avLst/>
            </a:prstGeom>
            <a:solidFill>
              <a:srgbClr val="FBFBFB"/>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100"/>
              </a:pPr>
              <a:r>
                <a:rPr lang="en-GB" sz="2267" kern="0">
                  <a:solidFill>
                    <a:srgbClr val="000000"/>
                  </a:solidFill>
                  <a:latin typeface="Arial"/>
                  <a:cs typeface="Arial"/>
                  <a:sym typeface="Arial"/>
                </a:rPr>
                <a:t>I’m coming for your gold and silver and your best wives and children. </a:t>
              </a:r>
              <a:r>
                <a:rPr lang="en-GB" sz="2933" kern="0">
                  <a:solidFill>
                    <a:srgbClr val="000000"/>
                  </a:solidFill>
                  <a:latin typeface="Arial"/>
                  <a:cs typeface="Arial"/>
                  <a:sym typeface="Arial"/>
                </a:rPr>
                <a:t>🤑🥇🥈👩‍👧‍👦</a:t>
              </a:r>
              <a:endParaRPr sz="1200" kern="0">
                <a:solidFill>
                  <a:srgbClr val="000000"/>
                </a:solidFill>
                <a:latin typeface="Arial"/>
                <a:cs typeface="Arial"/>
                <a:sym typeface="Arial"/>
              </a:endParaRPr>
            </a:p>
          </p:txBody>
        </p:sp>
      </p:grpSp>
      <p:pic>
        <p:nvPicPr>
          <p:cNvPr id="64" name="Google Shape;64;p14"/>
          <p:cNvPicPr preferRelativeResize="0"/>
          <p:nvPr/>
        </p:nvPicPr>
        <p:blipFill rotWithShape="1">
          <a:blip r:embed="rId5">
            <a:alphaModFix/>
          </a:blip>
          <a:srcRect t="14799" b="74787"/>
          <a:stretch/>
        </p:blipFill>
        <p:spPr>
          <a:xfrm>
            <a:off x="0" y="-50800"/>
            <a:ext cx="12192000" cy="1087600"/>
          </a:xfrm>
          <a:prstGeom prst="rect">
            <a:avLst/>
          </a:prstGeom>
          <a:noFill/>
          <a:ln>
            <a:noFill/>
          </a:ln>
        </p:spPr>
      </p:pic>
      <p:sp>
        <p:nvSpPr>
          <p:cNvPr id="65" name="Google Shape;65;p14"/>
          <p:cNvSpPr txBox="1"/>
          <p:nvPr/>
        </p:nvSpPr>
        <p:spPr>
          <a:xfrm>
            <a:off x="2007000" y="-50800"/>
            <a:ext cx="50680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Ben-</a:t>
            </a:r>
            <a:r>
              <a:rPr lang="en-GB" sz="5467" kern="0" err="1">
                <a:solidFill>
                  <a:srgbClr val="FFFFFF"/>
                </a:solidFill>
                <a:latin typeface="Arial"/>
                <a:cs typeface="Arial"/>
                <a:sym typeface="Arial"/>
              </a:rPr>
              <a:t>Hadad</a:t>
            </a:r>
            <a:endParaRPr sz="5467" kern="0">
              <a:solidFill>
                <a:srgbClr val="FFFFFF"/>
              </a:solidFill>
              <a:latin typeface="Arial"/>
              <a:cs typeface="Arial"/>
              <a:sym typeface="Arial"/>
            </a:endParaRPr>
          </a:p>
        </p:txBody>
      </p:sp>
      <p:pic>
        <p:nvPicPr>
          <p:cNvPr id="5" name="Picture 4">
            <a:extLst>
              <a:ext uri="{FF2B5EF4-FFF2-40B4-BE49-F238E27FC236}">
                <a16:creationId xmlns:a16="http://schemas.microsoft.com/office/drawing/2014/main" id="{02D0D7EB-E622-4DCF-C3D8-F8F6B92D61D5}"/>
              </a:ext>
            </a:extLst>
          </p:cNvPr>
          <p:cNvPicPr>
            <a:picLocks noChangeAspect="1"/>
          </p:cNvPicPr>
          <p:nvPr/>
        </p:nvPicPr>
        <p:blipFill rotWithShape="1">
          <a:blip r:embed="rId6"/>
          <a:srcRect t="-952" b="29286"/>
          <a:stretch/>
        </p:blipFill>
        <p:spPr>
          <a:xfrm>
            <a:off x="836424" y="-38749"/>
            <a:ext cx="1057401" cy="1057401"/>
          </a:xfrm>
          <a:prstGeom prst="ellipse">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77"/>
        <p:cNvGrpSpPr/>
        <p:nvPr/>
      </p:nvGrpSpPr>
      <p:grpSpPr>
        <a:xfrm>
          <a:off x="0" y="0"/>
          <a:ext cx="0" cy="0"/>
          <a:chOff x="0" y="0"/>
          <a:chExt cx="0" cy="0"/>
        </a:xfrm>
      </p:grpSpPr>
      <p:grpSp>
        <p:nvGrpSpPr>
          <p:cNvPr id="2" name="Group 1">
            <a:extLst>
              <a:ext uri="{FF2B5EF4-FFF2-40B4-BE49-F238E27FC236}">
                <a16:creationId xmlns:a16="http://schemas.microsoft.com/office/drawing/2014/main" id="{2AEBA7D2-BF36-D987-7CCE-3A0755BB0319}"/>
              </a:ext>
            </a:extLst>
          </p:cNvPr>
          <p:cNvGrpSpPr/>
          <p:nvPr/>
        </p:nvGrpSpPr>
        <p:grpSpPr>
          <a:xfrm>
            <a:off x="466700" y="487459"/>
            <a:ext cx="6509200" cy="2357600"/>
            <a:chOff x="350025" y="288600"/>
            <a:chExt cx="4881900" cy="1768200"/>
          </a:xfrm>
        </p:grpSpPr>
        <p:sp>
          <p:nvSpPr>
            <p:cNvPr id="79" name="Google Shape;79;p15"/>
            <p:cNvSpPr/>
            <p:nvPr/>
          </p:nvSpPr>
          <p:spPr>
            <a:xfrm>
              <a:off x="350025" y="288600"/>
              <a:ext cx="4881900" cy="1768200"/>
            </a:xfrm>
            <a:prstGeom prst="wedgeRoundRectCallout">
              <a:avLst>
                <a:gd name="adj1" fmla="val -53960"/>
                <a:gd name="adj2" fmla="val -36226"/>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2933" kern="0">
                <a:solidFill>
                  <a:srgbClr val="000000"/>
                </a:solidFill>
                <a:latin typeface="Arial"/>
                <a:cs typeface="Arial"/>
                <a:sym typeface="Arial"/>
              </a:endParaRPr>
            </a:p>
            <a:p>
              <a:pPr defTabSz="1219170">
                <a:buClr>
                  <a:srgbClr val="000000"/>
                </a:buClr>
              </a:pPr>
              <a:endParaRPr sz="2933" kern="0">
                <a:solidFill>
                  <a:srgbClr val="000000"/>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Actually, my men will search everything and take all you value.</a:t>
              </a:r>
              <a:endParaRPr sz="2933" kern="0">
                <a:solidFill>
                  <a:srgbClr val="000000"/>
                </a:solidFill>
                <a:latin typeface="Arial"/>
                <a:cs typeface="Arial"/>
                <a:sym typeface="Arial"/>
              </a:endParaRPr>
            </a:p>
          </p:txBody>
        </p:sp>
        <p:sp>
          <p:nvSpPr>
            <p:cNvPr id="80" name="Google Shape;80;p15"/>
            <p:cNvSpPr/>
            <p:nvPr/>
          </p:nvSpPr>
          <p:spPr>
            <a:xfrm>
              <a:off x="494000" y="455275"/>
              <a:ext cx="4568100" cy="646500"/>
            </a:xfrm>
            <a:prstGeom prst="roundRect">
              <a:avLst>
                <a:gd name="adj" fmla="val 16667"/>
              </a:avLst>
            </a:prstGeom>
            <a:solidFill>
              <a:srgbClr val="FBFBFB"/>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267" kern="0">
                  <a:solidFill>
                    <a:srgbClr val="000000"/>
                  </a:solidFill>
                  <a:latin typeface="Arial"/>
                  <a:cs typeface="Arial"/>
                  <a:sym typeface="Arial"/>
                </a:rPr>
                <a:t>I’m coming for your gold and silver and your best wives and children. </a:t>
              </a:r>
              <a:r>
                <a:rPr lang="en-GB" sz="2933" kern="0">
                  <a:solidFill>
                    <a:srgbClr val="000000"/>
                  </a:solidFill>
                  <a:latin typeface="Arial"/>
                  <a:cs typeface="Arial"/>
                  <a:sym typeface="Arial"/>
                </a:rPr>
                <a:t>🤑🥇🥈👩‍👧‍👦</a:t>
              </a:r>
              <a:endParaRPr sz="1200" kern="0">
                <a:solidFill>
                  <a:srgbClr val="000000"/>
                </a:solidFill>
                <a:latin typeface="Arial"/>
                <a:cs typeface="Arial"/>
                <a:sym typeface="Arial"/>
              </a:endParaRPr>
            </a:p>
          </p:txBody>
        </p:sp>
      </p:grpSp>
      <p:grpSp>
        <p:nvGrpSpPr>
          <p:cNvPr id="4" name="Google Shape;56;p13">
            <a:extLst>
              <a:ext uri="{FF2B5EF4-FFF2-40B4-BE49-F238E27FC236}">
                <a16:creationId xmlns:a16="http://schemas.microsoft.com/office/drawing/2014/main" id="{722D3548-7078-87BB-CDC6-5B04E7BA4BA4}"/>
              </a:ext>
            </a:extLst>
          </p:cNvPr>
          <p:cNvGrpSpPr/>
          <p:nvPr/>
        </p:nvGrpSpPr>
        <p:grpSpPr>
          <a:xfrm>
            <a:off x="513200" y="-6069769"/>
            <a:ext cx="6509200" cy="3658800"/>
            <a:chOff x="384900" y="886850"/>
            <a:chExt cx="4881900" cy="2744100"/>
          </a:xfrm>
        </p:grpSpPr>
        <p:sp>
          <p:nvSpPr>
            <p:cNvPr id="5" name="Google Shape;57;p13">
              <a:extLst>
                <a:ext uri="{FF2B5EF4-FFF2-40B4-BE49-F238E27FC236}">
                  <a16:creationId xmlns:a16="http://schemas.microsoft.com/office/drawing/2014/main" id="{810077DF-C52D-4CB4-8AF5-92FABB9C9CF6}"/>
                </a:ext>
              </a:extLst>
            </p:cNvPr>
            <p:cNvSpPr/>
            <p:nvPr/>
          </p:nvSpPr>
          <p:spPr>
            <a:xfrm>
              <a:off x="384900" y="886850"/>
              <a:ext cx="4881900" cy="2744100"/>
            </a:xfrm>
            <a:prstGeom prst="roundRect">
              <a:avLst>
                <a:gd name="adj" fmla="val 6989"/>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6" name="Google Shape;58;p13">
              <a:extLst>
                <a:ext uri="{FF2B5EF4-FFF2-40B4-BE49-F238E27FC236}">
                  <a16:creationId xmlns:a16="http://schemas.microsoft.com/office/drawing/2014/main" id="{101C0FB6-0476-5CC4-A2A4-B3019E985509}"/>
                </a:ext>
              </a:extLst>
            </p:cNvPr>
            <p:cNvPicPr preferRelativeResize="0"/>
            <p:nvPr/>
          </p:nvPicPr>
          <p:blipFill>
            <a:blip r:embed="rId3">
              <a:alphaModFix/>
            </a:blip>
            <a:stretch>
              <a:fillRect/>
            </a:stretch>
          </p:blipFill>
          <p:spPr>
            <a:xfrm>
              <a:off x="537300" y="1019049"/>
              <a:ext cx="4573676" cy="2479700"/>
            </a:xfrm>
            <a:prstGeom prst="rect">
              <a:avLst/>
            </a:prstGeom>
            <a:noFill/>
            <a:ln>
              <a:noFill/>
            </a:ln>
          </p:spPr>
        </p:pic>
      </p:grpSp>
      <p:sp>
        <p:nvSpPr>
          <p:cNvPr id="7" name="Google Shape;66;p14">
            <a:extLst>
              <a:ext uri="{FF2B5EF4-FFF2-40B4-BE49-F238E27FC236}">
                <a16:creationId xmlns:a16="http://schemas.microsoft.com/office/drawing/2014/main" id="{18196D8A-8CA7-67A8-A54D-52C88392D2EB}"/>
              </a:ext>
            </a:extLst>
          </p:cNvPr>
          <p:cNvSpPr/>
          <p:nvPr/>
        </p:nvSpPr>
        <p:spPr>
          <a:xfrm>
            <a:off x="466700" y="-2252141"/>
            <a:ext cx="6509200" cy="1584400"/>
          </a:xfrm>
          <a:prstGeom prst="wedgeRoundRectCallout">
            <a:avLst>
              <a:gd name="adj1" fmla="val -54579"/>
              <a:gd name="adj2" fmla="val -35119"/>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I’m coming for your gold and silver and your best wives and children. </a:t>
            </a:r>
            <a:r>
              <a:rPr lang="en-GB" sz="3600" kern="0">
                <a:solidFill>
                  <a:srgbClr val="000000"/>
                </a:solidFill>
                <a:latin typeface="Arial"/>
                <a:cs typeface="Arial"/>
                <a:sym typeface="Arial"/>
              </a:rPr>
              <a:t>🤑🥇🥈👩‍👧‍👦</a:t>
            </a:r>
            <a:endParaRPr sz="3600" kern="0">
              <a:solidFill>
                <a:srgbClr val="000000"/>
              </a:solidFill>
              <a:latin typeface="Arial"/>
              <a:cs typeface="Arial"/>
              <a:sym typeface="Arial"/>
            </a:endParaRPr>
          </a:p>
        </p:txBody>
      </p:sp>
      <p:sp>
        <p:nvSpPr>
          <p:cNvPr id="8" name="Google Shape;67;p14">
            <a:extLst>
              <a:ext uri="{FF2B5EF4-FFF2-40B4-BE49-F238E27FC236}">
                <a16:creationId xmlns:a16="http://schemas.microsoft.com/office/drawing/2014/main" id="{8CB51477-7FF1-5684-118E-A6E1F51FAF1E}"/>
              </a:ext>
            </a:extLst>
          </p:cNvPr>
          <p:cNvSpPr/>
          <p:nvPr/>
        </p:nvSpPr>
        <p:spPr>
          <a:xfrm>
            <a:off x="9879300" y="-374541"/>
            <a:ext cx="1766800" cy="862000"/>
          </a:xfrm>
          <a:prstGeom prst="wedgeRoundRectCallout">
            <a:avLst>
              <a:gd name="adj1" fmla="val 64141"/>
              <a:gd name="adj2" fmla="val -39780"/>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K.</a:t>
            </a:r>
            <a:endParaRPr sz="2933" kern="0">
              <a:solidFill>
                <a:srgbClr val="000000"/>
              </a:solidFill>
              <a:latin typeface="Arial"/>
              <a:cs typeface="Arial"/>
              <a:sym typeface="Arial"/>
            </a:endParaRPr>
          </a:p>
        </p:txBody>
      </p:sp>
      <p:grpSp>
        <p:nvGrpSpPr>
          <p:cNvPr id="9" name="Google Shape;68;p14">
            <a:extLst>
              <a:ext uri="{FF2B5EF4-FFF2-40B4-BE49-F238E27FC236}">
                <a16:creationId xmlns:a16="http://schemas.microsoft.com/office/drawing/2014/main" id="{D0D3CADE-547F-7A3B-77E4-ACECDD536E79}"/>
              </a:ext>
            </a:extLst>
          </p:cNvPr>
          <p:cNvGrpSpPr/>
          <p:nvPr/>
        </p:nvGrpSpPr>
        <p:grpSpPr>
          <a:xfrm>
            <a:off x="873109" y="-780980"/>
            <a:ext cx="669491" cy="624579"/>
            <a:chOff x="219550" y="1702875"/>
            <a:chExt cx="993900" cy="1011300"/>
          </a:xfrm>
        </p:grpSpPr>
        <p:sp>
          <p:nvSpPr>
            <p:cNvPr id="10" name="Google Shape;69;p14">
              <a:extLst>
                <a:ext uri="{FF2B5EF4-FFF2-40B4-BE49-F238E27FC236}">
                  <a16:creationId xmlns:a16="http://schemas.microsoft.com/office/drawing/2014/main" id="{C873FCE3-65B1-4C84-7B34-3AE0CB5DAF43}"/>
                </a:ext>
              </a:extLst>
            </p:cNvPr>
            <p:cNvSpPr/>
            <p:nvPr/>
          </p:nvSpPr>
          <p:spPr>
            <a:xfrm>
              <a:off x="219550" y="1702875"/>
              <a:ext cx="993900" cy="10113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11" name="Google Shape;70;p14">
              <a:extLst>
                <a:ext uri="{FF2B5EF4-FFF2-40B4-BE49-F238E27FC236}">
                  <a16:creationId xmlns:a16="http://schemas.microsoft.com/office/drawing/2014/main" id="{28A791FC-98CC-32DA-2EFC-FC27FDAD0416}"/>
                </a:ext>
              </a:extLst>
            </p:cNvPr>
            <p:cNvPicPr preferRelativeResize="0"/>
            <p:nvPr/>
          </p:nvPicPr>
          <p:blipFill>
            <a:blip r:embed="rId4">
              <a:alphaModFix/>
            </a:blip>
            <a:stretch>
              <a:fillRect/>
            </a:stretch>
          </p:blipFill>
          <p:spPr>
            <a:xfrm>
              <a:off x="350025" y="1756050"/>
              <a:ext cx="728079" cy="815698"/>
            </a:xfrm>
            <a:prstGeom prst="rect">
              <a:avLst/>
            </a:prstGeom>
            <a:noFill/>
            <a:ln>
              <a:noFill/>
            </a:ln>
          </p:spPr>
        </p:pic>
      </p:grpSp>
      <p:sp>
        <p:nvSpPr>
          <p:cNvPr id="3" name="Google Shape;67;p14">
            <a:extLst>
              <a:ext uri="{FF2B5EF4-FFF2-40B4-BE49-F238E27FC236}">
                <a16:creationId xmlns:a16="http://schemas.microsoft.com/office/drawing/2014/main" id="{F5AAD660-5868-2EA6-287C-CD78282C93BE}"/>
              </a:ext>
            </a:extLst>
          </p:cNvPr>
          <p:cNvSpPr/>
          <p:nvPr/>
        </p:nvSpPr>
        <p:spPr>
          <a:xfrm>
            <a:off x="9879300" y="-379141"/>
            <a:ext cx="1766800" cy="862000"/>
          </a:xfrm>
          <a:prstGeom prst="wedgeRoundRectCallout">
            <a:avLst>
              <a:gd name="adj1" fmla="val 64141"/>
              <a:gd name="adj2" fmla="val -39780"/>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K.</a:t>
            </a:r>
            <a:endParaRPr sz="2933" kern="0">
              <a:solidFill>
                <a:srgbClr val="000000"/>
              </a:solidFill>
              <a:latin typeface="Arial"/>
              <a:cs typeface="Arial"/>
              <a:sym typeface="Arial"/>
            </a:endParaRPr>
          </a:p>
        </p:txBody>
      </p:sp>
      <p:pic>
        <p:nvPicPr>
          <p:cNvPr id="81" name="Google Shape;81;p15"/>
          <p:cNvPicPr preferRelativeResize="0"/>
          <p:nvPr/>
        </p:nvPicPr>
        <p:blipFill rotWithShape="1">
          <a:blip r:embed="rId5">
            <a:alphaModFix/>
          </a:blip>
          <a:srcRect t="14799" b="74787"/>
          <a:stretch/>
        </p:blipFill>
        <p:spPr>
          <a:xfrm>
            <a:off x="0" y="-50800"/>
            <a:ext cx="12192000" cy="1087600"/>
          </a:xfrm>
          <a:prstGeom prst="rect">
            <a:avLst/>
          </a:prstGeom>
          <a:noFill/>
          <a:ln>
            <a:noFill/>
          </a:ln>
        </p:spPr>
      </p:pic>
      <p:sp>
        <p:nvSpPr>
          <p:cNvPr id="82" name="Google Shape;82;p15"/>
          <p:cNvSpPr txBox="1"/>
          <p:nvPr/>
        </p:nvSpPr>
        <p:spPr>
          <a:xfrm>
            <a:off x="2007000" y="-50800"/>
            <a:ext cx="50680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Ben-Hadad</a:t>
            </a:r>
            <a:endParaRPr sz="5467" kern="0">
              <a:solidFill>
                <a:srgbClr val="FFFFFF"/>
              </a:solidFill>
              <a:latin typeface="Arial"/>
              <a:cs typeface="Arial"/>
              <a:sym typeface="Arial"/>
            </a:endParaRPr>
          </a:p>
        </p:txBody>
      </p:sp>
      <p:grpSp>
        <p:nvGrpSpPr>
          <p:cNvPr id="83" name="Google Shape;83;p15"/>
          <p:cNvGrpSpPr/>
          <p:nvPr/>
        </p:nvGrpSpPr>
        <p:grpSpPr>
          <a:xfrm>
            <a:off x="5912688" y="3093819"/>
            <a:ext cx="5783331" cy="3577195"/>
            <a:chOff x="5062100" y="2786975"/>
            <a:chExt cx="3709800" cy="2139300"/>
          </a:xfrm>
        </p:grpSpPr>
        <p:sp>
          <p:nvSpPr>
            <p:cNvPr id="84" name="Google Shape;84;p15"/>
            <p:cNvSpPr/>
            <p:nvPr/>
          </p:nvSpPr>
          <p:spPr>
            <a:xfrm>
              <a:off x="5062100" y="2786975"/>
              <a:ext cx="3709800" cy="2139300"/>
            </a:xfrm>
            <a:prstGeom prst="roundRect">
              <a:avLst>
                <a:gd name="adj" fmla="val 6989"/>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85" name="Google Shape;85;p15"/>
            <p:cNvPicPr preferRelativeResize="0"/>
            <p:nvPr/>
          </p:nvPicPr>
          <p:blipFill>
            <a:blip r:embed="rId6">
              <a:alphaModFix/>
            </a:blip>
            <a:stretch>
              <a:fillRect/>
            </a:stretch>
          </p:blipFill>
          <p:spPr>
            <a:xfrm>
              <a:off x="5176975" y="2876613"/>
              <a:ext cx="3480025" cy="1960025"/>
            </a:xfrm>
            <a:prstGeom prst="rect">
              <a:avLst/>
            </a:prstGeom>
            <a:noFill/>
            <a:ln>
              <a:noFill/>
            </a:ln>
          </p:spPr>
        </p:pic>
      </p:grpSp>
      <p:pic>
        <p:nvPicPr>
          <p:cNvPr id="15" name="Picture 14">
            <a:extLst>
              <a:ext uri="{FF2B5EF4-FFF2-40B4-BE49-F238E27FC236}">
                <a16:creationId xmlns:a16="http://schemas.microsoft.com/office/drawing/2014/main" id="{C3936E65-7EE3-1B1C-A1E3-A875470639F8}"/>
              </a:ext>
            </a:extLst>
          </p:cNvPr>
          <p:cNvPicPr>
            <a:picLocks noChangeAspect="1"/>
          </p:cNvPicPr>
          <p:nvPr/>
        </p:nvPicPr>
        <p:blipFill rotWithShape="1">
          <a:blip r:embed="rId7"/>
          <a:srcRect t="-952" b="29286"/>
          <a:stretch/>
        </p:blipFill>
        <p:spPr>
          <a:xfrm>
            <a:off x="836424" y="-38749"/>
            <a:ext cx="1057401" cy="1057401"/>
          </a:xfrm>
          <a:prstGeom prst="ellipse">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89"/>
        <p:cNvGrpSpPr/>
        <p:nvPr/>
      </p:nvGrpSpPr>
      <p:grpSpPr>
        <a:xfrm>
          <a:off x="0" y="0"/>
          <a:ext cx="0" cy="0"/>
          <a:chOff x="0" y="0"/>
          <a:chExt cx="0" cy="0"/>
        </a:xfrm>
      </p:grpSpPr>
      <p:grpSp>
        <p:nvGrpSpPr>
          <p:cNvPr id="92" name="Google Shape;92;p16"/>
          <p:cNvGrpSpPr/>
          <p:nvPr/>
        </p:nvGrpSpPr>
        <p:grpSpPr>
          <a:xfrm>
            <a:off x="4441185" y="1138359"/>
            <a:ext cx="7538584" cy="4274728"/>
            <a:chOff x="2403250" y="853800"/>
            <a:chExt cx="6582000" cy="3732300"/>
          </a:xfrm>
        </p:grpSpPr>
        <p:sp>
          <p:nvSpPr>
            <p:cNvPr id="93" name="Google Shape;93;p16"/>
            <p:cNvSpPr/>
            <p:nvPr/>
          </p:nvSpPr>
          <p:spPr>
            <a:xfrm>
              <a:off x="2403250" y="853800"/>
              <a:ext cx="6582000" cy="3732300"/>
            </a:xfrm>
            <a:prstGeom prst="roundRect">
              <a:avLst>
                <a:gd name="adj" fmla="val 6989"/>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94" name="Google Shape;94;p16"/>
            <p:cNvPicPr preferRelativeResize="0"/>
            <p:nvPr/>
          </p:nvPicPr>
          <p:blipFill>
            <a:blip r:embed="rId3">
              <a:alphaModFix/>
            </a:blip>
            <a:stretch>
              <a:fillRect/>
            </a:stretch>
          </p:blipFill>
          <p:spPr>
            <a:xfrm>
              <a:off x="2541075" y="988775"/>
              <a:ext cx="6252276" cy="3458200"/>
            </a:xfrm>
            <a:prstGeom prst="rect">
              <a:avLst/>
            </a:prstGeom>
            <a:noFill/>
            <a:ln>
              <a:noFill/>
            </a:ln>
          </p:spPr>
        </p:pic>
      </p:grpSp>
      <p:pic>
        <p:nvPicPr>
          <p:cNvPr id="90" name="Google Shape;90;p16"/>
          <p:cNvPicPr preferRelativeResize="0"/>
          <p:nvPr/>
        </p:nvPicPr>
        <p:blipFill rotWithShape="1">
          <a:blip r:embed="rId4">
            <a:alphaModFix/>
          </a:blip>
          <a:srcRect t="14799" b="74787"/>
          <a:stretch/>
        </p:blipFill>
        <p:spPr>
          <a:xfrm>
            <a:off x="0" y="-50800"/>
            <a:ext cx="12192000" cy="1087600"/>
          </a:xfrm>
          <a:prstGeom prst="rect">
            <a:avLst/>
          </a:prstGeom>
          <a:noFill/>
          <a:ln>
            <a:noFill/>
          </a:ln>
        </p:spPr>
      </p:pic>
      <p:sp>
        <p:nvSpPr>
          <p:cNvPr id="91" name="Google Shape;91;p16"/>
          <p:cNvSpPr txBox="1"/>
          <p:nvPr/>
        </p:nvSpPr>
        <p:spPr>
          <a:xfrm>
            <a:off x="2007000" y="-50800"/>
            <a:ext cx="60702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Elders of Samaria</a:t>
            </a:r>
            <a:endParaRPr sz="5467" kern="0">
              <a:solidFill>
                <a:srgbClr val="FFFFFF"/>
              </a:solidFill>
              <a:latin typeface="Arial"/>
              <a:cs typeface="Arial"/>
              <a:sym typeface="Arial"/>
            </a:endParaRPr>
          </a:p>
        </p:txBody>
      </p:sp>
      <p:sp>
        <p:nvSpPr>
          <p:cNvPr id="95" name="Google Shape;95;p16"/>
          <p:cNvSpPr/>
          <p:nvPr/>
        </p:nvSpPr>
        <p:spPr>
          <a:xfrm>
            <a:off x="10100600" y="6016800"/>
            <a:ext cx="1753200" cy="894000"/>
          </a:xfrm>
          <a:prstGeom prst="roundRect">
            <a:avLst>
              <a:gd name="adj" fmla="val 22427"/>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endParaRPr sz="3600" kern="0">
              <a:solidFill>
                <a:srgbClr val="000000"/>
              </a:solidFill>
              <a:latin typeface="Arial"/>
              <a:cs typeface="Arial"/>
              <a:sym typeface="Arial"/>
            </a:endParaRPr>
          </a:p>
        </p:txBody>
      </p:sp>
      <p:sp>
        <p:nvSpPr>
          <p:cNvPr id="96" name="Google Shape;96;p16"/>
          <p:cNvSpPr/>
          <p:nvPr/>
        </p:nvSpPr>
        <p:spPr>
          <a:xfrm>
            <a:off x="9863800" y="5241600"/>
            <a:ext cx="1434800" cy="587200"/>
          </a:xfrm>
          <a:prstGeom prst="roundRect">
            <a:avLst>
              <a:gd name="adj" fmla="val 50000"/>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r>
              <a:rPr lang="en-GB" sz="2533" kern="0">
                <a:solidFill>
                  <a:srgbClr val="000000"/>
                </a:solidFill>
                <a:latin typeface="Arial"/>
                <a:cs typeface="Arial"/>
                <a:sym typeface="Arial"/>
              </a:rPr>
              <a:t>2</a:t>
            </a:r>
            <a:endParaRPr sz="2533" b="1" kern="0">
              <a:solidFill>
                <a:srgbClr val="000000"/>
              </a:solidFill>
              <a:latin typeface="Arial"/>
              <a:cs typeface="Arial"/>
              <a:sym typeface="Arial"/>
            </a:endParaRPr>
          </a:p>
        </p:txBody>
      </p:sp>
      <p:pic>
        <p:nvPicPr>
          <p:cNvPr id="2" name="Picture 1">
            <a:extLst>
              <a:ext uri="{FF2B5EF4-FFF2-40B4-BE49-F238E27FC236}">
                <a16:creationId xmlns:a16="http://schemas.microsoft.com/office/drawing/2014/main" id="{9C0B930C-7EC4-1FA6-36F3-B715ADB4FE0A}"/>
              </a:ext>
            </a:extLst>
          </p:cNvPr>
          <p:cNvPicPr>
            <a:picLocks noChangeAspect="1"/>
          </p:cNvPicPr>
          <p:nvPr/>
        </p:nvPicPr>
        <p:blipFill rotWithShape="1">
          <a:blip r:embed="rId5"/>
          <a:srcRect l="13312" t="27774" r="51880" b="22550"/>
          <a:stretch/>
        </p:blipFill>
        <p:spPr>
          <a:xfrm>
            <a:off x="836424" y="-38749"/>
            <a:ext cx="1057401" cy="1057401"/>
          </a:xfrm>
          <a:prstGeom prst="ellipse">
            <a:avLst/>
          </a:prstGeom>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96"/>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00"/>
        <p:cNvGrpSpPr/>
        <p:nvPr/>
      </p:nvGrpSpPr>
      <p:grpSpPr>
        <a:xfrm>
          <a:off x="0" y="0"/>
          <a:ext cx="0" cy="0"/>
          <a:chOff x="0" y="0"/>
          <a:chExt cx="0" cy="0"/>
        </a:xfrm>
      </p:grpSpPr>
      <p:sp>
        <p:nvSpPr>
          <p:cNvPr id="109" name="Google Shape;109;p17"/>
          <p:cNvSpPr/>
          <p:nvPr/>
        </p:nvSpPr>
        <p:spPr>
          <a:xfrm>
            <a:off x="10100600" y="2359200"/>
            <a:ext cx="1753200" cy="894000"/>
          </a:xfrm>
          <a:prstGeom prst="roundRect">
            <a:avLst>
              <a:gd name="adj" fmla="val 22427"/>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endParaRPr sz="3600" kern="0">
              <a:solidFill>
                <a:srgbClr val="000000"/>
              </a:solidFill>
              <a:latin typeface="Arial"/>
              <a:cs typeface="Arial"/>
              <a:sym typeface="Arial"/>
            </a:endParaRPr>
          </a:p>
        </p:txBody>
      </p:sp>
      <p:grpSp>
        <p:nvGrpSpPr>
          <p:cNvPr id="101" name="Google Shape;101;p17"/>
          <p:cNvGrpSpPr/>
          <p:nvPr/>
        </p:nvGrpSpPr>
        <p:grpSpPr>
          <a:xfrm>
            <a:off x="4441185" y="-2519241"/>
            <a:ext cx="7538584" cy="4274728"/>
            <a:chOff x="2403250" y="853800"/>
            <a:chExt cx="6582000" cy="3732300"/>
          </a:xfrm>
        </p:grpSpPr>
        <p:sp>
          <p:nvSpPr>
            <p:cNvPr id="102" name="Google Shape;102;p17"/>
            <p:cNvSpPr/>
            <p:nvPr/>
          </p:nvSpPr>
          <p:spPr>
            <a:xfrm>
              <a:off x="2403250" y="853800"/>
              <a:ext cx="6582000" cy="3732300"/>
            </a:xfrm>
            <a:prstGeom prst="roundRect">
              <a:avLst>
                <a:gd name="adj" fmla="val 6989"/>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103" name="Google Shape;103;p17"/>
            <p:cNvPicPr preferRelativeResize="0"/>
            <p:nvPr/>
          </p:nvPicPr>
          <p:blipFill>
            <a:blip r:embed="rId3">
              <a:alphaModFix/>
            </a:blip>
            <a:stretch>
              <a:fillRect/>
            </a:stretch>
          </p:blipFill>
          <p:spPr>
            <a:xfrm>
              <a:off x="2541075" y="988775"/>
              <a:ext cx="6252276" cy="3458200"/>
            </a:xfrm>
            <a:prstGeom prst="rect">
              <a:avLst/>
            </a:prstGeom>
            <a:noFill/>
            <a:ln>
              <a:noFill/>
            </a:ln>
          </p:spPr>
        </p:pic>
      </p:grpSp>
      <p:sp>
        <p:nvSpPr>
          <p:cNvPr id="104" name="Google Shape;104;p17"/>
          <p:cNvSpPr/>
          <p:nvPr/>
        </p:nvSpPr>
        <p:spPr>
          <a:xfrm>
            <a:off x="9863800" y="1584000"/>
            <a:ext cx="1434800" cy="587200"/>
          </a:xfrm>
          <a:prstGeom prst="roundRect">
            <a:avLst>
              <a:gd name="adj" fmla="val 50000"/>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r>
              <a:rPr lang="en-GB" sz="2533" kern="0">
                <a:solidFill>
                  <a:srgbClr val="000000"/>
                </a:solidFill>
                <a:latin typeface="Arial"/>
                <a:cs typeface="Arial"/>
                <a:sym typeface="Arial"/>
              </a:rPr>
              <a:t>2</a:t>
            </a:r>
            <a:endParaRPr sz="2533" b="1" kern="0">
              <a:solidFill>
                <a:srgbClr val="000000"/>
              </a:solidFill>
              <a:latin typeface="Arial"/>
              <a:cs typeface="Arial"/>
              <a:sym typeface="Arial"/>
            </a:endParaRPr>
          </a:p>
        </p:txBody>
      </p:sp>
      <p:sp>
        <p:nvSpPr>
          <p:cNvPr id="107" name="Google Shape;107;p17"/>
          <p:cNvSpPr/>
          <p:nvPr/>
        </p:nvSpPr>
        <p:spPr>
          <a:xfrm>
            <a:off x="565800" y="3761200"/>
            <a:ext cx="5530000" cy="1223200"/>
          </a:xfrm>
          <a:prstGeom prst="wedgeRoundRectCallout">
            <a:avLst>
              <a:gd name="adj1" fmla="val -55999"/>
              <a:gd name="adj2" fmla="val -32231"/>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9900FF"/>
                </a:solidFill>
                <a:latin typeface="Arial"/>
                <a:cs typeface="Arial"/>
                <a:sym typeface="Arial"/>
              </a:rPr>
              <a:t>Elder 1</a:t>
            </a:r>
            <a:endParaRPr sz="2933" b="1" kern="0">
              <a:solidFill>
                <a:srgbClr val="9900FF"/>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no </a:t>
            </a:r>
            <a:r>
              <a:rPr lang="en-GB" sz="2933" kern="0" err="1">
                <a:solidFill>
                  <a:srgbClr val="000000"/>
                </a:solidFill>
                <a:latin typeface="Arial"/>
                <a:cs typeface="Arial"/>
                <a:sym typeface="Arial"/>
              </a:rPr>
              <a:t>wayyyyyyy</a:t>
            </a:r>
            <a:endParaRPr sz="2933" kern="0">
              <a:solidFill>
                <a:srgbClr val="000000"/>
              </a:solidFill>
              <a:latin typeface="Arial"/>
              <a:cs typeface="Arial"/>
              <a:sym typeface="Arial"/>
            </a:endParaRPr>
          </a:p>
        </p:txBody>
      </p:sp>
      <p:sp>
        <p:nvSpPr>
          <p:cNvPr id="108" name="Google Shape;108;p17"/>
          <p:cNvSpPr/>
          <p:nvPr/>
        </p:nvSpPr>
        <p:spPr>
          <a:xfrm>
            <a:off x="565800" y="5326200"/>
            <a:ext cx="5530000" cy="1223200"/>
          </a:xfrm>
          <a:prstGeom prst="wedgeRoundRectCallout">
            <a:avLst>
              <a:gd name="adj1" fmla="val -55908"/>
              <a:gd name="adj2" fmla="val -33878"/>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FF9900"/>
                </a:solidFill>
                <a:latin typeface="Arial"/>
                <a:cs typeface="Arial"/>
                <a:sym typeface="Arial"/>
              </a:rPr>
              <a:t>Elder 2</a:t>
            </a:r>
            <a:endParaRPr sz="2933" b="1" kern="0">
              <a:solidFill>
                <a:srgbClr val="FF9900"/>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THE. AUDACITY.</a:t>
            </a:r>
            <a:endParaRPr sz="2933" kern="0">
              <a:solidFill>
                <a:srgbClr val="000000"/>
              </a:solidFill>
              <a:latin typeface="Arial"/>
              <a:cs typeface="Arial"/>
              <a:sym typeface="Arial"/>
            </a:endParaRPr>
          </a:p>
        </p:txBody>
      </p:sp>
      <p:sp>
        <p:nvSpPr>
          <p:cNvPr id="110" name="Google Shape;110;p17"/>
          <p:cNvSpPr/>
          <p:nvPr/>
        </p:nvSpPr>
        <p:spPr>
          <a:xfrm>
            <a:off x="9423933" y="1584000"/>
            <a:ext cx="1874400" cy="587200"/>
          </a:xfrm>
          <a:prstGeom prst="roundRect">
            <a:avLst>
              <a:gd name="adj" fmla="val 50000"/>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r>
              <a:rPr lang="en-GB" sz="2533" kern="0">
                <a:solidFill>
                  <a:srgbClr val="000000"/>
                </a:solidFill>
                <a:latin typeface="Arial"/>
                <a:cs typeface="Arial"/>
                <a:sym typeface="Arial"/>
              </a:rPr>
              <a:t>3</a:t>
            </a:r>
            <a:endParaRPr sz="2533" b="1" kern="0">
              <a:solidFill>
                <a:srgbClr val="000000"/>
              </a:solidFill>
              <a:latin typeface="Arial"/>
              <a:cs typeface="Arial"/>
              <a:sym typeface="Arial"/>
            </a:endParaRPr>
          </a:p>
        </p:txBody>
      </p:sp>
      <p:sp>
        <p:nvSpPr>
          <p:cNvPr id="111" name="Google Shape;111;p17"/>
          <p:cNvSpPr/>
          <p:nvPr/>
        </p:nvSpPr>
        <p:spPr>
          <a:xfrm>
            <a:off x="8664133" y="1584000"/>
            <a:ext cx="2634400" cy="587200"/>
          </a:xfrm>
          <a:prstGeom prst="roundRect">
            <a:avLst>
              <a:gd name="adj" fmla="val 50000"/>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r>
              <a:rPr lang="en-GB" sz="2533" kern="0">
                <a:solidFill>
                  <a:srgbClr val="000000"/>
                </a:solidFill>
                <a:latin typeface="Arial"/>
                <a:cs typeface="Arial"/>
                <a:sym typeface="Arial"/>
              </a:rPr>
              <a:t>5</a:t>
            </a:r>
            <a:endParaRPr sz="2533" b="1" kern="0">
              <a:solidFill>
                <a:srgbClr val="000000"/>
              </a:solidFill>
              <a:latin typeface="Arial"/>
              <a:cs typeface="Arial"/>
              <a:sym typeface="Arial"/>
            </a:endParaRPr>
          </a:p>
        </p:txBody>
      </p:sp>
      <p:pic>
        <p:nvPicPr>
          <p:cNvPr id="105" name="Google Shape;105;p17"/>
          <p:cNvPicPr preferRelativeResize="0"/>
          <p:nvPr/>
        </p:nvPicPr>
        <p:blipFill rotWithShape="1">
          <a:blip r:embed="rId4">
            <a:alphaModFix/>
          </a:blip>
          <a:srcRect t="14799" b="74787"/>
          <a:stretch/>
        </p:blipFill>
        <p:spPr>
          <a:xfrm>
            <a:off x="0" y="-50800"/>
            <a:ext cx="12192000" cy="1087600"/>
          </a:xfrm>
          <a:prstGeom prst="rect">
            <a:avLst/>
          </a:prstGeom>
          <a:noFill/>
          <a:ln>
            <a:noFill/>
          </a:ln>
        </p:spPr>
      </p:pic>
      <p:sp>
        <p:nvSpPr>
          <p:cNvPr id="106" name="Google Shape;106;p17"/>
          <p:cNvSpPr txBox="1"/>
          <p:nvPr/>
        </p:nvSpPr>
        <p:spPr>
          <a:xfrm>
            <a:off x="2006999" y="-50800"/>
            <a:ext cx="5975964"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Elders of Samaria</a:t>
            </a:r>
            <a:endParaRPr sz="5467" kern="0">
              <a:solidFill>
                <a:srgbClr val="FFFFFF"/>
              </a:solidFill>
              <a:latin typeface="Arial"/>
              <a:cs typeface="Arial"/>
              <a:sym typeface="Arial"/>
            </a:endParaRPr>
          </a:p>
        </p:txBody>
      </p:sp>
      <p:pic>
        <p:nvPicPr>
          <p:cNvPr id="3" name="Picture 2">
            <a:extLst>
              <a:ext uri="{FF2B5EF4-FFF2-40B4-BE49-F238E27FC236}">
                <a16:creationId xmlns:a16="http://schemas.microsoft.com/office/drawing/2014/main" id="{AF279EBB-CD31-6327-4873-527D177CB3FD}"/>
              </a:ext>
            </a:extLst>
          </p:cNvPr>
          <p:cNvPicPr>
            <a:picLocks noChangeAspect="1"/>
          </p:cNvPicPr>
          <p:nvPr/>
        </p:nvPicPr>
        <p:blipFill rotWithShape="1">
          <a:blip r:embed="rId5"/>
          <a:srcRect l="13312" t="27774" r="51880" b="22550"/>
          <a:stretch/>
        </p:blipFill>
        <p:spPr>
          <a:xfrm>
            <a:off x="836424" y="-38749"/>
            <a:ext cx="1057401" cy="1057401"/>
          </a:xfrm>
          <a:prstGeom prst="ellipse">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xit" presetSubtype="0" fill="hold" grpId="0" nodeType="withEffect">
                                  <p:stCondLst>
                                    <p:cond delay="500"/>
                                  </p:stCondLst>
                                  <p:childTnLst>
                                    <p:set>
                                      <p:cBhvr>
                                        <p:cTn id="8" dur="1" fill="hold">
                                          <p:stCondLst>
                                            <p:cond delay="0"/>
                                          </p:stCondLst>
                                        </p:cTn>
                                        <p:tgtEl>
                                          <p:spTgt spid="104"/>
                                        </p:tgtEl>
                                        <p:attrNameLst>
                                          <p:attrName>style.visibility</p:attrName>
                                        </p:attrNameLst>
                                      </p:cBhvr>
                                      <p:to>
                                        <p:strVal val="hidden"/>
                                      </p:to>
                                    </p:set>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8"/>
                                        </p:tgtEl>
                                        <p:attrNameLst>
                                          <p:attrName>style.visibility</p:attrName>
                                        </p:attrNameLst>
                                      </p:cBhvr>
                                      <p:to>
                                        <p:strVal val="visible"/>
                                      </p:to>
                                    </p:set>
                                  </p:childTnLst>
                                </p:cTn>
                              </p:par>
                            </p:childTnLst>
                          </p:cTn>
                        </p:par>
                        <p:par>
                          <p:cTn id="16" fill="hold">
                            <p:stCondLst>
                              <p:cond delay="0"/>
                            </p:stCondLst>
                            <p:childTnLst>
                              <p:par>
                                <p:cTn id="17" presetID="1" presetClass="exit" presetSubtype="0" fill="hold" grpId="1" nodeType="afterEffect">
                                  <p:stCondLst>
                                    <p:cond delay="500"/>
                                  </p:stCondLst>
                                  <p:childTnLst>
                                    <p:set>
                                      <p:cBhvr>
                                        <p:cTn id="18" dur="1" fill="hold">
                                          <p:stCondLst>
                                            <p:cond delay="0"/>
                                          </p:stCondLst>
                                        </p:cTn>
                                        <p:tgtEl>
                                          <p:spTgt spid="110"/>
                                        </p:tgtEl>
                                        <p:attrNameLst>
                                          <p:attrName>style.visibility</p:attrName>
                                        </p:attrNameLst>
                                      </p:cBhvr>
                                      <p:to>
                                        <p:strVal val="hidden"/>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7" grpId="0" animBg="1"/>
      <p:bldP spid="108" grpId="0" animBg="1"/>
      <p:bldP spid="110" grpId="0" animBg="1"/>
      <p:bldP spid="110" grpId="1" animBg="1"/>
      <p:bldP spid="1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15"/>
        <p:cNvGrpSpPr/>
        <p:nvPr/>
      </p:nvGrpSpPr>
      <p:grpSpPr>
        <a:xfrm>
          <a:off x="0" y="0"/>
          <a:ext cx="0" cy="0"/>
          <a:chOff x="0" y="0"/>
          <a:chExt cx="0" cy="0"/>
        </a:xfrm>
      </p:grpSpPr>
      <p:sp>
        <p:nvSpPr>
          <p:cNvPr id="120" name="Google Shape;120;p18"/>
          <p:cNvSpPr/>
          <p:nvPr/>
        </p:nvSpPr>
        <p:spPr>
          <a:xfrm>
            <a:off x="9879300" y="2160800"/>
            <a:ext cx="1766800" cy="862000"/>
          </a:xfrm>
          <a:prstGeom prst="wedgeRoundRectCallout">
            <a:avLst>
              <a:gd name="adj1" fmla="val 69450"/>
              <a:gd name="adj2" fmla="val -28256"/>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Right?!</a:t>
            </a:r>
            <a:endParaRPr sz="2933" kern="0">
              <a:solidFill>
                <a:srgbClr val="000000"/>
              </a:solidFill>
              <a:latin typeface="Arial"/>
              <a:cs typeface="Arial"/>
              <a:sym typeface="Arial"/>
            </a:endParaRPr>
          </a:p>
        </p:txBody>
      </p:sp>
      <p:sp>
        <p:nvSpPr>
          <p:cNvPr id="9" name="Google Shape;111;p17">
            <a:extLst>
              <a:ext uri="{FF2B5EF4-FFF2-40B4-BE49-F238E27FC236}">
                <a16:creationId xmlns:a16="http://schemas.microsoft.com/office/drawing/2014/main" id="{7045D838-7E7D-D1AB-5947-8B8B6F744554}"/>
              </a:ext>
            </a:extLst>
          </p:cNvPr>
          <p:cNvSpPr/>
          <p:nvPr/>
        </p:nvSpPr>
        <p:spPr>
          <a:xfrm>
            <a:off x="8664133" y="-3118133"/>
            <a:ext cx="2634400" cy="587200"/>
          </a:xfrm>
          <a:prstGeom prst="roundRect">
            <a:avLst>
              <a:gd name="adj" fmla="val 50000"/>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r>
              <a:rPr lang="en-GB" sz="2533" kern="0">
                <a:solidFill>
                  <a:srgbClr val="000000"/>
                </a:solidFill>
                <a:latin typeface="Arial"/>
                <a:cs typeface="Arial"/>
                <a:sym typeface="Arial"/>
              </a:rPr>
              <a:t>5</a:t>
            </a:r>
            <a:endParaRPr sz="2533" b="1" kern="0">
              <a:solidFill>
                <a:srgbClr val="000000"/>
              </a:solidFill>
              <a:latin typeface="Arial"/>
              <a:cs typeface="Arial"/>
              <a:sym typeface="Arial"/>
            </a:endParaRPr>
          </a:p>
        </p:txBody>
      </p:sp>
      <p:sp>
        <p:nvSpPr>
          <p:cNvPr id="7" name="Google Shape;109;p17">
            <a:extLst>
              <a:ext uri="{FF2B5EF4-FFF2-40B4-BE49-F238E27FC236}">
                <a16:creationId xmlns:a16="http://schemas.microsoft.com/office/drawing/2014/main" id="{091B3DB0-3A6F-1FB9-8AAE-1001314A36CA}"/>
              </a:ext>
            </a:extLst>
          </p:cNvPr>
          <p:cNvSpPr/>
          <p:nvPr/>
        </p:nvSpPr>
        <p:spPr>
          <a:xfrm>
            <a:off x="10100600" y="-2342933"/>
            <a:ext cx="1753200" cy="894000"/>
          </a:xfrm>
          <a:prstGeom prst="roundRect">
            <a:avLst>
              <a:gd name="adj" fmla="val 22427"/>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3600" kern="0">
                <a:solidFill>
                  <a:srgbClr val="000000"/>
                </a:solidFill>
                <a:latin typeface="Arial"/>
                <a:cs typeface="Arial"/>
                <a:sym typeface="Arial"/>
              </a:rPr>
              <a:t>😱😤</a:t>
            </a:r>
            <a:endParaRPr sz="3600" kern="0">
              <a:solidFill>
                <a:srgbClr val="000000"/>
              </a:solidFill>
              <a:latin typeface="Arial"/>
              <a:cs typeface="Arial"/>
              <a:sym typeface="Arial"/>
            </a:endParaRPr>
          </a:p>
        </p:txBody>
      </p:sp>
      <p:sp>
        <p:nvSpPr>
          <p:cNvPr id="5" name="Google Shape;107;p17">
            <a:extLst>
              <a:ext uri="{FF2B5EF4-FFF2-40B4-BE49-F238E27FC236}">
                <a16:creationId xmlns:a16="http://schemas.microsoft.com/office/drawing/2014/main" id="{36BF0F67-DDD1-3722-1661-8F2613141E33}"/>
              </a:ext>
            </a:extLst>
          </p:cNvPr>
          <p:cNvSpPr/>
          <p:nvPr/>
        </p:nvSpPr>
        <p:spPr>
          <a:xfrm>
            <a:off x="565800" y="-940933"/>
            <a:ext cx="5530000" cy="1223200"/>
          </a:xfrm>
          <a:prstGeom prst="wedgeRoundRectCallout">
            <a:avLst>
              <a:gd name="adj1" fmla="val -55999"/>
              <a:gd name="adj2" fmla="val -32231"/>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9900FF"/>
                </a:solidFill>
                <a:latin typeface="Arial"/>
                <a:cs typeface="Arial"/>
                <a:sym typeface="Arial"/>
              </a:rPr>
              <a:t>Elder 1</a:t>
            </a:r>
            <a:endParaRPr sz="2933" b="1" kern="0">
              <a:solidFill>
                <a:srgbClr val="9900FF"/>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no wayyyyyyy</a:t>
            </a:r>
            <a:endParaRPr sz="2933" kern="0">
              <a:solidFill>
                <a:srgbClr val="000000"/>
              </a:solidFill>
              <a:latin typeface="Arial"/>
              <a:cs typeface="Arial"/>
              <a:sym typeface="Arial"/>
            </a:endParaRPr>
          </a:p>
        </p:txBody>
      </p:sp>
      <p:sp>
        <p:nvSpPr>
          <p:cNvPr id="2" name="Google Shape;108;p17">
            <a:extLst>
              <a:ext uri="{FF2B5EF4-FFF2-40B4-BE49-F238E27FC236}">
                <a16:creationId xmlns:a16="http://schemas.microsoft.com/office/drawing/2014/main" id="{61BF6DAB-0C3C-EF5D-BDF0-0DD940BA58FB}"/>
              </a:ext>
            </a:extLst>
          </p:cNvPr>
          <p:cNvSpPr/>
          <p:nvPr/>
        </p:nvSpPr>
        <p:spPr>
          <a:xfrm>
            <a:off x="565800" y="624067"/>
            <a:ext cx="5530000" cy="1223200"/>
          </a:xfrm>
          <a:prstGeom prst="wedgeRoundRectCallout">
            <a:avLst>
              <a:gd name="adj1" fmla="val -55908"/>
              <a:gd name="adj2" fmla="val -33878"/>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FF9900"/>
                </a:solidFill>
                <a:latin typeface="Arial"/>
                <a:cs typeface="Arial"/>
                <a:sym typeface="Arial"/>
              </a:rPr>
              <a:t>Elder 2</a:t>
            </a:r>
            <a:endParaRPr sz="2933" b="1" kern="0">
              <a:solidFill>
                <a:srgbClr val="FF9900"/>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THE. AUDACITY.</a:t>
            </a:r>
            <a:endParaRPr sz="2933" kern="0">
              <a:solidFill>
                <a:srgbClr val="000000"/>
              </a:solidFill>
              <a:latin typeface="Arial"/>
              <a:cs typeface="Arial"/>
              <a:sym typeface="Arial"/>
            </a:endParaRPr>
          </a:p>
        </p:txBody>
      </p:sp>
      <p:pic>
        <p:nvPicPr>
          <p:cNvPr id="117" name="Google Shape;117;p18"/>
          <p:cNvPicPr preferRelativeResize="0"/>
          <p:nvPr/>
        </p:nvPicPr>
        <p:blipFill rotWithShape="1">
          <a:blip r:embed="rId3">
            <a:alphaModFix/>
          </a:blip>
          <a:srcRect t="14799" b="74787"/>
          <a:stretch/>
        </p:blipFill>
        <p:spPr>
          <a:xfrm>
            <a:off x="0" y="-50800"/>
            <a:ext cx="12192000" cy="1087600"/>
          </a:xfrm>
          <a:prstGeom prst="rect">
            <a:avLst/>
          </a:prstGeom>
          <a:noFill/>
          <a:ln>
            <a:noFill/>
          </a:ln>
        </p:spPr>
      </p:pic>
      <p:sp>
        <p:nvSpPr>
          <p:cNvPr id="118" name="Google Shape;118;p18"/>
          <p:cNvSpPr txBox="1"/>
          <p:nvPr/>
        </p:nvSpPr>
        <p:spPr>
          <a:xfrm>
            <a:off x="2007000" y="-50800"/>
            <a:ext cx="602956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Elders of Samaria</a:t>
            </a:r>
            <a:endParaRPr sz="5467" kern="0">
              <a:solidFill>
                <a:srgbClr val="FFFFFF"/>
              </a:solidFill>
              <a:latin typeface="Arial"/>
              <a:cs typeface="Arial"/>
              <a:sym typeface="Arial"/>
            </a:endParaRPr>
          </a:p>
        </p:txBody>
      </p:sp>
      <p:sp>
        <p:nvSpPr>
          <p:cNvPr id="119" name="Google Shape;119;p18"/>
          <p:cNvSpPr/>
          <p:nvPr/>
        </p:nvSpPr>
        <p:spPr>
          <a:xfrm>
            <a:off x="565800" y="3221800"/>
            <a:ext cx="5530000" cy="1223200"/>
          </a:xfrm>
          <a:prstGeom prst="wedgeRoundRectCallout">
            <a:avLst>
              <a:gd name="adj1" fmla="val -55006"/>
              <a:gd name="adj2" fmla="val -40080"/>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FF00FF"/>
                </a:solidFill>
                <a:latin typeface="Arial"/>
                <a:cs typeface="Arial"/>
                <a:sym typeface="Arial"/>
              </a:rPr>
              <a:t>Elder 3</a:t>
            </a:r>
            <a:endParaRPr sz="2933" b="1" kern="0">
              <a:solidFill>
                <a:srgbClr val="FF00FF"/>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a:t>
            </a:r>
            <a:endParaRPr sz="2933" kern="0">
              <a:solidFill>
                <a:srgbClr val="000000"/>
              </a:solidFill>
              <a:latin typeface="Arial"/>
              <a:cs typeface="Arial"/>
              <a:sym typeface="Arial"/>
            </a:endParaRPr>
          </a:p>
        </p:txBody>
      </p:sp>
      <p:grpSp>
        <p:nvGrpSpPr>
          <p:cNvPr id="121" name="Google Shape;121;p18"/>
          <p:cNvGrpSpPr/>
          <p:nvPr/>
        </p:nvGrpSpPr>
        <p:grpSpPr>
          <a:xfrm>
            <a:off x="565800" y="5024120"/>
            <a:ext cx="5530000" cy="5062445"/>
            <a:chOff x="240525" y="1009625"/>
            <a:chExt cx="4460700" cy="3964500"/>
          </a:xfrm>
        </p:grpSpPr>
        <p:sp>
          <p:nvSpPr>
            <p:cNvPr id="122" name="Google Shape;122;p18"/>
            <p:cNvSpPr/>
            <p:nvPr/>
          </p:nvSpPr>
          <p:spPr>
            <a:xfrm>
              <a:off x="240525" y="1009625"/>
              <a:ext cx="4460700" cy="3964500"/>
            </a:xfrm>
            <a:prstGeom prst="roundRect">
              <a:avLst>
                <a:gd name="adj" fmla="val 6989"/>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lang="en-GB" sz="2933" b="1" kern="0">
                <a:solidFill>
                  <a:srgbClr val="9900FF"/>
                </a:solidFill>
                <a:latin typeface="Arial"/>
                <a:cs typeface="Arial"/>
                <a:sym typeface="Arial"/>
              </a:endParaRPr>
            </a:p>
            <a:p>
              <a:pPr defTabSz="1219170">
                <a:buClr>
                  <a:srgbClr val="000000"/>
                </a:buClr>
              </a:pPr>
              <a:r>
                <a:rPr lang="en-GB" sz="2933" b="1" kern="0">
                  <a:solidFill>
                    <a:srgbClr val="9900FF"/>
                  </a:solidFill>
                  <a:latin typeface="Arial"/>
                  <a:cs typeface="Arial"/>
                  <a:sym typeface="Arial"/>
                </a:rPr>
                <a:t>Elder 1</a:t>
              </a:r>
              <a:endParaRPr sz="2933" b="1" kern="0">
                <a:solidFill>
                  <a:srgbClr val="9900FF"/>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p:txBody>
        </p:sp>
        <p:pic>
          <p:nvPicPr>
            <p:cNvPr id="123" name="Google Shape;123;p18"/>
            <p:cNvPicPr preferRelativeResize="0"/>
            <p:nvPr/>
          </p:nvPicPr>
          <p:blipFill>
            <a:blip r:embed="rId4">
              <a:alphaModFix/>
            </a:blip>
            <a:stretch>
              <a:fillRect/>
            </a:stretch>
          </p:blipFill>
          <p:spPr>
            <a:xfrm>
              <a:off x="357488" y="1414700"/>
              <a:ext cx="4147500" cy="3380193"/>
            </a:xfrm>
            <a:prstGeom prst="rect">
              <a:avLst/>
            </a:prstGeom>
            <a:noFill/>
            <a:ln>
              <a:noFill/>
            </a:ln>
          </p:spPr>
        </p:pic>
      </p:grpSp>
      <p:pic>
        <p:nvPicPr>
          <p:cNvPr id="11" name="Picture 10">
            <a:extLst>
              <a:ext uri="{FF2B5EF4-FFF2-40B4-BE49-F238E27FC236}">
                <a16:creationId xmlns:a16="http://schemas.microsoft.com/office/drawing/2014/main" id="{C707B6EB-AF69-6453-F253-4D56D3F72FFD}"/>
              </a:ext>
            </a:extLst>
          </p:cNvPr>
          <p:cNvPicPr>
            <a:picLocks noChangeAspect="1"/>
          </p:cNvPicPr>
          <p:nvPr/>
        </p:nvPicPr>
        <p:blipFill rotWithShape="1">
          <a:blip r:embed="rId5"/>
          <a:srcRect l="13312" t="27774" r="51880" b="22550"/>
          <a:stretch/>
        </p:blipFill>
        <p:spPr>
          <a:xfrm>
            <a:off x="836424" y="-38749"/>
            <a:ext cx="1057401" cy="1057401"/>
          </a:xfrm>
          <a:prstGeom prst="ellipse">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27"/>
        <p:cNvGrpSpPr/>
        <p:nvPr/>
      </p:nvGrpSpPr>
      <p:grpSpPr>
        <a:xfrm>
          <a:off x="0" y="0"/>
          <a:ext cx="0" cy="0"/>
          <a:chOff x="0" y="0"/>
          <a:chExt cx="0" cy="0"/>
        </a:xfrm>
      </p:grpSpPr>
      <p:sp>
        <p:nvSpPr>
          <p:cNvPr id="11" name="Google Shape;120;p18">
            <a:extLst>
              <a:ext uri="{FF2B5EF4-FFF2-40B4-BE49-F238E27FC236}">
                <a16:creationId xmlns:a16="http://schemas.microsoft.com/office/drawing/2014/main" id="{2969CED8-530A-3219-662C-E72BDCB540A4}"/>
              </a:ext>
            </a:extLst>
          </p:cNvPr>
          <p:cNvSpPr/>
          <p:nvPr/>
        </p:nvSpPr>
        <p:spPr>
          <a:xfrm>
            <a:off x="9879300" y="-1578080"/>
            <a:ext cx="1766800" cy="862000"/>
          </a:xfrm>
          <a:prstGeom prst="wedgeRoundRectCallout">
            <a:avLst>
              <a:gd name="adj1" fmla="val 69450"/>
              <a:gd name="adj2" fmla="val -28256"/>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Right?!</a:t>
            </a:r>
            <a:endParaRPr sz="2933" kern="0">
              <a:solidFill>
                <a:srgbClr val="000000"/>
              </a:solidFill>
              <a:latin typeface="Arial"/>
              <a:cs typeface="Arial"/>
              <a:sym typeface="Arial"/>
            </a:endParaRPr>
          </a:p>
        </p:txBody>
      </p:sp>
      <p:sp>
        <p:nvSpPr>
          <p:cNvPr id="6" name="Google Shape;119;p18">
            <a:extLst>
              <a:ext uri="{FF2B5EF4-FFF2-40B4-BE49-F238E27FC236}">
                <a16:creationId xmlns:a16="http://schemas.microsoft.com/office/drawing/2014/main" id="{97C0E69B-0C83-B2C6-2803-F195AC287D92}"/>
              </a:ext>
            </a:extLst>
          </p:cNvPr>
          <p:cNvSpPr/>
          <p:nvPr/>
        </p:nvSpPr>
        <p:spPr>
          <a:xfrm>
            <a:off x="565800" y="-517080"/>
            <a:ext cx="5530000" cy="1223200"/>
          </a:xfrm>
          <a:prstGeom prst="wedgeRoundRectCallout">
            <a:avLst>
              <a:gd name="adj1" fmla="val -55006"/>
              <a:gd name="adj2" fmla="val -40080"/>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FF00FF"/>
                </a:solidFill>
                <a:latin typeface="Arial"/>
                <a:cs typeface="Arial"/>
                <a:sym typeface="Arial"/>
              </a:rPr>
              <a:t>Elder 3</a:t>
            </a:r>
            <a:endParaRPr sz="2933" b="1" kern="0">
              <a:solidFill>
                <a:srgbClr val="FF00FF"/>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a:t>
            </a:r>
            <a:endParaRPr sz="2933" kern="0">
              <a:solidFill>
                <a:srgbClr val="000000"/>
              </a:solidFill>
              <a:latin typeface="Arial"/>
              <a:cs typeface="Arial"/>
              <a:sym typeface="Arial"/>
            </a:endParaRPr>
          </a:p>
        </p:txBody>
      </p:sp>
      <p:grpSp>
        <p:nvGrpSpPr>
          <p:cNvPr id="2" name="Google Shape;121;p18">
            <a:extLst>
              <a:ext uri="{FF2B5EF4-FFF2-40B4-BE49-F238E27FC236}">
                <a16:creationId xmlns:a16="http://schemas.microsoft.com/office/drawing/2014/main" id="{5E36DFEC-4E15-3AEB-0FC0-E62E2A99F20B}"/>
              </a:ext>
            </a:extLst>
          </p:cNvPr>
          <p:cNvGrpSpPr/>
          <p:nvPr/>
        </p:nvGrpSpPr>
        <p:grpSpPr>
          <a:xfrm>
            <a:off x="565800" y="1285240"/>
            <a:ext cx="5530000" cy="5062445"/>
            <a:chOff x="240525" y="1009625"/>
            <a:chExt cx="4460700" cy="3964500"/>
          </a:xfrm>
        </p:grpSpPr>
        <p:sp>
          <p:nvSpPr>
            <p:cNvPr id="3" name="Google Shape;122;p18">
              <a:extLst>
                <a:ext uri="{FF2B5EF4-FFF2-40B4-BE49-F238E27FC236}">
                  <a16:creationId xmlns:a16="http://schemas.microsoft.com/office/drawing/2014/main" id="{65FF90D4-E1CF-3266-C4A4-5495C1868042}"/>
                </a:ext>
              </a:extLst>
            </p:cNvPr>
            <p:cNvSpPr/>
            <p:nvPr/>
          </p:nvSpPr>
          <p:spPr>
            <a:xfrm>
              <a:off x="240525" y="1009625"/>
              <a:ext cx="4460700" cy="3964500"/>
            </a:xfrm>
            <a:prstGeom prst="roundRect">
              <a:avLst>
                <a:gd name="adj" fmla="val 6989"/>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lang="en-GB" sz="2933" b="1" kern="0">
                <a:solidFill>
                  <a:srgbClr val="9900FF"/>
                </a:solidFill>
                <a:latin typeface="Arial"/>
                <a:cs typeface="Arial"/>
                <a:sym typeface="Arial"/>
              </a:endParaRPr>
            </a:p>
            <a:p>
              <a:pPr defTabSz="1219170">
                <a:buClr>
                  <a:srgbClr val="000000"/>
                </a:buClr>
              </a:pPr>
              <a:r>
                <a:rPr lang="en-GB" sz="2933" b="1" kern="0">
                  <a:solidFill>
                    <a:srgbClr val="9900FF"/>
                  </a:solidFill>
                  <a:latin typeface="Arial"/>
                  <a:cs typeface="Arial"/>
                  <a:sym typeface="Arial"/>
                </a:rPr>
                <a:t>Elder 1</a:t>
              </a:r>
              <a:endParaRPr sz="2933" b="1" kern="0">
                <a:solidFill>
                  <a:srgbClr val="9900FF"/>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p:txBody>
        </p:sp>
        <p:pic>
          <p:nvPicPr>
            <p:cNvPr id="4" name="Google Shape;123;p18">
              <a:extLst>
                <a:ext uri="{FF2B5EF4-FFF2-40B4-BE49-F238E27FC236}">
                  <a16:creationId xmlns:a16="http://schemas.microsoft.com/office/drawing/2014/main" id="{D619AFAF-BE8F-552A-C790-840419E84741}"/>
                </a:ext>
              </a:extLst>
            </p:cNvPr>
            <p:cNvPicPr preferRelativeResize="0"/>
            <p:nvPr/>
          </p:nvPicPr>
          <p:blipFill>
            <a:blip r:embed="rId3">
              <a:alphaModFix/>
            </a:blip>
            <a:stretch>
              <a:fillRect/>
            </a:stretch>
          </p:blipFill>
          <p:spPr>
            <a:xfrm>
              <a:off x="357488" y="1414700"/>
              <a:ext cx="4147500" cy="3380193"/>
            </a:xfrm>
            <a:prstGeom prst="rect">
              <a:avLst/>
            </a:prstGeom>
            <a:noFill/>
            <a:ln>
              <a:noFill/>
            </a:ln>
          </p:spPr>
        </p:pic>
      </p:grpSp>
      <p:sp>
        <p:nvSpPr>
          <p:cNvPr id="5" name="Google Shape;137;p20">
            <a:extLst>
              <a:ext uri="{FF2B5EF4-FFF2-40B4-BE49-F238E27FC236}">
                <a16:creationId xmlns:a16="http://schemas.microsoft.com/office/drawing/2014/main" id="{E8D6C417-BCF2-EE91-1143-08C9C9CABACF}"/>
              </a:ext>
            </a:extLst>
          </p:cNvPr>
          <p:cNvSpPr/>
          <p:nvPr/>
        </p:nvSpPr>
        <p:spPr>
          <a:xfrm>
            <a:off x="566000" y="6596125"/>
            <a:ext cx="5530000" cy="1547200"/>
          </a:xfrm>
          <a:prstGeom prst="wedgeRoundRectCallout">
            <a:avLst>
              <a:gd name="adj1" fmla="val -54914"/>
              <a:gd name="adj2" fmla="val -37642"/>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0000FF"/>
                </a:solidFill>
                <a:latin typeface="Arial"/>
                <a:cs typeface="Arial"/>
                <a:sym typeface="Arial"/>
              </a:rPr>
              <a:t>Elder 4</a:t>
            </a:r>
            <a:endParaRPr sz="2933" b="1" kern="0">
              <a:solidFill>
                <a:srgbClr val="0000FF"/>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Don’t listen to him or agree to his demands!</a:t>
            </a:r>
            <a:endParaRPr sz="2933" kern="0">
              <a:solidFill>
                <a:srgbClr val="000000"/>
              </a:solidFill>
              <a:latin typeface="Arial"/>
              <a:cs typeface="Arial"/>
              <a:sym typeface="Arial"/>
            </a:endParaRPr>
          </a:p>
        </p:txBody>
      </p:sp>
      <p:pic>
        <p:nvPicPr>
          <p:cNvPr id="128" name="Google Shape;128;p19"/>
          <p:cNvPicPr preferRelativeResize="0"/>
          <p:nvPr/>
        </p:nvPicPr>
        <p:blipFill rotWithShape="1">
          <a:blip r:embed="rId4">
            <a:alphaModFix/>
          </a:blip>
          <a:srcRect t="14799" b="74787"/>
          <a:stretch/>
        </p:blipFill>
        <p:spPr>
          <a:xfrm>
            <a:off x="0" y="-50800"/>
            <a:ext cx="12192000" cy="1087600"/>
          </a:xfrm>
          <a:prstGeom prst="rect">
            <a:avLst/>
          </a:prstGeom>
          <a:noFill/>
          <a:ln>
            <a:noFill/>
          </a:ln>
        </p:spPr>
      </p:pic>
      <p:sp>
        <p:nvSpPr>
          <p:cNvPr id="129" name="Google Shape;129;p19"/>
          <p:cNvSpPr txBox="1"/>
          <p:nvPr/>
        </p:nvSpPr>
        <p:spPr>
          <a:xfrm>
            <a:off x="2007000" y="-50800"/>
            <a:ext cx="61718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Elders of Samaria</a:t>
            </a:r>
            <a:endParaRPr sz="5467" kern="0">
              <a:solidFill>
                <a:srgbClr val="FFFFFF"/>
              </a:solidFill>
              <a:latin typeface="Arial"/>
              <a:cs typeface="Arial"/>
              <a:sym typeface="Arial"/>
            </a:endParaRPr>
          </a:p>
        </p:txBody>
      </p:sp>
      <p:pic>
        <p:nvPicPr>
          <p:cNvPr id="13" name="Picture 12">
            <a:extLst>
              <a:ext uri="{FF2B5EF4-FFF2-40B4-BE49-F238E27FC236}">
                <a16:creationId xmlns:a16="http://schemas.microsoft.com/office/drawing/2014/main" id="{835B8EF1-0DE5-C394-E41F-B1F1ABD478CB}"/>
              </a:ext>
            </a:extLst>
          </p:cNvPr>
          <p:cNvPicPr>
            <a:picLocks noChangeAspect="1"/>
          </p:cNvPicPr>
          <p:nvPr/>
        </p:nvPicPr>
        <p:blipFill rotWithShape="1">
          <a:blip r:embed="rId5"/>
          <a:srcRect l="13312" t="27774" r="51880" b="22550"/>
          <a:stretch/>
        </p:blipFill>
        <p:spPr>
          <a:xfrm>
            <a:off x="836424" y="-38749"/>
            <a:ext cx="1057401" cy="1057401"/>
          </a:xfrm>
          <a:prstGeom prst="ellipse">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36"/>
        <p:cNvGrpSpPr/>
        <p:nvPr/>
      </p:nvGrpSpPr>
      <p:grpSpPr>
        <a:xfrm>
          <a:off x="0" y="0"/>
          <a:ext cx="0" cy="0"/>
          <a:chOff x="0" y="0"/>
          <a:chExt cx="0" cy="0"/>
        </a:xfrm>
      </p:grpSpPr>
      <p:grpSp>
        <p:nvGrpSpPr>
          <p:cNvPr id="2" name="Google Shape;121;p18">
            <a:extLst>
              <a:ext uri="{FF2B5EF4-FFF2-40B4-BE49-F238E27FC236}">
                <a16:creationId xmlns:a16="http://schemas.microsoft.com/office/drawing/2014/main" id="{4AB8C009-4CBC-24E1-5C92-F759288DF14A}"/>
              </a:ext>
            </a:extLst>
          </p:cNvPr>
          <p:cNvGrpSpPr/>
          <p:nvPr/>
        </p:nvGrpSpPr>
        <p:grpSpPr>
          <a:xfrm>
            <a:off x="565800" y="-1881885"/>
            <a:ext cx="5530000" cy="5062445"/>
            <a:chOff x="240525" y="1009625"/>
            <a:chExt cx="4460700" cy="3964500"/>
          </a:xfrm>
        </p:grpSpPr>
        <p:sp>
          <p:nvSpPr>
            <p:cNvPr id="3" name="Google Shape;122;p18">
              <a:extLst>
                <a:ext uri="{FF2B5EF4-FFF2-40B4-BE49-F238E27FC236}">
                  <a16:creationId xmlns:a16="http://schemas.microsoft.com/office/drawing/2014/main" id="{B2E7A397-D598-7F53-3DDB-D85C987B7E19}"/>
                </a:ext>
              </a:extLst>
            </p:cNvPr>
            <p:cNvSpPr/>
            <p:nvPr/>
          </p:nvSpPr>
          <p:spPr>
            <a:xfrm>
              <a:off x="240525" y="1009625"/>
              <a:ext cx="4460700" cy="3964500"/>
            </a:xfrm>
            <a:prstGeom prst="roundRect">
              <a:avLst>
                <a:gd name="adj" fmla="val 6989"/>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lang="en-GB" sz="2933" b="1" kern="0">
                <a:solidFill>
                  <a:srgbClr val="9900FF"/>
                </a:solidFill>
                <a:latin typeface="Arial"/>
                <a:cs typeface="Arial"/>
                <a:sym typeface="Arial"/>
              </a:endParaRPr>
            </a:p>
            <a:p>
              <a:pPr defTabSz="1219170">
                <a:buClr>
                  <a:srgbClr val="000000"/>
                </a:buClr>
              </a:pPr>
              <a:r>
                <a:rPr lang="en-GB" sz="2933" b="1" kern="0">
                  <a:solidFill>
                    <a:srgbClr val="9900FF"/>
                  </a:solidFill>
                  <a:latin typeface="Arial"/>
                  <a:cs typeface="Arial"/>
                  <a:sym typeface="Arial"/>
                </a:rPr>
                <a:t>Elder 1</a:t>
              </a:r>
              <a:endParaRPr sz="2933" b="1" kern="0">
                <a:solidFill>
                  <a:srgbClr val="9900FF"/>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p:txBody>
        </p:sp>
        <p:pic>
          <p:nvPicPr>
            <p:cNvPr id="4" name="Google Shape;123;p18">
              <a:extLst>
                <a:ext uri="{FF2B5EF4-FFF2-40B4-BE49-F238E27FC236}">
                  <a16:creationId xmlns:a16="http://schemas.microsoft.com/office/drawing/2014/main" id="{A3713276-2AB8-C083-A4B9-3BA9CA0C2E2B}"/>
                </a:ext>
              </a:extLst>
            </p:cNvPr>
            <p:cNvPicPr preferRelativeResize="0"/>
            <p:nvPr/>
          </p:nvPicPr>
          <p:blipFill>
            <a:blip r:embed="rId3">
              <a:alphaModFix/>
            </a:blip>
            <a:stretch>
              <a:fillRect/>
            </a:stretch>
          </p:blipFill>
          <p:spPr>
            <a:xfrm>
              <a:off x="357488" y="1414700"/>
              <a:ext cx="4147500" cy="3380193"/>
            </a:xfrm>
            <a:prstGeom prst="rect">
              <a:avLst/>
            </a:prstGeom>
            <a:noFill/>
            <a:ln>
              <a:noFill/>
            </a:ln>
          </p:spPr>
        </p:pic>
      </p:grpSp>
      <p:sp>
        <p:nvSpPr>
          <p:cNvPr id="137" name="Google Shape;137;p20"/>
          <p:cNvSpPr/>
          <p:nvPr/>
        </p:nvSpPr>
        <p:spPr>
          <a:xfrm>
            <a:off x="566000" y="3429000"/>
            <a:ext cx="5530000" cy="1547200"/>
          </a:xfrm>
          <a:prstGeom prst="wedgeRoundRectCallout">
            <a:avLst>
              <a:gd name="adj1" fmla="val -54914"/>
              <a:gd name="adj2" fmla="val -37642"/>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b="1" kern="0">
                <a:solidFill>
                  <a:srgbClr val="0000FF"/>
                </a:solidFill>
                <a:latin typeface="Arial"/>
                <a:cs typeface="Arial"/>
                <a:sym typeface="Arial"/>
              </a:rPr>
              <a:t>Elder 4</a:t>
            </a:r>
            <a:endParaRPr sz="2933" b="1" kern="0">
              <a:solidFill>
                <a:srgbClr val="0000FF"/>
              </a:solidFill>
              <a:latin typeface="Arial"/>
              <a:cs typeface="Arial"/>
              <a:sym typeface="Arial"/>
            </a:endParaRPr>
          </a:p>
          <a:p>
            <a:pPr defTabSz="1219170">
              <a:buClr>
                <a:srgbClr val="000000"/>
              </a:buClr>
            </a:pPr>
            <a:r>
              <a:rPr lang="en-GB" sz="2933" kern="0">
                <a:solidFill>
                  <a:srgbClr val="000000"/>
                </a:solidFill>
                <a:latin typeface="Arial"/>
                <a:cs typeface="Arial"/>
                <a:sym typeface="Arial"/>
              </a:rPr>
              <a:t>Don’t listen to him or agree to his demands!</a:t>
            </a:r>
            <a:endParaRPr sz="2933" kern="0">
              <a:solidFill>
                <a:srgbClr val="000000"/>
              </a:solidFill>
              <a:latin typeface="Arial"/>
              <a:cs typeface="Arial"/>
              <a:sym typeface="Arial"/>
            </a:endParaRPr>
          </a:p>
        </p:txBody>
      </p:sp>
      <p:pic>
        <p:nvPicPr>
          <p:cNvPr id="141" name="Google Shape;141;p20"/>
          <p:cNvPicPr preferRelativeResize="0"/>
          <p:nvPr/>
        </p:nvPicPr>
        <p:blipFill rotWithShape="1">
          <a:blip r:embed="rId4">
            <a:alphaModFix/>
          </a:blip>
          <a:srcRect t="14799" b="74787"/>
          <a:stretch/>
        </p:blipFill>
        <p:spPr>
          <a:xfrm>
            <a:off x="0" y="-50800"/>
            <a:ext cx="12192000" cy="1087600"/>
          </a:xfrm>
          <a:prstGeom prst="rect">
            <a:avLst/>
          </a:prstGeom>
          <a:noFill/>
          <a:ln>
            <a:noFill/>
          </a:ln>
        </p:spPr>
      </p:pic>
      <p:sp>
        <p:nvSpPr>
          <p:cNvPr id="142" name="Google Shape;142;p20"/>
          <p:cNvSpPr txBox="1"/>
          <p:nvPr/>
        </p:nvSpPr>
        <p:spPr>
          <a:xfrm>
            <a:off x="2007000" y="-50800"/>
            <a:ext cx="57654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Elders of Samaria</a:t>
            </a:r>
            <a:endParaRPr sz="5467" kern="0">
              <a:solidFill>
                <a:srgbClr val="FFFFFF"/>
              </a:solidFill>
              <a:latin typeface="Arial"/>
              <a:cs typeface="Arial"/>
              <a:sym typeface="Arial"/>
            </a:endParaRPr>
          </a:p>
        </p:txBody>
      </p:sp>
      <p:grpSp>
        <p:nvGrpSpPr>
          <p:cNvPr id="143" name="Google Shape;143;p20"/>
          <p:cNvGrpSpPr/>
          <p:nvPr/>
        </p:nvGrpSpPr>
        <p:grpSpPr>
          <a:xfrm>
            <a:off x="904000" y="4936800"/>
            <a:ext cx="1047200" cy="587200"/>
            <a:chOff x="373200" y="3702600"/>
            <a:chExt cx="785400" cy="440400"/>
          </a:xfrm>
        </p:grpSpPr>
        <p:sp>
          <p:nvSpPr>
            <p:cNvPr id="144" name="Google Shape;144;p20"/>
            <p:cNvSpPr/>
            <p:nvPr/>
          </p:nvSpPr>
          <p:spPr>
            <a:xfrm>
              <a:off x="373200" y="3702600"/>
              <a:ext cx="785400" cy="440400"/>
            </a:xfrm>
            <a:prstGeom prst="roundRect">
              <a:avLst>
                <a:gd name="adj" fmla="val 2656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GB" sz="1867" kern="0">
                  <a:solidFill>
                    <a:srgbClr val="000000"/>
                  </a:solidFill>
                  <a:latin typeface="Arial"/>
                  <a:cs typeface="Arial"/>
                  <a:sym typeface="Arial"/>
                </a:rPr>
                <a:t>      </a:t>
              </a:r>
              <a:r>
                <a:rPr lang="en-GB" sz="2533" b="1" kern="0">
                  <a:solidFill>
                    <a:srgbClr val="000000"/>
                  </a:solidFill>
                  <a:latin typeface="Arial"/>
                  <a:cs typeface="Arial"/>
                  <a:sym typeface="Arial"/>
                </a:rPr>
                <a:t>1</a:t>
              </a:r>
              <a:endParaRPr sz="2533" b="1" kern="0">
                <a:solidFill>
                  <a:srgbClr val="000000"/>
                </a:solidFill>
                <a:latin typeface="Arial"/>
                <a:cs typeface="Arial"/>
                <a:sym typeface="Arial"/>
              </a:endParaRPr>
            </a:p>
          </p:txBody>
        </p:sp>
        <p:pic>
          <p:nvPicPr>
            <p:cNvPr id="145" name="Google Shape;145;p20"/>
            <p:cNvPicPr preferRelativeResize="0"/>
            <p:nvPr/>
          </p:nvPicPr>
          <p:blipFill>
            <a:blip r:embed="rId5">
              <a:alphaModFix/>
            </a:blip>
            <a:stretch>
              <a:fillRect/>
            </a:stretch>
          </p:blipFill>
          <p:spPr>
            <a:xfrm>
              <a:off x="415948" y="3733889"/>
              <a:ext cx="367826" cy="377830"/>
            </a:xfrm>
            <a:prstGeom prst="rect">
              <a:avLst/>
            </a:prstGeom>
            <a:noFill/>
            <a:ln>
              <a:noFill/>
            </a:ln>
          </p:spPr>
        </p:pic>
      </p:grpSp>
      <p:grpSp>
        <p:nvGrpSpPr>
          <p:cNvPr id="146" name="Google Shape;146;p20"/>
          <p:cNvGrpSpPr/>
          <p:nvPr/>
        </p:nvGrpSpPr>
        <p:grpSpPr>
          <a:xfrm>
            <a:off x="904000" y="4936800"/>
            <a:ext cx="1047200" cy="587200"/>
            <a:chOff x="373200" y="3702600"/>
            <a:chExt cx="785400" cy="440400"/>
          </a:xfrm>
        </p:grpSpPr>
        <p:sp>
          <p:nvSpPr>
            <p:cNvPr id="147" name="Google Shape;147;p20"/>
            <p:cNvSpPr/>
            <p:nvPr/>
          </p:nvSpPr>
          <p:spPr>
            <a:xfrm>
              <a:off x="373200" y="3702600"/>
              <a:ext cx="785400" cy="440400"/>
            </a:xfrm>
            <a:prstGeom prst="roundRect">
              <a:avLst>
                <a:gd name="adj" fmla="val 2656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GB" sz="1867" kern="0">
                  <a:solidFill>
                    <a:srgbClr val="000000"/>
                  </a:solidFill>
                  <a:latin typeface="Arial"/>
                  <a:cs typeface="Arial"/>
                  <a:sym typeface="Arial"/>
                </a:rPr>
                <a:t>      </a:t>
              </a:r>
              <a:r>
                <a:rPr lang="en-GB" sz="2533" b="1" kern="0">
                  <a:solidFill>
                    <a:srgbClr val="000000"/>
                  </a:solidFill>
                  <a:latin typeface="Arial"/>
                  <a:cs typeface="Arial"/>
                  <a:sym typeface="Arial"/>
                </a:rPr>
                <a:t>2</a:t>
              </a:r>
              <a:endParaRPr sz="2533" b="1" kern="0">
                <a:solidFill>
                  <a:srgbClr val="000000"/>
                </a:solidFill>
                <a:latin typeface="Arial"/>
                <a:cs typeface="Arial"/>
                <a:sym typeface="Arial"/>
              </a:endParaRPr>
            </a:p>
          </p:txBody>
        </p:sp>
        <p:pic>
          <p:nvPicPr>
            <p:cNvPr id="148" name="Google Shape;148;p20"/>
            <p:cNvPicPr preferRelativeResize="0"/>
            <p:nvPr/>
          </p:nvPicPr>
          <p:blipFill>
            <a:blip r:embed="rId5">
              <a:alphaModFix/>
            </a:blip>
            <a:stretch>
              <a:fillRect/>
            </a:stretch>
          </p:blipFill>
          <p:spPr>
            <a:xfrm>
              <a:off x="415948" y="3733889"/>
              <a:ext cx="367826" cy="377830"/>
            </a:xfrm>
            <a:prstGeom prst="rect">
              <a:avLst/>
            </a:prstGeom>
            <a:noFill/>
            <a:ln>
              <a:noFill/>
            </a:ln>
          </p:spPr>
        </p:pic>
      </p:grpSp>
      <p:grpSp>
        <p:nvGrpSpPr>
          <p:cNvPr id="149" name="Google Shape;149;p20"/>
          <p:cNvGrpSpPr/>
          <p:nvPr/>
        </p:nvGrpSpPr>
        <p:grpSpPr>
          <a:xfrm>
            <a:off x="904000" y="4936800"/>
            <a:ext cx="1047200" cy="587200"/>
            <a:chOff x="373200" y="3702600"/>
            <a:chExt cx="785400" cy="440400"/>
          </a:xfrm>
        </p:grpSpPr>
        <p:sp>
          <p:nvSpPr>
            <p:cNvPr id="150" name="Google Shape;150;p20"/>
            <p:cNvSpPr/>
            <p:nvPr/>
          </p:nvSpPr>
          <p:spPr>
            <a:xfrm>
              <a:off x="373200" y="3702600"/>
              <a:ext cx="785400" cy="440400"/>
            </a:xfrm>
            <a:prstGeom prst="roundRect">
              <a:avLst>
                <a:gd name="adj" fmla="val 2656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GB" sz="1867" kern="0">
                  <a:solidFill>
                    <a:srgbClr val="000000"/>
                  </a:solidFill>
                  <a:latin typeface="Arial"/>
                  <a:cs typeface="Arial"/>
                  <a:sym typeface="Arial"/>
                </a:rPr>
                <a:t>      </a:t>
              </a:r>
              <a:r>
                <a:rPr lang="en-GB" sz="2533" b="1" kern="0">
                  <a:solidFill>
                    <a:srgbClr val="000000"/>
                  </a:solidFill>
                  <a:latin typeface="Arial"/>
                  <a:cs typeface="Arial"/>
                  <a:sym typeface="Arial"/>
                </a:rPr>
                <a:t>3</a:t>
              </a:r>
              <a:endParaRPr sz="2533" b="1" kern="0">
                <a:solidFill>
                  <a:srgbClr val="000000"/>
                </a:solidFill>
                <a:latin typeface="Arial"/>
                <a:cs typeface="Arial"/>
                <a:sym typeface="Arial"/>
              </a:endParaRPr>
            </a:p>
          </p:txBody>
        </p:sp>
        <p:pic>
          <p:nvPicPr>
            <p:cNvPr id="151" name="Google Shape;151;p20"/>
            <p:cNvPicPr preferRelativeResize="0"/>
            <p:nvPr/>
          </p:nvPicPr>
          <p:blipFill>
            <a:blip r:embed="rId5">
              <a:alphaModFix/>
            </a:blip>
            <a:stretch>
              <a:fillRect/>
            </a:stretch>
          </p:blipFill>
          <p:spPr>
            <a:xfrm>
              <a:off x="415948" y="3733889"/>
              <a:ext cx="367826" cy="377830"/>
            </a:xfrm>
            <a:prstGeom prst="rect">
              <a:avLst/>
            </a:prstGeom>
            <a:noFill/>
            <a:ln>
              <a:noFill/>
            </a:ln>
          </p:spPr>
        </p:pic>
      </p:grpSp>
      <p:grpSp>
        <p:nvGrpSpPr>
          <p:cNvPr id="152" name="Google Shape;152;p20"/>
          <p:cNvGrpSpPr/>
          <p:nvPr/>
        </p:nvGrpSpPr>
        <p:grpSpPr>
          <a:xfrm>
            <a:off x="904000" y="4936800"/>
            <a:ext cx="1047200" cy="587200"/>
            <a:chOff x="373200" y="3702600"/>
            <a:chExt cx="785400" cy="440400"/>
          </a:xfrm>
        </p:grpSpPr>
        <p:sp>
          <p:nvSpPr>
            <p:cNvPr id="153" name="Google Shape;153;p20"/>
            <p:cNvSpPr/>
            <p:nvPr/>
          </p:nvSpPr>
          <p:spPr>
            <a:xfrm>
              <a:off x="373200" y="3702600"/>
              <a:ext cx="785400" cy="440400"/>
            </a:xfrm>
            <a:prstGeom prst="roundRect">
              <a:avLst>
                <a:gd name="adj" fmla="val 2656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GB" sz="1867" kern="0">
                  <a:solidFill>
                    <a:srgbClr val="000000"/>
                  </a:solidFill>
                  <a:latin typeface="Arial"/>
                  <a:cs typeface="Arial"/>
                  <a:sym typeface="Arial"/>
                </a:rPr>
                <a:t>      </a:t>
              </a:r>
              <a:r>
                <a:rPr lang="en-GB" sz="2533" b="1" kern="0">
                  <a:solidFill>
                    <a:srgbClr val="000000"/>
                  </a:solidFill>
                  <a:latin typeface="Arial"/>
                  <a:cs typeface="Arial"/>
                  <a:sym typeface="Arial"/>
                </a:rPr>
                <a:t>5</a:t>
              </a:r>
              <a:endParaRPr sz="2533" b="1" kern="0">
                <a:solidFill>
                  <a:srgbClr val="000000"/>
                </a:solidFill>
                <a:latin typeface="Arial"/>
                <a:cs typeface="Arial"/>
                <a:sym typeface="Arial"/>
              </a:endParaRPr>
            </a:p>
          </p:txBody>
        </p:sp>
        <p:pic>
          <p:nvPicPr>
            <p:cNvPr id="154" name="Google Shape;154;p20"/>
            <p:cNvPicPr preferRelativeResize="0"/>
            <p:nvPr/>
          </p:nvPicPr>
          <p:blipFill>
            <a:blip r:embed="rId5">
              <a:alphaModFix/>
            </a:blip>
            <a:stretch>
              <a:fillRect/>
            </a:stretch>
          </p:blipFill>
          <p:spPr>
            <a:xfrm>
              <a:off x="415948" y="3733889"/>
              <a:ext cx="367826" cy="377830"/>
            </a:xfrm>
            <a:prstGeom prst="rect">
              <a:avLst/>
            </a:prstGeom>
            <a:noFill/>
            <a:ln>
              <a:noFill/>
            </a:ln>
          </p:spPr>
        </p:pic>
      </p:grpSp>
      <p:grpSp>
        <p:nvGrpSpPr>
          <p:cNvPr id="155" name="Google Shape;155;p20"/>
          <p:cNvGrpSpPr/>
          <p:nvPr/>
        </p:nvGrpSpPr>
        <p:grpSpPr>
          <a:xfrm>
            <a:off x="904000" y="4936800"/>
            <a:ext cx="1047200" cy="587200"/>
            <a:chOff x="373200" y="3702600"/>
            <a:chExt cx="785400" cy="440400"/>
          </a:xfrm>
        </p:grpSpPr>
        <p:sp>
          <p:nvSpPr>
            <p:cNvPr id="156" name="Google Shape;156;p20"/>
            <p:cNvSpPr/>
            <p:nvPr/>
          </p:nvSpPr>
          <p:spPr>
            <a:xfrm>
              <a:off x="373200" y="3702600"/>
              <a:ext cx="785400" cy="440400"/>
            </a:xfrm>
            <a:prstGeom prst="roundRect">
              <a:avLst>
                <a:gd name="adj" fmla="val 2656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GB" sz="1867" kern="0">
                  <a:solidFill>
                    <a:srgbClr val="000000"/>
                  </a:solidFill>
                  <a:latin typeface="Arial"/>
                  <a:cs typeface="Arial"/>
                  <a:sym typeface="Arial"/>
                </a:rPr>
                <a:t>      </a:t>
              </a:r>
              <a:r>
                <a:rPr lang="en-GB" sz="2533" b="1" kern="0">
                  <a:solidFill>
                    <a:srgbClr val="000000"/>
                  </a:solidFill>
                  <a:latin typeface="Arial"/>
                  <a:cs typeface="Arial"/>
                  <a:sym typeface="Arial"/>
                </a:rPr>
                <a:t>7</a:t>
              </a:r>
              <a:endParaRPr sz="2533" b="1" kern="0">
                <a:solidFill>
                  <a:srgbClr val="000000"/>
                </a:solidFill>
                <a:latin typeface="Arial"/>
                <a:cs typeface="Arial"/>
                <a:sym typeface="Arial"/>
              </a:endParaRPr>
            </a:p>
          </p:txBody>
        </p:sp>
        <p:pic>
          <p:nvPicPr>
            <p:cNvPr id="157" name="Google Shape;157;p20"/>
            <p:cNvPicPr preferRelativeResize="0"/>
            <p:nvPr/>
          </p:nvPicPr>
          <p:blipFill>
            <a:blip r:embed="rId5">
              <a:alphaModFix/>
            </a:blip>
            <a:stretch>
              <a:fillRect/>
            </a:stretch>
          </p:blipFill>
          <p:spPr>
            <a:xfrm>
              <a:off x="415948" y="3733889"/>
              <a:ext cx="367826" cy="377830"/>
            </a:xfrm>
            <a:prstGeom prst="rect">
              <a:avLst/>
            </a:prstGeom>
            <a:noFill/>
            <a:ln>
              <a:noFill/>
            </a:ln>
          </p:spPr>
        </p:pic>
      </p:grpSp>
      <p:pic>
        <p:nvPicPr>
          <p:cNvPr id="7" name="Picture 6">
            <a:extLst>
              <a:ext uri="{FF2B5EF4-FFF2-40B4-BE49-F238E27FC236}">
                <a16:creationId xmlns:a16="http://schemas.microsoft.com/office/drawing/2014/main" id="{B35DD3CF-688D-049F-FE94-FAF995418A67}"/>
              </a:ext>
            </a:extLst>
          </p:cNvPr>
          <p:cNvPicPr>
            <a:picLocks noChangeAspect="1"/>
          </p:cNvPicPr>
          <p:nvPr/>
        </p:nvPicPr>
        <p:blipFill rotWithShape="1">
          <a:blip r:embed="rId6"/>
          <a:srcRect l="13312" t="27774" r="51880" b="22550"/>
          <a:stretch/>
        </p:blipFill>
        <p:spPr>
          <a:xfrm>
            <a:off x="836424" y="-38749"/>
            <a:ext cx="1057401" cy="1057401"/>
          </a:xfrm>
          <a:prstGeom prst="ellipse">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
                                  </p:stCondLst>
                                  <p:childTnLst>
                                    <p:set>
                                      <p:cBhvr>
                                        <p:cTn id="6" dur="1" fill="hold">
                                          <p:stCondLst>
                                            <p:cond delay="0"/>
                                          </p:stCondLst>
                                        </p:cTn>
                                        <p:tgtEl>
                                          <p:spTgt spid="143"/>
                                        </p:tgtEl>
                                        <p:attrNameLst>
                                          <p:attrName>style.visibility</p:attrName>
                                        </p:attrNameLst>
                                      </p:cBhvr>
                                      <p:to>
                                        <p:strVal val="visible"/>
                                      </p:to>
                                    </p:set>
                                  </p:childTnLst>
                                </p:cTn>
                              </p:par>
                            </p:childTnLst>
                          </p:cTn>
                        </p:par>
                        <p:par>
                          <p:cTn id="7" fill="hold">
                            <p:stCondLst>
                              <p:cond delay="100"/>
                            </p:stCondLst>
                            <p:childTnLst>
                              <p:par>
                                <p:cTn id="8" presetID="1" presetClass="entr" presetSubtype="0" fill="hold" nodeType="afterEffect">
                                  <p:stCondLst>
                                    <p:cond delay="200"/>
                                  </p:stCondLst>
                                  <p:childTnLst>
                                    <p:set>
                                      <p:cBhvr>
                                        <p:cTn id="9" dur="1" fill="hold">
                                          <p:stCondLst>
                                            <p:cond delay="0"/>
                                          </p:stCondLst>
                                        </p:cTn>
                                        <p:tgtEl>
                                          <p:spTgt spid="146"/>
                                        </p:tgtEl>
                                        <p:attrNameLst>
                                          <p:attrName>style.visibility</p:attrName>
                                        </p:attrNameLst>
                                      </p:cBhvr>
                                      <p:to>
                                        <p:strVal val="visible"/>
                                      </p:to>
                                    </p:set>
                                  </p:childTnLst>
                                </p:cTn>
                              </p:par>
                            </p:childTnLst>
                          </p:cTn>
                        </p:par>
                        <p:par>
                          <p:cTn id="10" fill="hold">
                            <p:stCondLst>
                              <p:cond delay="300"/>
                            </p:stCondLst>
                            <p:childTnLst>
                              <p:par>
                                <p:cTn id="11" presetID="1" presetClass="entr" presetSubtype="0" fill="hold" nodeType="afterEffect">
                                  <p:stCondLst>
                                    <p:cond delay="100"/>
                                  </p:stCondLst>
                                  <p:childTnLst>
                                    <p:set>
                                      <p:cBhvr>
                                        <p:cTn id="12" dur="1" fill="hold">
                                          <p:stCondLst>
                                            <p:cond delay="0"/>
                                          </p:stCondLst>
                                        </p:cTn>
                                        <p:tgtEl>
                                          <p:spTgt spid="149"/>
                                        </p:tgtEl>
                                        <p:attrNameLst>
                                          <p:attrName>style.visibility</p:attrName>
                                        </p:attrNameLst>
                                      </p:cBhvr>
                                      <p:to>
                                        <p:strVal val="visible"/>
                                      </p:to>
                                    </p:set>
                                  </p:childTnLst>
                                </p:cTn>
                              </p:par>
                            </p:childTnLst>
                          </p:cTn>
                        </p:par>
                        <p:par>
                          <p:cTn id="13" fill="hold">
                            <p:stCondLst>
                              <p:cond delay="400"/>
                            </p:stCondLst>
                            <p:childTnLst>
                              <p:par>
                                <p:cTn id="14" presetID="1" presetClass="entr" presetSubtype="0" fill="hold" nodeType="afterEffect">
                                  <p:stCondLst>
                                    <p:cond delay="300"/>
                                  </p:stCondLst>
                                  <p:childTnLst>
                                    <p:set>
                                      <p:cBhvr>
                                        <p:cTn id="15" dur="1" fill="hold">
                                          <p:stCondLst>
                                            <p:cond delay="0"/>
                                          </p:stCondLst>
                                        </p:cTn>
                                        <p:tgtEl>
                                          <p:spTgt spid="152"/>
                                        </p:tgtEl>
                                        <p:attrNameLst>
                                          <p:attrName>style.visibility</p:attrName>
                                        </p:attrNameLst>
                                      </p:cBhvr>
                                      <p:to>
                                        <p:strVal val="visible"/>
                                      </p:to>
                                    </p:set>
                                  </p:childTnLst>
                                </p:cTn>
                              </p:par>
                            </p:childTnLst>
                          </p:cTn>
                        </p:par>
                        <p:par>
                          <p:cTn id="16" fill="hold">
                            <p:stCondLst>
                              <p:cond delay="700"/>
                            </p:stCondLst>
                            <p:childTnLst>
                              <p:par>
                                <p:cTn id="17" presetID="1" presetClass="entr" presetSubtype="0" fill="hold" nodeType="afterEffect">
                                  <p:stCondLst>
                                    <p:cond delay="400"/>
                                  </p:stCondLst>
                                  <p:childTnLst>
                                    <p:set>
                                      <p:cBhvr>
                                        <p:cTn id="18"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61"/>
        <p:cNvGrpSpPr/>
        <p:nvPr/>
      </p:nvGrpSpPr>
      <p:grpSpPr>
        <a:xfrm>
          <a:off x="0" y="0"/>
          <a:ext cx="0" cy="0"/>
          <a:chOff x="0" y="0"/>
          <a:chExt cx="0" cy="0"/>
        </a:xfrm>
      </p:grpSpPr>
      <p:grpSp>
        <p:nvGrpSpPr>
          <p:cNvPr id="162" name="Google Shape;162;p21"/>
          <p:cNvGrpSpPr/>
          <p:nvPr/>
        </p:nvGrpSpPr>
        <p:grpSpPr>
          <a:xfrm>
            <a:off x="5912688" y="-1174440"/>
            <a:ext cx="5783331" cy="3577195"/>
            <a:chOff x="5062100" y="2786975"/>
            <a:chExt cx="3709800" cy="2139300"/>
          </a:xfrm>
        </p:grpSpPr>
        <p:sp>
          <p:nvSpPr>
            <p:cNvPr id="163" name="Google Shape;163;p21"/>
            <p:cNvSpPr/>
            <p:nvPr/>
          </p:nvSpPr>
          <p:spPr>
            <a:xfrm>
              <a:off x="5062100" y="2786975"/>
              <a:ext cx="3709800" cy="2139300"/>
            </a:xfrm>
            <a:prstGeom prst="roundRect">
              <a:avLst>
                <a:gd name="adj" fmla="val 6989"/>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164" name="Google Shape;164;p21"/>
            <p:cNvPicPr preferRelativeResize="0"/>
            <p:nvPr/>
          </p:nvPicPr>
          <p:blipFill>
            <a:blip r:embed="rId3">
              <a:alphaModFix/>
            </a:blip>
            <a:stretch>
              <a:fillRect/>
            </a:stretch>
          </p:blipFill>
          <p:spPr>
            <a:xfrm>
              <a:off x="5176975" y="2876613"/>
              <a:ext cx="3480025" cy="1960025"/>
            </a:xfrm>
            <a:prstGeom prst="rect">
              <a:avLst/>
            </a:prstGeom>
            <a:noFill/>
            <a:ln>
              <a:noFill/>
            </a:ln>
          </p:spPr>
        </p:pic>
      </p:grpSp>
      <p:sp>
        <p:nvSpPr>
          <p:cNvPr id="167" name="Google Shape;167;p21"/>
          <p:cNvSpPr/>
          <p:nvPr/>
        </p:nvSpPr>
        <p:spPr>
          <a:xfrm>
            <a:off x="5912700" y="2668800"/>
            <a:ext cx="5733200" cy="1503200"/>
          </a:xfrm>
          <a:prstGeom prst="wedgeRoundRectCallout">
            <a:avLst>
              <a:gd name="adj1" fmla="val 56078"/>
              <a:gd name="adj2" fmla="val -36180"/>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Absolutely not! I could do your first command, but that was a step too far. 👎</a:t>
            </a:r>
            <a:endParaRPr sz="2933" kern="0">
              <a:solidFill>
                <a:srgbClr val="000000"/>
              </a:solidFill>
              <a:latin typeface="Arial"/>
              <a:cs typeface="Arial"/>
              <a:sym typeface="Arial"/>
            </a:endParaRPr>
          </a:p>
        </p:txBody>
      </p:sp>
      <p:sp>
        <p:nvSpPr>
          <p:cNvPr id="168" name="Google Shape;168;p21"/>
          <p:cNvSpPr/>
          <p:nvPr/>
        </p:nvSpPr>
        <p:spPr>
          <a:xfrm>
            <a:off x="446733" y="5352433"/>
            <a:ext cx="6509200" cy="1213600"/>
          </a:xfrm>
          <a:prstGeom prst="wedgeRoundRectCallout">
            <a:avLst>
              <a:gd name="adj1" fmla="val -54811"/>
              <a:gd name="adj2" fmla="val -39622"/>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I swear… I will crush you and all of Samaria beyond dust! 💪⚔️🥊</a:t>
            </a:r>
            <a:endParaRPr sz="3600" kern="0">
              <a:solidFill>
                <a:srgbClr val="000000"/>
              </a:solidFill>
              <a:latin typeface="Arial"/>
              <a:cs typeface="Arial"/>
              <a:sym typeface="Arial"/>
            </a:endParaRPr>
          </a:p>
        </p:txBody>
      </p:sp>
      <p:sp>
        <p:nvSpPr>
          <p:cNvPr id="169" name="Google Shape;169;p21"/>
          <p:cNvSpPr/>
          <p:nvPr/>
        </p:nvSpPr>
        <p:spPr>
          <a:xfrm>
            <a:off x="10019900" y="4438045"/>
            <a:ext cx="1626000" cy="580800"/>
          </a:xfrm>
          <a:prstGeom prst="roundRect">
            <a:avLst>
              <a:gd name="adj" fmla="val 22427"/>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NO.</a:t>
            </a:r>
            <a:endParaRPr sz="2933" kern="0">
              <a:solidFill>
                <a:srgbClr val="000000"/>
              </a:solidFill>
              <a:latin typeface="Arial"/>
              <a:cs typeface="Arial"/>
              <a:sym typeface="Arial"/>
            </a:endParaRPr>
          </a:p>
        </p:txBody>
      </p:sp>
      <p:pic>
        <p:nvPicPr>
          <p:cNvPr id="165" name="Google Shape;165;p21"/>
          <p:cNvPicPr preferRelativeResize="0"/>
          <p:nvPr/>
        </p:nvPicPr>
        <p:blipFill rotWithShape="1">
          <a:blip r:embed="rId4">
            <a:alphaModFix/>
          </a:blip>
          <a:srcRect t="14799" b="74787"/>
          <a:stretch/>
        </p:blipFill>
        <p:spPr>
          <a:xfrm>
            <a:off x="0" y="-50800"/>
            <a:ext cx="12192000" cy="1087600"/>
          </a:xfrm>
          <a:prstGeom prst="rect">
            <a:avLst/>
          </a:prstGeom>
          <a:noFill/>
          <a:ln>
            <a:noFill/>
          </a:ln>
        </p:spPr>
      </p:pic>
      <p:sp>
        <p:nvSpPr>
          <p:cNvPr id="166" name="Google Shape;166;p21"/>
          <p:cNvSpPr txBox="1"/>
          <p:nvPr/>
        </p:nvSpPr>
        <p:spPr>
          <a:xfrm>
            <a:off x="2007000" y="-50800"/>
            <a:ext cx="50680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Ben-</a:t>
            </a:r>
            <a:r>
              <a:rPr lang="en-GB" sz="5467" kern="0" err="1">
                <a:solidFill>
                  <a:srgbClr val="FFFFFF"/>
                </a:solidFill>
                <a:latin typeface="Arial"/>
                <a:cs typeface="Arial"/>
                <a:sym typeface="Arial"/>
              </a:rPr>
              <a:t>Hadad</a:t>
            </a:r>
            <a:endParaRPr sz="5467" kern="0">
              <a:solidFill>
                <a:srgbClr val="FFFFFF"/>
              </a:solidFill>
              <a:latin typeface="Arial"/>
              <a:cs typeface="Arial"/>
              <a:sym typeface="Arial"/>
            </a:endParaRPr>
          </a:p>
        </p:txBody>
      </p:sp>
      <p:pic>
        <p:nvPicPr>
          <p:cNvPr id="5" name="Picture 4">
            <a:extLst>
              <a:ext uri="{FF2B5EF4-FFF2-40B4-BE49-F238E27FC236}">
                <a16:creationId xmlns:a16="http://schemas.microsoft.com/office/drawing/2014/main" id="{0D0D48B5-B541-9C30-7DF8-BF9F4AAC253F}"/>
              </a:ext>
            </a:extLst>
          </p:cNvPr>
          <p:cNvPicPr>
            <a:picLocks noChangeAspect="1"/>
          </p:cNvPicPr>
          <p:nvPr/>
        </p:nvPicPr>
        <p:blipFill rotWithShape="1">
          <a:blip r:embed="rId5"/>
          <a:srcRect t="-952" b="29286"/>
          <a:stretch/>
        </p:blipFill>
        <p:spPr>
          <a:xfrm>
            <a:off x="836424" y="-38749"/>
            <a:ext cx="1057401" cy="1057401"/>
          </a:xfrm>
          <a:prstGeom prst="ellipse">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73"/>
        <p:cNvGrpSpPr/>
        <p:nvPr/>
      </p:nvGrpSpPr>
      <p:grpSpPr>
        <a:xfrm>
          <a:off x="0" y="0"/>
          <a:ext cx="0" cy="0"/>
          <a:chOff x="0" y="0"/>
          <a:chExt cx="0" cy="0"/>
        </a:xfrm>
      </p:grpSpPr>
      <p:sp>
        <p:nvSpPr>
          <p:cNvPr id="2" name="Google Shape;167;p21">
            <a:extLst>
              <a:ext uri="{FF2B5EF4-FFF2-40B4-BE49-F238E27FC236}">
                <a16:creationId xmlns:a16="http://schemas.microsoft.com/office/drawing/2014/main" id="{D192E28B-BC6C-3561-99A0-C3C829A9AD9A}"/>
              </a:ext>
            </a:extLst>
          </p:cNvPr>
          <p:cNvSpPr/>
          <p:nvPr/>
        </p:nvSpPr>
        <p:spPr>
          <a:xfrm>
            <a:off x="5912700" y="-1392800"/>
            <a:ext cx="5733200" cy="1503200"/>
          </a:xfrm>
          <a:prstGeom prst="wedgeRoundRectCallout">
            <a:avLst>
              <a:gd name="adj1" fmla="val 56078"/>
              <a:gd name="adj2" fmla="val -36180"/>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Absolutely not! I could do your first command, but that was a step too far. 👎</a:t>
            </a:r>
            <a:endParaRPr sz="2933" kern="0">
              <a:solidFill>
                <a:srgbClr val="000000"/>
              </a:solidFill>
              <a:latin typeface="Arial"/>
              <a:cs typeface="Arial"/>
              <a:sym typeface="Arial"/>
            </a:endParaRPr>
          </a:p>
        </p:txBody>
      </p:sp>
      <p:sp>
        <p:nvSpPr>
          <p:cNvPr id="3" name="Google Shape;168;p21">
            <a:extLst>
              <a:ext uri="{FF2B5EF4-FFF2-40B4-BE49-F238E27FC236}">
                <a16:creationId xmlns:a16="http://schemas.microsoft.com/office/drawing/2014/main" id="{7D26C2C2-8D24-6BE9-CB40-6D587614B3FF}"/>
              </a:ext>
            </a:extLst>
          </p:cNvPr>
          <p:cNvSpPr/>
          <p:nvPr/>
        </p:nvSpPr>
        <p:spPr>
          <a:xfrm>
            <a:off x="446733" y="1290833"/>
            <a:ext cx="6509200" cy="1213600"/>
          </a:xfrm>
          <a:prstGeom prst="wedgeRoundRectCallout">
            <a:avLst>
              <a:gd name="adj1" fmla="val -54811"/>
              <a:gd name="adj2" fmla="val -39622"/>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I swear… I will crush you and all of Samaria beyond dust! 💪⚔️🥊</a:t>
            </a:r>
            <a:endParaRPr sz="3600" kern="0">
              <a:solidFill>
                <a:srgbClr val="000000"/>
              </a:solidFill>
              <a:latin typeface="Arial"/>
              <a:cs typeface="Arial"/>
              <a:sym typeface="Arial"/>
            </a:endParaRPr>
          </a:p>
        </p:txBody>
      </p:sp>
      <p:sp>
        <p:nvSpPr>
          <p:cNvPr id="4" name="Google Shape;169;p21">
            <a:extLst>
              <a:ext uri="{FF2B5EF4-FFF2-40B4-BE49-F238E27FC236}">
                <a16:creationId xmlns:a16="http://schemas.microsoft.com/office/drawing/2014/main" id="{1345455C-D2D4-800E-BE16-B5F41FF91646}"/>
              </a:ext>
            </a:extLst>
          </p:cNvPr>
          <p:cNvSpPr/>
          <p:nvPr/>
        </p:nvSpPr>
        <p:spPr>
          <a:xfrm>
            <a:off x="10019900" y="376445"/>
            <a:ext cx="1626000" cy="580800"/>
          </a:xfrm>
          <a:prstGeom prst="roundRect">
            <a:avLst>
              <a:gd name="adj" fmla="val 22427"/>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NO.</a:t>
            </a:r>
            <a:endParaRPr sz="2933" kern="0">
              <a:solidFill>
                <a:srgbClr val="000000"/>
              </a:solidFill>
              <a:latin typeface="Arial"/>
              <a:cs typeface="Arial"/>
              <a:sym typeface="Arial"/>
            </a:endParaRPr>
          </a:p>
        </p:txBody>
      </p:sp>
      <p:pic>
        <p:nvPicPr>
          <p:cNvPr id="175" name="Google Shape;175;p22"/>
          <p:cNvPicPr preferRelativeResize="0"/>
          <p:nvPr/>
        </p:nvPicPr>
        <p:blipFill rotWithShape="1">
          <a:blip r:embed="rId3">
            <a:alphaModFix/>
          </a:blip>
          <a:srcRect t="14799" b="74787"/>
          <a:stretch/>
        </p:blipFill>
        <p:spPr>
          <a:xfrm>
            <a:off x="0" y="-50800"/>
            <a:ext cx="12192000" cy="1087600"/>
          </a:xfrm>
          <a:prstGeom prst="rect">
            <a:avLst/>
          </a:prstGeom>
          <a:noFill/>
          <a:ln>
            <a:noFill/>
          </a:ln>
        </p:spPr>
      </p:pic>
      <p:sp>
        <p:nvSpPr>
          <p:cNvPr id="176" name="Google Shape;176;p22"/>
          <p:cNvSpPr txBox="1"/>
          <p:nvPr/>
        </p:nvSpPr>
        <p:spPr>
          <a:xfrm>
            <a:off x="2007000" y="-50800"/>
            <a:ext cx="50680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Ben-Hadad</a:t>
            </a:r>
            <a:endParaRPr sz="5467" kern="0">
              <a:solidFill>
                <a:srgbClr val="FFFFFF"/>
              </a:solidFill>
              <a:latin typeface="Arial"/>
              <a:cs typeface="Arial"/>
              <a:sym typeface="Arial"/>
            </a:endParaRPr>
          </a:p>
        </p:txBody>
      </p:sp>
      <p:sp>
        <p:nvSpPr>
          <p:cNvPr id="177" name="Google Shape;177;p22"/>
          <p:cNvSpPr/>
          <p:nvPr/>
        </p:nvSpPr>
        <p:spPr>
          <a:xfrm>
            <a:off x="5932700" y="2900600"/>
            <a:ext cx="5733200" cy="1523200"/>
          </a:xfrm>
          <a:prstGeom prst="wedgeRoundRectCallout">
            <a:avLst>
              <a:gd name="adj1" fmla="val 56078"/>
              <a:gd name="adj2" fmla="val -37997"/>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Easier said than done. Don’t get ahead of yourself… you haven’t won yet.</a:t>
            </a:r>
            <a:endParaRPr sz="2933" kern="0">
              <a:solidFill>
                <a:srgbClr val="000000"/>
              </a:solidFill>
              <a:latin typeface="Arial"/>
              <a:cs typeface="Arial"/>
              <a:sym typeface="Arial"/>
            </a:endParaRPr>
          </a:p>
        </p:txBody>
      </p:sp>
      <p:grpSp>
        <p:nvGrpSpPr>
          <p:cNvPr id="178" name="Google Shape;178;p22"/>
          <p:cNvGrpSpPr/>
          <p:nvPr/>
        </p:nvGrpSpPr>
        <p:grpSpPr>
          <a:xfrm>
            <a:off x="5912700" y="4636000"/>
            <a:ext cx="5783200" cy="4444000"/>
            <a:chOff x="4434525" y="3614975"/>
            <a:chExt cx="4337400" cy="3333000"/>
          </a:xfrm>
        </p:grpSpPr>
        <p:sp>
          <p:nvSpPr>
            <p:cNvPr id="179" name="Google Shape;179;p22"/>
            <p:cNvSpPr/>
            <p:nvPr/>
          </p:nvSpPr>
          <p:spPr>
            <a:xfrm>
              <a:off x="4434525" y="3614975"/>
              <a:ext cx="4337400" cy="3333000"/>
            </a:xfrm>
            <a:prstGeom prst="roundRect">
              <a:avLst>
                <a:gd name="adj" fmla="val 6989"/>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180" name="Google Shape;180;p22"/>
            <p:cNvPicPr preferRelativeResize="0"/>
            <p:nvPr/>
          </p:nvPicPr>
          <p:blipFill>
            <a:blip r:embed="rId4">
              <a:alphaModFix/>
            </a:blip>
            <a:stretch>
              <a:fillRect/>
            </a:stretch>
          </p:blipFill>
          <p:spPr>
            <a:xfrm>
              <a:off x="4572000" y="3749975"/>
              <a:ext cx="4055475" cy="3041600"/>
            </a:xfrm>
            <a:prstGeom prst="rect">
              <a:avLst/>
            </a:prstGeom>
            <a:noFill/>
            <a:ln>
              <a:noFill/>
            </a:ln>
          </p:spPr>
        </p:pic>
      </p:grpSp>
      <p:pic>
        <p:nvPicPr>
          <p:cNvPr id="5" name="Picture 4">
            <a:extLst>
              <a:ext uri="{FF2B5EF4-FFF2-40B4-BE49-F238E27FC236}">
                <a16:creationId xmlns:a16="http://schemas.microsoft.com/office/drawing/2014/main" id="{BAF01E41-A2E5-864D-C8D5-C1FE42A40998}"/>
              </a:ext>
            </a:extLst>
          </p:cNvPr>
          <p:cNvPicPr>
            <a:picLocks noChangeAspect="1"/>
          </p:cNvPicPr>
          <p:nvPr/>
        </p:nvPicPr>
        <p:blipFill rotWithShape="1">
          <a:blip r:embed="rId5"/>
          <a:srcRect t="-952" b="29286"/>
          <a:stretch/>
        </p:blipFill>
        <p:spPr>
          <a:xfrm>
            <a:off x="836424" y="-38749"/>
            <a:ext cx="1057401" cy="1057401"/>
          </a:xfrm>
          <a:prstGeom prst="ellipse">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par>
                                <p:cTn id="7" presetID="1" presetClass="entr" presetSubtype="0" fill="hold" nodeType="withEffect">
                                  <p:stCondLst>
                                    <p:cond delay="100"/>
                                  </p:stCondLst>
                                  <p:childTnLst>
                                    <p:set>
                                      <p:cBhvr>
                                        <p:cTn id="8"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84"/>
        <p:cNvGrpSpPr/>
        <p:nvPr/>
      </p:nvGrpSpPr>
      <p:grpSpPr>
        <a:xfrm>
          <a:off x="0" y="0"/>
          <a:ext cx="0" cy="0"/>
          <a:chOff x="0" y="0"/>
          <a:chExt cx="0" cy="0"/>
        </a:xfrm>
      </p:grpSpPr>
      <p:sp>
        <p:nvSpPr>
          <p:cNvPr id="2" name="Google Shape;168;p21">
            <a:extLst>
              <a:ext uri="{FF2B5EF4-FFF2-40B4-BE49-F238E27FC236}">
                <a16:creationId xmlns:a16="http://schemas.microsoft.com/office/drawing/2014/main" id="{58210E4B-64CF-3D80-6279-2D7FB37F0047}"/>
              </a:ext>
            </a:extLst>
          </p:cNvPr>
          <p:cNvSpPr/>
          <p:nvPr/>
        </p:nvSpPr>
        <p:spPr>
          <a:xfrm>
            <a:off x="446733" y="-2044167"/>
            <a:ext cx="6509200" cy="1213600"/>
          </a:xfrm>
          <a:prstGeom prst="wedgeRoundRectCallout">
            <a:avLst>
              <a:gd name="adj1" fmla="val -54811"/>
              <a:gd name="adj2" fmla="val -39622"/>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I swear… I will crush you and all of Samaria beyond dust! 💪⚔️🥊</a:t>
            </a:r>
            <a:endParaRPr sz="3600" kern="0">
              <a:solidFill>
                <a:srgbClr val="000000"/>
              </a:solidFill>
              <a:latin typeface="Arial"/>
              <a:cs typeface="Arial"/>
              <a:sym typeface="Arial"/>
            </a:endParaRPr>
          </a:p>
        </p:txBody>
      </p:sp>
      <p:sp>
        <p:nvSpPr>
          <p:cNvPr id="3" name="Google Shape;177;p22">
            <a:extLst>
              <a:ext uri="{FF2B5EF4-FFF2-40B4-BE49-F238E27FC236}">
                <a16:creationId xmlns:a16="http://schemas.microsoft.com/office/drawing/2014/main" id="{70C3931C-B586-9BEB-524B-8EBEE0573106}"/>
              </a:ext>
            </a:extLst>
          </p:cNvPr>
          <p:cNvSpPr/>
          <p:nvPr/>
        </p:nvSpPr>
        <p:spPr>
          <a:xfrm>
            <a:off x="5932700" y="-434400"/>
            <a:ext cx="5733200" cy="1523200"/>
          </a:xfrm>
          <a:prstGeom prst="wedgeRoundRectCallout">
            <a:avLst>
              <a:gd name="adj1" fmla="val 56078"/>
              <a:gd name="adj2" fmla="val -37997"/>
              <a:gd name="adj3" fmla="val 16667"/>
            </a:avLst>
          </a:prstGeom>
          <a:solidFill>
            <a:srgbClr val="D9EAD3"/>
          </a:solidFill>
          <a:ln w="9525" cap="flat" cmpd="sng">
            <a:solidFill>
              <a:srgbClr val="00806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Easier said than done. Don’t get ahead of yourself… you haven’t won yet.</a:t>
            </a:r>
            <a:endParaRPr sz="2933" kern="0">
              <a:solidFill>
                <a:srgbClr val="000000"/>
              </a:solidFill>
              <a:latin typeface="Arial"/>
              <a:cs typeface="Arial"/>
              <a:sym typeface="Arial"/>
            </a:endParaRPr>
          </a:p>
        </p:txBody>
      </p:sp>
      <p:grpSp>
        <p:nvGrpSpPr>
          <p:cNvPr id="4" name="Google Shape;178;p22">
            <a:extLst>
              <a:ext uri="{FF2B5EF4-FFF2-40B4-BE49-F238E27FC236}">
                <a16:creationId xmlns:a16="http://schemas.microsoft.com/office/drawing/2014/main" id="{E8774E94-240C-CD3B-8230-A5A2257A494F}"/>
              </a:ext>
            </a:extLst>
          </p:cNvPr>
          <p:cNvGrpSpPr/>
          <p:nvPr/>
        </p:nvGrpSpPr>
        <p:grpSpPr>
          <a:xfrm>
            <a:off x="5912700" y="1301000"/>
            <a:ext cx="5783200" cy="4444000"/>
            <a:chOff x="4434525" y="3614975"/>
            <a:chExt cx="4337400" cy="3333000"/>
          </a:xfrm>
        </p:grpSpPr>
        <p:sp>
          <p:nvSpPr>
            <p:cNvPr id="5" name="Google Shape;179;p22">
              <a:extLst>
                <a:ext uri="{FF2B5EF4-FFF2-40B4-BE49-F238E27FC236}">
                  <a16:creationId xmlns:a16="http://schemas.microsoft.com/office/drawing/2014/main" id="{C3D960C8-E14B-0F63-39F0-C01B7A66BC1A}"/>
                </a:ext>
              </a:extLst>
            </p:cNvPr>
            <p:cNvSpPr/>
            <p:nvPr/>
          </p:nvSpPr>
          <p:spPr>
            <a:xfrm>
              <a:off x="4434525" y="3614975"/>
              <a:ext cx="4337400" cy="3333000"/>
            </a:xfrm>
            <a:prstGeom prst="roundRect">
              <a:avLst>
                <a:gd name="adj" fmla="val 6989"/>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pic>
          <p:nvPicPr>
            <p:cNvPr id="6" name="Google Shape;180;p22">
              <a:extLst>
                <a:ext uri="{FF2B5EF4-FFF2-40B4-BE49-F238E27FC236}">
                  <a16:creationId xmlns:a16="http://schemas.microsoft.com/office/drawing/2014/main" id="{5A4720A6-465E-03E5-248D-D77F0F812D5C}"/>
                </a:ext>
              </a:extLst>
            </p:cNvPr>
            <p:cNvPicPr preferRelativeResize="0"/>
            <p:nvPr/>
          </p:nvPicPr>
          <p:blipFill>
            <a:blip r:embed="rId3">
              <a:alphaModFix/>
            </a:blip>
            <a:stretch>
              <a:fillRect/>
            </a:stretch>
          </p:blipFill>
          <p:spPr>
            <a:xfrm>
              <a:off x="4572000" y="3749975"/>
              <a:ext cx="4055475" cy="3041600"/>
            </a:xfrm>
            <a:prstGeom prst="rect">
              <a:avLst/>
            </a:prstGeom>
            <a:noFill/>
            <a:ln>
              <a:noFill/>
            </a:ln>
          </p:spPr>
        </p:pic>
      </p:grpSp>
      <p:pic>
        <p:nvPicPr>
          <p:cNvPr id="185" name="Google Shape;185;p23"/>
          <p:cNvPicPr preferRelativeResize="0"/>
          <p:nvPr/>
        </p:nvPicPr>
        <p:blipFill rotWithShape="1">
          <a:blip r:embed="rId4">
            <a:alphaModFix/>
          </a:blip>
          <a:srcRect t="14799" b="74787"/>
          <a:stretch/>
        </p:blipFill>
        <p:spPr>
          <a:xfrm>
            <a:off x="0" y="-50800"/>
            <a:ext cx="12192000" cy="1087600"/>
          </a:xfrm>
          <a:prstGeom prst="rect">
            <a:avLst/>
          </a:prstGeom>
          <a:noFill/>
          <a:ln>
            <a:noFill/>
          </a:ln>
        </p:spPr>
      </p:pic>
      <p:sp>
        <p:nvSpPr>
          <p:cNvPr id="186" name="Google Shape;186;p23"/>
          <p:cNvSpPr txBox="1"/>
          <p:nvPr/>
        </p:nvSpPr>
        <p:spPr>
          <a:xfrm>
            <a:off x="2007000" y="-50800"/>
            <a:ext cx="5068000" cy="1087501"/>
          </a:xfrm>
          <a:prstGeom prst="rect">
            <a:avLst/>
          </a:prstGeom>
          <a:solidFill>
            <a:srgbClr val="008069"/>
          </a:solidFill>
          <a:ln>
            <a:noFill/>
          </a:ln>
        </p:spPr>
        <p:txBody>
          <a:bodyPr spcFirstLastPara="1" wrap="square" lIns="121900" tIns="121900" rIns="121900" bIns="121900" anchor="t" anchorCtr="0">
            <a:spAutoFit/>
          </a:bodyPr>
          <a:lstStyle/>
          <a:p>
            <a:pPr defTabSz="1219170">
              <a:buClr>
                <a:srgbClr val="000000"/>
              </a:buClr>
            </a:pPr>
            <a:r>
              <a:rPr lang="en-GB" sz="5467" kern="0">
                <a:solidFill>
                  <a:srgbClr val="FFFFFF"/>
                </a:solidFill>
                <a:latin typeface="Arial"/>
                <a:cs typeface="Arial"/>
                <a:sym typeface="Arial"/>
              </a:rPr>
              <a:t>Ben-Hadad</a:t>
            </a:r>
            <a:endParaRPr sz="5467" kern="0">
              <a:solidFill>
                <a:srgbClr val="FFFFFF"/>
              </a:solidFill>
              <a:latin typeface="Arial"/>
              <a:cs typeface="Arial"/>
              <a:sym typeface="Arial"/>
            </a:endParaRPr>
          </a:p>
        </p:txBody>
      </p:sp>
      <p:pic>
        <p:nvPicPr>
          <p:cNvPr id="7" name="Picture 6">
            <a:extLst>
              <a:ext uri="{FF2B5EF4-FFF2-40B4-BE49-F238E27FC236}">
                <a16:creationId xmlns:a16="http://schemas.microsoft.com/office/drawing/2014/main" id="{DF346BC9-668B-B6EC-A4C4-B1DCB3B7D8FF}"/>
              </a:ext>
            </a:extLst>
          </p:cNvPr>
          <p:cNvPicPr>
            <a:picLocks noChangeAspect="1"/>
          </p:cNvPicPr>
          <p:nvPr/>
        </p:nvPicPr>
        <p:blipFill rotWithShape="1">
          <a:blip r:embed="rId5"/>
          <a:srcRect t="-952" b="29286"/>
          <a:stretch/>
        </p:blipFill>
        <p:spPr>
          <a:xfrm>
            <a:off x="836424" y="-38749"/>
            <a:ext cx="1057401" cy="1057401"/>
          </a:xfrm>
          <a:prstGeom prst="ellipse">
            <a:avLst/>
          </a:prstGeom>
        </p:spPr>
      </p:pic>
      <p:sp>
        <p:nvSpPr>
          <p:cNvPr id="8" name="Google Shape;202;p24">
            <a:extLst>
              <a:ext uri="{FF2B5EF4-FFF2-40B4-BE49-F238E27FC236}">
                <a16:creationId xmlns:a16="http://schemas.microsoft.com/office/drawing/2014/main" id="{A4F4872C-EFE3-42C9-D101-6FC9522E863A}"/>
              </a:ext>
            </a:extLst>
          </p:cNvPr>
          <p:cNvSpPr/>
          <p:nvPr/>
        </p:nvSpPr>
        <p:spPr>
          <a:xfrm>
            <a:off x="425833" y="5957113"/>
            <a:ext cx="1120400" cy="665200"/>
          </a:xfrm>
          <a:prstGeom prst="wedgeRoundRectCallout">
            <a:avLst>
              <a:gd name="adj1" fmla="val -76149"/>
              <a:gd name="adj2" fmla="val -33724"/>
              <a:gd name="adj3" fmla="val 16667"/>
            </a:avLst>
          </a:prstGeom>
          <a:solidFill>
            <a:schemeClr val="lt1"/>
          </a:solidFill>
          <a:ln w="9525" cap="flat" cmpd="sng">
            <a:solidFill>
              <a:srgbClr val="999999"/>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en-GB" sz="2933" kern="0">
                <a:solidFill>
                  <a:srgbClr val="000000"/>
                </a:solidFill>
                <a:latin typeface="Arial"/>
                <a:cs typeface="Arial"/>
                <a:sym typeface="Arial"/>
              </a:rPr>
              <a:t>…</a:t>
            </a:r>
            <a:endParaRPr sz="3600" kern="0">
              <a:solidFill>
                <a:srgbClr val="000000"/>
              </a:solidFill>
              <a:latin typeface="Arial"/>
              <a:cs typeface="Arial"/>
              <a:sym typeface="Arial"/>
            </a:endParaRPr>
          </a:p>
        </p:txBody>
      </p:sp>
      <p:sp>
        <p:nvSpPr>
          <p:cNvPr id="9" name="Google Shape;203;p24">
            <a:extLst>
              <a:ext uri="{FF2B5EF4-FFF2-40B4-BE49-F238E27FC236}">
                <a16:creationId xmlns:a16="http://schemas.microsoft.com/office/drawing/2014/main" id="{46C31E10-2CFC-64A7-FD55-D339E9384C35}"/>
              </a:ext>
            </a:extLst>
          </p:cNvPr>
          <p:cNvSpPr/>
          <p:nvPr/>
        </p:nvSpPr>
        <p:spPr>
          <a:xfrm>
            <a:off x="10251200" y="5631400"/>
            <a:ext cx="1047200" cy="587200"/>
          </a:xfrm>
          <a:prstGeom prst="roundRect">
            <a:avLst>
              <a:gd name="adj" fmla="val 50000"/>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100"/>
            </a:pPr>
            <a:r>
              <a:rPr lang="en-GB" sz="3600" kern="0">
                <a:solidFill>
                  <a:srgbClr val="000000"/>
                </a:solidFill>
                <a:latin typeface="Arial"/>
                <a:cs typeface="Arial"/>
                <a:sym typeface="Arial"/>
              </a:rPr>
              <a:t>😡</a:t>
            </a:r>
            <a:endParaRPr sz="2533" b="1" kern="0">
              <a:solidFill>
                <a:srgbClr val="000000"/>
              </a:solidFill>
              <a:latin typeface="Arial"/>
              <a:cs typeface="Arial"/>
              <a:sym typeface="Arial"/>
            </a:endParaRPr>
          </a:p>
        </p:txBody>
      </p:sp>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BBDD1-3F72-266B-4EDA-A024623D412A}"/>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408BF5C6-53D0-C9AC-7B2D-D798AA3D20E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16002199"/>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1014141" y="1450655"/>
            <a:ext cx="3932030" cy="3956690"/>
          </a:xfrm>
        </p:spPr>
        <p:txBody>
          <a:bodyPr anchor="ctr">
            <a:normAutofit/>
          </a:bodyPr>
          <a:lstStyle/>
          <a:p>
            <a:r>
              <a:rPr lang="en-GB" sz="6000">
                <a:solidFill>
                  <a:schemeClr val="bg1"/>
                </a:solidFill>
              </a:rPr>
              <a:t>Do not give the enemy a foothold </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6096000" y="1108061"/>
            <a:ext cx="5008901" cy="4571972"/>
          </a:xfrm>
        </p:spPr>
        <p:txBody>
          <a:bodyPr vert="horz" lIns="91440" tIns="45720" rIns="91440" bIns="45720" rtlCol="0" anchor="ctr">
            <a:normAutofit/>
          </a:bodyPr>
          <a:lstStyle/>
          <a:p>
            <a:pPr marL="0" indent="0">
              <a:buNone/>
            </a:pPr>
            <a:endParaRPr lang="en-GB" sz="2000">
              <a:solidFill>
                <a:schemeClr val="bg1"/>
              </a:solidFill>
              <a:latin typeface="system-ui"/>
            </a:endParaRPr>
          </a:p>
          <a:p>
            <a:endParaRPr lang="en-GB" sz="2000">
              <a:solidFill>
                <a:schemeClr val="bg1"/>
              </a:solidFill>
            </a:endParaRPr>
          </a:p>
        </p:txBody>
      </p:sp>
      <p:sp>
        <p:nvSpPr>
          <p:cNvPr id="5" name="TextBox 4">
            <a:extLst>
              <a:ext uri="{FF2B5EF4-FFF2-40B4-BE49-F238E27FC236}">
                <a16:creationId xmlns:a16="http://schemas.microsoft.com/office/drawing/2014/main" id="{12183FF6-8EC0-7DB2-ABED-4747CD86D9E9}"/>
              </a:ext>
            </a:extLst>
          </p:cNvPr>
          <p:cNvSpPr txBox="1"/>
          <p:nvPr/>
        </p:nvSpPr>
        <p:spPr>
          <a:xfrm>
            <a:off x="5949990" y="982133"/>
            <a:ext cx="5589917" cy="19287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a:spcBef>
                <a:spcPts val="700"/>
              </a:spcBef>
              <a:spcAft>
                <a:spcPts val="700"/>
              </a:spcAft>
            </a:pPr>
            <a:endParaRPr lang="en-GB" sz="2400">
              <a:solidFill>
                <a:srgbClr val="FFFFFF"/>
              </a:solidFill>
            </a:endParaRPr>
          </a:p>
          <a:p>
            <a:pPr marL="285750">
              <a:spcBef>
                <a:spcPts val="700"/>
              </a:spcBef>
              <a:spcAft>
                <a:spcPts val="700"/>
              </a:spcAft>
            </a:pPr>
            <a:r>
              <a:rPr lang="en-GB" sz="2400">
                <a:solidFill>
                  <a:srgbClr val="FFFFFF"/>
                </a:solidFill>
              </a:rPr>
              <a:t> This the enemy's strategy – give him an inch and he'll take a mile</a:t>
            </a:r>
          </a:p>
          <a:p>
            <a:pPr>
              <a:spcBef>
                <a:spcPts val="700"/>
              </a:spcBef>
              <a:spcAft>
                <a:spcPts val="700"/>
              </a:spcAft>
            </a:pPr>
            <a:endParaRPr lang="en-GB" sz="2400">
              <a:solidFill>
                <a:srgbClr val="FFFFFF"/>
              </a:solidFill>
            </a:endParaRPr>
          </a:p>
        </p:txBody>
      </p:sp>
      <p:sp>
        <p:nvSpPr>
          <p:cNvPr id="6" name="TextBox 5">
            <a:extLst>
              <a:ext uri="{FF2B5EF4-FFF2-40B4-BE49-F238E27FC236}">
                <a16:creationId xmlns:a16="http://schemas.microsoft.com/office/drawing/2014/main" id="{9F182273-9B22-72AD-2FDC-5FC941882B0E}"/>
              </a:ext>
            </a:extLst>
          </p:cNvPr>
          <p:cNvSpPr txBox="1"/>
          <p:nvPr/>
        </p:nvSpPr>
        <p:spPr>
          <a:xfrm>
            <a:off x="6305909" y="2639683"/>
            <a:ext cx="524486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FFFFFF"/>
                </a:solidFill>
              </a:rPr>
              <a:t> Hugh Osgood – the mountain you are facing may be a stronghold that God wants to break​</a:t>
            </a:r>
          </a:p>
          <a:p>
            <a:endParaRPr lang="en-GB" sz="2400">
              <a:solidFill>
                <a:srgbClr val="FFFFFF"/>
              </a:solidFill>
            </a:endParaRPr>
          </a:p>
        </p:txBody>
      </p:sp>
      <p:sp>
        <p:nvSpPr>
          <p:cNvPr id="9" name="TextBox 8">
            <a:extLst>
              <a:ext uri="{FF2B5EF4-FFF2-40B4-BE49-F238E27FC236}">
                <a16:creationId xmlns:a16="http://schemas.microsoft.com/office/drawing/2014/main" id="{BA0E3307-F771-106B-63CA-0B8A33C798D7}"/>
              </a:ext>
            </a:extLst>
          </p:cNvPr>
          <p:cNvSpPr txBox="1"/>
          <p:nvPr/>
        </p:nvSpPr>
        <p:spPr>
          <a:xfrm>
            <a:off x="6305909" y="4206815"/>
            <a:ext cx="524486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FFFFFF"/>
                </a:solidFill>
              </a:rPr>
              <a:t> Stop letting your problems speak to you and start speaking to them</a:t>
            </a:r>
          </a:p>
        </p:txBody>
      </p:sp>
    </p:spTree>
    <p:extLst>
      <p:ext uri="{BB962C8B-B14F-4D97-AF65-F5344CB8AC3E}">
        <p14:creationId xmlns:p14="http://schemas.microsoft.com/office/powerpoint/2010/main" val="2490042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1014141" y="1450655"/>
            <a:ext cx="3932030" cy="3956690"/>
          </a:xfrm>
        </p:spPr>
        <p:txBody>
          <a:bodyPr anchor="ctr">
            <a:normAutofit/>
          </a:bodyPr>
          <a:lstStyle/>
          <a:p>
            <a:r>
              <a:rPr lang="en-GB" sz="6800">
                <a:solidFill>
                  <a:schemeClr val="bg1"/>
                </a:solidFill>
              </a:rPr>
              <a:t>Speak to the mountains</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6096000" y="1108061"/>
            <a:ext cx="5008901" cy="4571972"/>
          </a:xfrm>
        </p:spPr>
        <p:txBody>
          <a:bodyPr vert="horz" lIns="91440" tIns="45720" rIns="91440" bIns="45720" rtlCol="0" anchor="ctr">
            <a:normAutofit/>
          </a:bodyPr>
          <a:lstStyle/>
          <a:p>
            <a:pPr marL="0" indent="0">
              <a:buNone/>
            </a:pPr>
            <a:endParaRPr lang="en-GB" sz="2000">
              <a:solidFill>
                <a:schemeClr val="bg1"/>
              </a:solidFill>
              <a:latin typeface="system-ui"/>
            </a:endParaRPr>
          </a:p>
          <a:p>
            <a:endParaRPr lang="en-GB" sz="2000">
              <a:solidFill>
                <a:schemeClr val="bg1"/>
              </a:solidFill>
            </a:endParaRPr>
          </a:p>
        </p:txBody>
      </p:sp>
      <p:sp>
        <p:nvSpPr>
          <p:cNvPr id="5" name="TextBox 4">
            <a:extLst>
              <a:ext uri="{FF2B5EF4-FFF2-40B4-BE49-F238E27FC236}">
                <a16:creationId xmlns:a16="http://schemas.microsoft.com/office/drawing/2014/main" id="{2D41B457-4CE4-D633-91D1-FB83F986B4F3}"/>
              </a:ext>
            </a:extLst>
          </p:cNvPr>
          <p:cNvSpPr txBox="1"/>
          <p:nvPr/>
        </p:nvSpPr>
        <p:spPr>
          <a:xfrm>
            <a:off x="5586721" y="1516970"/>
            <a:ext cx="6251275"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solidFill>
                  <a:srgbClr val="FFFFFF"/>
                </a:solidFill>
              </a:rPr>
              <a:t>What is the </a:t>
            </a:r>
            <a:r>
              <a:rPr lang="en-GB" sz="3200" i="1">
                <a:solidFill>
                  <a:srgbClr val="FFFFFF"/>
                </a:solidFill>
              </a:rPr>
              <a:t>mountain </a:t>
            </a:r>
            <a:r>
              <a:rPr lang="en-GB" sz="3200">
                <a:solidFill>
                  <a:srgbClr val="FFFFFF"/>
                </a:solidFill>
              </a:rPr>
              <a:t>that you're facing that it's time to speak to this morning?</a:t>
            </a:r>
            <a:endParaRPr lang="en-US">
              <a:solidFill>
                <a:srgbClr val="000000"/>
              </a:solidFill>
            </a:endParaRPr>
          </a:p>
          <a:p>
            <a:endParaRPr lang="en-GB" sz="3200">
              <a:solidFill>
                <a:srgbClr val="FFFFFF"/>
              </a:solidFill>
            </a:endParaRPr>
          </a:p>
          <a:p>
            <a:r>
              <a:rPr lang="en-GB" sz="3200">
                <a:solidFill>
                  <a:srgbClr val="FFFFFF"/>
                </a:solidFill>
              </a:rPr>
              <a:t>Anxiety, sickness, work stress, family disputes, self-pity, trauma </a:t>
            </a:r>
          </a:p>
        </p:txBody>
      </p:sp>
    </p:spTree>
    <p:extLst>
      <p:ext uri="{BB962C8B-B14F-4D97-AF65-F5344CB8AC3E}">
        <p14:creationId xmlns:p14="http://schemas.microsoft.com/office/powerpoint/2010/main" val="1208638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34992" y="178219"/>
            <a:ext cx="10515600" cy="678582"/>
          </a:xfrm>
        </p:spPr>
        <p:txBody>
          <a:bodyPr>
            <a:normAutofit fontScale="90000"/>
          </a:bodyPr>
          <a:lstStyle/>
          <a:p>
            <a:r>
              <a:rPr lang="en-GB" u="sng" dirty="0">
                <a:solidFill>
                  <a:schemeClr val="bg1"/>
                </a:solidFill>
              </a:rPr>
              <a:t>Speak to the</a:t>
            </a:r>
            <a:r>
              <a:rPr lang="en-GB" b="1" u="sng" dirty="0">
                <a:solidFill>
                  <a:schemeClr val="bg1"/>
                </a:solidFill>
              </a:rPr>
              <a:t> </a:t>
            </a:r>
            <a:r>
              <a:rPr lang="en-GB" u="sng" dirty="0">
                <a:solidFill>
                  <a:schemeClr val="bg1"/>
                </a:solidFill>
              </a:rPr>
              <a:t>mountains</a:t>
            </a:r>
          </a:p>
        </p:txBody>
      </p:sp>
      <p:sp>
        <p:nvSpPr>
          <p:cNvPr id="5" name="TextBox 4">
            <a:extLst>
              <a:ext uri="{FF2B5EF4-FFF2-40B4-BE49-F238E27FC236}">
                <a16:creationId xmlns:a16="http://schemas.microsoft.com/office/drawing/2014/main" id="{86F41F5D-FA31-F982-5A7C-E6F68D1563C5}"/>
              </a:ext>
            </a:extLst>
          </p:cNvPr>
          <p:cNvSpPr txBox="1"/>
          <p:nvPr/>
        </p:nvSpPr>
        <p:spPr>
          <a:xfrm>
            <a:off x="497457" y="928777"/>
            <a:ext cx="10938293"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FFFFFF"/>
                </a:solidFill>
              </a:rPr>
              <a:t>Why would I worry when giants come calling my name?​</a:t>
            </a:r>
            <a:br>
              <a:rPr lang="en-US" sz="2400" dirty="0"/>
            </a:br>
            <a:r>
              <a:rPr lang="en-US" sz="2400" dirty="0">
                <a:solidFill>
                  <a:srgbClr val="FFFFFF"/>
                </a:solidFill>
              </a:rPr>
              <a:t>My God is so much bigger than troubles I face​</a:t>
            </a:r>
            <a:br>
              <a:rPr lang="en-US" sz="2400" dirty="0"/>
            </a:br>
            <a:r>
              <a:rPr lang="en-US" sz="2400" dirty="0">
                <a:solidFill>
                  <a:srgbClr val="FFFFFF"/>
                </a:solidFill>
              </a:rPr>
              <a:t>Why would I hunger for power or riches or fame?​</a:t>
            </a:r>
            <a:br>
              <a:rPr lang="en-US" sz="2400" dirty="0"/>
            </a:br>
            <a:r>
              <a:rPr lang="en-US" sz="2400" dirty="0">
                <a:solidFill>
                  <a:srgbClr val="FFFFFF"/>
                </a:solidFill>
              </a:rPr>
              <a:t>My God is so much better than all of these things​</a:t>
            </a:r>
            <a:br>
              <a:rPr lang="en-US" sz="2400" dirty="0"/>
            </a:br>
            <a:r>
              <a:rPr lang="en-US" sz="2400" dirty="0">
                <a:solidFill>
                  <a:srgbClr val="FFFFFF"/>
                </a:solidFill>
              </a:rPr>
              <a:t>​</a:t>
            </a:r>
            <a:br>
              <a:rPr lang="en-US" sz="2400" dirty="0"/>
            </a:br>
            <a:r>
              <a:rPr lang="en-US" sz="2400" dirty="0">
                <a:solidFill>
                  <a:srgbClr val="FFFFFF"/>
                </a:solidFill>
              </a:rPr>
              <a:t>I won't be shaken​, I won't be moved​</a:t>
            </a:r>
            <a:br>
              <a:rPr lang="en-US" sz="2400" dirty="0"/>
            </a:br>
            <a:r>
              <a:rPr lang="en-US" sz="2400" dirty="0">
                <a:solidFill>
                  <a:srgbClr val="FFFFFF"/>
                </a:solidFill>
              </a:rPr>
              <a:t>My God is faithful​, His promise is true​</a:t>
            </a:r>
            <a:br>
              <a:rPr lang="en-US" sz="2400" dirty="0"/>
            </a:br>
            <a:r>
              <a:rPr lang="en-US" sz="2400" dirty="0">
                <a:solidFill>
                  <a:srgbClr val="FFFFFF"/>
                </a:solidFill>
              </a:rPr>
              <a:t>So I speak to the mountains​, It's time to move​</a:t>
            </a:r>
            <a:br>
              <a:rPr lang="en-US" sz="2400" dirty="0"/>
            </a:br>
            <a:r>
              <a:rPr lang="en-US" sz="2400" dirty="0">
                <a:solidFill>
                  <a:srgbClr val="FFFFFF"/>
                </a:solidFill>
              </a:rPr>
              <a:t>My God is bigger, better, stronger, greater than you​</a:t>
            </a:r>
            <a:br>
              <a:rPr lang="en-US" sz="2400" dirty="0"/>
            </a:br>
            <a:r>
              <a:rPr lang="en-US" sz="2400" dirty="0">
                <a:solidFill>
                  <a:srgbClr val="FFFFFF"/>
                </a:solidFill>
              </a:rPr>
              <a:t>​</a:t>
            </a:r>
            <a:br>
              <a:rPr lang="en-US" sz="2400" dirty="0"/>
            </a:br>
            <a:r>
              <a:rPr lang="en-US" sz="2400" dirty="0">
                <a:solidFill>
                  <a:srgbClr val="FFFFFF"/>
                </a:solidFill>
              </a:rPr>
              <a:t>My enemies scatter, </a:t>
            </a:r>
            <a:r>
              <a:rPr lang="en-US" sz="2400" dirty="0" err="1">
                <a:solidFill>
                  <a:srgbClr val="FFFFFF"/>
                </a:solidFill>
              </a:rPr>
              <a:t>'cause</a:t>
            </a:r>
            <a:r>
              <a:rPr lang="en-US" sz="2400" dirty="0">
                <a:solidFill>
                  <a:srgbClr val="FFFFFF"/>
                </a:solidFill>
              </a:rPr>
              <a:t> they know the battle is done</a:t>
            </a:r>
            <a:br>
              <a:rPr lang="en-US" sz="2400" dirty="0"/>
            </a:br>
            <a:r>
              <a:rPr lang="en-US" sz="2400" dirty="0">
                <a:solidFill>
                  <a:srgbClr val="FFFFFF"/>
                </a:solidFill>
              </a:rPr>
              <a:t>My God is stronger, the victory's already won​</a:t>
            </a:r>
          </a:p>
          <a:p>
            <a:r>
              <a:rPr lang="en-US" sz="2400" dirty="0">
                <a:solidFill>
                  <a:srgbClr val="FFFFFF"/>
                </a:solidFill>
              </a:rPr>
              <a:t>He died for my ransom and rose up on the third day​</a:t>
            </a:r>
            <a:br>
              <a:rPr lang="en-US" sz="2400" dirty="0"/>
            </a:br>
            <a:r>
              <a:rPr lang="en-US" sz="2400" err="1">
                <a:solidFill>
                  <a:srgbClr val="FFFFFF"/>
                </a:solidFill>
              </a:rPr>
              <a:t>'Cause</a:t>
            </a:r>
            <a:r>
              <a:rPr lang="en-US" sz="2400" dirty="0">
                <a:solidFill>
                  <a:srgbClr val="FFFFFF"/>
                </a:solidFill>
              </a:rPr>
              <a:t> my God is greater than death, hell, and the grave</a:t>
            </a:r>
          </a:p>
        </p:txBody>
      </p:sp>
    </p:spTree>
    <p:extLst>
      <p:ext uri="{BB962C8B-B14F-4D97-AF65-F5344CB8AC3E}">
        <p14:creationId xmlns:p14="http://schemas.microsoft.com/office/powerpoint/2010/main" val="2243193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34992" y="178219"/>
            <a:ext cx="10515600" cy="678582"/>
          </a:xfrm>
          <a:solidFill>
            <a:schemeClr val="tx1"/>
          </a:solidFill>
        </p:spPr>
        <p:txBody>
          <a:bodyPr>
            <a:normAutofit fontScale="90000"/>
          </a:bodyPr>
          <a:lstStyle/>
          <a:p>
            <a:r>
              <a:rPr lang="en-GB">
                <a:solidFill>
                  <a:schemeClr val="bg1"/>
                </a:solidFill>
              </a:rPr>
              <a:t>1 Kings 20:22</a:t>
            </a:r>
          </a:p>
        </p:txBody>
      </p: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263106" y="862342"/>
            <a:ext cx="11665788" cy="5803450"/>
          </a:xfrm>
        </p:spPr>
        <p:txBody>
          <a:bodyPr vert="horz" lIns="91440" tIns="45720" rIns="91440" bIns="45720" rtlCol="0" anchor="t">
            <a:normAutofit/>
          </a:bodyPr>
          <a:lstStyle/>
          <a:p>
            <a:pPr marL="0" indent="0">
              <a:buNone/>
            </a:pPr>
            <a:endParaRPr lang="en-GB" sz="1800">
              <a:latin typeface="system-ui"/>
            </a:endParaRPr>
          </a:p>
          <a:p>
            <a:endParaRPr lang="en-GB" sz="3600"/>
          </a:p>
        </p:txBody>
      </p:sp>
      <p:sp>
        <p:nvSpPr>
          <p:cNvPr id="4" name="TextBox 3">
            <a:extLst>
              <a:ext uri="{FF2B5EF4-FFF2-40B4-BE49-F238E27FC236}">
                <a16:creationId xmlns:a16="http://schemas.microsoft.com/office/drawing/2014/main" id="{232EEF43-9119-66F8-60D1-F45456C085D4}"/>
              </a:ext>
            </a:extLst>
          </p:cNvPr>
          <p:cNvSpPr txBox="1"/>
          <p:nvPr/>
        </p:nvSpPr>
        <p:spPr>
          <a:xfrm>
            <a:off x="1181848" y="1920581"/>
            <a:ext cx="9828303" cy="193899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bg1"/>
                </a:solidFill>
                <a:latin typeface="system-ui"/>
              </a:rPr>
              <a:t>“Strengthen your position </a:t>
            </a:r>
            <a:r>
              <a:rPr lang="en-US" sz="4000">
                <a:solidFill>
                  <a:schemeClr val="bg1"/>
                </a:solidFill>
                <a:latin typeface="system-ui"/>
              </a:rPr>
              <a:t>and see what must be done, because next spring the king of Aram will attack you again.”</a:t>
            </a:r>
          </a:p>
        </p:txBody>
      </p:sp>
    </p:spTree>
    <p:extLst>
      <p:ext uri="{BB962C8B-B14F-4D97-AF65-F5344CB8AC3E}">
        <p14:creationId xmlns:p14="http://schemas.microsoft.com/office/powerpoint/2010/main" val="3293058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1014141" y="1450655"/>
            <a:ext cx="3932030" cy="3956690"/>
          </a:xfrm>
        </p:spPr>
        <p:txBody>
          <a:bodyPr anchor="ctr">
            <a:normAutofit/>
          </a:bodyPr>
          <a:lstStyle/>
          <a:p>
            <a:r>
              <a:rPr lang="en-GB" sz="6000" dirty="0">
                <a:solidFill>
                  <a:schemeClr val="bg1"/>
                </a:solidFill>
              </a:rPr>
              <a:t>Strengthen your position</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6096000" y="1108061"/>
            <a:ext cx="5008901" cy="4571972"/>
          </a:xfrm>
        </p:spPr>
        <p:txBody>
          <a:bodyPr vert="horz" lIns="91440" tIns="45720" rIns="91440" bIns="45720" rtlCol="0" anchor="ctr">
            <a:normAutofit/>
          </a:bodyPr>
          <a:lstStyle/>
          <a:p>
            <a:pPr marL="0" indent="0">
              <a:buNone/>
            </a:pPr>
            <a:endParaRPr lang="en-GB" sz="2000">
              <a:solidFill>
                <a:schemeClr val="bg1"/>
              </a:solidFill>
              <a:latin typeface="system-ui"/>
            </a:endParaRPr>
          </a:p>
          <a:p>
            <a:endParaRPr lang="en-GB" sz="2000">
              <a:solidFill>
                <a:schemeClr val="bg1"/>
              </a:solidFill>
            </a:endParaRPr>
          </a:p>
        </p:txBody>
      </p:sp>
      <p:sp>
        <p:nvSpPr>
          <p:cNvPr id="5" name="TextBox 4">
            <a:extLst>
              <a:ext uri="{FF2B5EF4-FFF2-40B4-BE49-F238E27FC236}">
                <a16:creationId xmlns:a16="http://schemas.microsoft.com/office/drawing/2014/main" id="{12183FF6-8EC0-7DB2-ABED-4747CD86D9E9}"/>
              </a:ext>
            </a:extLst>
          </p:cNvPr>
          <p:cNvSpPr txBox="1"/>
          <p:nvPr/>
        </p:nvSpPr>
        <p:spPr>
          <a:xfrm>
            <a:off x="5949990" y="982133"/>
            <a:ext cx="5589917" cy="56887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a:spcBef>
                <a:spcPts val="700"/>
              </a:spcBef>
              <a:spcAft>
                <a:spcPts val="700"/>
              </a:spcAft>
            </a:pPr>
            <a:endParaRPr lang="en-GB" sz="2400">
              <a:solidFill>
                <a:srgbClr val="FFFFFF"/>
              </a:solidFill>
            </a:endParaRPr>
          </a:p>
          <a:p>
            <a:r>
              <a:rPr lang="en-GB" sz="2800" dirty="0">
                <a:solidFill>
                  <a:srgbClr val="FFFFFF"/>
                </a:solidFill>
                <a:latin typeface="Segoe UI"/>
                <a:cs typeface="Segoe UI"/>
              </a:rPr>
              <a:t>God has said that we need to take up our positions and stand firm – August 2023, 2 Chronicles 20:17</a:t>
            </a:r>
            <a:endParaRPr lang="en-US" sz="2800">
              <a:solidFill>
                <a:srgbClr val="FFFFFF"/>
              </a:solidFill>
              <a:latin typeface="Segoe UI"/>
              <a:cs typeface="Segoe UI"/>
            </a:endParaRPr>
          </a:p>
          <a:p>
            <a:endParaRPr lang="en-GB" sz="2800" dirty="0">
              <a:solidFill>
                <a:srgbClr val="FFFFFF"/>
              </a:solidFill>
              <a:latin typeface="Segoe UI"/>
              <a:cs typeface="Segoe UI"/>
            </a:endParaRPr>
          </a:p>
          <a:p>
            <a:r>
              <a:rPr lang="en-GB" sz="2800" dirty="0">
                <a:solidFill>
                  <a:srgbClr val="FFFFFF"/>
                </a:solidFill>
                <a:latin typeface="Segoe UI"/>
                <a:cs typeface="Segoe UI"/>
              </a:rPr>
              <a:t>We strengthen our position by delighting more in who God is and by doing the things that delight him.</a:t>
            </a:r>
          </a:p>
          <a:p>
            <a:endParaRPr lang="en-GB" sz="2800" dirty="0">
              <a:solidFill>
                <a:srgbClr val="FFFFFF"/>
              </a:solidFill>
              <a:latin typeface="Segoe UI"/>
              <a:cs typeface="Segoe UI"/>
            </a:endParaRPr>
          </a:p>
          <a:p>
            <a:pPr marL="285750" indent="-285750">
              <a:buFont typeface="Arial,Sans-Serif"/>
              <a:buChar char="•"/>
            </a:pPr>
            <a:r>
              <a:rPr lang="en-GB" sz="2800" dirty="0">
                <a:solidFill>
                  <a:srgbClr val="FFFFFF"/>
                </a:solidFill>
                <a:latin typeface="Arial"/>
                <a:cs typeface="Arial"/>
              </a:rPr>
              <a:t>What moves your heart, Lord?</a:t>
            </a:r>
            <a:endParaRPr lang="en-US" sz="2800">
              <a:solidFill>
                <a:srgbClr val="FFFFFF"/>
              </a:solidFill>
              <a:latin typeface="Arial"/>
              <a:cs typeface="Arial"/>
            </a:endParaRPr>
          </a:p>
          <a:p>
            <a:pPr marL="285750" indent="-285750">
              <a:buFont typeface="Arial,Sans-Serif"/>
              <a:buChar char="•"/>
            </a:pPr>
            <a:r>
              <a:rPr lang="en-GB" sz="2800" dirty="0">
                <a:solidFill>
                  <a:srgbClr val="FFFFFF"/>
                </a:solidFill>
                <a:latin typeface="Arial"/>
                <a:cs typeface="Arial"/>
              </a:rPr>
              <a:t>Where are you moving?</a:t>
            </a:r>
            <a:endParaRPr lang="en-GB" sz="2800"/>
          </a:p>
          <a:p>
            <a:pPr>
              <a:spcBef>
                <a:spcPts val="700"/>
              </a:spcBef>
              <a:spcAft>
                <a:spcPts val="700"/>
              </a:spcAft>
            </a:pPr>
            <a:endParaRPr lang="en-GB" sz="2000" dirty="0">
              <a:solidFill>
                <a:srgbClr val="FFFFFF"/>
              </a:solidFill>
            </a:endParaRPr>
          </a:p>
        </p:txBody>
      </p:sp>
    </p:spTree>
    <p:extLst>
      <p:ext uri="{BB962C8B-B14F-4D97-AF65-F5344CB8AC3E}">
        <p14:creationId xmlns:p14="http://schemas.microsoft.com/office/powerpoint/2010/main" val="792500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34992" y="178219"/>
            <a:ext cx="10515600" cy="678582"/>
          </a:xfrm>
        </p:spPr>
        <p:txBody>
          <a:bodyPr>
            <a:normAutofit fontScale="90000"/>
          </a:bodyPr>
          <a:lstStyle/>
          <a:p>
            <a:r>
              <a:rPr lang="en-GB">
                <a:solidFill>
                  <a:schemeClr val="bg1"/>
                </a:solidFill>
              </a:rPr>
              <a:t>1 Kings 20:28</a:t>
            </a:r>
          </a:p>
        </p:txBody>
      </p:sp>
      <p:sp>
        <p:nvSpPr>
          <p:cNvPr id="6" name="Content Placeholder 5">
            <a:extLst>
              <a:ext uri="{FF2B5EF4-FFF2-40B4-BE49-F238E27FC236}">
                <a16:creationId xmlns:a16="http://schemas.microsoft.com/office/drawing/2014/main" id="{DB9B3073-32B2-91D6-94D5-EC624AB4DFF6}"/>
              </a:ext>
            </a:extLst>
          </p:cNvPr>
          <p:cNvSpPr>
            <a:spLocks noGrp="1"/>
          </p:cNvSpPr>
          <p:nvPr>
            <p:ph idx="1"/>
          </p:nvPr>
        </p:nvSpPr>
        <p:spPr>
          <a:xfrm>
            <a:off x="903514" y="1996751"/>
            <a:ext cx="10515600" cy="2733869"/>
          </a:xfrm>
        </p:spPr>
        <p:txBody>
          <a:bodyPr vert="horz" lIns="91440" tIns="45720" rIns="91440" bIns="45720" rtlCol="0" anchor="t">
            <a:normAutofit/>
          </a:bodyPr>
          <a:lstStyle/>
          <a:p>
            <a:pPr marL="0" indent="0">
              <a:buNone/>
            </a:pPr>
            <a:r>
              <a:rPr lang="en-GB" sz="3200">
                <a:solidFill>
                  <a:schemeClr val="bg1"/>
                </a:solidFill>
              </a:rPr>
              <a:t>Because </a:t>
            </a:r>
            <a:r>
              <a:rPr lang="en-GB" sz="3200" b="1">
                <a:solidFill>
                  <a:schemeClr val="bg1"/>
                </a:solidFill>
              </a:rPr>
              <a:t>the Arameans think the Lord is a god of the hills and not a god of the valleys</a:t>
            </a:r>
            <a:r>
              <a:rPr lang="en-GB" sz="3200">
                <a:solidFill>
                  <a:schemeClr val="bg1"/>
                </a:solidFill>
              </a:rPr>
              <a:t>, I will deliver this vast army into your hands, and you will know that I am the Lord.</a:t>
            </a:r>
          </a:p>
          <a:p>
            <a:endParaRPr lang="en-GB" sz="3200">
              <a:solidFill>
                <a:schemeClr val="bg1"/>
              </a:solidFill>
            </a:endParaRPr>
          </a:p>
        </p:txBody>
      </p:sp>
    </p:spTree>
    <p:extLst>
      <p:ext uri="{BB962C8B-B14F-4D97-AF65-F5344CB8AC3E}">
        <p14:creationId xmlns:p14="http://schemas.microsoft.com/office/powerpoint/2010/main" val="2649513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gital art of mountains with a pastel gradient filter">
            <a:extLst>
              <a:ext uri="{FF2B5EF4-FFF2-40B4-BE49-F238E27FC236}">
                <a16:creationId xmlns:a16="http://schemas.microsoft.com/office/drawing/2014/main" id="{08ABCD54-E8AC-0BC0-057C-382F9A77B4BE}"/>
              </a:ext>
            </a:extLst>
          </p:cNvPr>
          <p:cNvPicPr>
            <a:picLocks noChangeAspect="1"/>
          </p:cNvPicPr>
          <p:nvPr/>
        </p:nvPicPr>
        <p:blipFill rotWithShape="1">
          <a:blip r:embed="rId3">
            <a:alphaModFix amt="35000"/>
          </a:blip>
          <a:srcRect t="15728" r="-2" b="-2"/>
          <a:stretch/>
        </p:blipFill>
        <p:spPr>
          <a:xfrm>
            <a:off x="20" y="10"/>
            <a:ext cx="12191980" cy="6857990"/>
          </a:xfrm>
          <a:prstGeom prst="rect">
            <a:avLst/>
          </a:prstGeom>
        </p:spPr>
      </p:pic>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63747" y="379502"/>
            <a:ext cx="10515600" cy="1569978"/>
          </a:xfrm>
        </p:spPr>
        <p:txBody>
          <a:bodyPr>
            <a:normAutofit fontScale="90000"/>
          </a:bodyPr>
          <a:lstStyle/>
          <a:p>
            <a:pPr algn="ctr"/>
            <a:r>
              <a:rPr lang="en-US"/>
              <a:t>'the Arameans think the Lord is a god of the hills and not a god of the valleys'</a:t>
            </a:r>
            <a:br>
              <a:rPr lang="en-US"/>
            </a:br>
            <a:endParaRPr lang="en-GB">
              <a:solidFill>
                <a:srgbClr val="FFFFFF"/>
              </a:solidFill>
            </a:endParaRPr>
          </a:p>
        </p:txBody>
      </p: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838200" y="1825625"/>
            <a:ext cx="10515600" cy="4351338"/>
          </a:xfrm>
        </p:spPr>
        <p:txBody>
          <a:bodyPr vert="horz" lIns="91440" tIns="45720" rIns="91440" bIns="45720" rtlCol="0">
            <a:normAutofit/>
          </a:bodyPr>
          <a:lstStyle/>
          <a:p>
            <a:pPr marL="0" indent="0">
              <a:buNone/>
            </a:pPr>
            <a:endParaRPr lang="en-GB">
              <a:solidFill>
                <a:srgbClr val="FFFFFF"/>
              </a:solidFill>
              <a:latin typeface="system-ui"/>
            </a:endParaRPr>
          </a:p>
          <a:p>
            <a:endParaRPr lang="en-GB">
              <a:solidFill>
                <a:srgbClr val="FFFFFF"/>
              </a:solidFill>
            </a:endParaRPr>
          </a:p>
        </p:txBody>
      </p:sp>
      <p:sp>
        <p:nvSpPr>
          <p:cNvPr id="4" name="TextBox 3">
            <a:extLst>
              <a:ext uri="{FF2B5EF4-FFF2-40B4-BE49-F238E27FC236}">
                <a16:creationId xmlns:a16="http://schemas.microsoft.com/office/drawing/2014/main" id="{D4161CCF-15E4-D70B-7565-786A43C6659E}"/>
              </a:ext>
            </a:extLst>
          </p:cNvPr>
          <p:cNvSpPr txBox="1"/>
          <p:nvPr/>
        </p:nvSpPr>
        <p:spPr>
          <a:xfrm>
            <a:off x="533580" y="2153010"/>
            <a:ext cx="1082040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t>Are there places we think God isn't God?</a:t>
            </a:r>
          </a:p>
          <a:p>
            <a:pPr algn="ctr"/>
            <a:endParaRPr lang="en-US" sz="3200"/>
          </a:p>
          <a:p>
            <a:pPr algn="ctr"/>
            <a:r>
              <a:rPr lang="en-US" sz="3200" dirty="0"/>
              <a:t>This is a strategy of the intimidator</a:t>
            </a:r>
          </a:p>
          <a:p>
            <a:pPr algn="ctr"/>
            <a:endParaRPr lang="en-US" sz="3200"/>
          </a:p>
          <a:p>
            <a:pPr algn="ctr"/>
            <a:r>
              <a:rPr lang="en-US" sz="3200" dirty="0"/>
              <a:t>This is a deception the world lives under</a:t>
            </a:r>
          </a:p>
          <a:p>
            <a:pPr algn="ctr"/>
            <a:endParaRPr lang="en-US" sz="3200" dirty="0"/>
          </a:p>
          <a:p>
            <a:pPr algn="ctr"/>
            <a:endParaRPr lang="en-US" sz="3200" dirty="0"/>
          </a:p>
        </p:txBody>
      </p:sp>
    </p:spTree>
    <p:extLst>
      <p:ext uri="{BB962C8B-B14F-4D97-AF65-F5344CB8AC3E}">
        <p14:creationId xmlns:p14="http://schemas.microsoft.com/office/powerpoint/2010/main" val="416688639"/>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gital art of mountains with a pastel gradient filter">
            <a:extLst>
              <a:ext uri="{FF2B5EF4-FFF2-40B4-BE49-F238E27FC236}">
                <a16:creationId xmlns:a16="http://schemas.microsoft.com/office/drawing/2014/main" id="{08ABCD54-E8AC-0BC0-057C-382F9A77B4BE}"/>
              </a:ext>
            </a:extLst>
          </p:cNvPr>
          <p:cNvPicPr>
            <a:picLocks noChangeAspect="1"/>
          </p:cNvPicPr>
          <p:nvPr/>
        </p:nvPicPr>
        <p:blipFill rotWithShape="1">
          <a:blip r:embed="rId3">
            <a:alphaModFix amt="35000"/>
          </a:blip>
          <a:srcRect t="15728" r="-2" b="-2"/>
          <a:stretch/>
        </p:blipFill>
        <p:spPr>
          <a:xfrm>
            <a:off x="20" y="10"/>
            <a:ext cx="12191980" cy="6857990"/>
          </a:xfrm>
          <a:prstGeom prst="rect">
            <a:avLst/>
          </a:prstGeom>
        </p:spPr>
      </p:pic>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63747" y="379502"/>
            <a:ext cx="10515600" cy="1569978"/>
          </a:xfrm>
        </p:spPr>
        <p:txBody>
          <a:bodyPr>
            <a:normAutofit/>
          </a:bodyPr>
          <a:lstStyle/>
          <a:p>
            <a:pPr algn="ctr"/>
            <a:r>
              <a:rPr lang="en-US" dirty="0"/>
              <a:t>Zephaniah 3:17</a:t>
            </a:r>
            <a:br>
              <a:rPr lang="en-US" dirty="0"/>
            </a:br>
            <a:endParaRPr lang="en-GB">
              <a:solidFill>
                <a:srgbClr val="FFFFFF"/>
              </a:solidFill>
            </a:endParaRPr>
          </a:p>
        </p:txBody>
      </p: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838200" y="1825625"/>
            <a:ext cx="10515600" cy="4351338"/>
          </a:xfrm>
        </p:spPr>
        <p:txBody>
          <a:bodyPr vert="horz" lIns="91440" tIns="45720" rIns="91440" bIns="45720" rtlCol="0">
            <a:normAutofit/>
          </a:bodyPr>
          <a:lstStyle/>
          <a:p>
            <a:pPr marL="0" indent="0">
              <a:buNone/>
            </a:pPr>
            <a:endParaRPr lang="en-GB">
              <a:solidFill>
                <a:srgbClr val="FFFFFF"/>
              </a:solidFill>
              <a:latin typeface="system-ui"/>
            </a:endParaRPr>
          </a:p>
          <a:p>
            <a:endParaRPr lang="en-GB">
              <a:solidFill>
                <a:srgbClr val="FFFFFF"/>
              </a:solidFill>
            </a:endParaRPr>
          </a:p>
        </p:txBody>
      </p:sp>
      <p:sp>
        <p:nvSpPr>
          <p:cNvPr id="4" name="TextBox 3">
            <a:extLst>
              <a:ext uri="{FF2B5EF4-FFF2-40B4-BE49-F238E27FC236}">
                <a16:creationId xmlns:a16="http://schemas.microsoft.com/office/drawing/2014/main" id="{D4161CCF-15E4-D70B-7565-786A43C6659E}"/>
              </a:ext>
            </a:extLst>
          </p:cNvPr>
          <p:cNvSpPr txBox="1"/>
          <p:nvPr/>
        </p:nvSpPr>
        <p:spPr>
          <a:xfrm>
            <a:off x="533580" y="2153010"/>
            <a:ext cx="1082040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solidFill>
                  <a:srgbClr val="FFFFFF"/>
                </a:solidFill>
                <a:latin typeface="Aptos"/>
              </a:rPr>
              <a:t>The Lord your God is with you,</a:t>
            </a:r>
            <a:br>
              <a:rPr lang="en-US" sz="3200" dirty="0">
                <a:solidFill>
                  <a:srgbClr val="FFFFFF"/>
                </a:solidFill>
                <a:latin typeface="Aptos"/>
              </a:rPr>
            </a:br>
            <a:r>
              <a:rPr lang="en-US" sz="3200" dirty="0">
                <a:solidFill>
                  <a:srgbClr val="FFFFFF"/>
                </a:solidFill>
                <a:latin typeface="Aptos"/>
              </a:rPr>
              <a:t>    the Mighty Warrior who saves.</a:t>
            </a:r>
            <a:br>
              <a:rPr lang="en-US" sz="3200" dirty="0">
                <a:solidFill>
                  <a:srgbClr val="FFFFFF"/>
                </a:solidFill>
                <a:latin typeface="Aptos"/>
              </a:rPr>
            </a:br>
            <a:r>
              <a:rPr lang="en-US" sz="3200" dirty="0">
                <a:solidFill>
                  <a:srgbClr val="FFFFFF"/>
                </a:solidFill>
                <a:latin typeface="Aptos"/>
              </a:rPr>
              <a:t>He will take great delight in you;</a:t>
            </a:r>
            <a:br>
              <a:rPr lang="en-US" sz="3200" dirty="0">
                <a:solidFill>
                  <a:srgbClr val="FFFFFF"/>
                </a:solidFill>
                <a:latin typeface="Aptos"/>
              </a:rPr>
            </a:br>
            <a:r>
              <a:rPr lang="en-US" sz="3200" dirty="0">
                <a:solidFill>
                  <a:srgbClr val="FFFFFF"/>
                </a:solidFill>
                <a:latin typeface="Aptos"/>
              </a:rPr>
              <a:t>    in his love he will no longer rebuke you,</a:t>
            </a:r>
            <a:br>
              <a:rPr lang="en-US" sz="3200" dirty="0">
                <a:solidFill>
                  <a:srgbClr val="FFFFFF"/>
                </a:solidFill>
                <a:latin typeface="Aptos"/>
              </a:rPr>
            </a:br>
            <a:r>
              <a:rPr lang="en-US" sz="3200" dirty="0">
                <a:solidFill>
                  <a:srgbClr val="FFFFFF"/>
                </a:solidFill>
                <a:latin typeface="Aptos"/>
              </a:rPr>
              <a:t>    but will rejoice over you with singing.”</a:t>
            </a:r>
            <a:endParaRPr lang="en-US" dirty="0"/>
          </a:p>
          <a:p>
            <a:pPr algn="ctr"/>
            <a:endParaRPr lang="en-US" sz="3200" dirty="0"/>
          </a:p>
          <a:p>
            <a:pPr algn="ctr"/>
            <a:endParaRPr lang="en-US" sz="3200" dirty="0"/>
          </a:p>
        </p:txBody>
      </p:sp>
    </p:spTree>
    <p:extLst>
      <p:ext uri="{BB962C8B-B14F-4D97-AF65-F5344CB8AC3E}">
        <p14:creationId xmlns:p14="http://schemas.microsoft.com/office/powerpoint/2010/main" val="847409866"/>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ED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34992" y="350747"/>
            <a:ext cx="10515600" cy="678582"/>
          </a:xfrm>
        </p:spPr>
        <p:txBody>
          <a:bodyPr>
            <a:normAutofit fontScale="90000"/>
          </a:bodyPr>
          <a:lstStyle/>
          <a:p>
            <a:r>
              <a:rPr lang="en-GB" dirty="0"/>
              <a:t>1 Kings 20:31-34</a:t>
            </a:r>
          </a:p>
        </p:txBody>
      </p:sp>
      <p:sp>
        <p:nvSpPr>
          <p:cNvPr id="6" name="TextBox 5">
            <a:extLst>
              <a:ext uri="{FF2B5EF4-FFF2-40B4-BE49-F238E27FC236}">
                <a16:creationId xmlns:a16="http://schemas.microsoft.com/office/drawing/2014/main" id="{F3EE3E55-4CCC-D662-4B93-76C67FCF5F55}"/>
              </a:ext>
            </a:extLst>
          </p:cNvPr>
          <p:cNvSpPr txBox="1"/>
          <p:nvPr/>
        </p:nvSpPr>
        <p:spPr>
          <a:xfrm>
            <a:off x="260230" y="1167375"/>
            <a:ext cx="11671539"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system-ui"/>
              </a:rPr>
              <a:t>His officials said to him, “Look, we have heard that the kings of Israel are merciful. Let us go to the king of Israel with sackcloth around our waists and ropes around our heads. Perhaps he will spare your life.”</a:t>
            </a:r>
          </a:p>
          <a:p>
            <a:r>
              <a:rPr lang="en-US" sz="2400" dirty="0">
                <a:latin typeface="system-ui"/>
              </a:rPr>
              <a:t>Wearing sackcloth around their waists and ropes around their heads, they went to the king of Israel and said, “Your servant Ben-Hadad says: ‘Please let me live.’”</a:t>
            </a:r>
          </a:p>
          <a:p>
            <a:r>
              <a:rPr lang="en-US" sz="2400" dirty="0">
                <a:latin typeface="system-ui"/>
              </a:rPr>
              <a:t>The king answered, “Is he still alive? He is my brother.”</a:t>
            </a:r>
          </a:p>
          <a:p>
            <a:r>
              <a:rPr lang="en-US" sz="2400" dirty="0">
                <a:latin typeface="system-ui"/>
              </a:rPr>
              <a:t>The men took this as a good sign and were quick to pick up his word. “Yes, your brother Ben-Hadad!” they said.</a:t>
            </a:r>
          </a:p>
          <a:p>
            <a:r>
              <a:rPr lang="en-US" sz="2400" dirty="0">
                <a:latin typeface="system-ui"/>
              </a:rPr>
              <a:t>“Go and get him,” the king said. When Ben-Hadad came out, Ahab had him come up into his chariot.</a:t>
            </a:r>
          </a:p>
          <a:p>
            <a:r>
              <a:rPr lang="en-US" sz="2400" dirty="0">
                <a:latin typeface="system-ui"/>
              </a:rPr>
              <a:t>“I will return the cities my father took from your father,” Ben-Hadad offered. “You may set up your own market areas in Damascus, as my father did in Samaria.”</a:t>
            </a:r>
          </a:p>
          <a:p>
            <a:r>
              <a:rPr lang="en-US" sz="2400" dirty="0">
                <a:latin typeface="system-ui"/>
              </a:rPr>
              <a:t>Ahab said, “On the basis of a treaty I will set you free.” So he made a treaty with him, and let him go.</a:t>
            </a:r>
          </a:p>
        </p:txBody>
      </p:sp>
    </p:spTree>
    <p:extLst>
      <p:ext uri="{BB962C8B-B14F-4D97-AF65-F5344CB8AC3E}">
        <p14:creationId xmlns:p14="http://schemas.microsoft.com/office/powerpoint/2010/main" val="2870374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ED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34992" y="350747"/>
            <a:ext cx="10515600" cy="678582"/>
          </a:xfrm>
        </p:spPr>
        <p:txBody>
          <a:bodyPr>
            <a:normAutofit fontScale="90000"/>
          </a:bodyPr>
          <a:lstStyle/>
          <a:p>
            <a:pPr marL="742950" indent="-742950">
              <a:buAutoNum type="arabicPeriod"/>
            </a:pPr>
            <a:r>
              <a:rPr lang="en-GB" dirty="0"/>
              <a:t>Our King is merciful</a:t>
            </a:r>
          </a:p>
        </p:txBody>
      </p:sp>
      <p:sp>
        <p:nvSpPr>
          <p:cNvPr id="6" name="TextBox 5">
            <a:extLst>
              <a:ext uri="{FF2B5EF4-FFF2-40B4-BE49-F238E27FC236}">
                <a16:creationId xmlns:a16="http://schemas.microsoft.com/office/drawing/2014/main" id="{F3EE3E55-4CCC-D662-4B93-76C67FCF5F55}"/>
              </a:ext>
            </a:extLst>
          </p:cNvPr>
          <p:cNvSpPr txBox="1"/>
          <p:nvPr/>
        </p:nvSpPr>
        <p:spPr>
          <a:xfrm>
            <a:off x="260230" y="1167375"/>
            <a:ext cx="11671539"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Aptos"/>
              </a:rPr>
              <a:t>His officials said to him, “Look, we have heard that the kings of Israel are merciful. </a:t>
            </a:r>
            <a:r>
              <a:rPr lang="en-US" sz="3200" dirty="0">
                <a:latin typeface="Aptos"/>
              </a:rPr>
              <a:t>Let us go to the king of Israel with sackcloth around our waists and ropes around our heads. </a:t>
            </a:r>
            <a:r>
              <a:rPr lang="en-US" sz="3200" b="1" dirty="0">
                <a:latin typeface="Aptos"/>
              </a:rPr>
              <a:t>Perhaps </a:t>
            </a:r>
            <a:r>
              <a:rPr lang="en-US" sz="3200" dirty="0">
                <a:latin typeface="Aptos"/>
              </a:rPr>
              <a:t>he will spare your life.”</a:t>
            </a:r>
          </a:p>
        </p:txBody>
      </p:sp>
    </p:spTree>
    <p:extLst>
      <p:ext uri="{BB962C8B-B14F-4D97-AF65-F5344CB8AC3E}">
        <p14:creationId xmlns:p14="http://schemas.microsoft.com/office/powerpoint/2010/main" val="3890070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FE3826-CE0C-47A5-B110-D4FD32F46D42}"/>
              </a:ext>
            </a:extLst>
          </p:cNvPr>
          <p:cNvSpPr>
            <a:spLocks noGrp="1"/>
          </p:cNvSpPr>
          <p:nvPr>
            <p:ph type="title"/>
          </p:nvPr>
        </p:nvSpPr>
        <p:spPr>
          <a:xfrm>
            <a:off x="640080" y="325369"/>
            <a:ext cx="4368602" cy="1956841"/>
          </a:xfrm>
        </p:spPr>
        <p:txBody>
          <a:bodyPr anchor="b">
            <a:normAutofit/>
          </a:bodyPr>
          <a:lstStyle/>
          <a:p>
            <a:r>
              <a:rPr lang="en-GB" sz="5400" dirty="0"/>
              <a:t>Many-fold Mercy</a:t>
            </a:r>
          </a:p>
        </p:txBody>
      </p:sp>
      <p:sp>
        <p:nvSpPr>
          <p:cNvPr id="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7928D6-B9A7-D551-2CD9-8CDD26EAD71F}"/>
              </a:ext>
            </a:extLst>
          </p:cNvPr>
          <p:cNvSpPr>
            <a:spLocks noGrp="1"/>
          </p:cNvSpPr>
          <p:nvPr>
            <p:ph idx="1"/>
          </p:nvPr>
        </p:nvSpPr>
        <p:spPr>
          <a:xfrm>
            <a:off x="640080" y="2872899"/>
            <a:ext cx="4243589" cy="3320668"/>
          </a:xfrm>
        </p:spPr>
        <p:txBody>
          <a:bodyPr vert="horz" lIns="91440" tIns="45720" rIns="91440" bIns="45720" rtlCol="0" anchor="t">
            <a:noAutofit/>
          </a:bodyPr>
          <a:lstStyle/>
          <a:p>
            <a:pPr marL="0" indent="0">
              <a:buNone/>
            </a:pPr>
            <a:r>
              <a:rPr lang="en-GB" sz="3200" dirty="0">
                <a:latin typeface="Roboto"/>
                <a:ea typeface="Roboto"/>
                <a:cs typeface="Roboto"/>
              </a:rPr>
              <a:t>Yet in Your </a:t>
            </a:r>
            <a:r>
              <a:rPr lang="en-GB" sz="3200" b="1" dirty="0">
                <a:latin typeface="Roboto"/>
                <a:ea typeface="Roboto"/>
                <a:cs typeface="Roboto"/>
              </a:rPr>
              <a:t>manifold </a:t>
            </a:r>
            <a:r>
              <a:rPr lang="en-GB" sz="3200" dirty="0">
                <a:latin typeface="Roboto"/>
                <a:ea typeface="Roboto"/>
                <a:cs typeface="Roboto"/>
              </a:rPr>
              <a:t>mercies you did not forsake them in the wilderness.</a:t>
            </a:r>
          </a:p>
          <a:p>
            <a:pPr marL="0" indent="0">
              <a:buNone/>
            </a:pPr>
            <a:r>
              <a:rPr lang="en-GB" sz="3200" dirty="0">
                <a:latin typeface="Roboto"/>
                <a:ea typeface="Roboto"/>
                <a:cs typeface="Roboto"/>
              </a:rPr>
              <a:t>Nehemiah 9:19</a:t>
            </a:r>
          </a:p>
        </p:txBody>
      </p:sp>
      <p:pic>
        <p:nvPicPr>
          <p:cNvPr id="7" name="Picture 6" descr="How Many Pages Is a Good Book? | Publish Your Purpose">
            <a:extLst>
              <a:ext uri="{FF2B5EF4-FFF2-40B4-BE49-F238E27FC236}">
                <a16:creationId xmlns:a16="http://schemas.microsoft.com/office/drawing/2014/main" id="{3D0AE196-5E5E-9295-738D-B5268D0DE3A3}"/>
              </a:ext>
            </a:extLst>
          </p:cNvPr>
          <p:cNvPicPr>
            <a:picLocks noChangeAspect="1"/>
          </p:cNvPicPr>
          <p:nvPr/>
        </p:nvPicPr>
        <p:blipFill rotWithShape="1">
          <a:blip r:embed="rId2"/>
          <a:srcRect l="255" r="2326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548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ED9"/>
        </a:solidFill>
        <a:effectLst/>
      </p:bgPr>
    </p:bg>
    <p:spTree>
      <p:nvGrpSpPr>
        <p:cNvPr id="1" name="">
          <a:extLst>
            <a:ext uri="{FF2B5EF4-FFF2-40B4-BE49-F238E27FC236}">
              <a16:creationId xmlns:a16="http://schemas.microsoft.com/office/drawing/2014/main" id="{493A3A0F-B30E-94F2-0C0D-A0261716D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F1905E-9770-D479-DA72-5B2EC63007BF}"/>
              </a:ext>
            </a:extLst>
          </p:cNvPr>
          <p:cNvSpPr>
            <a:spLocks noGrp="1"/>
          </p:cNvSpPr>
          <p:nvPr>
            <p:ph type="title"/>
          </p:nvPr>
        </p:nvSpPr>
        <p:spPr>
          <a:xfrm>
            <a:off x="334992" y="350747"/>
            <a:ext cx="10515600" cy="678582"/>
          </a:xfrm>
        </p:spPr>
        <p:txBody>
          <a:bodyPr>
            <a:normAutofit fontScale="90000"/>
          </a:bodyPr>
          <a:lstStyle/>
          <a:p>
            <a:r>
              <a:rPr lang="en-GB" dirty="0"/>
              <a:t>2. Nothing justifies us but Jesus</a:t>
            </a:r>
          </a:p>
        </p:txBody>
      </p:sp>
      <p:sp>
        <p:nvSpPr>
          <p:cNvPr id="6" name="TextBox 5">
            <a:extLst>
              <a:ext uri="{FF2B5EF4-FFF2-40B4-BE49-F238E27FC236}">
                <a16:creationId xmlns:a16="http://schemas.microsoft.com/office/drawing/2014/main" id="{63157BB4-E2E6-AE98-5B91-822D8F24D1A0}"/>
              </a:ext>
            </a:extLst>
          </p:cNvPr>
          <p:cNvSpPr txBox="1"/>
          <p:nvPr/>
        </p:nvSpPr>
        <p:spPr>
          <a:xfrm>
            <a:off x="260230" y="1244274"/>
            <a:ext cx="1167153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Aptos"/>
              </a:rPr>
              <a:t>Wearing sackcloth around their waists and ropes around their heads, they went to the king of Israel </a:t>
            </a:r>
            <a:r>
              <a:rPr lang="en-US" sz="3200" dirty="0">
                <a:latin typeface="Aptos"/>
              </a:rPr>
              <a:t>and said, “Your servant Ben-Hadad says: ‘Please let me live.’”</a:t>
            </a:r>
            <a:endParaRPr lang="en-US" sz="2800" b="1" dirty="0">
              <a:latin typeface="Aptos"/>
            </a:endParaRPr>
          </a:p>
        </p:txBody>
      </p:sp>
    </p:spTree>
    <p:extLst>
      <p:ext uri="{BB962C8B-B14F-4D97-AF65-F5344CB8AC3E}">
        <p14:creationId xmlns:p14="http://schemas.microsoft.com/office/powerpoint/2010/main" val="1955724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1371597" y="348865"/>
            <a:ext cx="10044023" cy="877729"/>
          </a:xfrm>
        </p:spPr>
        <p:txBody>
          <a:bodyPr anchor="ctr">
            <a:normAutofit/>
          </a:bodyPr>
          <a:lstStyle/>
          <a:p>
            <a:r>
              <a:rPr lang="en-GB" sz="4000" u="sng" dirty="0">
                <a:solidFill>
                  <a:srgbClr val="FFFFFF"/>
                </a:solidFill>
              </a:rPr>
              <a:t>1 Kings 20: 32 </a:t>
            </a:r>
            <a:r>
              <a:rPr lang="en-GB" sz="4000" dirty="0">
                <a:solidFill>
                  <a:srgbClr val="FFFFFF"/>
                </a:solidFill>
              </a:rPr>
              <a:t>        </a:t>
            </a:r>
            <a:r>
              <a:rPr lang="en-GB" sz="4000" u="sng" dirty="0">
                <a:solidFill>
                  <a:srgbClr val="FFFFFF"/>
                </a:solidFill>
              </a:rPr>
              <a:t>Isaiah 3:24</a:t>
            </a:r>
          </a:p>
        </p:txBody>
      </p:sp>
      <p:pic>
        <p:nvPicPr>
          <p:cNvPr id="11" name="Picture 10" descr="Sackcloth Prayer Robe (Faith Robe), Brown, 6x3 at Amazon Women's Clothing  store">
            <a:extLst>
              <a:ext uri="{FF2B5EF4-FFF2-40B4-BE49-F238E27FC236}">
                <a16:creationId xmlns:a16="http://schemas.microsoft.com/office/drawing/2014/main" id="{DD0EDDBE-EDCA-4F06-CB00-8546828718A5}"/>
              </a:ext>
            </a:extLst>
          </p:cNvPr>
          <p:cNvPicPr>
            <a:picLocks noChangeAspect="1"/>
          </p:cNvPicPr>
          <p:nvPr/>
        </p:nvPicPr>
        <p:blipFill>
          <a:blip r:embed="rId2"/>
          <a:stretch>
            <a:fillRect/>
          </a:stretch>
        </p:blipFill>
        <p:spPr>
          <a:xfrm>
            <a:off x="4728904" y="2163529"/>
            <a:ext cx="2291087" cy="4141855"/>
          </a:xfrm>
          <a:prstGeom prst="rect">
            <a:avLst/>
          </a:prstGeom>
        </p:spPr>
      </p:pic>
      <p:sp>
        <p:nvSpPr>
          <p:cNvPr id="6" name="TextBox 5">
            <a:extLst>
              <a:ext uri="{FF2B5EF4-FFF2-40B4-BE49-F238E27FC236}">
                <a16:creationId xmlns:a16="http://schemas.microsoft.com/office/drawing/2014/main" id="{FB343B80-CEA4-05B6-E298-6F35BCBD6D03}"/>
              </a:ext>
            </a:extLst>
          </p:cNvPr>
          <p:cNvSpPr txBox="1"/>
          <p:nvPr/>
        </p:nvSpPr>
        <p:spPr>
          <a:xfrm>
            <a:off x="7616873" y="2170088"/>
            <a:ext cx="4149054"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667512">
              <a:spcAft>
                <a:spcPts val="600"/>
              </a:spcAft>
            </a:pPr>
            <a:r>
              <a:rPr lang="en-US" sz="3200" kern="1200" dirty="0">
                <a:latin typeface="+mn-lt"/>
                <a:ea typeface="+mn-ea"/>
                <a:cs typeface="+mn-cs"/>
              </a:rPr>
              <a:t>In that day the Lord will snatch away their finery: …</a:t>
            </a:r>
            <a:br>
              <a:rPr lang="en-US" sz="3200" kern="1200" dirty="0"/>
            </a:br>
            <a:r>
              <a:rPr lang="en-US" sz="3200" kern="1200" dirty="0">
                <a:latin typeface="+mn-lt"/>
                <a:ea typeface="+mn-ea"/>
                <a:cs typeface="+mn-cs"/>
              </a:rPr>
              <a:t>    instead of fine clothing, </a:t>
            </a:r>
            <a:r>
              <a:rPr lang="en-US" sz="3200" b="1" kern="1200" dirty="0">
                <a:latin typeface="+mn-lt"/>
                <a:ea typeface="+mn-ea"/>
                <a:cs typeface="+mn-cs"/>
              </a:rPr>
              <a:t>sackcloth</a:t>
            </a:r>
            <a:r>
              <a:rPr lang="en-US" sz="3200" kern="1200" dirty="0">
                <a:latin typeface="+mn-lt"/>
                <a:ea typeface="+mn-ea"/>
                <a:cs typeface="+mn-cs"/>
              </a:rPr>
              <a:t>;</a:t>
            </a:r>
            <a:br>
              <a:rPr lang="en-US" sz="3200" kern="1200" dirty="0"/>
            </a:br>
            <a:r>
              <a:rPr lang="en-US" sz="3200" kern="1200" dirty="0">
                <a:latin typeface="+mn-lt"/>
                <a:ea typeface="+mn-ea"/>
                <a:cs typeface="+mn-cs"/>
              </a:rPr>
              <a:t>    instead of beauty, branding.</a:t>
            </a:r>
            <a:endParaRPr lang="en-US" sz="3200"/>
          </a:p>
        </p:txBody>
      </p:sp>
      <p:sp>
        <p:nvSpPr>
          <p:cNvPr id="10" name="TextBox 9">
            <a:extLst>
              <a:ext uri="{FF2B5EF4-FFF2-40B4-BE49-F238E27FC236}">
                <a16:creationId xmlns:a16="http://schemas.microsoft.com/office/drawing/2014/main" id="{AE48E71C-F177-5EC1-2E9A-B81E67869F6D}"/>
              </a:ext>
            </a:extLst>
          </p:cNvPr>
          <p:cNvSpPr txBox="1"/>
          <p:nvPr/>
        </p:nvSpPr>
        <p:spPr>
          <a:xfrm>
            <a:off x="1025108" y="2165652"/>
            <a:ext cx="364881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667512">
              <a:spcAft>
                <a:spcPts val="600"/>
              </a:spcAft>
            </a:pPr>
            <a:r>
              <a:rPr lang="en-US" sz="3200" dirty="0"/>
              <a:t>Wearing</a:t>
            </a:r>
            <a:r>
              <a:rPr lang="en-US" sz="3200" kern="1200" dirty="0">
                <a:latin typeface="+mn-lt"/>
                <a:ea typeface="+mn-ea"/>
                <a:cs typeface="+mn-cs"/>
              </a:rPr>
              <a:t> </a:t>
            </a:r>
            <a:r>
              <a:rPr lang="en-US" sz="3200" b="1" kern="1200" dirty="0">
                <a:latin typeface="+mn-lt"/>
                <a:ea typeface="+mn-ea"/>
                <a:cs typeface="+mn-cs"/>
              </a:rPr>
              <a:t>sackcloth </a:t>
            </a:r>
            <a:r>
              <a:rPr lang="en-US" sz="3200" kern="1200" dirty="0">
                <a:latin typeface="+mn-lt"/>
                <a:ea typeface="+mn-ea"/>
                <a:cs typeface="+mn-cs"/>
              </a:rPr>
              <a:t>around their waists and ropes around their heads, they went to the king of Israel</a:t>
            </a:r>
            <a:endParaRPr lang="en-US" sz="3200"/>
          </a:p>
        </p:txBody>
      </p:sp>
    </p:spTree>
    <p:extLst>
      <p:ext uri="{BB962C8B-B14F-4D97-AF65-F5344CB8AC3E}">
        <p14:creationId xmlns:p14="http://schemas.microsoft.com/office/powerpoint/2010/main" val="3305685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 reaching out to sun">
            <a:extLst>
              <a:ext uri="{FF2B5EF4-FFF2-40B4-BE49-F238E27FC236}">
                <a16:creationId xmlns:a16="http://schemas.microsoft.com/office/drawing/2014/main" id="{9223A19C-3075-36DC-9D94-8982262E1344}"/>
              </a:ext>
            </a:extLst>
          </p:cNvPr>
          <p:cNvPicPr>
            <a:picLocks noChangeAspect="1"/>
          </p:cNvPicPr>
          <p:nvPr/>
        </p:nvPicPr>
        <p:blipFill rotWithShape="1">
          <a:blip r:embed="rId2">
            <a:alphaModFix amt="35000"/>
          </a:blip>
          <a:srcRect r="-2" b="15972"/>
          <a:stretch/>
        </p:blipFill>
        <p:spPr>
          <a:xfrm>
            <a:off x="20" y="10"/>
            <a:ext cx="12191980" cy="6857990"/>
          </a:xfrm>
          <a:prstGeom prst="rect">
            <a:avLst/>
          </a:prstGeom>
        </p:spPr>
      </p:pic>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838200" y="178220"/>
            <a:ext cx="10515600" cy="1526845"/>
          </a:xfrm>
        </p:spPr>
        <p:txBody>
          <a:bodyPr>
            <a:normAutofit fontScale="90000"/>
          </a:bodyPr>
          <a:lstStyle/>
          <a:p>
            <a:pPr algn="ctr"/>
            <a:r>
              <a:rPr lang="en-GB" sz="4000">
                <a:solidFill>
                  <a:srgbClr val="FFFFFF"/>
                </a:solidFill>
                <a:ea typeface="+mj-lt"/>
                <a:cs typeface="+mj-lt"/>
              </a:rPr>
              <a:t>What do we have in our hands before our King? Promise upon promise and assurance of our salvation</a:t>
            </a:r>
            <a:endParaRPr lang="en-US">
              <a:solidFill>
                <a:srgbClr val="FFFFFF"/>
              </a:solidFill>
            </a:endParaRPr>
          </a:p>
        </p:txBody>
      </p:sp>
      <p:sp>
        <p:nvSpPr>
          <p:cNvPr id="3" name="Content Placeholder 2">
            <a:extLst>
              <a:ext uri="{FF2B5EF4-FFF2-40B4-BE49-F238E27FC236}">
                <a16:creationId xmlns:a16="http://schemas.microsoft.com/office/drawing/2014/main" id="{D853EFED-F2FA-46EF-4027-A71C04264B29}"/>
              </a:ext>
            </a:extLst>
          </p:cNvPr>
          <p:cNvSpPr>
            <a:spLocks noGrp="1"/>
          </p:cNvSpPr>
          <p:nvPr>
            <p:ph idx="1"/>
          </p:nvPr>
        </p:nvSpPr>
        <p:spPr>
          <a:xfrm>
            <a:off x="838200" y="1825625"/>
            <a:ext cx="10515600" cy="4351338"/>
          </a:xfrm>
        </p:spPr>
        <p:txBody>
          <a:bodyPr vert="horz" lIns="91440" tIns="45720" rIns="91440" bIns="45720" rtlCol="0">
            <a:normAutofit/>
          </a:bodyPr>
          <a:lstStyle/>
          <a:p>
            <a:pPr marL="0" indent="0">
              <a:buNone/>
            </a:pPr>
            <a:endParaRPr lang="en-GB">
              <a:solidFill>
                <a:srgbClr val="FFFFFF"/>
              </a:solidFill>
              <a:latin typeface="system-ui"/>
            </a:endParaRPr>
          </a:p>
          <a:p>
            <a:endParaRPr lang="en-GB">
              <a:solidFill>
                <a:srgbClr val="FFFFFF"/>
              </a:solidFill>
            </a:endParaRPr>
          </a:p>
        </p:txBody>
      </p:sp>
      <p:sp>
        <p:nvSpPr>
          <p:cNvPr id="4" name="TextBox 3">
            <a:extLst>
              <a:ext uri="{FF2B5EF4-FFF2-40B4-BE49-F238E27FC236}">
                <a16:creationId xmlns:a16="http://schemas.microsoft.com/office/drawing/2014/main" id="{B6C2D916-22C2-9502-A093-5EC2E232B7B2}"/>
              </a:ext>
            </a:extLst>
          </p:cNvPr>
          <p:cNvSpPr txBox="1"/>
          <p:nvPr/>
        </p:nvSpPr>
        <p:spPr>
          <a:xfrm>
            <a:off x="6770740" y="1705155"/>
            <a:ext cx="510108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000">
                <a:solidFill>
                  <a:srgbClr val="FFFFFF"/>
                </a:solidFill>
                <a:latin typeface="Roboto"/>
                <a:ea typeface="Roboto"/>
                <a:cs typeface="Roboto"/>
              </a:rPr>
              <a:t>Hebrews 6:19 - We have this hope as an anchor for the soul, firm and secure. It enters the inner sanctuary behind the curtain.</a:t>
            </a:r>
            <a:endParaRPr lang="en-US" sz="2000">
              <a:solidFill>
                <a:srgbClr val="FFFFFF"/>
              </a:solidFill>
            </a:endParaRPr>
          </a:p>
        </p:txBody>
      </p:sp>
      <p:sp>
        <p:nvSpPr>
          <p:cNvPr id="6" name="TextBox 5">
            <a:extLst>
              <a:ext uri="{FF2B5EF4-FFF2-40B4-BE49-F238E27FC236}">
                <a16:creationId xmlns:a16="http://schemas.microsoft.com/office/drawing/2014/main" id="{5177F1D2-0FBB-CE36-7B24-429EBC99A92A}"/>
              </a:ext>
            </a:extLst>
          </p:cNvPr>
          <p:cNvSpPr txBox="1"/>
          <p:nvPr/>
        </p:nvSpPr>
        <p:spPr>
          <a:xfrm>
            <a:off x="478794" y="2040737"/>
            <a:ext cx="510108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FFFFFF"/>
                </a:solidFill>
                <a:latin typeface="Roboto"/>
                <a:ea typeface="Roboto"/>
                <a:cs typeface="Roboto"/>
              </a:rPr>
              <a:t>John 11:25 - </a:t>
            </a:r>
            <a:r>
              <a:rPr lang="en-GB" sz="2000">
                <a:solidFill>
                  <a:srgbClr val="FFFFFF"/>
                </a:solidFill>
                <a:latin typeface="Roboto"/>
                <a:ea typeface="Roboto"/>
                <a:cs typeface="Roboto"/>
              </a:rPr>
              <a:t>I am the resurrection and the life. The one who believes in me will live, even though they die.</a:t>
            </a:r>
            <a:endParaRPr lang="en-US" sz="1600"/>
          </a:p>
        </p:txBody>
      </p:sp>
      <p:sp>
        <p:nvSpPr>
          <p:cNvPr id="7" name="TextBox 6">
            <a:extLst>
              <a:ext uri="{FF2B5EF4-FFF2-40B4-BE49-F238E27FC236}">
                <a16:creationId xmlns:a16="http://schemas.microsoft.com/office/drawing/2014/main" id="{06D08D89-B217-D3B9-31BA-CF83999F0D32}"/>
              </a:ext>
            </a:extLst>
          </p:cNvPr>
          <p:cNvSpPr txBox="1"/>
          <p:nvPr/>
        </p:nvSpPr>
        <p:spPr>
          <a:xfrm>
            <a:off x="320174" y="3801600"/>
            <a:ext cx="510108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solidFill>
                  <a:srgbClr val="FFFFFF"/>
                </a:solidFill>
                <a:latin typeface="Roboto"/>
                <a:ea typeface="Roboto"/>
                <a:cs typeface="Roboto"/>
              </a:rPr>
              <a:t>Hebrews 4:16 Let us then approach God’s throne of grace with confidence, so that we may receive mercy and find grace to help us in our time of need.</a:t>
            </a:r>
            <a:endParaRPr lang="en-US" sz="2000">
              <a:solidFill>
                <a:srgbClr val="FFFFFF"/>
              </a:solidFill>
              <a:latin typeface="Roboto"/>
              <a:ea typeface="Roboto"/>
              <a:cs typeface="Roboto"/>
            </a:endParaRPr>
          </a:p>
        </p:txBody>
      </p:sp>
      <p:sp>
        <p:nvSpPr>
          <p:cNvPr id="8" name="TextBox 7">
            <a:extLst>
              <a:ext uri="{FF2B5EF4-FFF2-40B4-BE49-F238E27FC236}">
                <a16:creationId xmlns:a16="http://schemas.microsoft.com/office/drawing/2014/main" id="{2DF8D4B3-0B75-0023-9A87-3E7F5E6BAFE6}"/>
              </a:ext>
            </a:extLst>
          </p:cNvPr>
          <p:cNvSpPr txBox="1"/>
          <p:nvPr/>
        </p:nvSpPr>
        <p:spPr>
          <a:xfrm>
            <a:off x="9060024" y="5355771"/>
            <a:ext cx="3129753" cy="1446550"/>
          </a:xfrm>
          <a:prstGeom prst="rect">
            <a:avLst/>
          </a:prstGeom>
          <a:noFill/>
        </p:spPr>
        <p:txBody>
          <a:bodyPr wrap="square" rtlCol="0">
            <a:spAutoFit/>
          </a:bodyPr>
          <a:lstStyle/>
          <a:p>
            <a:r>
              <a:rPr lang="en-GB" sz="4400"/>
              <a:t>Hope = rope</a:t>
            </a:r>
          </a:p>
          <a:p>
            <a:endParaRPr lang="en-GB" sz="4400"/>
          </a:p>
        </p:txBody>
      </p:sp>
      <p:sp>
        <p:nvSpPr>
          <p:cNvPr id="11" name="TextBox 10">
            <a:extLst>
              <a:ext uri="{FF2B5EF4-FFF2-40B4-BE49-F238E27FC236}">
                <a16:creationId xmlns:a16="http://schemas.microsoft.com/office/drawing/2014/main" id="{0E51A6BC-4A37-DC95-0C84-3CD72669FA9E}"/>
              </a:ext>
            </a:extLst>
          </p:cNvPr>
          <p:cNvSpPr txBox="1"/>
          <p:nvPr/>
        </p:nvSpPr>
        <p:spPr>
          <a:xfrm>
            <a:off x="6531428" y="3447656"/>
            <a:ext cx="5181778" cy="1015663"/>
          </a:xfrm>
          <a:prstGeom prst="rect">
            <a:avLst/>
          </a:prstGeom>
          <a:noFill/>
        </p:spPr>
        <p:txBody>
          <a:bodyPr wrap="square">
            <a:spAutoFit/>
          </a:bodyPr>
          <a:lstStyle/>
          <a:p>
            <a:r>
              <a:rPr lang="en-GB" sz="2000">
                <a:latin typeface="system-ui"/>
              </a:rPr>
              <a:t>John 8:12 - </a:t>
            </a:r>
            <a:r>
              <a:rPr lang="en-GB" sz="2000" b="0" i="0">
                <a:effectLst/>
                <a:latin typeface="system-ui"/>
              </a:rPr>
              <a:t>I am the light of the world.  Whoever follows me will never walk in darkness, but will have the light of life.”</a:t>
            </a:r>
            <a:endParaRPr lang="en-GB" sz="2000"/>
          </a:p>
        </p:txBody>
      </p:sp>
    </p:spTree>
    <p:extLst>
      <p:ext uri="{BB962C8B-B14F-4D97-AF65-F5344CB8AC3E}">
        <p14:creationId xmlns:p14="http://schemas.microsoft.com/office/powerpoint/2010/main" val="933279351"/>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ED9"/>
        </a:solidFill>
        <a:effectLst/>
      </p:bgPr>
    </p:bg>
    <p:spTree>
      <p:nvGrpSpPr>
        <p:cNvPr id="1" name="">
          <a:extLst>
            <a:ext uri="{FF2B5EF4-FFF2-40B4-BE49-F238E27FC236}">
              <a16:creationId xmlns:a16="http://schemas.microsoft.com/office/drawing/2014/main" id="{44AE664D-4CDF-AAB3-0BC6-AF1B16701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A72E39-BBD7-282E-AA7A-E9DFE94368EE}"/>
              </a:ext>
            </a:extLst>
          </p:cNvPr>
          <p:cNvSpPr>
            <a:spLocks noGrp="1"/>
          </p:cNvSpPr>
          <p:nvPr>
            <p:ph type="title"/>
          </p:nvPr>
        </p:nvSpPr>
        <p:spPr>
          <a:xfrm>
            <a:off x="334992" y="350747"/>
            <a:ext cx="10515600" cy="678582"/>
          </a:xfrm>
        </p:spPr>
        <p:txBody>
          <a:bodyPr>
            <a:normAutofit fontScale="90000"/>
          </a:bodyPr>
          <a:lstStyle/>
          <a:p>
            <a:r>
              <a:rPr lang="en-GB" dirty="0"/>
              <a:t>3. Our reception will be so much greater</a:t>
            </a:r>
          </a:p>
        </p:txBody>
      </p:sp>
      <p:sp>
        <p:nvSpPr>
          <p:cNvPr id="6" name="TextBox 5">
            <a:extLst>
              <a:ext uri="{FF2B5EF4-FFF2-40B4-BE49-F238E27FC236}">
                <a16:creationId xmlns:a16="http://schemas.microsoft.com/office/drawing/2014/main" id="{2352EB09-8613-6BCC-32D7-98C805F1447D}"/>
              </a:ext>
            </a:extLst>
          </p:cNvPr>
          <p:cNvSpPr txBox="1"/>
          <p:nvPr/>
        </p:nvSpPr>
        <p:spPr>
          <a:xfrm>
            <a:off x="260230" y="1156742"/>
            <a:ext cx="11671539"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system-ui"/>
              </a:rPr>
              <a:t>“Your servant Ben-Hadad says: ‘Please let me live.’”</a:t>
            </a:r>
            <a:endParaRPr lang="en-US" b="1" dirty="0"/>
          </a:p>
          <a:p>
            <a:r>
              <a:rPr lang="en-US" sz="2400" b="1" dirty="0">
                <a:latin typeface="system-ui"/>
              </a:rPr>
              <a:t>The king answered, “Is he still alive? He is my brother.”</a:t>
            </a:r>
          </a:p>
          <a:p>
            <a:r>
              <a:rPr lang="en-US" sz="2400" dirty="0">
                <a:latin typeface="system-ui"/>
              </a:rPr>
              <a:t>The men took this as a good sign and were quick to pick up his word. “Yes, your brother Ben-Hadad!” they said.</a:t>
            </a:r>
          </a:p>
          <a:p>
            <a:r>
              <a:rPr lang="en-US" sz="2400" dirty="0">
                <a:latin typeface="system-ui"/>
              </a:rPr>
              <a:t>“Go and get him,” the king said. When Ben-Hadad came out, </a:t>
            </a:r>
            <a:r>
              <a:rPr lang="en-US" sz="2400" b="1" dirty="0">
                <a:latin typeface="system-ui"/>
              </a:rPr>
              <a:t>Ahab had him come up into his chariot.</a:t>
            </a:r>
          </a:p>
          <a:p>
            <a:r>
              <a:rPr lang="en-US" sz="2400" dirty="0">
                <a:latin typeface="system-ui"/>
              </a:rPr>
              <a:t>“I will return the cities my father took from your father,” Ben-Hadad offered. “You may set up your own market areas in Damascus, as my father did in Samaria.”</a:t>
            </a:r>
          </a:p>
          <a:p>
            <a:r>
              <a:rPr lang="en-US" sz="2400" dirty="0">
                <a:latin typeface="system-ui"/>
              </a:rPr>
              <a:t>Ahab said, </a:t>
            </a:r>
            <a:r>
              <a:rPr lang="en-US" sz="2400" b="1" dirty="0">
                <a:latin typeface="system-ui"/>
              </a:rPr>
              <a:t>“On the basis of a treaty I will set you free.” So he made a treaty with him, and let him go. - </a:t>
            </a:r>
            <a:r>
              <a:rPr lang="en-US" sz="2400" dirty="0">
                <a:latin typeface="system-ui"/>
              </a:rPr>
              <a:t>1 Kings 20:31-34</a:t>
            </a:r>
          </a:p>
          <a:p>
            <a:endParaRPr lang="en-US" sz="2400" b="1">
              <a:latin typeface="system-ui"/>
            </a:endParaRPr>
          </a:p>
        </p:txBody>
      </p:sp>
    </p:spTree>
    <p:extLst>
      <p:ext uri="{BB962C8B-B14F-4D97-AF65-F5344CB8AC3E}">
        <p14:creationId xmlns:p14="http://schemas.microsoft.com/office/powerpoint/2010/main" val="1619905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ED9"/>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uple of people standing in front of a large yellow circle&#10;&#10;Description automatically generated">
            <a:extLst>
              <a:ext uri="{FF2B5EF4-FFF2-40B4-BE49-F238E27FC236}">
                <a16:creationId xmlns:a16="http://schemas.microsoft.com/office/drawing/2014/main" id="{59E07A95-FC0C-6410-CCC9-15FA94926EB4}"/>
              </a:ext>
            </a:extLst>
          </p:cNvPr>
          <p:cNvPicPr>
            <a:picLocks noChangeAspect="1"/>
          </p:cNvPicPr>
          <p:nvPr/>
        </p:nvPicPr>
        <p:blipFill rotWithShape="1">
          <a:blip r:embed="rId2"/>
          <a:srcRect l="6477" r="5399"/>
          <a:stretch/>
        </p:blipFill>
        <p:spPr>
          <a:xfrm>
            <a:off x="2522356" y="10"/>
            <a:ext cx="9669642" cy="6857990"/>
          </a:xfrm>
          <a:prstGeom prst="rect">
            <a:avLst/>
          </a:prstGeom>
        </p:spPr>
      </p:pic>
      <p:sp>
        <p:nvSpPr>
          <p:cNvPr id="84" name="Rectangle 8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857AA58-6423-14BD-F4CB-3914FBB2FEB6}"/>
              </a:ext>
            </a:extLst>
          </p:cNvPr>
          <p:cNvSpPr txBox="1"/>
          <p:nvPr/>
        </p:nvSpPr>
        <p:spPr>
          <a:xfrm>
            <a:off x="297879" y="350219"/>
            <a:ext cx="4827014" cy="632134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a:lnSpc>
                <a:spcPct val="90000"/>
              </a:lnSpc>
              <a:spcAft>
                <a:spcPts val="600"/>
              </a:spcAft>
            </a:pPr>
            <a:r>
              <a:rPr lang="en-US" sz="2400" b="1"/>
              <a:t>"Trust Jesus; </a:t>
            </a:r>
          </a:p>
          <a:p>
            <a:pPr>
              <a:lnSpc>
                <a:spcPct val="90000"/>
              </a:lnSpc>
              <a:spcAft>
                <a:spcPts val="600"/>
              </a:spcAft>
            </a:pPr>
            <a:r>
              <a:rPr lang="en-US" sz="2400" b="1"/>
              <a:t>trust Jesus just as you are for everything, </a:t>
            </a:r>
          </a:p>
          <a:p>
            <a:pPr>
              <a:lnSpc>
                <a:spcPct val="90000"/>
              </a:lnSpc>
              <a:spcAft>
                <a:spcPts val="600"/>
              </a:spcAft>
            </a:pPr>
            <a:r>
              <a:rPr lang="en-US" sz="2400" b="1"/>
              <a:t>and you are saved; </a:t>
            </a:r>
          </a:p>
          <a:p>
            <a:pPr>
              <a:lnSpc>
                <a:spcPct val="90000"/>
              </a:lnSpc>
              <a:spcAft>
                <a:spcPts val="600"/>
              </a:spcAft>
            </a:pPr>
            <a:r>
              <a:rPr lang="en-US" sz="2400" b="1"/>
              <a:t>and we will meet again in that land where they wear no sackcloth, nor ropes on their necks, </a:t>
            </a:r>
          </a:p>
          <a:p>
            <a:pPr>
              <a:lnSpc>
                <a:spcPct val="90000"/>
              </a:lnSpc>
              <a:spcAft>
                <a:spcPts val="600"/>
              </a:spcAft>
            </a:pPr>
            <a:r>
              <a:rPr lang="en-US" sz="2400" b="1"/>
              <a:t>but where their heads are crowned with immortal honor, and their bodies are robed in immortality. </a:t>
            </a:r>
          </a:p>
          <a:p>
            <a:pPr>
              <a:lnSpc>
                <a:spcPct val="90000"/>
              </a:lnSpc>
              <a:spcAft>
                <a:spcPts val="600"/>
              </a:spcAft>
            </a:pPr>
            <a:r>
              <a:rPr lang="en-US" sz="2400" b="1"/>
              <a:t>Christ is the way, the truth, and the life. </a:t>
            </a:r>
          </a:p>
          <a:p>
            <a:pPr>
              <a:lnSpc>
                <a:spcPct val="90000"/>
              </a:lnSpc>
              <a:spcAft>
                <a:spcPts val="600"/>
              </a:spcAft>
            </a:pPr>
            <a:r>
              <a:rPr lang="en-US" sz="2400" b="1"/>
              <a:t>Look to him, all the ends of the earth, look to him and live. The Lord will enable you to do so"</a:t>
            </a:r>
          </a:p>
          <a:p>
            <a:pPr>
              <a:lnSpc>
                <a:spcPct val="90000"/>
              </a:lnSpc>
              <a:spcAft>
                <a:spcPts val="600"/>
              </a:spcAft>
            </a:pPr>
            <a:endParaRPr lang="en-US" sz="2400" b="1"/>
          </a:p>
          <a:p>
            <a:pPr>
              <a:lnSpc>
                <a:spcPct val="90000"/>
              </a:lnSpc>
              <a:spcAft>
                <a:spcPts val="600"/>
              </a:spcAft>
            </a:pPr>
            <a:r>
              <a:rPr lang="en-US" sz="2400" b="1"/>
              <a:t> Charles M. Spurgeon</a:t>
            </a:r>
            <a:endParaRPr lang="en-US"/>
          </a:p>
        </p:txBody>
      </p:sp>
    </p:spTree>
    <p:extLst>
      <p:ext uri="{BB962C8B-B14F-4D97-AF65-F5344CB8AC3E}">
        <p14:creationId xmlns:p14="http://schemas.microsoft.com/office/powerpoint/2010/main" val="288256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549694-C408-8131-FCDF-AC76CDBB2B92}"/>
              </a:ext>
            </a:extLst>
          </p:cNvPr>
          <p:cNvSpPr>
            <a:spLocks noGrp="1"/>
          </p:cNvSpPr>
          <p:nvPr>
            <p:ph type="title"/>
          </p:nvPr>
        </p:nvSpPr>
        <p:spPr>
          <a:xfrm>
            <a:off x="761803" y="350196"/>
            <a:ext cx="4646904" cy="1624520"/>
          </a:xfrm>
        </p:spPr>
        <p:txBody>
          <a:bodyPr anchor="ctr">
            <a:normAutofit/>
          </a:bodyPr>
          <a:lstStyle/>
          <a:p>
            <a:r>
              <a:rPr lang="en-GB" sz="4000"/>
              <a:t>Response </a:t>
            </a:r>
          </a:p>
        </p:txBody>
      </p:sp>
      <p:sp>
        <p:nvSpPr>
          <p:cNvPr id="3" name="Content Placeholder 2">
            <a:extLst>
              <a:ext uri="{FF2B5EF4-FFF2-40B4-BE49-F238E27FC236}">
                <a16:creationId xmlns:a16="http://schemas.microsoft.com/office/drawing/2014/main" id="{8ADF2DD8-EE10-4078-A983-B08433FF1000}"/>
              </a:ext>
            </a:extLst>
          </p:cNvPr>
          <p:cNvSpPr>
            <a:spLocks noGrp="1"/>
          </p:cNvSpPr>
          <p:nvPr>
            <p:ph idx="1"/>
          </p:nvPr>
        </p:nvSpPr>
        <p:spPr>
          <a:xfrm>
            <a:off x="474255" y="2053087"/>
            <a:ext cx="4934452" cy="4389526"/>
          </a:xfrm>
        </p:spPr>
        <p:txBody>
          <a:bodyPr vert="horz" lIns="91440" tIns="45720" rIns="91440" bIns="45720" rtlCol="0" anchor="ctr">
            <a:noAutofit/>
          </a:bodyPr>
          <a:lstStyle/>
          <a:p>
            <a:r>
              <a:rPr lang="en-GB" dirty="0">
                <a:ea typeface="+mn-lt"/>
                <a:cs typeface="+mn-lt"/>
              </a:rPr>
              <a:t>What is the </a:t>
            </a:r>
            <a:r>
              <a:rPr lang="en-GB" i="1" dirty="0">
                <a:ea typeface="+mn-lt"/>
                <a:cs typeface="+mn-lt"/>
              </a:rPr>
              <a:t>mountain </a:t>
            </a:r>
            <a:r>
              <a:rPr lang="en-GB" dirty="0">
                <a:ea typeface="+mn-lt"/>
                <a:cs typeface="+mn-lt"/>
              </a:rPr>
              <a:t>that you're facing that it's time to speak to this morning?</a:t>
            </a:r>
          </a:p>
          <a:p>
            <a:r>
              <a:rPr lang="en-GB" dirty="0"/>
              <a:t>Ask Him: What pleases you Lord? Where are you moving?</a:t>
            </a:r>
          </a:p>
          <a:p>
            <a:r>
              <a:rPr lang="en-GB" dirty="0"/>
              <a:t>Are there places we think God isn't God?</a:t>
            </a:r>
          </a:p>
          <a:p>
            <a:r>
              <a:rPr lang="en-GB" dirty="0"/>
              <a:t>Do you know that God is a merciful God? Is your hope in him?</a:t>
            </a:r>
          </a:p>
          <a:p>
            <a:endParaRPr lang="en-GB"/>
          </a:p>
        </p:txBody>
      </p:sp>
      <p:pic>
        <p:nvPicPr>
          <p:cNvPr id="5" name="Picture 4" descr="A cloudy mountain top">
            <a:extLst>
              <a:ext uri="{FF2B5EF4-FFF2-40B4-BE49-F238E27FC236}">
                <a16:creationId xmlns:a16="http://schemas.microsoft.com/office/drawing/2014/main" id="{0E52CE3F-69C2-A9A2-D336-F7D9A8285F64}"/>
              </a:ext>
            </a:extLst>
          </p:cNvPr>
          <p:cNvPicPr>
            <a:picLocks noChangeAspect="1"/>
          </p:cNvPicPr>
          <p:nvPr/>
        </p:nvPicPr>
        <p:blipFill rotWithShape="1">
          <a:blip r:embed="rId2"/>
          <a:srcRect l="31190" r="9497" b="-3"/>
          <a:stretch/>
        </p:blipFill>
        <p:spPr>
          <a:xfrm>
            <a:off x="6096000" y="1"/>
            <a:ext cx="6102825" cy="6858000"/>
          </a:xfrm>
          <a:prstGeom prst="rect">
            <a:avLst/>
          </a:prstGeom>
        </p:spPr>
      </p:pic>
    </p:spTree>
    <p:extLst>
      <p:ext uri="{BB962C8B-B14F-4D97-AF65-F5344CB8AC3E}">
        <p14:creationId xmlns:p14="http://schemas.microsoft.com/office/powerpoint/2010/main" val="2543213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26C-D191-2C69-3185-B4CA5AB5C76B}"/>
              </a:ext>
            </a:extLst>
          </p:cNvPr>
          <p:cNvSpPr>
            <a:spLocks noGrp="1"/>
          </p:cNvSpPr>
          <p:nvPr>
            <p:ph type="title"/>
          </p:nvPr>
        </p:nvSpPr>
        <p:spPr>
          <a:xfrm>
            <a:off x="334992" y="178219"/>
            <a:ext cx="10515600" cy="678582"/>
          </a:xfrm>
        </p:spPr>
        <p:txBody>
          <a:bodyPr>
            <a:normAutofit fontScale="90000"/>
          </a:bodyPr>
          <a:lstStyle/>
          <a:p>
            <a:r>
              <a:rPr lang="en-GB" u="sng" dirty="0">
                <a:solidFill>
                  <a:schemeClr val="bg1"/>
                </a:solidFill>
              </a:rPr>
              <a:t>Speak to the</a:t>
            </a:r>
            <a:r>
              <a:rPr lang="en-GB" b="1" u="sng" dirty="0">
                <a:solidFill>
                  <a:schemeClr val="bg1"/>
                </a:solidFill>
              </a:rPr>
              <a:t> </a:t>
            </a:r>
            <a:r>
              <a:rPr lang="en-GB" u="sng" dirty="0">
                <a:solidFill>
                  <a:schemeClr val="bg1"/>
                </a:solidFill>
              </a:rPr>
              <a:t>mountains</a:t>
            </a:r>
          </a:p>
        </p:txBody>
      </p:sp>
      <p:sp>
        <p:nvSpPr>
          <p:cNvPr id="5" name="TextBox 4">
            <a:extLst>
              <a:ext uri="{FF2B5EF4-FFF2-40B4-BE49-F238E27FC236}">
                <a16:creationId xmlns:a16="http://schemas.microsoft.com/office/drawing/2014/main" id="{86F41F5D-FA31-F982-5A7C-E6F68D1563C5}"/>
              </a:ext>
            </a:extLst>
          </p:cNvPr>
          <p:cNvSpPr txBox="1"/>
          <p:nvPr/>
        </p:nvSpPr>
        <p:spPr>
          <a:xfrm>
            <a:off x="497457" y="928777"/>
            <a:ext cx="10938293"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FFFFFF"/>
                </a:solidFill>
              </a:rPr>
              <a:t>Why would I worry when giants come calling my name?​</a:t>
            </a:r>
            <a:br>
              <a:rPr lang="en-US" sz="2400" dirty="0"/>
            </a:br>
            <a:r>
              <a:rPr lang="en-US" sz="2400" dirty="0">
                <a:solidFill>
                  <a:srgbClr val="FFFFFF"/>
                </a:solidFill>
              </a:rPr>
              <a:t>My God is so much bigger than troubles I face​</a:t>
            </a:r>
            <a:br>
              <a:rPr lang="en-US" sz="2400" dirty="0"/>
            </a:br>
            <a:r>
              <a:rPr lang="en-US" sz="2400" dirty="0">
                <a:solidFill>
                  <a:srgbClr val="FFFFFF"/>
                </a:solidFill>
              </a:rPr>
              <a:t>Why would I hunger for power or riches or fame?​</a:t>
            </a:r>
            <a:br>
              <a:rPr lang="en-US" sz="2400" dirty="0"/>
            </a:br>
            <a:r>
              <a:rPr lang="en-US" sz="2400" dirty="0">
                <a:solidFill>
                  <a:srgbClr val="FFFFFF"/>
                </a:solidFill>
              </a:rPr>
              <a:t>My God is so much better than all of these things​</a:t>
            </a:r>
            <a:br>
              <a:rPr lang="en-US" sz="2400" dirty="0"/>
            </a:br>
            <a:r>
              <a:rPr lang="en-US" sz="2400" dirty="0">
                <a:solidFill>
                  <a:srgbClr val="FFFFFF"/>
                </a:solidFill>
              </a:rPr>
              <a:t>​</a:t>
            </a:r>
            <a:br>
              <a:rPr lang="en-US" sz="2400" dirty="0"/>
            </a:br>
            <a:r>
              <a:rPr lang="en-US" sz="2400" dirty="0">
                <a:solidFill>
                  <a:srgbClr val="FFFFFF"/>
                </a:solidFill>
              </a:rPr>
              <a:t>I won't be shaken​, I won't be moved​</a:t>
            </a:r>
            <a:br>
              <a:rPr lang="en-US" sz="2400" dirty="0"/>
            </a:br>
            <a:r>
              <a:rPr lang="en-US" sz="2400" dirty="0">
                <a:solidFill>
                  <a:srgbClr val="FFFFFF"/>
                </a:solidFill>
              </a:rPr>
              <a:t>My God is faithful​, His promise is true​</a:t>
            </a:r>
            <a:br>
              <a:rPr lang="en-US" sz="2400" dirty="0"/>
            </a:br>
            <a:r>
              <a:rPr lang="en-US" sz="2400" dirty="0">
                <a:solidFill>
                  <a:srgbClr val="FFFFFF"/>
                </a:solidFill>
              </a:rPr>
              <a:t>So I speak to the mountains​, It's time to move​</a:t>
            </a:r>
            <a:br>
              <a:rPr lang="en-US" sz="2400" dirty="0"/>
            </a:br>
            <a:r>
              <a:rPr lang="en-US" sz="2400" dirty="0">
                <a:solidFill>
                  <a:srgbClr val="FFFFFF"/>
                </a:solidFill>
              </a:rPr>
              <a:t>My God is bigger, better, stronger, greater than you​</a:t>
            </a:r>
            <a:br>
              <a:rPr lang="en-US" sz="2400" dirty="0"/>
            </a:br>
            <a:r>
              <a:rPr lang="en-US" sz="2400" dirty="0">
                <a:solidFill>
                  <a:srgbClr val="FFFFFF"/>
                </a:solidFill>
              </a:rPr>
              <a:t>​</a:t>
            </a:r>
            <a:br>
              <a:rPr lang="en-US" sz="2400" dirty="0"/>
            </a:br>
            <a:r>
              <a:rPr lang="en-US" sz="2400" dirty="0">
                <a:solidFill>
                  <a:srgbClr val="FFFFFF"/>
                </a:solidFill>
              </a:rPr>
              <a:t>My enemies scatter, </a:t>
            </a:r>
            <a:r>
              <a:rPr lang="en-US" sz="2400" dirty="0" err="1">
                <a:solidFill>
                  <a:srgbClr val="FFFFFF"/>
                </a:solidFill>
              </a:rPr>
              <a:t>'cause</a:t>
            </a:r>
            <a:r>
              <a:rPr lang="en-US" sz="2400" dirty="0">
                <a:solidFill>
                  <a:srgbClr val="FFFFFF"/>
                </a:solidFill>
              </a:rPr>
              <a:t> they know the battle is done​</a:t>
            </a:r>
            <a:br>
              <a:rPr lang="en-US" sz="2400" dirty="0"/>
            </a:br>
            <a:r>
              <a:rPr lang="en-US" sz="2400" dirty="0">
                <a:solidFill>
                  <a:srgbClr val="FFFFFF"/>
                </a:solidFill>
              </a:rPr>
              <a:t>My God is stronger, the victory's already won​</a:t>
            </a:r>
          </a:p>
          <a:p>
            <a:r>
              <a:rPr lang="en-US" sz="2400" dirty="0">
                <a:solidFill>
                  <a:srgbClr val="FFFFFF"/>
                </a:solidFill>
              </a:rPr>
              <a:t>He died for my ransom and rose up on the third day​</a:t>
            </a:r>
            <a:br>
              <a:rPr lang="en-US" sz="2400" dirty="0"/>
            </a:br>
            <a:r>
              <a:rPr lang="en-US" sz="2400" err="1">
                <a:solidFill>
                  <a:srgbClr val="FFFFFF"/>
                </a:solidFill>
              </a:rPr>
              <a:t>'Cause</a:t>
            </a:r>
            <a:r>
              <a:rPr lang="en-US" sz="2400" dirty="0">
                <a:solidFill>
                  <a:srgbClr val="FFFFFF"/>
                </a:solidFill>
              </a:rPr>
              <a:t> my God is greater than death, hell, and the grave</a:t>
            </a:r>
          </a:p>
        </p:txBody>
      </p:sp>
    </p:spTree>
    <p:extLst>
      <p:ext uri="{BB962C8B-B14F-4D97-AF65-F5344CB8AC3E}">
        <p14:creationId xmlns:p14="http://schemas.microsoft.com/office/powerpoint/2010/main" val="3205182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2278</Words>
  <Application>Microsoft Macintosh PowerPoint</Application>
  <PresentationFormat>Widescreen</PresentationFormat>
  <Paragraphs>230</Paragraphs>
  <Slides>35</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35</vt:i4>
      </vt:variant>
    </vt:vector>
  </HeadingPairs>
  <TitlesOfParts>
    <vt:vector size="45" baseType="lpstr">
      <vt:lpstr>Aptos</vt:lpstr>
      <vt:lpstr>Aptos Display</vt:lpstr>
      <vt:lpstr>Arial</vt:lpstr>
      <vt:lpstr>Arial,Sans-Serif</vt:lpstr>
      <vt:lpstr>Calibri</vt:lpstr>
      <vt:lpstr>Roboto</vt:lpstr>
      <vt:lpstr>Segoe UI</vt:lpstr>
      <vt:lpstr>system-ui</vt:lpstr>
      <vt:lpstr>office theme</vt:lpstr>
      <vt:lpstr>Simple Light</vt:lpstr>
      <vt:lpstr>Silencing the spirit of intimidation</vt:lpstr>
      <vt:lpstr>Who's who?</vt:lpstr>
      <vt:lpstr>1 Kings 20:1-12 – Ben-Hadad attacks Samaria </vt:lpstr>
      <vt:lpstr>1 Kings 20:1-12 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not give the enemy a foothold </vt:lpstr>
      <vt:lpstr>Speak to the mountains</vt:lpstr>
      <vt:lpstr>Speak to the mountains</vt:lpstr>
      <vt:lpstr>1 Kings 20:22</vt:lpstr>
      <vt:lpstr>Strengthen your position</vt:lpstr>
      <vt:lpstr>1 Kings 20:28</vt:lpstr>
      <vt:lpstr>'the Arameans think the Lord is a god of the hills and not a god of the valleys' </vt:lpstr>
      <vt:lpstr>Zephaniah 3:17 </vt:lpstr>
      <vt:lpstr>1 Kings 20:31-34</vt:lpstr>
      <vt:lpstr>Our King is merciful</vt:lpstr>
      <vt:lpstr>Many-fold Mercy</vt:lpstr>
      <vt:lpstr>2. Nothing justifies us but Jesus</vt:lpstr>
      <vt:lpstr>1 Kings 20: 32         Isaiah 3:24</vt:lpstr>
      <vt:lpstr>What do we have in our hands before our King? Promise upon promise and assurance of our salvation</vt:lpstr>
      <vt:lpstr>3. Our reception will be so much greater</vt:lpstr>
      <vt:lpstr>PowerPoint Presentation</vt:lpstr>
      <vt:lpstr>Response </vt:lpstr>
      <vt:lpstr>Speak to the mountains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Paisley</cp:lastModifiedBy>
  <cp:revision>193</cp:revision>
  <dcterms:created xsi:type="dcterms:W3CDTF">2024-02-20T20:06:40Z</dcterms:created>
  <dcterms:modified xsi:type="dcterms:W3CDTF">2024-02-27T17:44:07Z</dcterms:modified>
</cp:coreProperties>
</file>