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4" r:id="rId6"/>
    <p:sldId id="265" r:id="rId7"/>
    <p:sldId id="266" r:id="rId8"/>
    <p:sldId id="293" r:id="rId9"/>
    <p:sldId id="267" r:id="rId10"/>
    <p:sldId id="268" r:id="rId11"/>
    <p:sldId id="269" r:id="rId12"/>
    <p:sldId id="270" r:id="rId13"/>
    <p:sldId id="271" r:id="rId14"/>
    <p:sldId id="282" r:id="rId15"/>
    <p:sldId id="275" r:id="rId16"/>
    <p:sldId id="276" r:id="rId17"/>
    <p:sldId id="272" r:id="rId18"/>
    <p:sldId id="273" r:id="rId19"/>
    <p:sldId id="274" r:id="rId20"/>
    <p:sldId id="283" r:id="rId21"/>
    <p:sldId id="285" r:id="rId22"/>
    <p:sldId id="288" r:id="rId23"/>
    <p:sldId id="287" r:id="rId24"/>
    <p:sldId id="286" r:id="rId25"/>
    <p:sldId id="289" r:id="rId26"/>
    <p:sldId id="290" r:id="rId27"/>
    <p:sldId id="291" r:id="rId28"/>
    <p:sldId id="262" r:id="rId29"/>
    <p:sldId id="263" r:id="rId30"/>
    <p:sldId id="277" r:id="rId31"/>
    <p:sldId id="278" r:id="rId32"/>
    <p:sldId id="279" r:id="rId33"/>
    <p:sldId id="280" r:id="rId34"/>
    <p:sldId id="292" r:id="rId35"/>
  </p:sldIdLst>
  <p:sldSz cx="12192000" cy="6858000"/>
  <p:notesSz cx="6858000" cy="9144000"/>
  <p:custDataLst>
    <p:tags r:id="rId36"/>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7B128A-423D-456D-82A9-6AABBFB59EED}" v="74" dt="2024-03-02T20:38:47.22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725"/>
    <p:restoredTop sz="95788"/>
  </p:normalViewPr>
  <p:slideViewPr>
    <p:cSldViewPr snapToGrid="0">
      <p:cViewPr varScale="1">
        <p:scale>
          <a:sx n="111" d="100"/>
          <a:sy n="111" d="100"/>
        </p:scale>
        <p:origin x="568"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iel Jones" userId="758ae2a6-f75a-4904-bb83-6ba0fa3eb1eb" providerId="ADAL" clId="{117B128A-423D-456D-82A9-6AABBFB59EED}"/>
    <pc:docChg chg="undo custSel addSld delSld modSld modMainMaster replTag">
      <pc:chgData name="Daniel Jones" userId="758ae2a6-f75a-4904-bb83-6ba0fa3eb1eb" providerId="ADAL" clId="{117B128A-423D-456D-82A9-6AABBFB59EED}" dt="2024-03-02T20:39:16.934" v="737" actId="20577"/>
      <pc:docMkLst>
        <pc:docMk/>
      </pc:docMkLst>
      <pc:sldChg chg="modSp mod">
        <pc:chgData name="Daniel Jones" userId="758ae2a6-f75a-4904-bb83-6ba0fa3eb1eb" providerId="ADAL" clId="{117B128A-423D-456D-82A9-6AABBFB59EED}" dt="2024-03-02T08:34:05.857" v="249" actId="21"/>
        <pc:sldMkLst>
          <pc:docMk/>
          <pc:sldMk cId="2568614829" sldId="275"/>
        </pc:sldMkLst>
        <pc:spChg chg="mod">
          <ac:chgData name="Daniel Jones" userId="758ae2a6-f75a-4904-bb83-6ba0fa3eb1eb" providerId="ADAL" clId="{117B128A-423D-456D-82A9-6AABBFB59EED}" dt="2024-03-02T08:34:05.857" v="249" actId="21"/>
          <ac:spMkLst>
            <pc:docMk/>
            <pc:sldMk cId="2568614829" sldId="275"/>
            <ac:spMk id="3" creationId="{841A8967-CD42-08B2-C4FF-318DF13F66FC}"/>
          </ac:spMkLst>
        </pc:spChg>
      </pc:sldChg>
      <pc:sldChg chg="new del">
        <pc:chgData name="Daniel Jones" userId="758ae2a6-f75a-4904-bb83-6ba0fa3eb1eb" providerId="ADAL" clId="{117B128A-423D-456D-82A9-6AABBFB59EED}" dt="2024-03-02T08:34:24.453" v="251" actId="47"/>
        <pc:sldMkLst>
          <pc:docMk/>
          <pc:sldMk cId="670323612" sldId="284"/>
        </pc:sldMkLst>
      </pc:sldChg>
      <pc:sldChg chg="addSp delSp modSp add mod">
        <pc:chgData name="Daniel Jones" userId="758ae2a6-f75a-4904-bb83-6ba0fa3eb1eb" providerId="ADAL" clId="{117B128A-423D-456D-82A9-6AABBFB59EED}" dt="2024-03-02T08:43:58.896" v="295"/>
        <pc:sldMkLst>
          <pc:docMk/>
          <pc:sldMk cId="2058284835" sldId="285"/>
        </pc:sldMkLst>
        <pc:spChg chg="mod">
          <ac:chgData name="Daniel Jones" userId="758ae2a6-f75a-4904-bb83-6ba0fa3eb1eb" providerId="ADAL" clId="{117B128A-423D-456D-82A9-6AABBFB59EED}" dt="2024-03-02T08:43:58.853" v="269" actId="948"/>
          <ac:spMkLst>
            <pc:docMk/>
            <pc:sldMk cId="2058284835" sldId="285"/>
            <ac:spMk id="2" creationId="{5DE6F9A4-4F36-D486-117C-B7DB8078803C}"/>
          </ac:spMkLst>
        </pc:spChg>
        <pc:spChg chg="add del mod modVis">
          <ac:chgData name="Daniel Jones" userId="758ae2a6-f75a-4904-bb83-6ba0fa3eb1eb" providerId="ADAL" clId="{117B128A-423D-456D-82A9-6AABBFB59EED}" dt="2024-03-02T08:32:31.019" v="67"/>
          <ac:spMkLst>
            <pc:docMk/>
            <pc:sldMk cId="2058284835" sldId="285"/>
            <ac:spMk id="3" creationId="{B73627CE-2351-A3FE-ED7C-BAAAD53A13F8}"/>
          </ac:spMkLst>
        </pc:spChg>
        <pc:spChg chg="add del mod modVis">
          <ac:chgData name="Daniel Jones" userId="758ae2a6-f75a-4904-bb83-6ba0fa3eb1eb" providerId="ADAL" clId="{117B128A-423D-456D-82A9-6AABBFB59EED}" dt="2024-03-02T08:32:32.219" v="112"/>
          <ac:spMkLst>
            <pc:docMk/>
            <pc:sldMk cId="2058284835" sldId="285"/>
            <ac:spMk id="5" creationId="{B24F4391-4191-EDEB-1CD4-1A10A523D405}"/>
          </ac:spMkLst>
        </pc:spChg>
        <pc:spChg chg="add del mod modVis">
          <ac:chgData name="Daniel Jones" userId="758ae2a6-f75a-4904-bb83-6ba0fa3eb1eb" providerId="ADAL" clId="{117B128A-423D-456D-82A9-6AABBFB59EED}" dt="2024-03-02T08:32:34.963" v="154"/>
          <ac:spMkLst>
            <pc:docMk/>
            <pc:sldMk cId="2058284835" sldId="285"/>
            <ac:spMk id="6" creationId="{151C5818-D1B8-D6A5-450F-D553BA794A7D}"/>
          </ac:spMkLst>
        </pc:spChg>
        <pc:spChg chg="add del mod modVis">
          <ac:chgData name="Daniel Jones" userId="758ae2a6-f75a-4904-bb83-6ba0fa3eb1eb" providerId="ADAL" clId="{117B128A-423D-456D-82A9-6AABBFB59EED}" dt="2024-03-02T08:32:35.807" v="182"/>
          <ac:spMkLst>
            <pc:docMk/>
            <pc:sldMk cId="2058284835" sldId="285"/>
            <ac:spMk id="7" creationId="{C09E440E-EFAB-9A9F-412F-5BE330E3B571}"/>
          </ac:spMkLst>
        </pc:spChg>
        <pc:spChg chg="add del mod modVis">
          <ac:chgData name="Daniel Jones" userId="758ae2a6-f75a-4904-bb83-6ba0fa3eb1eb" providerId="ADAL" clId="{117B128A-423D-456D-82A9-6AABBFB59EED}" dt="2024-03-02T08:32:37.563" v="217"/>
          <ac:spMkLst>
            <pc:docMk/>
            <pc:sldMk cId="2058284835" sldId="285"/>
            <ac:spMk id="8" creationId="{583D8445-F528-5764-613A-6A003A84E2AD}"/>
          </ac:spMkLst>
        </pc:spChg>
        <pc:spChg chg="add del mod modVis">
          <ac:chgData name="Daniel Jones" userId="758ae2a6-f75a-4904-bb83-6ba0fa3eb1eb" providerId="ADAL" clId="{117B128A-423D-456D-82A9-6AABBFB59EED}" dt="2024-03-02T08:32:38.127" v="245"/>
          <ac:spMkLst>
            <pc:docMk/>
            <pc:sldMk cId="2058284835" sldId="285"/>
            <ac:spMk id="9" creationId="{69E3D6ED-F487-67FE-E3ED-B766FCE5CC4E}"/>
          </ac:spMkLst>
        </pc:spChg>
        <pc:spChg chg="add del mod modVis">
          <ac:chgData name="Daniel Jones" userId="758ae2a6-f75a-4904-bb83-6ba0fa3eb1eb" providerId="ADAL" clId="{117B128A-423D-456D-82A9-6AABBFB59EED}" dt="2024-03-02T08:43:58.893" v="293"/>
          <ac:spMkLst>
            <pc:docMk/>
            <pc:sldMk cId="2058284835" sldId="285"/>
            <ac:spMk id="10" creationId="{C941334B-A460-F8AD-253F-E38900D8D52B}"/>
          </ac:spMkLst>
        </pc:spChg>
        <pc:graphicFrameChg chg="add mod ord modVis replST">
          <ac:chgData name="Daniel Jones" userId="758ae2a6-f75a-4904-bb83-6ba0fa3eb1eb" providerId="ADAL" clId="{117B128A-423D-456D-82A9-6AABBFB59EED}" dt="2024-03-02T08:43:58.896" v="295"/>
          <ac:graphicFrameMkLst>
            <pc:docMk/>
            <pc:sldMk cId="2058284835" sldId="285"/>
            <ac:graphicFrameMk id="4" creationId="{BB5B568A-D23D-2389-B280-8CB209E193AD}"/>
          </ac:graphicFrameMkLst>
        </pc:graphicFrameChg>
      </pc:sldChg>
      <pc:sldChg chg="modSp add mod">
        <pc:chgData name="Daniel Jones" userId="758ae2a6-f75a-4904-bb83-6ba0fa3eb1eb" providerId="ADAL" clId="{117B128A-423D-456D-82A9-6AABBFB59EED}" dt="2024-03-02T08:59:42.385" v="572"/>
        <pc:sldMkLst>
          <pc:docMk/>
          <pc:sldMk cId="2090196627" sldId="286"/>
        </pc:sldMkLst>
        <pc:spChg chg="mod">
          <ac:chgData name="Daniel Jones" userId="758ae2a6-f75a-4904-bb83-6ba0fa3eb1eb" providerId="ADAL" clId="{117B128A-423D-456D-82A9-6AABBFB59EED}" dt="2024-03-02T08:59:42.385" v="572"/>
          <ac:spMkLst>
            <pc:docMk/>
            <pc:sldMk cId="2090196627" sldId="286"/>
            <ac:spMk id="3" creationId="{91B2E284-61EB-3BA4-136A-19FF20225695}"/>
          </ac:spMkLst>
        </pc:spChg>
      </pc:sldChg>
      <pc:sldChg chg="addSp delSp modSp add mod">
        <pc:chgData name="Daniel Jones" userId="758ae2a6-f75a-4904-bb83-6ba0fa3eb1eb" providerId="ADAL" clId="{117B128A-423D-456D-82A9-6AABBFB59EED}" dt="2024-03-02T08:44:18.382" v="460"/>
        <pc:sldMkLst>
          <pc:docMk/>
          <pc:sldMk cId="2798916221" sldId="287"/>
        </pc:sldMkLst>
        <pc:spChg chg="mod">
          <ac:chgData name="Daniel Jones" userId="758ae2a6-f75a-4904-bb83-6ba0fa3eb1eb" providerId="ADAL" clId="{117B128A-423D-456D-82A9-6AABBFB59EED}" dt="2024-03-02T08:44:18.354" v="434" actId="948"/>
          <ac:spMkLst>
            <pc:docMk/>
            <pc:sldMk cId="2798916221" sldId="287"/>
            <ac:spMk id="2" creationId="{5DE6F9A4-4F36-D486-117C-B7DB8078803C}"/>
          </ac:spMkLst>
        </pc:spChg>
        <pc:spChg chg="add del mod modVis">
          <ac:chgData name="Daniel Jones" userId="758ae2a6-f75a-4904-bb83-6ba0fa3eb1eb" providerId="ADAL" clId="{117B128A-423D-456D-82A9-6AABBFB59EED}" dt="2024-03-02T08:44:12.215" v="322"/>
          <ac:spMkLst>
            <pc:docMk/>
            <pc:sldMk cId="2798916221" sldId="287"/>
            <ac:spMk id="3" creationId="{EAA62D45-F915-F42D-0F99-E4F94D9661EA}"/>
          </ac:spMkLst>
        </pc:spChg>
        <pc:spChg chg="add del mod modVis">
          <ac:chgData name="Daniel Jones" userId="758ae2a6-f75a-4904-bb83-6ba0fa3eb1eb" providerId="ADAL" clId="{117B128A-423D-456D-82A9-6AABBFB59EED}" dt="2024-03-02T08:44:13.282" v="350"/>
          <ac:spMkLst>
            <pc:docMk/>
            <pc:sldMk cId="2798916221" sldId="287"/>
            <ac:spMk id="5" creationId="{9F901983-2CA1-0EF4-EECE-8BC5E80E9D6D}"/>
          </ac:spMkLst>
        </pc:spChg>
        <pc:spChg chg="add del mod modVis">
          <ac:chgData name="Daniel Jones" userId="758ae2a6-f75a-4904-bb83-6ba0fa3eb1eb" providerId="ADAL" clId="{117B128A-423D-456D-82A9-6AABBFB59EED}" dt="2024-03-02T08:44:15.609" v="389"/>
          <ac:spMkLst>
            <pc:docMk/>
            <pc:sldMk cId="2798916221" sldId="287"/>
            <ac:spMk id="6" creationId="{23CA485A-A9DC-5D2D-DA83-57EBA4500EEC}"/>
          </ac:spMkLst>
        </pc:spChg>
        <pc:spChg chg="add del mod modVis">
          <ac:chgData name="Daniel Jones" userId="758ae2a6-f75a-4904-bb83-6ba0fa3eb1eb" providerId="ADAL" clId="{117B128A-423D-456D-82A9-6AABBFB59EED}" dt="2024-03-02T08:44:17.389" v="426"/>
          <ac:spMkLst>
            <pc:docMk/>
            <pc:sldMk cId="2798916221" sldId="287"/>
            <ac:spMk id="7" creationId="{28EDD3F0-8703-4A1E-19C8-E74E06CD3383}"/>
          </ac:spMkLst>
        </pc:spChg>
        <pc:spChg chg="add del mod modVis">
          <ac:chgData name="Daniel Jones" userId="758ae2a6-f75a-4904-bb83-6ba0fa3eb1eb" providerId="ADAL" clId="{117B128A-423D-456D-82A9-6AABBFB59EED}" dt="2024-03-02T08:44:18.378" v="458"/>
          <ac:spMkLst>
            <pc:docMk/>
            <pc:sldMk cId="2798916221" sldId="287"/>
            <ac:spMk id="8" creationId="{C0FED079-7290-7E78-401C-C40D38B5AFC3}"/>
          </ac:spMkLst>
        </pc:spChg>
        <pc:graphicFrameChg chg="mod">
          <ac:chgData name="Daniel Jones" userId="758ae2a6-f75a-4904-bb83-6ba0fa3eb1eb" providerId="ADAL" clId="{117B128A-423D-456D-82A9-6AABBFB59EED}" dt="2024-03-02T08:44:18.382" v="460"/>
          <ac:graphicFrameMkLst>
            <pc:docMk/>
            <pc:sldMk cId="2798916221" sldId="287"/>
            <ac:graphicFrameMk id="4" creationId="{BB5B568A-D23D-2389-B280-8CB209E193AD}"/>
          </ac:graphicFrameMkLst>
        </pc:graphicFrameChg>
      </pc:sldChg>
      <pc:sldChg chg="add del">
        <pc:chgData name="Daniel Jones" userId="758ae2a6-f75a-4904-bb83-6ba0fa3eb1eb" providerId="ADAL" clId="{117B128A-423D-456D-82A9-6AABBFB59EED}" dt="2024-03-02T08:40:59.528" v="253" actId="47"/>
        <pc:sldMkLst>
          <pc:docMk/>
          <pc:sldMk cId="3686998087" sldId="287"/>
        </pc:sldMkLst>
      </pc:sldChg>
      <pc:sldChg chg="modSp add mod">
        <pc:chgData name="Daniel Jones" userId="758ae2a6-f75a-4904-bb83-6ba0fa3eb1eb" providerId="ADAL" clId="{117B128A-423D-456D-82A9-6AABBFB59EED}" dt="2024-03-02T08:45:26.916" v="570" actId="114"/>
        <pc:sldMkLst>
          <pc:docMk/>
          <pc:sldMk cId="1385175983" sldId="288"/>
        </pc:sldMkLst>
        <pc:spChg chg="mod">
          <ac:chgData name="Daniel Jones" userId="758ae2a6-f75a-4904-bb83-6ba0fa3eb1eb" providerId="ADAL" clId="{117B128A-423D-456D-82A9-6AABBFB59EED}" dt="2024-03-02T08:45:26.916" v="570" actId="114"/>
          <ac:spMkLst>
            <pc:docMk/>
            <pc:sldMk cId="1385175983" sldId="288"/>
            <ac:spMk id="3" creationId="{49C06664-141E-A20D-0462-92478A689ABE}"/>
          </ac:spMkLst>
        </pc:spChg>
      </pc:sldChg>
      <pc:sldChg chg="modSp add mod">
        <pc:chgData name="Daniel Jones" userId="758ae2a6-f75a-4904-bb83-6ba0fa3eb1eb" providerId="ADAL" clId="{117B128A-423D-456D-82A9-6AABBFB59EED}" dt="2024-03-02T09:00:29.370" v="576" actId="115"/>
        <pc:sldMkLst>
          <pc:docMk/>
          <pc:sldMk cId="3016959891" sldId="289"/>
        </pc:sldMkLst>
        <pc:spChg chg="mod">
          <ac:chgData name="Daniel Jones" userId="758ae2a6-f75a-4904-bb83-6ba0fa3eb1eb" providerId="ADAL" clId="{117B128A-423D-456D-82A9-6AABBFB59EED}" dt="2024-03-02T09:00:29.370" v="576" actId="115"/>
          <ac:spMkLst>
            <pc:docMk/>
            <pc:sldMk cId="3016959891" sldId="289"/>
            <ac:spMk id="3" creationId="{91B2E284-61EB-3BA4-136A-19FF20225695}"/>
          </ac:spMkLst>
        </pc:spChg>
      </pc:sldChg>
      <pc:sldChg chg="modSp add mod">
        <pc:chgData name="Daniel Jones" userId="758ae2a6-f75a-4904-bb83-6ba0fa3eb1eb" providerId="ADAL" clId="{117B128A-423D-456D-82A9-6AABBFB59EED}" dt="2024-03-02T09:03:44.668" v="624" actId="20577"/>
        <pc:sldMkLst>
          <pc:docMk/>
          <pc:sldMk cId="4202875353" sldId="290"/>
        </pc:sldMkLst>
        <pc:spChg chg="mod">
          <ac:chgData name="Daniel Jones" userId="758ae2a6-f75a-4904-bb83-6ba0fa3eb1eb" providerId="ADAL" clId="{117B128A-423D-456D-82A9-6AABBFB59EED}" dt="2024-03-02T09:03:44.668" v="624" actId="20577"/>
          <ac:spMkLst>
            <pc:docMk/>
            <pc:sldMk cId="4202875353" sldId="290"/>
            <ac:spMk id="3" creationId="{49C06664-141E-A20D-0462-92478A689ABE}"/>
          </ac:spMkLst>
        </pc:spChg>
      </pc:sldChg>
      <pc:sldChg chg="modSp add mod">
        <pc:chgData name="Daniel Jones" userId="758ae2a6-f75a-4904-bb83-6ba0fa3eb1eb" providerId="ADAL" clId="{117B128A-423D-456D-82A9-6AABBFB59EED}" dt="2024-03-02T20:39:16.934" v="737" actId="20577"/>
        <pc:sldMkLst>
          <pc:docMk/>
          <pc:sldMk cId="2564159638" sldId="291"/>
        </pc:sldMkLst>
        <pc:spChg chg="mod">
          <ac:chgData name="Daniel Jones" userId="758ae2a6-f75a-4904-bb83-6ba0fa3eb1eb" providerId="ADAL" clId="{117B128A-423D-456D-82A9-6AABBFB59EED}" dt="2024-03-02T20:39:16.934" v="737" actId="20577"/>
          <ac:spMkLst>
            <pc:docMk/>
            <pc:sldMk cId="2564159638" sldId="291"/>
            <ac:spMk id="3" creationId="{49C06664-141E-A20D-0462-92478A689ABE}"/>
          </ac:spMkLst>
        </pc:spChg>
      </pc:sldChg>
      <pc:sldMasterChg chg="addSp delSp modSp mod">
        <pc:chgData name="Daniel Jones" userId="758ae2a6-f75a-4904-bb83-6ba0fa3eb1eb" providerId="ADAL" clId="{117B128A-423D-456D-82A9-6AABBFB59EED}" dt="2024-03-02T08:32:31.018" v="65"/>
        <pc:sldMasterMkLst>
          <pc:docMk/>
          <pc:sldMasterMk cId="0" sldId="2147483648"/>
        </pc:sldMasterMkLst>
        <pc:spChg chg="mod">
          <ac:chgData name="Daniel Jones" userId="758ae2a6-f75a-4904-bb83-6ba0fa3eb1eb" providerId="ADAL" clId="{117B128A-423D-456D-82A9-6AABBFB59EED}" dt="2024-03-02T08:32:30.882" v="6" actId="948"/>
          <ac:spMkLst>
            <pc:docMk/>
            <pc:sldMasterMk cId="0" sldId="2147483648"/>
            <ac:spMk id="2" creationId="{00000000-0000-0000-0000-000000000000}"/>
          </ac:spMkLst>
        </pc:spChg>
        <pc:spChg chg="add del mod modVis">
          <ac:chgData name="Daniel Jones" userId="758ae2a6-f75a-4904-bb83-6ba0fa3eb1eb" providerId="ADAL" clId="{117B128A-423D-456D-82A9-6AABBFB59EED}" dt="2024-03-02T08:32:30.959" v="50"/>
          <ac:spMkLst>
            <pc:docMk/>
            <pc:sldMasterMk cId="0" sldId="2147483648"/>
            <ac:spMk id="7" creationId="{B9E9EE44-0246-A7D6-F9DA-D1C6038874D2}"/>
          </ac:spMkLst>
        </pc:spChg>
        <pc:spChg chg="mod">
          <ac:chgData name="Daniel Jones" userId="758ae2a6-f75a-4904-bb83-6ba0fa3eb1eb" providerId="ADAL" clId="{117B128A-423D-456D-82A9-6AABBFB59EED}" dt="2024-03-02T08:32:30.878" v="5" actId="20577"/>
          <ac:spMkLst>
            <pc:docMk/>
            <pc:sldMasterMk cId="0" sldId="2147483648"/>
            <ac:spMk id="9" creationId="{00000000-0000-0000-0000-000000000000}"/>
          </ac:spMkLst>
        </pc:spChg>
        <pc:graphicFrameChg chg="add mod ord modVis replST">
          <ac:chgData name="Daniel Jones" userId="758ae2a6-f75a-4904-bb83-6ba0fa3eb1eb" providerId="ADAL" clId="{117B128A-423D-456D-82A9-6AABBFB59EED}" dt="2024-03-02T08:32:31.018" v="65"/>
          <ac:graphicFrameMkLst>
            <pc:docMk/>
            <pc:sldMasterMk cId="0" sldId="2147483648"/>
            <ac:graphicFrameMk id="8" creationId="{5D07D781-51C4-7339-CC81-0423A323F092}"/>
          </ac:graphicFrameMkLst>
        </pc:graphicFrame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GB"/>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3/2/24</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3/2/24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GB"/>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3/2/24</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GB"/>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3/2/24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GB"/>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3/2/24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3/2/24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3/2/24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GB"/>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3/2/24</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GB"/>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3/2/24</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3/2/24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3/2/24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5D07D781-51C4-7339-CC81-0423A323F092}"/>
              </a:ext>
            </a:extLst>
          </p:cNvPr>
          <p:cNvGraphicFramePr>
            <a:graphicFrameLocks noChangeAspect="1"/>
          </p:cNvGraphicFramePr>
          <p:nvPr userDrawn="1">
            <p:custDataLst>
              <p:tags r:id="rId13"/>
            </p:custDataLst>
            <p:extLst>
              <p:ext uri="{D42A27DB-BD31-4B8C-83A1-F6EECF244321}">
                <p14:modId xmlns:p14="http://schemas.microsoft.com/office/powerpoint/2010/main" val="194723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4" imgW="498" imgH="499" progId="TCLayout.ActiveDocument.1">
                  <p:embed/>
                </p:oleObj>
              </mc:Choice>
              <mc:Fallback>
                <p:oleObj name="think-cell Slide" r:id="rId14" imgW="498" imgH="499" progId="TCLayout.ActiveDocument.1">
                  <p:embed/>
                  <p:pic>
                    <p:nvPicPr>
                      <p:cNvPr id="8" name="think-cell data - do not delete" hidden="1">
                        <a:extLst>
                          <a:ext uri="{FF2B5EF4-FFF2-40B4-BE49-F238E27FC236}">
                            <a16:creationId xmlns:a16="http://schemas.microsoft.com/office/drawing/2014/main" id="{5D07D781-51C4-7339-CC81-0423A323F092}"/>
                          </a:ext>
                        </a:extLst>
                      </p:cNvPr>
                      <p:cNvPicPr/>
                      <p:nvPr/>
                    </p:nvPicPr>
                    <p:blipFill>
                      <a:blip r:embed="rId15"/>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3/2/24</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1.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1.e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s://www.biblegateway.com/passage/?search=1%20Kings%2021&amp;version=NIV#fen-NIV-9473a"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F577D-D6F4-AACA-165A-9137FCAC1B1A}"/>
              </a:ext>
            </a:extLst>
          </p:cNvPr>
          <p:cNvSpPr>
            <a:spLocks noGrp="1"/>
          </p:cNvSpPr>
          <p:nvPr>
            <p:ph type="ctrTitle"/>
          </p:nvPr>
        </p:nvSpPr>
        <p:spPr/>
        <p:txBody>
          <a:bodyPr/>
          <a:lstStyle/>
          <a:p>
            <a:r>
              <a:rPr lang="en-US" dirty="0"/>
              <a:t>1 kings 21</a:t>
            </a:r>
          </a:p>
        </p:txBody>
      </p:sp>
      <p:sp>
        <p:nvSpPr>
          <p:cNvPr id="3" name="Subtitle 2">
            <a:extLst>
              <a:ext uri="{FF2B5EF4-FFF2-40B4-BE49-F238E27FC236}">
                <a16:creationId xmlns:a16="http://schemas.microsoft.com/office/drawing/2014/main" id="{03F6ADC4-AA89-9436-82F7-DA50F8FF301B}"/>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7412222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EAC29-C8D8-4A78-762E-C7141366179E}"/>
              </a:ext>
            </a:extLst>
          </p:cNvPr>
          <p:cNvSpPr>
            <a:spLocks noGrp="1"/>
          </p:cNvSpPr>
          <p:nvPr>
            <p:ph type="title"/>
          </p:nvPr>
        </p:nvSpPr>
        <p:spPr>
          <a:xfrm>
            <a:off x="1371600" y="355817"/>
            <a:ext cx="9601200" cy="1485900"/>
          </a:xfrm>
        </p:spPr>
        <p:txBody>
          <a:bodyPr/>
          <a:lstStyle/>
          <a:p>
            <a:pPr algn="ctr"/>
            <a:r>
              <a:rPr lang="en-US" dirty="0"/>
              <a:t>Who’s who?</a:t>
            </a:r>
          </a:p>
        </p:txBody>
      </p:sp>
      <p:pic>
        <p:nvPicPr>
          <p:cNvPr id="5" name="Picture 4">
            <a:extLst>
              <a:ext uri="{FF2B5EF4-FFF2-40B4-BE49-F238E27FC236}">
                <a16:creationId xmlns:a16="http://schemas.microsoft.com/office/drawing/2014/main" id="{B6AF1B38-5576-DD72-684E-40D878F432A4}"/>
              </a:ext>
            </a:extLst>
          </p:cNvPr>
          <p:cNvPicPr>
            <a:picLocks noChangeAspect="1"/>
          </p:cNvPicPr>
          <p:nvPr/>
        </p:nvPicPr>
        <p:blipFill>
          <a:blip r:embed="rId2"/>
          <a:stretch>
            <a:fillRect/>
          </a:stretch>
        </p:blipFill>
        <p:spPr>
          <a:xfrm>
            <a:off x="1591835" y="1098767"/>
            <a:ext cx="1167317" cy="3130062"/>
          </a:xfrm>
          <a:prstGeom prst="rect">
            <a:avLst/>
          </a:prstGeom>
        </p:spPr>
      </p:pic>
      <p:pic>
        <p:nvPicPr>
          <p:cNvPr id="7" name="Picture 6" descr="A cartoon of a person wearing a garment&#10;&#10;Description automatically generated">
            <a:extLst>
              <a:ext uri="{FF2B5EF4-FFF2-40B4-BE49-F238E27FC236}">
                <a16:creationId xmlns:a16="http://schemas.microsoft.com/office/drawing/2014/main" id="{21CF33BF-DEAE-8B5B-039A-4EAAEA7E513C}"/>
              </a:ext>
            </a:extLst>
          </p:cNvPr>
          <p:cNvPicPr>
            <a:picLocks noChangeAspect="1"/>
          </p:cNvPicPr>
          <p:nvPr/>
        </p:nvPicPr>
        <p:blipFill>
          <a:blip r:embed="rId3"/>
          <a:stretch>
            <a:fillRect/>
          </a:stretch>
        </p:blipFill>
        <p:spPr>
          <a:xfrm>
            <a:off x="4283964" y="1098767"/>
            <a:ext cx="1167317" cy="3130062"/>
          </a:xfrm>
          <a:prstGeom prst="rect">
            <a:avLst/>
          </a:prstGeom>
        </p:spPr>
      </p:pic>
      <p:pic>
        <p:nvPicPr>
          <p:cNvPr id="9" name="Picture 8" descr="A cartoon of a person wearing a hat&#10;&#10;Description automatically generated">
            <a:extLst>
              <a:ext uri="{FF2B5EF4-FFF2-40B4-BE49-F238E27FC236}">
                <a16:creationId xmlns:a16="http://schemas.microsoft.com/office/drawing/2014/main" id="{3A68092A-0A3F-46AC-355D-FC33D9DD5B06}"/>
              </a:ext>
            </a:extLst>
          </p:cNvPr>
          <p:cNvPicPr>
            <a:picLocks noChangeAspect="1"/>
          </p:cNvPicPr>
          <p:nvPr/>
        </p:nvPicPr>
        <p:blipFill>
          <a:blip r:embed="rId4"/>
          <a:stretch>
            <a:fillRect/>
          </a:stretch>
        </p:blipFill>
        <p:spPr>
          <a:xfrm>
            <a:off x="6976093" y="1098767"/>
            <a:ext cx="1167317" cy="3130062"/>
          </a:xfrm>
          <a:prstGeom prst="rect">
            <a:avLst/>
          </a:prstGeom>
        </p:spPr>
      </p:pic>
      <p:pic>
        <p:nvPicPr>
          <p:cNvPr id="11" name="Picture 10" descr="A cartoon of a person with his arm raised&#10;&#10;Description automatically generated">
            <a:extLst>
              <a:ext uri="{FF2B5EF4-FFF2-40B4-BE49-F238E27FC236}">
                <a16:creationId xmlns:a16="http://schemas.microsoft.com/office/drawing/2014/main" id="{D41C9C51-8174-7CAC-0958-96D25C3C15BA}"/>
              </a:ext>
            </a:extLst>
          </p:cNvPr>
          <p:cNvPicPr>
            <a:picLocks noChangeAspect="1"/>
          </p:cNvPicPr>
          <p:nvPr/>
        </p:nvPicPr>
        <p:blipFill>
          <a:blip r:embed="rId5"/>
          <a:stretch>
            <a:fillRect/>
          </a:stretch>
        </p:blipFill>
        <p:spPr>
          <a:xfrm>
            <a:off x="9805482" y="1098767"/>
            <a:ext cx="1167318" cy="3130062"/>
          </a:xfrm>
          <a:prstGeom prst="rect">
            <a:avLst/>
          </a:prstGeom>
        </p:spPr>
      </p:pic>
      <p:sp>
        <p:nvSpPr>
          <p:cNvPr id="12" name="TextBox 11">
            <a:extLst>
              <a:ext uri="{FF2B5EF4-FFF2-40B4-BE49-F238E27FC236}">
                <a16:creationId xmlns:a16="http://schemas.microsoft.com/office/drawing/2014/main" id="{29D304B1-BC60-C8F5-5F1E-AC815E818901}"/>
              </a:ext>
            </a:extLst>
          </p:cNvPr>
          <p:cNvSpPr txBox="1"/>
          <p:nvPr/>
        </p:nvSpPr>
        <p:spPr>
          <a:xfrm>
            <a:off x="879128" y="4441954"/>
            <a:ext cx="2592729" cy="2693045"/>
          </a:xfrm>
          <a:prstGeom prst="rect">
            <a:avLst/>
          </a:prstGeom>
          <a:noFill/>
        </p:spPr>
        <p:txBody>
          <a:bodyPr wrap="square" rtlCol="0">
            <a:spAutoFit/>
          </a:bodyPr>
          <a:lstStyle/>
          <a:p>
            <a:r>
              <a:rPr lang="en-US" sz="1600" b="1" dirty="0"/>
              <a:t>KING AHAB</a:t>
            </a:r>
          </a:p>
          <a:p>
            <a:pPr marL="285750" indent="-285750">
              <a:buFont typeface="Arial" panose="020B0604020202020204" pitchFamily="34" charset="0"/>
              <a:buChar char="•"/>
            </a:pPr>
            <a:r>
              <a:rPr lang="en-US" sz="1500" dirty="0"/>
              <a:t>King of Israel</a:t>
            </a:r>
          </a:p>
          <a:p>
            <a:pPr marL="285750" indent="-285750">
              <a:buFont typeface="Arial" panose="020B0604020202020204" pitchFamily="34" charset="0"/>
              <a:buChar char="•"/>
            </a:pPr>
            <a:r>
              <a:rPr lang="en-US" sz="1500" dirty="0"/>
              <a:t>‘</a:t>
            </a:r>
            <a:r>
              <a:rPr lang="en-GB" sz="1500" dirty="0">
                <a:cs typeface="Times New Roman" panose="02020603050405020304" pitchFamily="18" charset="0"/>
              </a:rPr>
              <a:t>D</a:t>
            </a:r>
            <a:r>
              <a:rPr lang="en-GB" sz="1500" dirty="0">
                <a:effectLst/>
                <a:ea typeface="Calibri" panose="020F0502020204030204" pitchFamily="34" charset="0"/>
                <a:cs typeface="Times New Roman" panose="02020603050405020304" pitchFamily="18" charset="0"/>
              </a:rPr>
              <a:t>id more evil in the eyes of the Lord before any of those before him’.</a:t>
            </a:r>
            <a:r>
              <a:rPr lang="en-GB" sz="1500" dirty="0">
                <a:effectLst/>
              </a:rPr>
              <a:t> </a:t>
            </a:r>
            <a:endParaRPr lang="en-US" sz="1500" dirty="0">
              <a:effectLst/>
            </a:endParaRPr>
          </a:p>
          <a:p>
            <a:pPr marL="285750" indent="-285750">
              <a:buFont typeface="Arial" panose="020B0604020202020204" pitchFamily="34" charset="0"/>
              <a:buChar char="•"/>
            </a:pPr>
            <a:r>
              <a:rPr lang="en-US" sz="1500" dirty="0"/>
              <a:t>Defeated King of Syria with God’s help in the previous chapter.</a:t>
            </a:r>
          </a:p>
          <a:p>
            <a:pPr marL="285750" indent="-285750">
              <a:buFont typeface="Arial" panose="020B0604020202020204" pitchFamily="34" charset="0"/>
              <a:buChar char="•"/>
            </a:pPr>
            <a:r>
              <a:rPr lang="en-US" sz="1500" dirty="0"/>
              <a:t>Decides that he wants something that’s not his</a:t>
            </a:r>
          </a:p>
          <a:p>
            <a:endParaRPr lang="en-US" b="1" dirty="0"/>
          </a:p>
        </p:txBody>
      </p:sp>
      <p:sp>
        <p:nvSpPr>
          <p:cNvPr id="13" name="TextBox 12">
            <a:extLst>
              <a:ext uri="{FF2B5EF4-FFF2-40B4-BE49-F238E27FC236}">
                <a16:creationId xmlns:a16="http://schemas.microsoft.com/office/drawing/2014/main" id="{6C924D80-DCD7-7C3B-41F6-CE0391FE2610}"/>
              </a:ext>
            </a:extLst>
          </p:cNvPr>
          <p:cNvSpPr txBox="1"/>
          <p:nvPr/>
        </p:nvSpPr>
        <p:spPr>
          <a:xfrm>
            <a:off x="3809452" y="4417976"/>
            <a:ext cx="2592729" cy="2308324"/>
          </a:xfrm>
          <a:prstGeom prst="rect">
            <a:avLst/>
          </a:prstGeom>
          <a:noFill/>
        </p:spPr>
        <p:txBody>
          <a:bodyPr wrap="square" rtlCol="0">
            <a:spAutoFit/>
          </a:bodyPr>
          <a:lstStyle/>
          <a:p>
            <a:r>
              <a:rPr lang="en-US" sz="1600" b="1" dirty="0"/>
              <a:t>NABOTH</a:t>
            </a:r>
          </a:p>
          <a:p>
            <a:pPr marL="285750" indent="-285750">
              <a:buFont typeface="Arial" panose="020B0604020202020204" pitchFamily="34" charset="0"/>
              <a:buChar char="•"/>
            </a:pPr>
            <a:r>
              <a:rPr lang="en-US" sz="1600" dirty="0"/>
              <a:t>Came from Jezreel, the capital of Ahab’s Kingdom</a:t>
            </a:r>
          </a:p>
          <a:p>
            <a:pPr marL="285750" indent="-285750">
              <a:buFont typeface="Arial" panose="020B0604020202020204" pitchFamily="34" charset="0"/>
              <a:buChar char="•"/>
            </a:pPr>
            <a:r>
              <a:rPr lang="en-GB" sz="1600" dirty="0"/>
              <a:t>Owns a vineyard near Ahab’s palace,</a:t>
            </a:r>
            <a:r>
              <a:rPr lang="en-GB" sz="1600" dirty="0">
                <a:cs typeface="Times New Roman" panose="02020603050405020304" pitchFamily="18" charset="0"/>
              </a:rPr>
              <a:t> which Ahab decides he wants, but Naboth refuses to give it to him</a:t>
            </a:r>
            <a:endParaRPr lang="en-US" b="1" dirty="0"/>
          </a:p>
        </p:txBody>
      </p:sp>
      <p:sp>
        <p:nvSpPr>
          <p:cNvPr id="14" name="TextBox 13">
            <a:extLst>
              <a:ext uri="{FF2B5EF4-FFF2-40B4-BE49-F238E27FC236}">
                <a16:creationId xmlns:a16="http://schemas.microsoft.com/office/drawing/2014/main" id="{8D96871C-BBA0-FFAE-BEF5-D78B0A9E9729}"/>
              </a:ext>
            </a:extLst>
          </p:cNvPr>
          <p:cNvSpPr txBox="1"/>
          <p:nvPr/>
        </p:nvSpPr>
        <p:spPr>
          <a:xfrm>
            <a:off x="6575802" y="4441954"/>
            <a:ext cx="2592729" cy="2416046"/>
          </a:xfrm>
          <a:prstGeom prst="rect">
            <a:avLst/>
          </a:prstGeom>
          <a:noFill/>
        </p:spPr>
        <p:txBody>
          <a:bodyPr wrap="square" rtlCol="0">
            <a:spAutoFit/>
          </a:bodyPr>
          <a:lstStyle/>
          <a:p>
            <a:r>
              <a:rPr lang="en-US" sz="1600" b="1" dirty="0"/>
              <a:t>JEZEBEL</a:t>
            </a:r>
          </a:p>
          <a:p>
            <a:pPr marL="285750" indent="-285750">
              <a:buFont typeface="Arial" panose="020B0604020202020204" pitchFamily="34" charset="0"/>
              <a:buChar char="•"/>
            </a:pPr>
            <a:r>
              <a:rPr lang="en-US" sz="1500" dirty="0"/>
              <a:t>King Ahab’s wife</a:t>
            </a:r>
          </a:p>
          <a:p>
            <a:pPr marL="285750" indent="-285750">
              <a:buFont typeface="Arial" panose="020B0604020202020204" pitchFamily="34" charset="0"/>
              <a:buChar char="•"/>
            </a:pPr>
            <a:r>
              <a:rPr lang="en-US" sz="1500" dirty="0"/>
              <a:t>Comes from Sidon, and introduces Israel to worship other gods, such as Baal.</a:t>
            </a:r>
          </a:p>
          <a:p>
            <a:pPr marL="285750" indent="-285750">
              <a:buFont typeface="Arial" panose="020B0604020202020204" pitchFamily="34" charset="0"/>
              <a:buChar char="•"/>
            </a:pPr>
            <a:r>
              <a:rPr lang="en-US" sz="1500" dirty="0"/>
              <a:t>Not a very nice lady</a:t>
            </a:r>
          </a:p>
          <a:p>
            <a:pPr marL="285750" indent="-285750">
              <a:buFont typeface="Arial" panose="020B0604020202020204" pitchFamily="34" charset="0"/>
              <a:buChar char="•"/>
            </a:pPr>
            <a:r>
              <a:rPr lang="en-US" sz="1500" dirty="0"/>
              <a:t>Comes up with a scheme for Ahab to get Naboth’s vineyard</a:t>
            </a:r>
          </a:p>
        </p:txBody>
      </p:sp>
      <p:sp>
        <p:nvSpPr>
          <p:cNvPr id="15" name="TextBox 14">
            <a:extLst>
              <a:ext uri="{FF2B5EF4-FFF2-40B4-BE49-F238E27FC236}">
                <a16:creationId xmlns:a16="http://schemas.microsoft.com/office/drawing/2014/main" id="{992982A5-1C3D-44A2-A552-66D9D7C4810B}"/>
              </a:ext>
            </a:extLst>
          </p:cNvPr>
          <p:cNvSpPr txBox="1"/>
          <p:nvPr/>
        </p:nvSpPr>
        <p:spPr>
          <a:xfrm>
            <a:off x="9342152" y="4412710"/>
            <a:ext cx="2592729" cy="2693045"/>
          </a:xfrm>
          <a:prstGeom prst="rect">
            <a:avLst/>
          </a:prstGeom>
          <a:noFill/>
        </p:spPr>
        <p:txBody>
          <a:bodyPr wrap="square" rtlCol="0">
            <a:spAutoFit/>
          </a:bodyPr>
          <a:lstStyle/>
          <a:p>
            <a:r>
              <a:rPr lang="en-US" sz="1600" b="1" dirty="0"/>
              <a:t>ELIJAH</a:t>
            </a:r>
          </a:p>
          <a:p>
            <a:pPr marL="285750" indent="-285750">
              <a:buFont typeface="Arial" panose="020B0604020202020204" pitchFamily="34" charset="0"/>
              <a:buChar char="•"/>
            </a:pPr>
            <a:r>
              <a:rPr lang="en-US" sz="1500" dirty="0"/>
              <a:t>Prophet </a:t>
            </a:r>
          </a:p>
          <a:p>
            <a:pPr marL="285750" indent="-285750">
              <a:buFont typeface="Arial" panose="020B0604020202020204" pitchFamily="34" charset="0"/>
              <a:buChar char="•"/>
            </a:pPr>
            <a:r>
              <a:rPr lang="en-GB" sz="1500" dirty="0">
                <a:effectLst/>
              </a:rPr>
              <a:t>Showdown with Prophe</a:t>
            </a:r>
            <a:r>
              <a:rPr lang="en-GB" sz="1500" dirty="0"/>
              <a:t>ts of Baal on Mount Carmel</a:t>
            </a:r>
            <a:endParaRPr lang="en-US" sz="1500" dirty="0">
              <a:effectLst/>
            </a:endParaRPr>
          </a:p>
          <a:p>
            <a:pPr marL="285750" indent="-285750">
              <a:buFont typeface="Arial" panose="020B0604020202020204" pitchFamily="34" charset="0"/>
              <a:buChar char="•"/>
            </a:pPr>
            <a:r>
              <a:rPr lang="en-US" sz="1500" dirty="0"/>
              <a:t>Ran away when he heard Jezebel wanted to kill him</a:t>
            </a:r>
          </a:p>
          <a:p>
            <a:pPr marL="285750" indent="-285750">
              <a:buFont typeface="Arial" panose="020B0604020202020204" pitchFamily="34" charset="0"/>
              <a:buChar char="•"/>
            </a:pPr>
            <a:r>
              <a:rPr lang="en-US" sz="1500" dirty="0"/>
              <a:t>Encountered God in a cave in Mount Horeb</a:t>
            </a:r>
          </a:p>
          <a:p>
            <a:pPr marL="285750" indent="-285750">
              <a:buFont typeface="Arial" panose="020B0604020202020204" pitchFamily="34" charset="0"/>
              <a:buChar char="•"/>
            </a:pPr>
            <a:r>
              <a:rPr lang="en-US" sz="1500" dirty="0"/>
              <a:t>Brings God’s word to Ahab in this chapter</a:t>
            </a:r>
          </a:p>
          <a:p>
            <a:endParaRPr lang="en-US" b="1" dirty="0"/>
          </a:p>
        </p:txBody>
      </p:sp>
    </p:spTree>
    <p:extLst>
      <p:ext uri="{BB962C8B-B14F-4D97-AF65-F5344CB8AC3E}">
        <p14:creationId xmlns:p14="http://schemas.microsoft.com/office/powerpoint/2010/main" val="3064626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77C11-82E3-D3AF-35F9-CB5BB5EF3571}"/>
              </a:ext>
            </a:extLst>
          </p:cNvPr>
          <p:cNvSpPr>
            <a:spLocks noGrp="1"/>
          </p:cNvSpPr>
          <p:nvPr>
            <p:ph type="title"/>
          </p:nvPr>
        </p:nvSpPr>
        <p:spPr/>
        <p:txBody>
          <a:bodyPr/>
          <a:lstStyle/>
          <a:p>
            <a:pPr algn="ctr"/>
            <a:r>
              <a:rPr lang="en-US" dirty="0"/>
              <a:t>1 Kings 21:1-3</a:t>
            </a:r>
          </a:p>
        </p:txBody>
      </p:sp>
      <p:sp>
        <p:nvSpPr>
          <p:cNvPr id="3" name="Content Placeholder 2">
            <a:extLst>
              <a:ext uri="{FF2B5EF4-FFF2-40B4-BE49-F238E27FC236}">
                <a16:creationId xmlns:a16="http://schemas.microsoft.com/office/drawing/2014/main" id="{F4A7328D-FBC7-DA7C-64B4-CBB750FC6CF0}"/>
              </a:ext>
            </a:extLst>
          </p:cNvPr>
          <p:cNvSpPr>
            <a:spLocks noGrp="1"/>
          </p:cNvSpPr>
          <p:nvPr>
            <p:ph idx="1"/>
          </p:nvPr>
        </p:nvSpPr>
        <p:spPr>
          <a:xfrm>
            <a:off x="1371600" y="1805651"/>
            <a:ext cx="9601200" cy="4061749"/>
          </a:xfrm>
        </p:spPr>
        <p:txBody>
          <a:bodyPr>
            <a:normAutofit/>
          </a:bodyPr>
          <a:lstStyle/>
          <a:p>
            <a:pPr marL="0" indent="0" algn="l">
              <a:buNone/>
            </a:pPr>
            <a:r>
              <a:rPr lang="en-GB" sz="2500" b="0" i="0" dirty="0">
                <a:solidFill>
                  <a:srgbClr val="000000"/>
                </a:solidFill>
                <a:effectLst/>
              </a:rPr>
              <a:t>Some time later there was an incident involving a vineyard belonging to Naboth the </a:t>
            </a:r>
            <a:r>
              <a:rPr lang="en-GB" sz="2500" b="0" i="0" dirty="0" err="1">
                <a:solidFill>
                  <a:srgbClr val="000000"/>
                </a:solidFill>
                <a:effectLst/>
              </a:rPr>
              <a:t>Jezreelite</a:t>
            </a:r>
            <a:r>
              <a:rPr lang="en-GB" sz="2500" b="0" i="0" dirty="0">
                <a:solidFill>
                  <a:srgbClr val="000000"/>
                </a:solidFill>
                <a:effectLst/>
              </a:rPr>
              <a:t>. The vineyard was in Jezreel, close to the palace of Ahab king of Samaria. </a:t>
            </a:r>
            <a:r>
              <a:rPr lang="en-GB" sz="2500" b="1" i="0" baseline="30000" dirty="0">
                <a:solidFill>
                  <a:srgbClr val="000000"/>
                </a:solidFill>
                <a:effectLst/>
              </a:rPr>
              <a:t>2 </a:t>
            </a:r>
            <a:r>
              <a:rPr lang="en-GB" sz="2500" b="0" i="0" dirty="0">
                <a:solidFill>
                  <a:srgbClr val="000000"/>
                </a:solidFill>
                <a:effectLst/>
              </a:rPr>
              <a:t>Ahab said to Naboth, “Let me have your vineyard to use for a vegetable garden, since it is close to my palace. In exchange I will give you a better vineyard or, if you prefer, I will pay you whatever it is worth.”</a:t>
            </a:r>
          </a:p>
          <a:p>
            <a:pPr marL="0" indent="0" algn="l">
              <a:buNone/>
            </a:pPr>
            <a:r>
              <a:rPr lang="en-GB" sz="2500" b="1" i="0" baseline="30000" dirty="0">
                <a:solidFill>
                  <a:srgbClr val="000000"/>
                </a:solidFill>
                <a:effectLst/>
              </a:rPr>
              <a:t>3 </a:t>
            </a:r>
            <a:r>
              <a:rPr lang="en-GB" sz="2500" b="0" i="0" dirty="0">
                <a:solidFill>
                  <a:srgbClr val="000000"/>
                </a:solidFill>
                <a:effectLst/>
              </a:rPr>
              <a:t>But Naboth replied, “The </a:t>
            </a:r>
            <a:r>
              <a:rPr lang="en-GB" sz="2500" b="0" i="0" cap="small" dirty="0">
                <a:solidFill>
                  <a:srgbClr val="000000"/>
                </a:solidFill>
                <a:effectLst/>
              </a:rPr>
              <a:t>Lord</a:t>
            </a:r>
            <a:r>
              <a:rPr lang="en-GB" sz="2500" b="0" i="0" dirty="0">
                <a:solidFill>
                  <a:srgbClr val="000000"/>
                </a:solidFill>
                <a:effectLst/>
              </a:rPr>
              <a:t> forbid that I should give you the inheritance of my ancestors.”</a:t>
            </a:r>
          </a:p>
          <a:p>
            <a:pPr marL="0" indent="0">
              <a:buNone/>
            </a:pPr>
            <a:endParaRPr lang="en-US" dirty="0"/>
          </a:p>
        </p:txBody>
      </p:sp>
    </p:spTree>
    <p:extLst>
      <p:ext uri="{BB962C8B-B14F-4D97-AF65-F5344CB8AC3E}">
        <p14:creationId xmlns:p14="http://schemas.microsoft.com/office/powerpoint/2010/main" val="380120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6F9A4-4F36-D486-117C-B7DB8078803C}"/>
              </a:ext>
            </a:extLst>
          </p:cNvPr>
          <p:cNvSpPr>
            <a:spLocks noGrp="1"/>
          </p:cNvSpPr>
          <p:nvPr>
            <p:ph type="title"/>
          </p:nvPr>
        </p:nvSpPr>
        <p:spPr>
          <a:xfrm>
            <a:off x="1295400" y="2686050"/>
            <a:ext cx="9601200" cy="1485900"/>
          </a:xfrm>
        </p:spPr>
        <p:txBody>
          <a:bodyPr>
            <a:normAutofit/>
          </a:bodyPr>
          <a:lstStyle/>
          <a:p>
            <a:pPr algn="ctr"/>
            <a:r>
              <a:rPr lang="en-US" sz="5500" b="1" dirty="0"/>
              <a:t>AHAB’S DESIRE FOR MORE</a:t>
            </a:r>
          </a:p>
        </p:txBody>
      </p:sp>
    </p:spTree>
    <p:extLst>
      <p:ext uri="{BB962C8B-B14F-4D97-AF65-F5344CB8AC3E}">
        <p14:creationId xmlns:p14="http://schemas.microsoft.com/office/powerpoint/2010/main" val="37299825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156F3AB-691A-91F7-DE38-168F3ABC03C3}"/>
              </a:ext>
            </a:extLst>
          </p:cNvPr>
          <p:cNvSpPr>
            <a:spLocks noGrp="1"/>
          </p:cNvSpPr>
          <p:nvPr>
            <p:ph idx="1"/>
          </p:nvPr>
        </p:nvSpPr>
        <p:spPr>
          <a:xfrm>
            <a:off x="1295400" y="1638300"/>
            <a:ext cx="9601200" cy="3581400"/>
          </a:xfrm>
        </p:spPr>
        <p:txBody>
          <a:bodyPr>
            <a:normAutofit fontScale="92500" lnSpcReduction="20000"/>
          </a:bodyPr>
          <a:lstStyle/>
          <a:p>
            <a:pPr marL="0" indent="0" algn="ctr">
              <a:buNone/>
            </a:pPr>
            <a:r>
              <a:rPr lang="en-US" sz="5500" dirty="0"/>
              <a:t>1 Kings 20:28</a:t>
            </a:r>
          </a:p>
          <a:p>
            <a:pPr marL="0" indent="0" algn="ctr">
              <a:buNone/>
            </a:pPr>
            <a:r>
              <a:rPr lang="en-US" sz="5500" dirty="0"/>
              <a:t>  </a:t>
            </a:r>
          </a:p>
          <a:p>
            <a:pPr marL="0" indent="0" algn="ctr">
              <a:buNone/>
            </a:pPr>
            <a:r>
              <a:rPr lang="en-US" sz="5500" dirty="0"/>
              <a:t>‘…I will deliver this vast army into your hands, and you will know that I am the Lord.’</a:t>
            </a:r>
          </a:p>
          <a:p>
            <a:endParaRPr lang="en-US" dirty="0"/>
          </a:p>
        </p:txBody>
      </p:sp>
    </p:spTree>
    <p:extLst>
      <p:ext uri="{BB962C8B-B14F-4D97-AF65-F5344CB8AC3E}">
        <p14:creationId xmlns:p14="http://schemas.microsoft.com/office/powerpoint/2010/main" val="19217425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156F3AB-691A-91F7-DE38-168F3ABC03C3}"/>
              </a:ext>
            </a:extLst>
          </p:cNvPr>
          <p:cNvSpPr>
            <a:spLocks noGrp="1"/>
          </p:cNvSpPr>
          <p:nvPr>
            <p:ph idx="1"/>
          </p:nvPr>
        </p:nvSpPr>
        <p:spPr>
          <a:xfrm>
            <a:off x="1295400" y="1638300"/>
            <a:ext cx="9601200" cy="3581400"/>
          </a:xfrm>
        </p:spPr>
        <p:txBody>
          <a:bodyPr>
            <a:normAutofit fontScale="62500" lnSpcReduction="20000"/>
          </a:bodyPr>
          <a:lstStyle/>
          <a:p>
            <a:pPr marL="0" lvl="0" indent="0" algn="ctr">
              <a:buNone/>
            </a:pPr>
            <a:r>
              <a:rPr lang="en-GB" sz="5500" kern="100" dirty="0">
                <a:effectLst/>
                <a:ea typeface="Calibri" panose="020F0502020204030204" pitchFamily="34" charset="0"/>
                <a:cs typeface="Calibri" panose="020F0502020204030204" pitchFamily="34" charset="0"/>
              </a:rPr>
              <a:t>Philippians 4:12-13</a:t>
            </a:r>
          </a:p>
          <a:p>
            <a:pPr marL="0" lvl="0" indent="0" algn="ctr">
              <a:buNone/>
            </a:pPr>
            <a:endParaRPr lang="en-GB" sz="5500" kern="100" dirty="0">
              <a:effectLst/>
              <a:ea typeface="Calibri" panose="020F0502020204030204" pitchFamily="34" charset="0"/>
              <a:cs typeface="Times New Roman" panose="02020603050405020304" pitchFamily="18" charset="0"/>
            </a:endParaRPr>
          </a:p>
          <a:p>
            <a:pPr marL="73152" indent="0" algn="ctr">
              <a:buNone/>
            </a:pPr>
            <a:r>
              <a:rPr lang="en-GB" sz="5500" b="1" kern="100" baseline="30000" dirty="0">
                <a:solidFill>
                  <a:srgbClr val="000000"/>
                </a:solidFill>
                <a:effectLst/>
                <a:ea typeface="Calibri" panose="020F0502020204030204" pitchFamily="34" charset="0"/>
                <a:cs typeface="Calibri" panose="020F0502020204030204" pitchFamily="34" charset="0"/>
              </a:rPr>
              <a:t>12 </a:t>
            </a:r>
            <a:r>
              <a:rPr lang="en-GB" sz="5500" kern="100" dirty="0">
                <a:solidFill>
                  <a:srgbClr val="000000"/>
                </a:solidFill>
                <a:effectLst/>
                <a:ea typeface="Calibri" panose="020F0502020204030204" pitchFamily="34" charset="0"/>
                <a:cs typeface="Calibri" panose="020F0502020204030204" pitchFamily="34" charset="0"/>
              </a:rPr>
              <a:t>I know what it is to be in need, and I know what it is to have plenty. I have learned the secret of being content in any and every situation, whether well fed or hungry, whether living in plenty or in want. </a:t>
            </a:r>
            <a:r>
              <a:rPr lang="en-GB" sz="5500" b="1" kern="100" baseline="30000" dirty="0">
                <a:solidFill>
                  <a:srgbClr val="000000"/>
                </a:solidFill>
                <a:effectLst/>
                <a:ea typeface="Calibri" panose="020F0502020204030204" pitchFamily="34" charset="0"/>
                <a:cs typeface="Calibri" panose="020F0502020204030204" pitchFamily="34" charset="0"/>
              </a:rPr>
              <a:t>13 </a:t>
            </a:r>
            <a:r>
              <a:rPr lang="en-GB" sz="5500" kern="100" dirty="0">
                <a:solidFill>
                  <a:srgbClr val="000000"/>
                </a:solidFill>
                <a:effectLst/>
                <a:ea typeface="Calibri" panose="020F0502020204030204" pitchFamily="34" charset="0"/>
                <a:cs typeface="Calibri" panose="020F0502020204030204" pitchFamily="34" charset="0"/>
              </a:rPr>
              <a:t>I can do all this through him who gives me strength.</a:t>
            </a:r>
            <a:endParaRPr lang="en-GB" sz="5500" kern="100" dirty="0">
              <a:effectLst/>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6587671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2BEBE24-E96B-6A9D-AD0E-37DB82590AA8}"/>
              </a:ext>
            </a:extLst>
          </p:cNvPr>
          <p:cNvSpPr>
            <a:spLocks noGrp="1"/>
          </p:cNvSpPr>
          <p:nvPr>
            <p:ph idx="1"/>
          </p:nvPr>
        </p:nvSpPr>
        <p:spPr>
          <a:xfrm>
            <a:off x="1295400" y="1638300"/>
            <a:ext cx="9601200" cy="3581400"/>
          </a:xfrm>
        </p:spPr>
        <p:txBody>
          <a:bodyPr>
            <a:normAutofit fontScale="77500" lnSpcReduction="20000"/>
          </a:bodyPr>
          <a:lstStyle/>
          <a:p>
            <a:pPr marL="0" lvl="0" indent="0" algn="ctr">
              <a:buNone/>
            </a:pPr>
            <a:r>
              <a:rPr lang="en-GB" sz="5500" kern="100" dirty="0">
                <a:effectLst/>
                <a:ea typeface="Calibri" panose="020F0502020204030204" pitchFamily="34" charset="0"/>
                <a:cs typeface="Calibri" panose="020F0502020204030204" pitchFamily="34" charset="0"/>
              </a:rPr>
              <a:t>Luke 22:42-43 </a:t>
            </a:r>
            <a:endParaRPr lang="en-GB" sz="5500" kern="100" dirty="0">
              <a:effectLst/>
              <a:ea typeface="Calibri" panose="020F0502020204030204" pitchFamily="34" charset="0"/>
              <a:cs typeface="Times New Roman" panose="02020603050405020304" pitchFamily="18" charset="0"/>
            </a:endParaRPr>
          </a:p>
          <a:p>
            <a:pPr marL="0" lvl="0" indent="0">
              <a:buNone/>
            </a:pPr>
            <a:endParaRPr lang="en-GB" sz="5500" kern="100" dirty="0">
              <a:solidFill>
                <a:srgbClr val="000000"/>
              </a:solidFill>
              <a:effectLst/>
              <a:ea typeface="Calibri" panose="020F0502020204030204" pitchFamily="34" charset="0"/>
              <a:cs typeface="Calibri" panose="020F0502020204030204" pitchFamily="34" charset="0"/>
            </a:endParaRPr>
          </a:p>
          <a:p>
            <a:pPr marL="0" lvl="0" indent="0" algn="ctr">
              <a:buNone/>
            </a:pPr>
            <a:r>
              <a:rPr lang="en-GB" sz="5500" kern="100" dirty="0">
                <a:solidFill>
                  <a:srgbClr val="000000"/>
                </a:solidFill>
                <a:effectLst/>
                <a:ea typeface="Calibri" panose="020F0502020204030204" pitchFamily="34" charset="0"/>
                <a:cs typeface="Calibri" panose="020F0502020204030204" pitchFamily="34" charset="0"/>
              </a:rPr>
              <a:t>Father, if you are willing, take this cup from me; yet not my will, but yours be done.” </a:t>
            </a:r>
            <a:r>
              <a:rPr lang="en-GB" sz="5500" b="1" kern="100" baseline="30000" dirty="0">
                <a:solidFill>
                  <a:srgbClr val="000000"/>
                </a:solidFill>
                <a:effectLst/>
                <a:ea typeface="Calibri" panose="020F0502020204030204" pitchFamily="34" charset="0"/>
                <a:cs typeface="Calibri" panose="020F0502020204030204" pitchFamily="34" charset="0"/>
              </a:rPr>
              <a:t>43 </a:t>
            </a:r>
            <a:r>
              <a:rPr lang="en-GB" sz="5500" kern="100" dirty="0">
                <a:solidFill>
                  <a:srgbClr val="000000"/>
                </a:solidFill>
                <a:effectLst/>
                <a:ea typeface="Calibri" panose="020F0502020204030204" pitchFamily="34" charset="0"/>
                <a:cs typeface="Calibri" panose="020F0502020204030204" pitchFamily="34" charset="0"/>
              </a:rPr>
              <a:t>An angel from heaven appeared to him and strengthened him. </a:t>
            </a:r>
            <a:endParaRPr lang="en-GB" sz="5500" kern="100" dirty="0">
              <a:effectLst/>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13401841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BCA9435-5E06-2490-9657-D7EB1AF9F028}"/>
              </a:ext>
            </a:extLst>
          </p:cNvPr>
          <p:cNvSpPr>
            <a:spLocks noGrp="1"/>
          </p:cNvSpPr>
          <p:nvPr>
            <p:ph idx="1"/>
          </p:nvPr>
        </p:nvSpPr>
        <p:spPr>
          <a:xfrm>
            <a:off x="1295400" y="2450939"/>
            <a:ext cx="9601200" cy="1195086"/>
          </a:xfrm>
        </p:spPr>
        <p:txBody>
          <a:bodyPr>
            <a:normAutofit fontScale="85000" lnSpcReduction="20000"/>
          </a:bodyPr>
          <a:lstStyle/>
          <a:p>
            <a:pPr marL="0" indent="0" algn="ctr">
              <a:buNone/>
            </a:pPr>
            <a:r>
              <a:rPr lang="en-GB" sz="5400" b="1" dirty="0">
                <a:effectLst/>
              </a:rPr>
              <a:t>What am I chasing after? </a:t>
            </a:r>
            <a:r>
              <a:rPr lang="en-GB" sz="5400" b="1" dirty="0"/>
              <a:t>What do I desire? </a:t>
            </a:r>
            <a:r>
              <a:rPr lang="en-GB" sz="5400" b="1" dirty="0">
                <a:effectLst/>
              </a:rPr>
              <a:t>Am I bringing that to God?</a:t>
            </a:r>
          </a:p>
          <a:p>
            <a:pPr marL="0" indent="0">
              <a:buNone/>
            </a:pPr>
            <a:endParaRPr lang="en-US" dirty="0"/>
          </a:p>
        </p:txBody>
      </p:sp>
    </p:spTree>
    <p:extLst>
      <p:ext uri="{BB962C8B-B14F-4D97-AF65-F5344CB8AC3E}">
        <p14:creationId xmlns:p14="http://schemas.microsoft.com/office/powerpoint/2010/main" val="8819500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6F9A4-4F36-D486-117C-B7DB8078803C}"/>
              </a:ext>
            </a:extLst>
          </p:cNvPr>
          <p:cNvSpPr>
            <a:spLocks noGrp="1"/>
          </p:cNvSpPr>
          <p:nvPr>
            <p:ph type="title"/>
          </p:nvPr>
        </p:nvSpPr>
        <p:spPr>
          <a:xfrm>
            <a:off x="1295400" y="2686050"/>
            <a:ext cx="9601200" cy="1485900"/>
          </a:xfrm>
        </p:spPr>
        <p:txBody>
          <a:bodyPr>
            <a:normAutofit/>
          </a:bodyPr>
          <a:lstStyle/>
          <a:p>
            <a:pPr algn="ctr"/>
            <a:r>
              <a:rPr lang="en-US" sz="5500" b="1" dirty="0"/>
              <a:t>NABOTH’S STANCE</a:t>
            </a:r>
          </a:p>
        </p:txBody>
      </p:sp>
    </p:spTree>
    <p:extLst>
      <p:ext uri="{BB962C8B-B14F-4D97-AF65-F5344CB8AC3E}">
        <p14:creationId xmlns:p14="http://schemas.microsoft.com/office/powerpoint/2010/main" val="15483428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156F3AB-691A-91F7-DE38-168F3ABC03C3}"/>
              </a:ext>
            </a:extLst>
          </p:cNvPr>
          <p:cNvSpPr>
            <a:spLocks noGrp="1"/>
          </p:cNvSpPr>
          <p:nvPr>
            <p:ph idx="1"/>
          </p:nvPr>
        </p:nvSpPr>
        <p:spPr>
          <a:xfrm>
            <a:off x="1295400" y="1638300"/>
            <a:ext cx="9601200" cy="3581400"/>
          </a:xfrm>
        </p:spPr>
        <p:txBody>
          <a:bodyPr>
            <a:normAutofit fontScale="85000" lnSpcReduction="10000"/>
          </a:bodyPr>
          <a:lstStyle/>
          <a:p>
            <a:pPr marL="0" indent="0" algn="ctr">
              <a:buNone/>
            </a:pPr>
            <a:r>
              <a:rPr lang="en-US" sz="5500" dirty="0"/>
              <a:t>1 Kings 21:3</a:t>
            </a:r>
          </a:p>
          <a:p>
            <a:pPr marL="0" indent="0" algn="ctr">
              <a:buNone/>
            </a:pPr>
            <a:r>
              <a:rPr lang="en-US" sz="5500" dirty="0"/>
              <a:t>  </a:t>
            </a:r>
          </a:p>
          <a:p>
            <a:pPr marL="0" lvl="0" indent="0" algn="ctr">
              <a:buNone/>
            </a:pPr>
            <a:r>
              <a:rPr lang="en-GB" sz="5500" b="1" kern="100" baseline="30000" dirty="0">
                <a:effectLst/>
                <a:ea typeface="Calibri" panose="020F0502020204030204" pitchFamily="34" charset="0"/>
                <a:cs typeface="Calibri" panose="020F0502020204030204" pitchFamily="34" charset="0"/>
              </a:rPr>
              <a:t>3 </a:t>
            </a:r>
            <a:r>
              <a:rPr lang="en-GB" sz="5500" kern="100" dirty="0">
                <a:effectLst/>
                <a:ea typeface="Calibri" panose="020F0502020204030204" pitchFamily="34" charset="0"/>
                <a:cs typeface="Calibri" panose="020F0502020204030204" pitchFamily="34" charset="0"/>
              </a:rPr>
              <a:t>But Naboth replied, “The Lord forbid that I should give you the inheritance of my ancestors.”</a:t>
            </a:r>
            <a:endParaRPr lang="en-GB" sz="5500" kern="100" dirty="0">
              <a:effectLst/>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590215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9C5FDAB-6737-DA19-5B43-B6D919DED3D8}"/>
              </a:ext>
            </a:extLst>
          </p:cNvPr>
          <p:cNvSpPr>
            <a:spLocks noGrp="1"/>
          </p:cNvSpPr>
          <p:nvPr>
            <p:ph idx="1"/>
          </p:nvPr>
        </p:nvSpPr>
        <p:spPr>
          <a:xfrm>
            <a:off x="1295400" y="1638300"/>
            <a:ext cx="9601200" cy="3581400"/>
          </a:xfrm>
        </p:spPr>
        <p:txBody>
          <a:bodyPr/>
          <a:lstStyle/>
          <a:p>
            <a:pPr marL="0" indent="0" algn="ctr">
              <a:buNone/>
            </a:pPr>
            <a:r>
              <a:rPr lang="en-GB" sz="5500" kern="100" dirty="0">
                <a:effectLst/>
                <a:ea typeface="Calibri" panose="020F0502020204030204" pitchFamily="34" charset="0"/>
                <a:cs typeface="Calibri" panose="020F0502020204030204" pitchFamily="34" charset="0"/>
              </a:rPr>
              <a:t>Leviticus 25:23</a:t>
            </a:r>
          </a:p>
          <a:p>
            <a:pPr marL="0" indent="0" algn="ctr">
              <a:buNone/>
            </a:pPr>
            <a:r>
              <a:rPr lang="en-GB" sz="3000" kern="100" dirty="0">
                <a:effectLst/>
                <a:ea typeface="Calibri" panose="020F0502020204030204" pitchFamily="34" charset="0"/>
                <a:cs typeface="Calibri" panose="020F0502020204030204" pitchFamily="34" charset="0"/>
              </a:rPr>
              <a:t>  </a:t>
            </a:r>
          </a:p>
          <a:p>
            <a:pPr marL="0" indent="0" algn="ctr">
              <a:buNone/>
            </a:pPr>
            <a:r>
              <a:rPr lang="en-GB" sz="5500" kern="100" dirty="0">
                <a:effectLst/>
                <a:ea typeface="Calibri" panose="020F0502020204030204" pitchFamily="34" charset="0"/>
                <a:cs typeface="Calibri" panose="020F0502020204030204" pitchFamily="34" charset="0"/>
              </a:rPr>
              <a:t>“The land must not be sold permanently”</a:t>
            </a:r>
            <a:endParaRPr lang="en-GB" sz="5500" kern="100" dirty="0">
              <a:effectLst/>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8264922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D84724F-A853-3921-4173-FF37DA52B8AE}"/>
              </a:ext>
            </a:extLst>
          </p:cNvPr>
          <p:cNvSpPr>
            <a:spLocks noGrp="1"/>
          </p:cNvSpPr>
          <p:nvPr>
            <p:ph idx="1"/>
          </p:nvPr>
        </p:nvSpPr>
        <p:spPr>
          <a:xfrm>
            <a:off x="1394750" y="1638300"/>
            <a:ext cx="9601200" cy="3581400"/>
          </a:xfrm>
        </p:spPr>
        <p:txBody>
          <a:bodyPr>
            <a:normAutofit lnSpcReduction="10000"/>
          </a:bodyPr>
          <a:lstStyle/>
          <a:p>
            <a:pPr marL="0" indent="0" algn="ctr">
              <a:buNone/>
            </a:pPr>
            <a:r>
              <a:rPr lang="en-GB" sz="4000" kern="100" dirty="0">
                <a:effectLst/>
                <a:ea typeface="Calibri" panose="020F0502020204030204" pitchFamily="34" charset="0"/>
                <a:cs typeface="Calibri" panose="020F0502020204030204" pitchFamily="34" charset="0"/>
              </a:rPr>
              <a:t>Numbers 36:7</a:t>
            </a:r>
          </a:p>
          <a:p>
            <a:pPr marL="0" indent="0" algn="ctr">
              <a:buNone/>
            </a:pPr>
            <a:r>
              <a:rPr lang="en-GB" sz="4000" kern="100" dirty="0">
                <a:effectLst/>
                <a:ea typeface="Calibri" panose="020F0502020204030204" pitchFamily="34" charset="0"/>
                <a:cs typeface="Calibri" panose="020F0502020204030204" pitchFamily="34" charset="0"/>
              </a:rPr>
              <a:t> </a:t>
            </a:r>
          </a:p>
          <a:p>
            <a:pPr marL="0" indent="0" algn="ctr">
              <a:buNone/>
            </a:pPr>
            <a:r>
              <a:rPr lang="en-GB" sz="4000" kern="100" dirty="0">
                <a:effectLst/>
                <a:ea typeface="Calibri" panose="020F0502020204030204" pitchFamily="34" charset="0"/>
                <a:cs typeface="Calibri" panose="020F0502020204030204" pitchFamily="34" charset="0"/>
              </a:rPr>
              <a:t>“No inheritance in Israel is to pass from one tribe to another, for every Israelite shall keep the tribal inheritance of their ancestors” </a:t>
            </a:r>
            <a:endParaRPr lang="en-GB" sz="4000" kern="100" dirty="0">
              <a:effectLst/>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7063567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8268A9-8F53-AEBA-418D-D16B32CEF8EE}"/>
              </a:ext>
            </a:extLst>
          </p:cNvPr>
          <p:cNvSpPr>
            <a:spLocks noGrp="1"/>
          </p:cNvSpPr>
          <p:nvPr>
            <p:ph idx="1"/>
          </p:nvPr>
        </p:nvSpPr>
        <p:spPr>
          <a:xfrm>
            <a:off x="1295400" y="1638300"/>
            <a:ext cx="9601200" cy="3581400"/>
          </a:xfrm>
        </p:spPr>
        <p:txBody>
          <a:bodyPr/>
          <a:lstStyle/>
          <a:p>
            <a:pPr marL="0" indent="0" algn="ctr">
              <a:buNone/>
            </a:pPr>
            <a:r>
              <a:rPr lang="en-US" sz="4000" kern="100" dirty="0">
                <a:effectLst/>
                <a:ea typeface="Calibri" panose="020F0502020204030204" pitchFamily="34" charset="0"/>
                <a:cs typeface="Calibri" panose="020F0502020204030204" pitchFamily="34" charset="0"/>
              </a:rPr>
              <a:t>Exodus 20:17 </a:t>
            </a:r>
          </a:p>
          <a:p>
            <a:pPr marL="0" indent="0" algn="ctr">
              <a:buNone/>
            </a:pPr>
            <a:endParaRPr lang="en-US" sz="1000" kern="100" dirty="0">
              <a:effectLst/>
              <a:ea typeface="Calibri" panose="020F0502020204030204" pitchFamily="34" charset="0"/>
              <a:cs typeface="Calibri" panose="020F0502020204030204" pitchFamily="34" charset="0"/>
            </a:endParaRPr>
          </a:p>
          <a:p>
            <a:pPr marL="0" indent="0" algn="ctr">
              <a:buNone/>
            </a:pPr>
            <a:r>
              <a:rPr lang="en-US" sz="4000" kern="100" dirty="0">
                <a:effectLst/>
                <a:ea typeface="Calibri" panose="020F0502020204030204" pitchFamily="34" charset="0"/>
                <a:cs typeface="Calibri" panose="020F0502020204030204" pitchFamily="34" charset="0"/>
              </a:rPr>
              <a:t>You shall not covet your neighbour’s house…or anything that belongs to your neighbour.</a:t>
            </a:r>
            <a:endParaRPr lang="en-GB" sz="4000" kern="100" dirty="0">
              <a:effectLst/>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8790484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B82200A-893D-167F-84DC-4817EF8A5D29}"/>
              </a:ext>
            </a:extLst>
          </p:cNvPr>
          <p:cNvSpPr>
            <a:spLocks noGrp="1"/>
          </p:cNvSpPr>
          <p:nvPr>
            <p:ph idx="1"/>
          </p:nvPr>
        </p:nvSpPr>
        <p:spPr>
          <a:xfrm>
            <a:off x="1383174" y="1490241"/>
            <a:ext cx="9601200" cy="1938759"/>
          </a:xfrm>
        </p:spPr>
        <p:txBody>
          <a:bodyPr>
            <a:noAutofit/>
          </a:bodyPr>
          <a:lstStyle/>
          <a:p>
            <a:pPr marL="0" indent="0" algn="ctr">
              <a:buNone/>
            </a:pPr>
            <a:r>
              <a:rPr lang="en-US" sz="5000" dirty="0">
                <a:effectLst/>
                <a:ea typeface="Calibri" panose="020F0502020204030204" pitchFamily="34" charset="0"/>
              </a:rPr>
              <a:t>Are there areas or situations in your life where God is giving you the opportunity to stand up for what is right, even if it may come at great cost to you?</a:t>
            </a:r>
            <a:r>
              <a:rPr lang="en-GB" sz="5000" dirty="0">
                <a:effectLst/>
              </a:rPr>
              <a:t> </a:t>
            </a:r>
            <a:endParaRPr lang="en-US" sz="5000" dirty="0"/>
          </a:p>
        </p:txBody>
      </p:sp>
    </p:spTree>
    <p:extLst>
      <p:ext uri="{BB962C8B-B14F-4D97-AF65-F5344CB8AC3E}">
        <p14:creationId xmlns:p14="http://schemas.microsoft.com/office/powerpoint/2010/main" val="19686676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1CE32-15D0-35DF-5304-EB97A098E3DE}"/>
              </a:ext>
            </a:extLst>
          </p:cNvPr>
          <p:cNvSpPr>
            <a:spLocks noGrp="1"/>
          </p:cNvSpPr>
          <p:nvPr>
            <p:ph type="title"/>
          </p:nvPr>
        </p:nvSpPr>
        <p:spPr>
          <a:xfrm>
            <a:off x="1371600" y="224259"/>
            <a:ext cx="9601200" cy="923081"/>
          </a:xfrm>
        </p:spPr>
        <p:txBody>
          <a:bodyPr/>
          <a:lstStyle/>
          <a:p>
            <a:pPr algn="ctr"/>
            <a:r>
              <a:rPr lang="en-US" dirty="0"/>
              <a:t>1 Kings 21:4-16</a:t>
            </a:r>
          </a:p>
        </p:txBody>
      </p:sp>
      <p:sp>
        <p:nvSpPr>
          <p:cNvPr id="3" name="Content Placeholder 2">
            <a:extLst>
              <a:ext uri="{FF2B5EF4-FFF2-40B4-BE49-F238E27FC236}">
                <a16:creationId xmlns:a16="http://schemas.microsoft.com/office/drawing/2014/main" id="{841A8967-CD42-08B2-C4FF-318DF13F66FC}"/>
              </a:ext>
            </a:extLst>
          </p:cNvPr>
          <p:cNvSpPr>
            <a:spLocks noGrp="1"/>
          </p:cNvSpPr>
          <p:nvPr>
            <p:ph idx="1"/>
          </p:nvPr>
        </p:nvSpPr>
        <p:spPr>
          <a:xfrm>
            <a:off x="1371600" y="995423"/>
            <a:ext cx="9601200" cy="5638318"/>
          </a:xfrm>
        </p:spPr>
        <p:txBody>
          <a:bodyPr>
            <a:normAutofit fontScale="77500" lnSpcReduction="20000"/>
          </a:bodyPr>
          <a:lstStyle/>
          <a:p>
            <a:pPr marL="0" indent="0">
              <a:buNone/>
            </a:pPr>
            <a:r>
              <a:rPr lang="en-GB" sz="3000" b="1" i="0" baseline="30000" dirty="0">
                <a:solidFill>
                  <a:srgbClr val="000000"/>
                </a:solidFill>
                <a:effectLst/>
              </a:rPr>
              <a:t>4 </a:t>
            </a:r>
            <a:r>
              <a:rPr lang="en-GB" sz="3000" b="0" i="0" dirty="0">
                <a:solidFill>
                  <a:srgbClr val="000000"/>
                </a:solidFill>
                <a:effectLst/>
              </a:rPr>
              <a:t>So Ahab went home, sullen and angry because Naboth the </a:t>
            </a:r>
            <a:r>
              <a:rPr lang="en-GB" sz="3000" b="0" i="0" dirty="0" err="1">
                <a:solidFill>
                  <a:srgbClr val="000000"/>
                </a:solidFill>
                <a:effectLst/>
              </a:rPr>
              <a:t>Jezreelite</a:t>
            </a:r>
            <a:r>
              <a:rPr lang="en-GB" sz="3000" b="0" i="0" dirty="0">
                <a:solidFill>
                  <a:srgbClr val="000000"/>
                </a:solidFill>
                <a:effectLst/>
              </a:rPr>
              <a:t> had said, “I will not give you the inheritance of my ancestors.” He lay on his bed sulking and refused to eat.</a:t>
            </a:r>
            <a:endParaRPr lang="en-GB" sz="3000" b="1" i="0" baseline="30000" dirty="0">
              <a:solidFill>
                <a:srgbClr val="000000"/>
              </a:solidFill>
              <a:effectLst/>
              <a:latin typeface="system-ui"/>
            </a:endParaRPr>
          </a:p>
          <a:p>
            <a:pPr marL="0" indent="0" algn="l">
              <a:buNone/>
            </a:pPr>
            <a:r>
              <a:rPr lang="en-GB" sz="3000" b="1" i="0" baseline="30000" dirty="0">
                <a:solidFill>
                  <a:srgbClr val="000000"/>
                </a:solidFill>
                <a:effectLst/>
              </a:rPr>
              <a:t>5 </a:t>
            </a:r>
            <a:r>
              <a:rPr lang="en-GB" sz="3000" b="0" i="0" dirty="0">
                <a:solidFill>
                  <a:srgbClr val="000000"/>
                </a:solidFill>
                <a:effectLst/>
              </a:rPr>
              <a:t>His wife Jezebel came in and asked him, “Why are you so sullen? Why won’t you eat?”</a:t>
            </a:r>
          </a:p>
          <a:p>
            <a:pPr marL="0" indent="0" algn="l">
              <a:buNone/>
            </a:pPr>
            <a:r>
              <a:rPr lang="en-GB" sz="3000" b="1" i="0" baseline="30000" dirty="0">
                <a:solidFill>
                  <a:srgbClr val="000000"/>
                </a:solidFill>
                <a:effectLst/>
              </a:rPr>
              <a:t>6 </a:t>
            </a:r>
            <a:r>
              <a:rPr lang="en-GB" sz="3000" b="0" i="0" dirty="0">
                <a:solidFill>
                  <a:srgbClr val="000000"/>
                </a:solidFill>
                <a:effectLst/>
              </a:rPr>
              <a:t>He answered her, “Because I said to Naboth the </a:t>
            </a:r>
            <a:r>
              <a:rPr lang="en-GB" sz="3000" b="0" i="0" dirty="0" err="1">
                <a:solidFill>
                  <a:srgbClr val="000000"/>
                </a:solidFill>
                <a:effectLst/>
              </a:rPr>
              <a:t>Jezreelite</a:t>
            </a:r>
            <a:r>
              <a:rPr lang="en-GB" sz="3000" b="0" i="0" dirty="0">
                <a:solidFill>
                  <a:srgbClr val="000000"/>
                </a:solidFill>
                <a:effectLst/>
              </a:rPr>
              <a:t>, ‘Sell me your vineyard; or if you prefer, I will give you another vineyard in its place.’ But he said, ‘I will not give you my vineyard.’”</a:t>
            </a:r>
          </a:p>
          <a:p>
            <a:pPr marL="0" indent="0" algn="l">
              <a:buNone/>
            </a:pPr>
            <a:r>
              <a:rPr lang="en-GB" sz="3000" b="1" i="0" baseline="30000" dirty="0">
                <a:solidFill>
                  <a:srgbClr val="000000"/>
                </a:solidFill>
                <a:effectLst/>
              </a:rPr>
              <a:t>7 </a:t>
            </a:r>
            <a:r>
              <a:rPr lang="en-GB" sz="3000" b="0" i="0" dirty="0">
                <a:solidFill>
                  <a:srgbClr val="000000"/>
                </a:solidFill>
                <a:effectLst/>
              </a:rPr>
              <a:t>Jezebel his wife said, “Is this how you act as king over Israel? Get up and eat! Cheer up. I’ll get you the vineyard of Naboth the </a:t>
            </a:r>
            <a:r>
              <a:rPr lang="en-GB" sz="3000" b="0" i="0" dirty="0" err="1">
                <a:solidFill>
                  <a:srgbClr val="000000"/>
                </a:solidFill>
                <a:effectLst/>
              </a:rPr>
              <a:t>Jezreelite</a:t>
            </a:r>
            <a:r>
              <a:rPr lang="en-GB" sz="3000" b="0" i="0" dirty="0">
                <a:solidFill>
                  <a:srgbClr val="000000"/>
                </a:solidFill>
                <a:effectLst/>
              </a:rPr>
              <a:t>.”</a:t>
            </a:r>
          </a:p>
          <a:p>
            <a:pPr marL="0" indent="0" algn="l">
              <a:buNone/>
            </a:pPr>
            <a:r>
              <a:rPr lang="en-GB" sz="3000" b="1" i="0" baseline="30000" dirty="0">
                <a:solidFill>
                  <a:srgbClr val="000000"/>
                </a:solidFill>
                <a:effectLst/>
              </a:rPr>
              <a:t>8 </a:t>
            </a:r>
            <a:r>
              <a:rPr lang="en-GB" sz="3000" b="0" i="0" dirty="0">
                <a:solidFill>
                  <a:srgbClr val="000000"/>
                </a:solidFill>
                <a:effectLst/>
              </a:rPr>
              <a:t>So she wrote letters in Ahab’s name, placed his seal on them, and sent them to the elders and nobles who lived in Naboth’s city with him. </a:t>
            </a:r>
            <a:r>
              <a:rPr lang="en-GB" sz="3000" b="1" i="0" baseline="30000" dirty="0">
                <a:solidFill>
                  <a:srgbClr val="000000"/>
                </a:solidFill>
                <a:effectLst/>
              </a:rPr>
              <a:t>9 </a:t>
            </a:r>
            <a:r>
              <a:rPr lang="en-GB" sz="3000" b="0" i="0" dirty="0">
                <a:solidFill>
                  <a:srgbClr val="000000"/>
                </a:solidFill>
                <a:effectLst/>
              </a:rPr>
              <a:t>In those letters she wrote:</a:t>
            </a:r>
          </a:p>
          <a:p>
            <a:pPr marL="0" indent="0" algn="l">
              <a:buNone/>
            </a:pPr>
            <a:r>
              <a:rPr lang="en-GB" sz="3000" b="0" i="0" dirty="0">
                <a:solidFill>
                  <a:srgbClr val="000000"/>
                </a:solidFill>
                <a:effectLst/>
              </a:rPr>
              <a:t>“Proclaim a day of fasting and seat Naboth in a prominent place among the people. </a:t>
            </a:r>
            <a:r>
              <a:rPr lang="en-GB" sz="3000" b="1" i="0" baseline="30000" dirty="0">
                <a:solidFill>
                  <a:srgbClr val="000000"/>
                </a:solidFill>
                <a:effectLst/>
              </a:rPr>
              <a:t>10 </a:t>
            </a:r>
            <a:r>
              <a:rPr lang="en-GB" sz="3000" b="0" i="0" dirty="0">
                <a:solidFill>
                  <a:srgbClr val="000000"/>
                </a:solidFill>
                <a:effectLst/>
              </a:rPr>
              <a:t>But seat two scoundrels opposite him and have them bring charges that he has cursed both God and the king. Then take him out and stone him to death.”</a:t>
            </a:r>
          </a:p>
          <a:p>
            <a:endParaRPr lang="en-US" dirty="0"/>
          </a:p>
        </p:txBody>
      </p:sp>
    </p:spTree>
    <p:extLst>
      <p:ext uri="{BB962C8B-B14F-4D97-AF65-F5344CB8AC3E}">
        <p14:creationId xmlns:p14="http://schemas.microsoft.com/office/powerpoint/2010/main" val="25686148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A0CD81-C56B-5DF8-37FF-75FB4D218696}"/>
              </a:ext>
            </a:extLst>
          </p:cNvPr>
          <p:cNvSpPr>
            <a:spLocks noGrp="1"/>
          </p:cNvSpPr>
          <p:nvPr>
            <p:ph idx="1"/>
          </p:nvPr>
        </p:nvSpPr>
        <p:spPr>
          <a:xfrm>
            <a:off x="1371600" y="729205"/>
            <a:ext cx="9601200" cy="5903089"/>
          </a:xfrm>
        </p:spPr>
        <p:txBody>
          <a:bodyPr>
            <a:normAutofit/>
          </a:bodyPr>
          <a:lstStyle/>
          <a:p>
            <a:pPr marL="0" indent="0" algn="l">
              <a:buNone/>
            </a:pPr>
            <a:r>
              <a:rPr lang="en-GB" sz="2700" b="1" i="0" baseline="30000" dirty="0">
                <a:solidFill>
                  <a:srgbClr val="000000"/>
                </a:solidFill>
                <a:effectLst/>
              </a:rPr>
              <a:t>11 </a:t>
            </a:r>
            <a:r>
              <a:rPr lang="en-GB" sz="2700" b="0" i="0" dirty="0">
                <a:solidFill>
                  <a:srgbClr val="000000"/>
                </a:solidFill>
                <a:effectLst/>
              </a:rPr>
              <a:t>So the elders and nobles who lived in Naboth’s city did as Jezebel directed in the letters she had written to them. </a:t>
            </a:r>
            <a:r>
              <a:rPr lang="en-GB" sz="2700" b="1" i="0" baseline="30000" dirty="0">
                <a:solidFill>
                  <a:srgbClr val="000000"/>
                </a:solidFill>
                <a:effectLst/>
              </a:rPr>
              <a:t>12 </a:t>
            </a:r>
            <a:r>
              <a:rPr lang="en-GB" sz="2700" b="0" i="0" dirty="0">
                <a:solidFill>
                  <a:srgbClr val="000000"/>
                </a:solidFill>
                <a:effectLst/>
              </a:rPr>
              <a:t>They proclaimed a fast and seated Naboth in a prominent place among the people. </a:t>
            </a:r>
            <a:r>
              <a:rPr lang="en-GB" sz="2700" b="1" i="0" baseline="30000" dirty="0">
                <a:solidFill>
                  <a:srgbClr val="000000"/>
                </a:solidFill>
                <a:effectLst/>
              </a:rPr>
              <a:t>13 </a:t>
            </a:r>
            <a:r>
              <a:rPr lang="en-GB" sz="2700" b="0" i="0" dirty="0">
                <a:solidFill>
                  <a:srgbClr val="000000"/>
                </a:solidFill>
                <a:effectLst/>
              </a:rPr>
              <a:t>Then two scoundrels came and sat opposite him and brought charges against Naboth before the people, saying, “Naboth has cursed both God and the king.” So they took him outside the city and stoned him to death. </a:t>
            </a:r>
            <a:r>
              <a:rPr lang="en-GB" sz="2700" b="1" i="0" baseline="30000" dirty="0">
                <a:solidFill>
                  <a:srgbClr val="000000"/>
                </a:solidFill>
                <a:effectLst/>
              </a:rPr>
              <a:t>14 </a:t>
            </a:r>
            <a:r>
              <a:rPr lang="en-GB" sz="2700" b="0" i="0" dirty="0">
                <a:solidFill>
                  <a:srgbClr val="000000"/>
                </a:solidFill>
                <a:effectLst/>
              </a:rPr>
              <a:t>Then they sent word to Jezebel: “Naboth has been stoned to death.”</a:t>
            </a:r>
          </a:p>
          <a:p>
            <a:pPr marL="0" indent="0" algn="l">
              <a:buNone/>
            </a:pPr>
            <a:r>
              <a:rPr lang="en-GB" sz="2700" b="1" i="0" baseline="30000" dirty="0">
                <a:solidFill>
                  <a:srgbClr val="000000"/>
                </a:solidFill>
                <a:effectLst/>
              </a:rPr>
              <a:t>15 </a:t>
            </a:r>
            <a:r>
              <a:rPr lang="en-GB" sz="2700" b="0" i="0" dirty="0">
                <a:solidFill>
                  <a:srgbClr val="000000"/>
                </a:solidFill>
                <a:effectLst/>
              </a:rPr>
              <a:t>As soon as Jezebel heard that Naboth had been stoned to death, she said to Ahab, “Get up and take possession of the vineyard of Naboth the </a:t>
            </a:r>
            <a:r>
              <a:rPr lang="en-GB" sz="2700" b="0" i="0" dirty="0" err="1">
                <a:solidFill>
                  <a:srgbClr val="000000"/>
                </a:solidFill>
                <a:effectLst/>
              </a:rPr>
              <a:t>Jezreelite</a:t>
            </a:r>
            <a:r>
              <a:rPr lang="en-GB" sz="2700" b="0" i="0" dirty="0">
                <a:solidFill>
                  <a:srgbClr val="000000"/>
                </a:solidFill>
                <a:effectLst/>
              </a:rPr>
              <a:t> that he refused to sell you. He is no longer alive, but dead.” </a:t>
            </a:r>
            <a:r>
              <a:rPr lang="en-GB" sz="2700" b="1" i="0" baseline="30000" dirty="0">
                <a:solidFill>
                  <a:srgbClr val="000000"/>
                </a:solidFill>
                <a:effectLst/>
              </a:rPr>
              <a:t>16 </a:t>
            </a:r>
            <a:r>
              <a:rPr lang="en-GB" sz="2700" b="0" i="0" dirty="0">
                <a:solidFill>
                  <a:srgbClr val="000000"/>
                </a:solidFill>
                <a:effectLst/>
              </a:rPr>
              <a:t>When Ahab heard that Naboth was dead, he got up and went down to take possession of Naboth’s vineyard.</a:t>
            </a:r>
          </a:p>
          <a:p>
            <a:endParaRPr lang="en-US" dirty="0"/>
          </a:p>
        </p:txBody>
      </p:sp>
    </p:spTree>
    <p:extLst>
      <p:ext uri="{BB962C8B-B14F-4D97-AF65-F5344CB8AC3E}">
        <p14:creationId xmlns:p14="http://schemas.microsoft.com/office/powerpoint/2010/main" val="40501962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6F9A4-4F36-D486-117C-B7DB8078803C}"/>
              </a:ext>
            </a:extLst>
          </p:cNvPr>
          <p:cNvSpPr>
            <a:spLocks noGrp="1"/>
          </p:cNvSpPr>
          <p:nvPr>
            <p:ph type="title"/>
          </p:nvPr>
        </p:nvSpPr>
        <p:spPr>
          <a:xfrm>
            <a:off x="1295400" y="2686050"/>
            <a:ext cx="9601200" cy="1485900"/>
          </a:xfrm>
        </p:spPr>
        <p:txBody>
          <a:bodyPr>
            <a:normAutofit/>
          </a:bodyPr>
          <a:lstStyle/>
          <a:p>
            <a:pPr algn="ctr"/>
            <a:r>
              <a:rPr lang="en-US" sz="5500" b="1" dirty="0"/>
              <a:t>AHAB’S RESPONSE</a:t>
            </a:r>
          </a:p>
        </p:txBody>
      </p:sp>
    </p:spTree>
    <p:extLst>
      <p:ext uri="{BB962C8B-B14F-4D97-AF65-F5344CB8AC3E}">
        <p14:creationId xmlns:p14="http://schemas.microsoft.com/office/powerpoint/2010/main" val="20225736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24E37-83A9-FDDC-BC68-5227502270B9}"/>
              </a:ext>
            </a:extLst>
          </p:cNvPr>
          <p:cNvSpPr>
            <a:spLocks noGrp="1"/>
          </p:cNvSpPr>
          <p:nvPr>
            <p:ph idx="1"/>
          </p:nvPr>
        </p:nvSpPr>
        <p:spPr/>
        <p:txBody>
          <a:bodyPr>
            <a:normAutofit/>
          </a:bodyPr>
          <a:lstStyle/>
          <a:p>
            <a:pPr marL="0" indent="0" algn="ctr">
              <a:buNone/>
            </a:pPr>
            <a:r>
              <a:rPr lang="en-US" sz="8000" dirty="0"/>
              <a:t>‘Sullen and angry’</a:t>
            </a:r>
          </a:p>
        </p:txBody>
      </p:sp>
    </p:spTree>
    <p:extLst>
      <p:ext uri="{BB962C8B-B14F-4D97-AF65-F5344CB8AC3E}">
        <p14:creationId xmlns:p14="http://schemas.microsoft.com/office/powerpoint/2010/main" val="33522507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1B2E284-61EB-3BA4-136A-19FF20225695}"/>
              </a:ext>
            </a:extLst>
          </p:cNvPr>
          <p:cNvSpPr>
            <a:spLocks noGrp="1"/>
          </p:cNvSpPr>
          <p:nvPr>
            <p:ph idx="1"/>
          </p:nvPr>
        </p:nvSpPr>
        <p:spPr>
          <a:xfrm>
            <a:off x="1295400" y="1638300"/>
            <a:ext cx="9601200" cy="3581400"/>
          </a:xfrm>
        </p:spPr>
        <p:txBody>
          <a:bodyPr>
            <a:normAutofit fontScale="25000" lnSpcReduction="20000"/>
          </a:bodyPr>
          <a:lstStyle/>
          <a:p>
            <a:pPr marL="0" indent="0" algn="ctr">
              <a:buNone/>
            </a:pPr>
            <a:r>
              <a:rPr lang="en-US" sz="22000" kern="100" dirty="0">
                <a:effectLst/>
                <a:ea typeface="Calibri" panose="020F0502020204030204" pitchFamily="34" charset="0"/>
                <a:cs typeface="Calibri" panose="020F0502020204030204" pitchFamily="34" charset="0"/>
              </a:rPr>
              <a:t>1 Kings 20:43 </a:t>
            </a:r>
          </a:p>
          <a:p>
            <a:pPr marL="0" indent="0" algn="ctr">
              <a:buNone/>
            </a:pPr>
            <a:endParaRPr lang="en-US" sz="3200" kern="100" dirty="0">
              <a:effectLst/>
              <a:ea typeface="Calibri" panose="020F0502020204030204" pitchFamily="34" charset="0"/>
              <a:cs typeface="Calibri" panose="020F0502020204030204" pitchFamily="34" charset="0"/>
            </a:endParaRPr>
          </a:p>
          <a:p>
            <a:pPr marL="0" indent="0" algn="ctr">
              <a:buNone/>
            </a:pPr>
            <a:r>
              <a:rPr lang="en-GB" sz="22000" kern="100" dirty="0">
                <a:effectLst/>
                <a:ea typeface="Calibri" panose="020F0502020204030204" pitchFamily="34" charset="0"/>
                <a:cs typeface="Calibri" panose="020F0502020204030204" pitchFamily="34" charset="0"/>
              </a:rPr>
              <a:t>Sullen and angry, the king of Israel went to his palace in Samaria.</a:t>
            </a:r>
            <a:endParaRPr lang="en-GB" sz="22000" kern="100" dirty="0">
              <a:effectLst/>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4982074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C06664-141E-A20D-0462-92478A689ABE}"/>
              </a:ext>
            </a:extLst>
          </p:cNvPr>
          <p:cNvSpPr>
            <a:spLocks noGrp="1"/>
          </p:cNvSpPr>
          <p:nvPr>
            <p:ph idx="1"/>
          </p:nvPr>
        </p:nvSpPr>
        <p:spPr>
          <a:xfrm>
            <a:off x="1295400" y="2280212"/>
            <a:ext cx="9601200" cy="2297575"/>
          </a:xfrm>
        </p:spPr>
        <p:txBody>
          <a:bodyPr>
            <a:normAutofit lnSpcReduction="10000"/>
          </a:bodyPr>
          <a:lstStyle/>
          <a:p>
            <a:pPr marL="0" indent="0" algn="ctr">
              <a:buNone/>
            </a:pPr>
            <a:r>
              <a:rPr lang="en-GB" sz="4000" kern="0" dirty="0">
                <a:effectLst/>
                <a:ea typeface="Times New Roman" panose="02020603050405020304" pitchFamily="18" charset="0"/>
              </a:rPr>
              <a:t>Lord, is there anywhere that I have been sulking, turning my face away from you, and putting more emphasis on my will than yours? </a:t>
            </a:r>
            <a:endParaRPr lang="en-US" sz="4000" dirty="0"/>
          </a:p>
        </p:txBody>
      </p:sp>
    </p:spTree>
    <p:extLst>
      <p:ext uri="{BB962C8B-B14F-4D97-AF65-F5344CB8AC3E}">
        <p14:creationId xmlns:p14="http://schemas.microsoft.com/office/powerpoint/2010/main" val="26884409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BB5B568A-D23D-2389-B280-8CB209E193AD}"/>
              </a:ext>
            </a:extLst>
          </p:cNvPr>
          <p:cNvGraphicFramePr>
            <a:graphicFrameLocks noChangeAspect="1"/>
          </p:cNvGraphicFramePr>
          <p:nvPr>
            <p:custDataLst>
              <p:tags r:id="rId1"/>
            </p:custDataLst>
            <p:extLst>
              <p:ext uri="{D42A27DB-BD31-4B8C-83A1-F6EECF244321}">
                <p14:modId xmlns:p14="http://schemas.microsoft.com/office/powerpoint/2010/main" val="40653662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98" imgH="499" progId="TCLayout.ActiveDocument.1">
                  <p:embed/>
                </p:oleObj>
              </mc:Choice>
              <mc:Fallback>
                <p:oleObj name="think-cell Slide" r:id="rId3" imgW="498" imgH="499" progId="TCLayout.ActiveDocument.1">
                  <p:embed/>
                  <p:pic>
                    <p:nvPicPr>
                      <p:cNvPr id="4" name="think-cell data - do not delete" hidden="1">
                        <a:extLst>
                          <a:ext uri="{FF2B5EF4-FFF2-40B4-BE49-F238E27FC236}">
                            <a16:creationId xmlns:a16="http://schemas.microsoft.com/office/drawing/2014/main" id="{BB5B568A-D23D-2389-B280-8CB209E193A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DE6F9A4-4F36-D486-117C-B7DB8078803C}"/>
              </a:ext>
            </a:extLst>
          </p:cNvPr>
          <p:cNvSpPr>
            <a:spLocks noGrp="1"/>
          </p:cNvSpPr>
          <p:nvPr>
            <p:ph type="title"/>
          </p:nvPr>
        </p:nvSpPr>
        <p:spPr>
          <a:xfrm>
            <a:off x="1295400" y="2686050"/>
            <a:ext cx="9601200" cy="1485900"/>
          </a:xfrm>
        </p:spPr>
        <p:txBody>
          <a:bodyPr vert="horz">
            <a:normAutofit/>
          </a:bodyPr>
          <a:lstStyle/>
          <a:p>
            <a:pPr algn="ctr"/>
            <a:r>
              <a:rPr lang="en-US" sz="5500" b="1" dirty="0"/>
              <a:t>AHAB’S VULNERABLE STATE</a:t>
            </a:r>
          </a:p>
        </p:txBody>
      </p:sp>
    </p:spTree>
    <p:extLst>
      <p:ext uri="{BB962C8B-B14F-4D97-AF65-F5344CB8AC3E}">
        <p14:creationId xmlns:p14="http://schemas.microsoft.com/office/powerpoint/2010/main" val="20582848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C06664-141E-A20D-0462-92478A689ABE}"/>
              </a:ext>
            </a:extLst>
          </p:cNvPr>
          <p:cNvSpPr>
            <a:spLocks noGrp="1"/>
          </p:cNvSpPr>
          <p:nvPr>
            <p:ph idx="1"/>
          </p:nvPr>
        </p:nvSpPr>
        <p:spPr>
          <a:xfrm>
            <a:off x="1295400" y="2280212"/>
            <a:ext cx="9601200" cy="2297575"/>
          </a:xfrm>
        </p:spPr>
        <p:txBody>
          <a:bodyPr>
            <a:normAutofit/>
          </a:bodyPr>
          <a:lstStyle/>
          <a:p>
            <a:pPr marL="0" indent="0" algn="ctr">
              <a:buNone/>
            </a:pPr>
            <a:r>
              <a:rPr lang="en-GB" sz="4000" kern="0" dirty="0">
                <a:effectLst/>
                <a:ea typeface="Times New Roman" panose="02020603050405020304" pitchFamily="18" charset="0"/>
              </a:rPr>
              <a:t>Where do you go to when you’re feeling crushed / disappointed / fragile?</a:t>
            </a:r>
            <a:endParaRPr lang="en-US" sz="4000" dirty="0"/>
          </a:p>
        </p:txBody>
      </p:sp>
    </p:spTree>
    <p:extLst>
      <p:ext uri="{BB962C8B-B14F-4D97-AF65-F5344CB8AC3E}">
        <p14:creationId xmlns:p14="http://schemas.microsoft.com/office/powerpoint/2010/main" val="13851759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BB5B568A-D23D-2389-B280-8CB209E193AD}"/>
              </a:ext>
            </a:extLst>
          </p:cNvPr>
          <p:cNvGraphicFramePr>
            <a:graphicFrameLocks noChangeAspect="1"/>
          </p:cNvGraphicFramePr>
          <p:nvPr>
            <p:custDataLst>
              <p:tags r:id="rId1"/>
            </p:custDataLst>
            <p:extLst>
              <p:ext uri="{D42A27DB-BD31-4B8C-83A1-F6EECF244321}">
                <p14:modId xmlns:p14="http://schemas.microsoft.com/office/powerpoint/2010/main" val="27402166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98" imgH="499" progId="TCLayout.ActiveDocument.1">
                  <p:embed/>
                </p:oleObj>
              </mc:Choice>
              <mc:Fallback>
                <p:oleObj name="think-cell Slide" r:id="rId3" imgW="498" imgH="499" progId="TCLayout.ActiveDocument.1">
                  <p:embed/>
                  <p:pic>
                    <p:nvPicPr>
                      <p:cNvPr id="4" name="think-cell data - do not delete" hidden="1">
                        <a:extLst>
                          <a:ext uri="{FF2B5EF4-FFF2-40B4-BE49-F238E27FC236}">
                            <a16:creationId xmlns:a16="http://schemas.microsoft.com/office/drawing/2014/main" id="{BB5B568A-D23D-2389-B280-8CB209E193A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DE6F9A4-4F36-D486-117C-B7DB8078803C}"/>
              </a:ext>
            </a:extLst>
          </p:cNvPr>
          <p:cNvSpPr>
            <a:spLocks noGrp="1"/>
          </p:cNvSpPr>
          <p:nvPr>
            <p:ph type="title"/>
          </p:nvPr>
        </p:nvSpPr>
        <p:spPr>
          <a:xfrm>
            <a:off x="1295400" y="2686050"/>
            <a:ext cx="9601200" cy="1485900"/>
          </a:xfrm>
        </p:spPr>
        <p:txBody>
          <a:bodyPr vert="horz">
            <a:normAutofit fontScale="90000"/>
          </a:bodyPr>
          <a:lstStyle/>
          <a:p>
            <a:pPr algn="ctr"/>
            <a:r>
              <a:rPr lang="en-US" sz="5500" b="1" dirty="0"/>
              <a:t>AHAB’S ABDICATION OF RESPONSIBILITY</a:t>
            </a:r>
          </a:p>
        </p:txBody>
      </p:sp>
    </p:spTree>
    <p:extLst>
      <p:ext uri="{BB962C8B-B14F-4D97-AF65-F5344CB8AC3E}">
        <p14:creationId xmlns:p14="http://schemas.microsoft.com/office/powerpoint/2010/main" val="27989162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1B2E284-61EB-3BA4-136A-19FF20225695}"/>
              </a:ext>
            </a:extLst>
          </p:cNvPr>
          <p:cNvSpPr>
            <a:spLocks noGrp="1"/>
          </p:cNvSpPr>
          <p:nvPr>
            <p:ph idx="1"/>
          </p:nvPr>
        </p:nvSpPr>
        <p:spPr>
          <a:xfrm>
            <a:off x="1295400" y="1638300"/>
            <a:ext cx="9601200" cy="3581400"/>
          </a:xfrm>
        </p:spPr>
        <p:txBody>
          <a:bodyPr>
            <a:normAutofit fontScale="55000" lnSpcReduction="20000"/>
          </a:bodyPr>
          <a:lstStyle/>
          <a:p>
            <a:pPr marL="0" indent="0" algn="ctr">
              <a:buNone/>
            </a:pPr>
            <a:endParaRPr lang="en-US" sz="3200" kern="100" dirty="0">
              <a:effectLst/>
              <a:ea typeface="Calibri" panose="020F0502020204030204" pitchFamily="34" charset="0"/>
              <a:cs typeface="Calibri" panose="020F0502020204030204" pitchFamily="34" charset="0"/>
            </a:endParaRPr>
          </a:p>
          <a:p>
            <a:pPr marL="0" indent="0" algn="l">
              <a:buNone/>
            </a:pPr>
            <a:r>
              <a:rPr lang="en-GB" sz="9600" b="1" i="0" baseline="30000" dirty="0">
                <a:solidFill>
                  <a:srgbClr val="000000"/>
                </a:solidFill>
                <a:effectLst/>
              </a:rPr>
              <a:t>7 </a:t>
            </a:r>
            <a:r>
              <a:rPr lang="en-GB" sz="9600" b="0" i="0" dirty="0">
                <a:solidFill>
                  <a:srgbClr val="000000"/>
                </a:solidFill>
                <a:effectLst/>
              </a:rPr>
              <a:t>Jezebel his wife said, “</a:t>
            </a:r>
            <a:r>
              <a:rPr lang="en-GB" sz="9600" b="0" i="0" u="sng" dirty="0">
                <a:solidFill>
                  <a:srgbClr val="000000"/>
                </a:solidFill>
                <a:effectLst/>
              </a:rPr>
              <a:t>Is this how you act as king over Israel? </a:t>
            </a:r>
            <a:r>
              <a:rPr lang="en-GB" sz="9600" i="0" u="sng" dirty="0">
                <a:solidFill>
                  <a:srgbClr val="000000"/>
                </a:solidFill>
                <a:effectLst/>
              </a:rPr>
              <a:t>Get up and eat! </a:t>
            </a:r>
            <a:r>
              <a:rPr lang="en-GB" sz="9600" b="0" i="0" dirty="0">
                <a:solidFill>
                  <a:srgbClr val="000000"/>
                </a:solidFill>
                <a:effectLst/>
              </a:rPr>
              <a:t>Cheer up. I’ll get you the vineyard of Naboth the </a:t>
            </a:r>
            <a:r>
              <a:rPr lang="en-GB" sz="9600" b="0" i="0" dirty="0" err="1">
                <a:solidFill>
                  <a:srgbClr val="000000"/>
                </a:solidFill>
                <a:effectLst/>
              </a:rPr>
              <a:t>Jezreelite</a:t>
            </a:r>
            <a:r>
              <a:rPr lang="en-GB" sz="9600" b="0" i="0" dirty="0">
                <a:solidFill>
                  <a:srgbClr val="000000"/>
                </a:solidFill>
                <a:effectLst/>
              </a:rPr>
              <a:t>.”</a:t>
            </a:r>
          </a:p>
          <a:p>
            <a:endParaRPr lang="en-US" dirty="0"/>
          </a:p>
        </p:txBody>
      </p:sp>
    </p:spTree>
    <p:extLst>
      <p:ext uri="{BB962C8B-B14F-4D97-AF65-F5344CB8AC3E}">
        <p14:creationId xmlns:p14="http://schemas.microsoft.com/office/powerpoint/2010/main" val="20901966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1B2E284-61EB-3BA4-136A-19FF20225695}"/>
              </a:ext>
            </a:extLst>
          </p:cNvPr>
          <p:cNvSpPr>
            <a:spLocks noGrp="1"/>
          </p:cNvSpPr>
          <p:nvPr>
            <p:ph idx="1"/>
          </p:nvPr>
        </p:nvSpPr>
        <p:spPr>
          <a:xfrm>
            <a:off x="1295400" y="1638300"/>
            <a:ext cx="9601200" cy="3581400"/>
          </a:xfrm>
        </p:spPr>
        <p:txBody>
          <a:bodyPr>
            <a:normAutofit fontScale="55000" lnSpcReduction="20000"/>
          </a:bodyPr>
          <a:lstStyle/>
          <a:p>
            <a:pPr marL="0" indent="0" algn="ctr">
              <a:buNone/>
            </a:pPr>
            <a:endParaRPr lang="en-US" sz="3200" kern="100" dirty="0">
              <a:effectLst/>
              <a:ea typeface="Calibri" panose="020F0502020204030204" pitchFamily="34" charset="0"/>
              <a:cs typeface="Calibri" panose="020F0502020204030204" pitchFamily="34" charset="0"/>
            </a:endParaRPr>
          </a:p>
          <a:p>
            <a:pPr marL="0" indent="0" algn="l">
              <a:buNone/>
            </a:pPr>
            <a:r>
              <a:rPr lang="en-GB" sz="9600" b="1" i="0" baseline="30000" dirty="0">
                <a:solidFill>
                  <a:srgbClr val="000000"/>
                </a:solidFill>
                <a:effectLst/>
              </a:rPr>
              <a:t>8 </a:t>
            </a:r>
            <a:r>
              <a:rPr lang="en-GB" sz="9600" b="0" i="0" dirty="0">
                <a:solidFill>
                  <a:srgbClr val="000000"/>
                </a:solidFill>
                <a:effectLst/>
              </a:rPr>
              <a:t>So </a:t>
            </a:r>
            <a:r>
              <a:rPr lang="en-GB" sz="9600" b="0" i="0" u="sng" dirty="0">
                <a:solidFill>
                  <a:srgbClr val="000000"/>
                </a:solidFill>
                <a:effectLst/>
              </a:rPr>
              <a:t>she wrote letters in Ahab’s name, placed his seal on them</a:t>
            </a:r>
            <a:r>
              <a:rPr lang="en-GB" sz="9600" b="0" i="0" dirty="0">
                <a:solidFill>
                  <a:srgbClr val="000000"/>
                </a:solidFill>
                <a:effectLst/>
              </a:rPr>
              <a:t>, and sent them to the elders and nobles who lived in Naboth’s city with him. </a:t>
            </a:r>
            <a:endParaRPr lang="en-US" dirty="0"/>
          </a:p>
        </p:txBody>
      </p:sp>
    </p:spTree>
    <p:extLst>
      <p:ext uri="{BB962C8B-B14F-4D97-AF65-F5344CB8AC3E}">
        <p14:creationId xmlns:p14="http://schemas.microsoft.com/office/powerpoint/2010/main" val="30169598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C06664-141E-A20D-0462-92478A689ABE}"/>
              </a:ext>
            </a:extLst>
          </p:cNvPr>
          <p:cNvSpPr>
            <a:spLocks noGrp="1"/>
          </p:cNvSpPr>
          <p:nvPr>
            <p:ph idx="1"/>
          </p:nvPr>
        </p:nvSpPr>
        <p:spPr>
          <a:xfrm>
            <a:off x="1295400" y="2280212"/>
            <a:ext cx="9601200" cy="2297575"/>
          </a:xfrm>
        </p:spPr>
        <p:txBody>
          <a:bodyPr>
            <a:normAutofit/>
          </a:bodyPr>
          <a:lstStyle/>
          <a:p>
            <a:pPr marL="0" indent="0" algn="ctr">
              <a:buNone/>
            </a:pPr>
            <a:r>
              <a:rPr lang="en-GB" sz="4000" i="1" kern="0" dirty="0">
                <a:effectLst/>
                <a:ea typeface="Times New Roman" panose="02020603050405020304" pitchFamily="18" charset="0"/>
              </a:rPr>
              <a:t>What has God given me responsibility for?</a:t>
            </a:r>
            <a:endParaRPr lang="en-US" sz="4000" i="1" dirty="0"/>
          </a:p>
        </p:txBody>
      </p:sp>
    </p:spTree>
    <p:extLst>
      <p:ext uri="{BB962C8B-B14F-4D97-AF65-F5344CB8AC3E}">
        <p14:creationId xmlns:p14="http://schemas.microsoft.com/office/powerpoint/2010/main" val="42028753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C06664-141E-A20D-0462-92478A689ABE}"/>
              </a:ext>
            </a:extLst>
          </p:cNvPr>
          <p:cNvSpPr>
            <a:spLocks noGrp="1"/>
          </p:cNvSpPr>
          <p:nvPr>
            <p:ph idx="1"/>
          </p:nvPr>
        </p:nvSpPr>
        <p:spPr>
          <a:xfrm>
            <a:off x="1295400" y="2280212"/>
            <a:ext cx="9601200" cy="2297575"/>
          </a:xfrm>
        </p:spPr>
        <p:txBody>
          <a:bodyPr>
            <a:normAutofit/>
          </a:bodyPr>
          <a:lstStyle/>
          <a:p>
            <a:pPr marL="0" indent="0" algn="ctr">
              <a:buNone/>
            </a:pPr>
            <a:r>
              <a:rPr lang="en-GB" sz="4000" i="1" kern="0" dirty="0">
                <a:effectLst/>
                <a:ea typeface="Times New Roman" panose="02020603050405020304" pitchFamily="18" charset="0"/>
              </a:rPr>
              <a:t>Are there blind spots where I’ve failed to recognise areas of responsibility that God has </a:t>
            </a:r>
            <a:r>
              <a:rPr lang="en-GB" sz="4000" i="1" kern="0">
                <a:effectLst/>
                <a:ea typeface="Times New Roman" panose="02020603050405020304" pitchFamily="18" charset="0"/>
              </a:rPr>
              <a:t>laid before me?</a:t>
            </a:r>
            <a:endParaRPr lang="en-US" sz="4000" i="1" dirty="0"/>
          </a:p>
        </p:txBody>
      </p:sp>
    </p:spTree>
    <p:extLst>
      <p:ext uri="{BB962C8B-B14F-4D97-AF65-F5344CB8AC3E}">
        <p14:creationId xmlns:p14="http://schemas.microsoft.com/office/powerpoint/2010/main" val="25641596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B30BD-BD68-99CA-AF6F-DF5BD8067A28}"/>
              </a:ext>
            </a:extLst>
          </p:cNvPr>
          <p:cNvSpPr>
            <a:spLocks noGrp="1"/>
          </p:cNvSpPr>
          <p:nvPr>
            <p:ph type="title"/>
          </p:nvPr>
        </p:nvSpPr>
        <p:spPr>
          <a:xfrm>
            <a:off x="1371600" y="350135"/>
            <a:ext cx="9601200" cy="830484"/>
          </a:xfrm>
        </p:spPr>
        <p:txBody>
          <a:bodyPr/>
          <a:lstStyle/>
          <a:p>
            <a:pPr algn="ctr"/>
            <a:r>
              <a:rPr lang="en-US" dirty="0"/>
              <a:t>1 Kings 21:17-28</a:t>
            </a:r>
          </a:p>
        </p:txBody>
      </p:sp>
      <p:sp>
        <p:nvSpPr>
          <p:cNvPr id="3" name="Content Placeholder 2">
            <a:extLst>
              <a:ext uri="{FF2B5EF4-FFF2-40B4-BE49-F238E27FC236}">
                <a16:creationId xmlns:a16="http://schemas.microsoft.com/office/drawing/2014/main" id="{115CD194-C97F-A988-D4EC-BD4647A26292}"/>
              </a:ext>
            </a:extLst>
          </p:cNvPr>
          <p:cNvSpPr>
            <a:spLocks noGrp="1"/>
          </p:cNvSpPr>
          <p:nvPr>
            <p:ph idx="1"/>
          </p:nvPr>
        </p:nvSpPr>
        <p:spPr>
          <a:xfrm>
            <a:off x="1371600" y="1458410"/>
            <a:ext cx="9601200" cy="5243332"/>
          </a:xfrm>
        </p:spPr>
        <p:txBody>
          <a:bodyPr>
            <a:normAutofit fontScale="85000" lnSpcReduction="20000"/>
          </a:bodyPr>
          <a:lstStyle/>
          <a:p>
            <a:pPr marL="0" indent="0" algn="l">
              <a:buNone/>
            </a:pPr>
            <a:r>
              <a:rPr lang="en-GB" sz="3200" b="1" i="0" baseline="30000" dirty="0">
                <a:solidFill>
                  <a:srgbClr val="000000"/>
                </a:solidFill>
                <a:effectLst/>
                <a:latin typeface="system-ui"/>
              </a:rPr>
              <a:t>17 </a:t>
            </a:r>
            <a:r>
              <a:rPr lang="en-GB" sz="3200" b="0" i="0" dirty="0">
                <a:solidFill>
                  <a:srgbClr val="000000"/>
                </a:solidFill>
                <a:effectLst/>
                <a:latin typeface="system-ui"/>
              </a:rPr>
              <a:t>Then the word of the </a:t>
            </a:r>
            <a:r>
              <a:rPr lang="en-GB" sz="3200" b="0" i="0" cap="small" dirty="0">
                <a:solidFill>
                  <a:srgbClr val="000000"/>
                </a:solidFill>
                <a:effectLst/>
                <a:latin typeface="system-ui"/>
              </a:rPr>
              <a:t>Lord</a:t>
            </a:r>
            <a:r>
              <a:rPr lang="en-GB" sz="3200" b="0" i="0" dirty="0">
                <a:solidFill>
                  <a:srgbClr val="000000"/>
                </a:solidFill>
                <a:effectLst/>
                <a:latin typeface="system-ui"/>
              </a:rPr>
              <a:t> came to Elijah the </a:t>
            </a:r>
            <a:r>
              <a:rPr lang="en-GB" sz="3200" b="0" i="0" dirty="0" err="1">
                <a:solidFill>
                  <a:srgbClr val="000000"/>
                </a:solidFill>
                <a:effectLst/>
                <a:latin typeface="system-ui"/>
              </a:rPr>
              <a:t>Tishbite</a:t>
            </a:r>
            <a:r>
              <a:rPr lang="en-GB" sz="3200" b="0" i="0" dirty="0">
                <a:solidFill>
                  <a:srgbClr val="000000"/>
                </a:solidFill>
                <a:effectLst/>
                <a:latin typeface="system-ui"/>
              </a:rPr>
              <a:t>: </a:t>
            </a:r>
            <a:r>
              <a:rPr lang="en-GB" sz="3200" b="1" i="0" baseline="30000" dirty="0">
                <a:solidFill>
                  <a:srgbClr val="000000"/>
                </a:solidFill>
                <a:effectLst/>
                <a:latin typeface="system-ui"/>
              </a:rPr>
              <a:t>18 </a:t>
            </a:r>
            <a:r>
              <a:rPr lang="en-GB" sz="3200" b="0" i="0" dirty="0">
                <a:solidFill>
                  <a:srgbClr val="000000"/>
                </a:solidFill>
                <a:effectLst/>
                <a:latin typeface="system-ui"/>
              </a:rPr>
              <a:t>“Go down to meet Ahab king of Israel, who rules in Samaria. He is now in Naboth’s vineyard, where he has gone to take possession of it. </a:t>
            </a:r>
            <a:r>
              <a:rPr lang="en-GB" sz="3200" b="1" i="0" baseline="30000" dirty="0">
                <a:solidFill>
                  <a:srgbClr val="000000"/>
                </a:solidFill>
                <a:effectLst/>
                <a:latin typeface="system-ui"/>
              </a:rPr>
              <a:t>19 </a:t>
            </a:r>
            <a:r>
              <a:rPr lang="en-GB" sz="3200" b="0" i="0" dirty="0">
                <a:solidFill>
                  <a:srgbClr val="000000"/>
                </a:solidFill>
                <a:effectLst/>
                <a:latin typeface="system-ui"/>
              </a:rPr>
              <a:t>Say to him, ‘This is what the </a:t>
            </a:r>
            <a:r>
              <a:rPr lang="en-GB" sz="3200" b="0" i="0" cap="small" dirty="0">
                <a:solidFill>
                  <a:srgbClr val="000000"/>
                </a:solidFill>
                <a:effectLst/>
                <a:latin typeface="system-ui"/>
              </a:rPr>
              <a:t>Lord</a:t>
            </a:r>
            <a:r>
              <a:rPr lang="en-GB" sz="3200" b="0" i="0" dirty="0">
                <a:solidFill>
                  <a:srgbClr val="000000"/>
                </a:solidFill>
                <a:effectLst/>
                <a:latin typeface="system-ui"/>
              </a:rPr>
              <a:t> says: Have you not murdered a man and seized his property?’ Then say to him, ‘This is what the </a:t>
            </a:r>
            <a:r>
              <a:rPr lang="en-GB" sz="3200" b="0" i="0" cap="small" dirty="0">
                <a:solidFill>
                  <a:srgbClr val="000000"/>
                </a:solidFill>
                <a:effectLst/>
                <a:latin typeface="system-ui"/>
              </a:rPr>
              <a:t>Lord</a:t>
            </a:r>
            <a:r>
              <a:rPr lang="en-GB" sz="3200" b="0" i="0" dirty="0">
                <a:solidFill>
                  <a:srgbClr val="000000"/>
                </a:solidFill>
                <a:effectLst/>
                <a:latin typeface="system-ui"/>
              </a:rPr>
              <a:t> says: In the place where dogs licked up Naboth’s blood, dogs will lick up your blood—yes, yours!’”</a:t>
            </a:r>
          </a:p>
          <a:p>
            <a:pPr marL="0" indent="0" algn="l">
              <a:buNone/>
            </a:pPr>
            <a:r>
              <a:rPr lang="en-GB" sz="3200" b="1" i="0" baseline="30000" dirty="0">
                <a:solidFill>
                  <a:srgbClr val="000000"/>
                </a:solidFill>
                <a:effectLst/>
                <a:latin typeface="system-ui"/>
              </a:rPr>
              <a:t>20 </a:t>
            </a:r>
            <a:r>
              <a:rPr lang="en-GB" sz="3200" b="0" i="0" dirty="0">
                <a:solidFill>
                  <a:srgbClr val="000000"/>
                </a:solidFill>
                <a:effectLst/>
                <a:latin typeface="system-ui"/>
              </a:rPr>
              <a:t>Ahab said to Elijah, “So you have found me, my enemy!”</a:t>
            </a:r>
          </a:p>
          <a:p>
            <a:pPr marL="0" indent="0" algn="l">
              <a:buNone/>
            </a:pPr>
            <a:r>
              <a:rPr lang="en-GB" sz="3200" b="0" i="0" dirty="0">
                <a:solidFill>
                  <a:srgbClr val="000000"/>
                </a:solidFill>
                <a:effectLst/>
                <a:latin typeface="system-ui"/>
              </a:rPr>
              <a:t>“I have found you,” he answered, “because you have sold yourself to do evil in the eyes of the </a:t>
            </a:r>
            <a:r>
              <a:rPr lang="en-GB" sz="3200" b="0" i="0" cap="small" dirty="0">
                <a:solidFill>
                  <a:srgbClr val="000000"/>
                </a:solidFill>
                <a:effectLst/>
                <a:latin typeface="system-ui"/>
              </a:rPr>
              <a:t>Lord</a:t>
            </a:r>
            <a:r>
              <a:rPr lang="en-GB" sz="3200" b="0" i="0" dirty="0">
                <a:solidFill>
                  <a:srgbClr val="000000"/>
                </a:solidFill>
                <a:effectLst/>
                <a:latin typeface="system-ui"/>
              </a:rPr>
              <a:t>. </a:t>
            </a:r>
            <a:r>
              <a:rPr lang="en-GB" sz="3200" b="1" i="0" baseline="30000" dirty="0">
                <a:solidFill>
                  <a:srgbClr val="000000"/>
                </a:solidFill>
                <a:effectLst/>
                <a:latin typeface="system-ui"/>
              </a:rPr>
              <a:t>21 </a:t>
            </a:r>
            <a:r>
              <a:rPr lang="en-GB" sz="3200" b="0" i="0" dirty="0">
                <a:solidFill>
                  <a:srgbClr val="000000"/>
                </a:solidFill>
                <a:effectLst/>
                <a:latin typeface="system-ui"/>
              </a:rPr>
              <a:t>He says, ‘I am going to bring disaster on you. I will wipe out your descendants and cut off from Ahab every last male in Israel—slave or free.</a:t>
            </a:r>
            <a:r>
              <a:rPr lang="en-GB" sz="3200" b="0" i="0" baseline="30000" dirty="0">
                <a:solidFill>
                  <a:srgbClr val="000000"/>
                </a:solidFill>
                <a:effectLst/>
                <a:latin typeface="system-ui"/>
              </a:rPr>
              <a:t>[</a:t>
            </a:r>
            <a:r>
              <a:rPr lang="en-GB" sz="3200" b="0" i="0" baseline="30000" dirty="0">
                <a:solidFill>
                  <a:srgbClr val="4A4A4A"/>
                </a:solidFill>
                <a:effectLst/>
                <a:latin typeface="system-ui"/>
                <a:hlinkClick r:id="rId2" tooltip="See footnote a"/>
              </a:rPr>
              <a:t>a</a:t>
            </a:r>
            <a:r>
              <a:rPr lang="en-GB" sz="3200" b="0" i="0" baseline="30000" dirty="0">
                <a:solidFill>
                  <a:srgbClr val="000000"/>
                </a:solidFill>
                <a:effectLst/>
                <a:latin typeface="system-ui"/>
              </a:rPr>
              <a:t>]</a:t>
            </a:r>
            <a:r>
              <a:rPr lang="en-GB" sz="3200" b="0" i="0" dirty="0">
                <a:solidFill>
                  <a:srgbClr val="000000"/>
                </a:solidFill>
                <a:effectLst/>
                <a:latin typeface="system-ui"/>
              </a:rPr>
              <a:t> </a:t>
            </a:r>
            <a:r>
              <a:rPr lang="en-GB" sz="3200" b="1" i="0" baseline="30000" dirty="0">
                <a:solidFill>
                  <a:srgbClr val="000000"/>
                </a:solidFill>
                <a:effectLst/>
                <a:latin typeface="system-ui"/>
              </a:rPr>
              <a:t>22 </a:t>
            </a:r>
            <a:r>
              <a:rPr lang="en-GB" sz="3200" b="0" i="0" dirty="0">
                <a:solidFill>
                  <a:srgbClr val="000000"/>
                </a:solidFill>
                <a:effectLst/>
                <a:latin typeface="system-ui"/>
              </a:rPr>
              <a:t>I will make your house like that of Jeroboam son of </a:t>
            </a:r>
            <a:r>
              <a:rPr lang="en-GB" sz="3200" b="0" i="0" dirty="0" err="1">
                <a:solidFill>
                  <a:srgbClr val="000000"/>
                </a:solidFill>
                <a:effectLst/>
                <a:latin typeface="system-ui"/>
              </a:rPr>
              <a:t>Nebat</a:t>
            </a:r>
            <a:r>
              <a:rPr lang="en-GB" sz="3200" b="0" i="0" dirty="0">
                <a:solidFill>
                  <a:srgbClr val="000000"/>
                </a:solidFill>
                <a:effectLst/>
                <a:latin typeface="system-ui"/>
              </a:rPr>
              <a:t> and that of </a:t>
            </a:r>
            <a:r>
              <a:rPr lang="en-GB" sz="3200" b="0" i="0" dirty="0" err="1">
                <a:solidFill>
                  <a:srgbClr val="000000"/>
                </a:solidFill>
                <a:effectLst/>
                <a:latin typeface="system-ui"/>
              </a:rPr>
              <a:t>Baasha</a:t>
            </a:r>
            <a:r>
              <a:rPr lang="en-GB" sz="3200" b="0" i="0" dirty="0">
                <a:solidFill>
                  <a:srgbClr val="000000"/>
                </a:solidFill>
                <a:effectLst/>
                <a:latin typeface="system-ui"/>
              </a:rPr>
              <a:t> son of </a:t>
            </a:r>
            <a:r>
              <a:rPr lang="en-GB" sz="3200" b="0" i="0" dirty="0" err="1">
                <a:solidFill>
                  <a:srgbClr val="000000"/>
                </a:solidFill>
                <a:effectLst/>
                <a:latin typeface="system-ui"/>
              </a:rPr>
              <a:t>Ahijah</a:t>
            </a:r>
            <a:r>
              <a:rPr lang="en-GB" sz="3200" b="0" i="0" dirty="0">
                <a:solidFill>
                  <a:srgbClr val="000000"/>
                </a:solidFill>
                <a:effectLst/>
                <a:latin typeface="system-ui"/>
              </a:rPr>
              <a:t>, because you have aroused my anger and have caused Israel to sin.’</a:t>
            </a:r>
          </a:p>
          <a:p>
            <a:pPr marL="0" indent="0">
              <a:buNone/>
            </a:pPr>
            <a:endParaRPr lang="en-US" dirty="0"/>
          </a:p>
        </p:txBody>
      </p:sp>
    </p:spTree>
    <p:extLst>
      <p:ext uri="{BB962C8B-B14F-4D97-AF65-F5344CB8AC3E}">
        <p14:creationId xmlns:p14="http://schemas.microsoft.com/office/powerpoint/2010/main" val="35887755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9A60B8F-AC1A-9120-727D-2FFE88BDA32C}"/>
              </a:ext>
            </a:extLst>
          </p:cNvPr>
          <p:cNvSpPr>
            <a:spLocks noGrp="1"/>
          </p:cNvSpPr>
          <p:nvPr>
            <p:ph idx="1"/>
          </p:nvPr>
        </p:nvSpPr>
        <p:spPr>
          <a:xfrm>
            <a:off x="1371600" y="486137"/>
            <a:ext cx="9601200" cy="5833640"/>
          </a:xfrm>
        </p:spPr>
        <p:txBody>
          <a:bodyPr>
            <a:normAutofit/>
          </a:bodyPr>
          <a:lstStyle/>
          <a:p>
            <a:pPr marL="0" indent="0">
              <a:buNone/>
            </a:pPr>
            <a:r>
              <a:rPr lang="en-GB" sz="2500" b="1" i="0" baseline="30000" dirty="0">
                <a:solidFill>
                  <a:srgbClr val="000000"/>
                </a:solidFill>
                <a:effectLst/>
                <a:latin typeface="system-ui"/>
              </a:rPr>
              <a:t>23 </a:t>
            </a:r>
            <a:r>
              <a:rPr lang="en-GB" sz="2500" b="0" i="0" dirty="0">
                <a:solidFill>
                  <a:srgbClr val="000000"/>
                </a:solidFill>
                <a:effectLst/>
                <a:latin typeface="system-ui"/>
              </a:rPr>
              <a:t>“And also concerning Jezebel the </a:t>
            </a:r>
            <a:r>
              <a:rPr lang="en-GB" sz="2500" b="0" i="0" cap="small" dirty="0">
                <a:solidFill>
                  <a:srgbClr val="000000"/>
                </a:solidFill>
                <a:effectLst/>
                <a:latin typeface="system-ui"/>
              </a:rPr>
              <a:t>Lord</a:t>
            </a:r>
            <a:r>
              <a:rPr lang="en-GB" sz="2500" b="0" i="0" dirty="0">
                <a:solidFill>
                  <a:srgbClr val="000000"/>
                </a:solidFill>
                <a:effectLst/>
                <a:latin typeface="system-ui"/>
              </a:rPr>
              <a:t> says: ‘Dogs will devour Jezebel by the wall of Jezreel.’</a:t>
            </a:r>
            <a:endParaRPr lang="en-GB" sz="2500" b="1" i="0" baseline="30000" dirty="0">
              <a:solidFill>
                <a:srgbClr val="000000"/>
              </a:solidFill>
              <a:effectLst/>
              <a:latin typeface="system-ui"/>
            </a:endParaRPr>
          </a:p>
          <a:p>
            <a:pPr marL="0" indent="0" algn="l">
              <a:buNone/>
            </a:pPr>
            <a:r>
              <a:rPr lang="en-GB" sz="2500" b="1" i="0" baseline="30000" dirty="0">
                <a:solidFill>
                  <a:srgbClr val="000000"/>
                </a:solidFill>
                <a:effectLst/>
                <a:latin typeface="system-ui"/>
              </a:rPr>
              <a:t>24 </a:t>
            </a:r>
            <a:r>
              <a:rPr lang="en-GB" sz="2500" b="0" i="0" dirty="0">
                <a:solidFill>
                  <a:srgbClr val="000000"/>
                </a:solidFill>
                <a:effectLst/>
                <a:latin typeface="system-ui"/>
              </a:rPr>
              <a:t>“Dogs will eat those belonging to Ahab who die in the city, and the birds will feed on those who die in the country.”</a:t>
            </a:r>
          </a:p>
          <a:p>
            <a:pPr marL="0" indent="0" algn="l">
              <a:buNone/>
            </a:pPr>
            <a:r>
              <a:rPr lang="en-GB" sz="2500" b="1" i="0" baseline="30000" dirty="0">
                <a:solidFill>
                  <a:srgbClr val="000000"/>
                </a:solidFill>
                <a:effectLst/>
                <a:latin typeface="system-ui"/>
              </a:rPr>
              <a:t>25 </a:t>
            </a:r>
            <a:r>
              <a:rPr lang="en-GB" sz="2500" b="0" i="0" dirty="0">
                <a:solidFill>
                  <a:srgbClr val="000000"/>
                </a:solidFill>
                <a:effectLst/>
                <a:latin typeface="system-ui"/>
              </a:rPr>
              <a:t>(There was never anyone like Ahab, who sold himself to do evil in the eyes of the </a:t>
            </a:r>
            <a:r>
              <a:rPr lang="en-GB" sz="2500" b="0" i="0" cap="small" dirty="0">
                <a:solidFill>
                  <a:srgbClr val="000000"/>
                </a:solidFill>
                <a:effectLst/>
                <a:latin typeface="system-ui"/>
              </a:rPr>
              <a:t>Lord</a:t>
            </a:r>
            <a:r>
              <a:rPr lang="en-GB" sz="2500" b="0" i="0" dirty="0">
                <a:solidFill>
                  <a:srgbClr val="000000"/>
                </a:solidFill>
                <a:effectLst/>
                <a:latin typeface="system-ui"/>
              </a:rPr>
              <a:t>, urged on by Jezebel his wife. </a:t>
            </a:r>
            <a:r>
              <a:rPr lang="en-GB" sz="2500" b="1" i="0" baseline="30000" dirty="0">
                <a:solidFill>
                  <a:srgbClr val="000000"/>
                </a:solidFill>
                <a:effectLst/>
                <a:latin typeface="system-ui"/>
              </a:rPr>
              <a:t>26 </a:t>
            </a:r>
            <a:r>
              <a:rPr lang="en-GB" sz="2500" b="0" i="0" dirty="0">
                <a:solidFill>
                  <a:srgbClr val="000000"/>
                </a:solidFill>
                <a:effectLst/>
                <a:latin typeface="system-ui"/>
              </a:rPr>
              <a:t>He behaved in the vilest manner by going after idols, like the Amorites the </a:t>
            </a:r>
            <a:r>
              <a:rPr lang="en-GB" sz="2500" b="0" i="0" cap="small" dirty="0">
                <a:solidFill>
                  <a:srgbClr val="000000"/>
                </a:solidFill>
                <a:effectLst/>
                <a:latin typeface="system-ui"/>
              </a:rPr>
              <a:t>Lord</a:t>
            </a:r>
            <a:r>
              <a:rPr lang="en-GB" sz="2500" b="0" i="0" dirty="0">
                <a:solidFill>
                  <a:srgbClr val="000000"/>
                </a:solidFill>
                <a:effectLst/>
                <a:latin typeface="system-ui"/>
              </a:rPr>
              <a:t> drove out before Israel.)</a:t>
            </a:r>
          </a:p>
          <a:p>
            <a:pPr marL="0" indent="0" algn="l">
              <a:buNone/>
            </a:pPr>
            <a:r>
              <a:rPr lang="en-GB" sz="2500" b="1" i="0" baseline="30000" dirty="0">
                <a:solidFill>
                  <a:srgbClr val="000000"/>
                </a:solidFill>
                <a:effectLst/>
                <a:latin typeface="system-ui"/>
              </a:rPr>
              <a:t>27 </a:t>
            </a:r>
            <a:r>
              <a:rPr lang="en-GB" sz="2500" b="0" i="0" dirty="0">
                <a:solidFill>
                  <a:srgbClr val="000000"/>
                </a:solidFill>
                <a:effectLst/>
                <a:latin typeface="system-ui"/>
              </a:rPr>
              <a:t>When Ahab heard these words, he tore his clothes, put on sackcloth and fasted. He lay in sackcloth and went around meekly.</a:t>
            </a:r>
          </a:p>
          <a:p>
            <a:pPr marL="0" indent="0" algn="l">
              <a:buNone/>
            </a:pPr>
            <a:r>
              <a:rPr lang="en-GB" sz="2500" b="1" i="0" baseline="30000" dirty="0">
                <a:solidFill>
                  <a:srgbClr val="000000"/>
                </a:solidFill>
                <a:effectLst/>
                <a:latin typeface="system-ui"/>
              </a:rPr>
              <a:t>28 </a:t>
            </a:r>
            <a:r>
              <a:rPr lang="en-GB" sz="2500" b="0" i="0" dirty="0">
                <a:solidFill>
                  <a:srgbClr val="000000"/>
                </a:solidFill>
                <a:effectLst/>
                <a:latin typeface="system-ui"/>
              </a:rPr>
              <a:t>Then the word of the </a:t>
            </a:r>
            <a:r>
              <a:rPr lang="en-GB" sz="2500" b="0" i="0" cap="small" dirty="0">
                <a:solidFill>
                  <a:srgbClr val="000000"/>
                </a:solidFill>
                <a:effectLst/>
                <a:latin typeface="system-ui"/>
              </a:rPr>
              <a:t>Lord</a:t>
            </a:r>
            <a:r>
              <a:rPr lang="en-GB" sz="2500" b="0" i="0" dirty="0">
                <a:solidFill>
                  <a:srgbClr val="000000"/>
                </a:solidFill>
                <a:effectLst/>
                <a:latin typeface="system-ui"/>
              </a:rPr>
              <a:t> came to Elijah the </a:t>
            </a:r>
            <a:r>
              <a:rPr lang="en-GB" sz="2500" b="0" i="0" dirty="0" err="1">
                <a:solidFill>
                  <a:srgbClr val="000000"/>
                </a:solidFill>
                <a:effectLst/>
                <a:latin typeface="system-ui"/>
              </a:rPr>
              <a:t>Tishbite</a:t>
            </a:r>
            <a:r>
              <a:rPr lang="en-GB" sz="2500" b="0" i="0" dirty="0">
                <a:solidFill>
                  <a:srgbClr val="000000"/>
                </a:solidFill>
                <a:effectLst/>
                <a:latin typeface="system-ui"/>
              </a:rPr>
              <a:t>: </a:t>
            </a:r>
            <a:r>
              <a:rPr lang="en-GB" sz="2500" b="1" i="0" baseline="30000" dirty="0">
                <a:solidFill>
                  <a:srgbClr val="000000"/>
                </a:solidFill>
                <a:effectLst/>
                <a:latin typeface="system-ui"/>
              </a:rPr>
              <a:t>29 </a:t>
            </a:r>
            <a:r>
              <a:rPr lang="en-GB" sz="2500" b="0" i="0" dirty="0">
                <a:solidFill>
                  <a:srgbClr val="000000"/>
                </a:solidFill>
                <a:effectLst/>
                <a:latin typeface="system-ui"/>
              </a:rPr>
              <a:t>“Have you noticed how Ahab has humbled himself before me? Because he has humbled himself, I will not bring this disaster in his day, but I will bring it on his house in the days of his son.”</a:t>
            </a:r>
          </a:p>
          <a:p>
            <a:pPr marL="0" indent="0">
              <a:buNone/>
            </a:pPr>
            <a:endParaRPr lang="en-US" dirty="0"/>
          </a:p>
        </p:txBody>
      </p:sp>
    </p:spTree>
    <p:extLst>
      <p:ext uri="{BB962C8B-B14F-4D97-AF65-F5344CB8AC3E}">
        <p14:creationId xmlns:p14="http://schemas.microsoft.com/office/powerpoint/2010/main" val="35520982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6F9A4-4F36-D486-117C-B7DB8078803C}"/>
              </a:ext>
            </a:extLst>
          </p:cNvPr>
          <p:cNvSpPr>
            <a:spLocks noGrp="1"/>
          </p:cNvSpPr>
          <p:nvPr>
            <p:ph type="title"/>
          </p:nvPr>
        </p:nvSpPr>
        <p:spPr>
          <a:xfrm>
            <a:off x="1295400" y="2686050"/>
            <a:ext cx="9601200" cy="1485900"/>
          </a:xfrm>
        </p:spPr>
        <p:txBody>
          <a:bodyPr>
            <a:normAutofit/>
          </a:bodyPr>
          <a:lstStyle/>
          <a:p>
            <a:pPr algn="ctr"/>
            <a:r>
              <a:rPr lang="en-US" sz="5500" b="1" dirty="0"/>
              <a:t>ELIJAH’S ROLE</a:t>
            </a:r>
          </a:p>
        </p:txBody>
      </p:sp>
    </p:spTree>
    <p:extLst>
      <p:ext uri="{BB962C8B-B14F-4D97-AF65-F5344CB8AC3E}">
        <p14:creationId xmlns:p14="http://schemas.microsoft.com/office/powerpoint/2010/main" val="34439262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6F9A4-4F36-D486-117C-B7DB8078803C}"/>
              </a:ext>
            </a:extLst>
          </p:cNvPr>
          <p:cNvSpPr>
            <a:spLocks noGrp="1"/>
          </p:cNvSpPr>
          <p:nvPr>
            <p:ph type="title"/>
          </p:nvPr>
        </p:nvSpPr>
        <p:spPr>
          <a:xfrm>
            <a:off x="1295400" y="2686050"/>
            <a:ext cx="9601200" cy="1485900"/>
          </a:xfrm>
        </p:spPr>
        <p:txBody>
          <a:bodyPr>
            <a:normAutofit/>
          </a:bodyPr>
          <a:lstStyle/>
          <a:p>
            <a:pPr algn="ctr"/>
            <a:r>
              <a:rPr lang="en-US" sz="5500" b="1" dirty="0"/>
              <a:t>AHAB’S RESPONSE</a:t>
            </a:r>
          </a:p>
        </p:txBody>
      </p:sp>
    </p:spTree>
    <p:extLst>
      <p:ext uri="{BB962C8B-B14F-4D97-AF65-F5344CB8AC3E}">
        <p14:creationId xmlns:p14="http://schemas.microsoft.com/office/powerpoint/2010/main" val="16465498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6F9A4-4F36-D486-117C-B7DB8078803C}"/>
              </a:ext>
            </a:extLst>
          </p:cNvPr>
          <p:cNvSpPr>
            <a:spLocks noGrp="1"/>
          </p:cNvSpPr>
          <p:nvPr>
            <p:ph type="title"/>
          </p:nvPr>
        </p:nvSpPr>
        <p:spPr>
          <a:xfrm>
            <a:off x="1295400" y="2686050"/>
            <a:ext cx="9601200" cy="1485900"/>
          </a:xfrm>
        </p:spPr>
        <p:txBody>
          <a:bodyPr>
            <a:normAutofit/>
          </a:bodyPr>
          <a:lstStyle/>
          <a:p>
            <a:pPr algn="ctr"/>
            <a:r>
              <a:rPr lang="en-US" sz="5500" b="1" dirty="0"/>
              <a:t>GOD’S MERCY</a:t>
            </a:r>
          </a:p>
        </p:txBody>
      </p:sp>
    </p:spTree>
    <p:extLst>
      <p:ext uri="{BB962C8B-B14F-4D97-AF65-F5344CB8AC3E}">
        <p14:creationId xmlns:p14="http://schemas.microsoft.com/office/powerpoint/2010/main" val="33052807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076727E-EFAA-0DFB-B836-774512224AAA}"/>
              </a:ext>
            </a:extLst>
          </p:cNvPr>
          <p:cNvSpPr>
            <a:spLocks noGrp="1"/>
          </p:cNvSpPr>
          <p:nvPr>
            <p:ph idx="1"/>
          </p:nvPr>
        </p:nvSpPr>
        <p:spPr>
          <a:xfrm>
            <a:off x="1295400" y="842058"/>
            <a:ext cx="9601200" cy="5173884"/>
          </a:xfrm>
        </p:spPr>
        <p:txBody>
          <a:bodyPr>
            <a:normAutofit fontScale="77500" lnSpcReduction="20000"/>
          </a:bodyPr>
          <a:lstStyle/>
          <a:p>
            <a:pPr marL="0" lvl="0" indent="0" algn="ctr">
              <a:buNone/>
            </a:pPr>
            <a:r>
              <a:rPr lang="en-GB" sz="4300" kern="100" dirty="0">
                <a:effectLst/>
                <a:ea typeface="Calibri" panose="020F0502020204030204" pitchFamily="34" charset="0"/>
                <a:cs typeface="Calibri" panose="020F0502020204030204" pitchFamily="34" charset="0"/>
              </a:rPr>
              <a:t>Ezekiel 18:21-23</a:t>
            </a:r>
          </a:p>
          <a:p>
            <a:pPr marL="0" lvl="0" indent="0" algn="ctr">
              <a:buNone/>
            </a:pPr>
            <a:endParaRPr lang="en-GB" sz="4300" kern="100" dirty="0">
              <a:effectLst/>
              <a:ea typeface="Calibri" panose="020F0502020204030204" pitchFamily="34" charset="0"/>
              <a:cs typeface="Times New Roman" panose="02020603050405020304" pitchFamily="18" charset="0"/>
            </a:endParaRPr>
          </a:p>
          <a:p>
            <a:pPr marL="73152" indent="0" algn="ctr">
              <a:buNone/>
            </a:pPr>
            <a:r>
              <a:rPr lang="en-GB" sz="4300" kern="100" dirty="0">
                <a:solidFill>
                  <a:srgbClr val="000000"/>
                </a:solidFill>
                <a:effectLst/>
                <a:ea typeface="Calibri" panose="020F0502020204030204" pitchFamily="34" charset="0"/>
                <a:cs typeface="Calibri" panose="020F0502020204030204" pitchFamily="34" charset="0"/>
              </a:rPr>
              <a:t>But if a wicked person turns away from all the sins they have committed and keeps all my decrees and does what is just and right, that person will surely live; they will not die. </a:t>
            </a:r>
            <a:r>
              <a:rPr lang="en-GB" sz="4300" b="1" kern="100" baseline="30000" dirty="0">
                <a:solidFill>
                  <a:srgbClr val="000000"/>
                </a:solidFill>
                <a:effectLst/>
                <a:ea typeface="Calibri" panose="020F0502020204030204" pitchFamily="34" charset="0"/>
                <a:cs typeface="Calibri" panose="020F0502020204030204" pitchFamily="34" charset="0"/>
              </a:rPr>
              <a:t>22 </a:t>
            </a:r>
            <a:r>
              <a:rPr lang="en-GB" sz="4300" kern="100" dirty="0">
                <a:solidFill>
                  <a:srgbClr val="000000"/>
                </a:solidFill>
                <a:effectLst/>
                <a:ea typeface="Calibri" panose="020F0502020204030204" pitchFamily="34" charset="0"/>
                <a:cs typeface="Calibri" panose="020F0502020204030204" pitchFamily="34" charset="0"/>
              </a:rPr>
              <a:t>None of the offenses they have committed will be remembered against them. Because of the righteous things they have done, they will live. </a:t>
            </a:r>
            <a:r>
              <a:rPr lang="en-GB" sz="4300" b="1" kern="100" baseline="30000" dirty="0">
                <a:solidFill>
                  <a:srgbClr val="000000"/>
                </a:solidFill>
                <a:effectLst/>
                <a:ea typeface="Calibri" panose="020F0502020204030204" pitchFamily="34" charset="0"/>
                <a:cs typeface="Calibri" panose="020F0502020204030204" pitchFamily="34" charset="0"/>
              </a:rPr>
              <a:t>23 </a:t>
            </a:r>
            <a:r>
              <a:rPr lang="en-GB" sz="4300" kern="100" dirty="0">
                <a:solidFill>
                  <a:srgbClr val="000000"/>
                </a:solidFill>
                <a:effectLst/>
                <a:ea typeface="Calibri" panose="020F0502020204030204" pitchFamily="34" charset="0"/>
                <a:cs typeface="Calibri" panose="020F0502020204030204" pitchFamily="34" charset="0"/>
              </a:rPr>
              <a:t>Do I take any pleasure in the death of the wicked? declares the Sovereign </a:t>
            </a:r>
            <a:r>
              <a:rPr lang="en-GB" sz="4300" kern="100" cap="small" dirty="0">
                <a:solidFill>
                  <a:srgbClr val="000000"/>
                </a:solidFill>
                <a:effectLst/>
                <a:ea typeface="Calibri" panose="020F0502020204030204" pitchFamily="34" charset="0"/>
                <a:cs typeface="Calibri" panose="020F0502020204030204" pitchFamily="34" charset="0"/>
              </a:rPr>
              <a:t>Lord</a:t>
            </a:r>
            <a:r>
              <a:rPr lang="en-GB" sz="4300" kern="100" dirty="0">
                <a:solidFill>
                  <a:srgbClr val="000000"/>
                </a:solidFill>
                <a:effectLst/>
                <a:ea typeface="Calibri" panose="020F0502020204030204" pitchFamily="34" charset="0"/>
                <a:cs typeface="Calibri" panose="020F0502020204030204" pitchFamily="34" charset="0"/>
              </a:rPr>
              <a:t>. Rather, am I not pleased when they turn from their ways and live?</a:t>
            </a:r>
            <a:endParaRPr lang="en-GB" sz="4300" kern="100" dirty="0">
              <a:effectLst/>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2853394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5455C-703C-E919-E48C-7B3F425685D7}"/>
              </a:ext>
            </a:extLst>
          </p:cNvPr>
          <p:cNvSpPr>
            <a:spLocks noGrp="1"/>
          </p:cNvSpPr>
          <p:nvPr>
            <p:ph type="title"/>
          </p:nvPr>
        </p:nvSpPr>
        <p:spPr/>
        <p:txBody>
          <a:bodyPr/>
          <a:lstStyle/>
          <a:p>
            <a:pPr algn="ctr"/>
            <a:r>
              <a:rPr lang="en-US" dirty="0"/>
              <a:t>RESPONSE</a:t>
            </a:r>
          </a:p>
        </p:txBody>
      </p:sp>
      <p:sp>
        <p:nvSpPr>
          <p:cNvPr id="3" name="Content Placeholder 2">
            <a:extLst>
              <a:ext uri="{FF2B5EF4-FFF2-40B4-BE49-F238E27FC236}">
                <a16:creationId xmlns:a16="http://schemas.microsoft.com/office/drawing/2014/main" id="{778EA37D-078E-6366-A203-7FDE24261D9E}"/>
              </a:ext>
            </a:extLst>
          </p:cNvPr>
          <p:cNvSpPr>
            <a:spLocks noGrp="1"/>
          </p:cNvSpPr>
          <p:nvPr>
            <p:ph idx="1"/>
          </p:nvPr>
        </p:nvSpPr>
        <p:spPr>
          <a:xfrm>
            <a:off x="1371600" y="1551008"/>
            <a:ext cx="9601200" cy="4621192"/>
          </a:xfrm>
        </p:spPr>
        <p:txBody>
          <a:bodyPr>
            <a:noAutofit/>
          </a:bodyPr>
          <a:lstStyle/>
          <a:p>
            <a:pPr algn="l" rtl="0" fontAlgn="base">
              <a:buFont typeface="+mj-lt"/>
              <a:buAutoNum type="arabicPeriod"/>
            </a:pPr>
            <a:r>
              <a:rPr lang="en-GB" sz="2200" b="0" i="0" dirty="0">
                <a:solidFill>
                  <a:srgbClr val="000000"/>
                </a:solidFill>
                <a:effectLst/>
              </a:rPr>
              <a:t>What do I desire? Is that what God has for me? Am I bringin</a:t>
            </a:r>
            <a:r>
              <a:rPr lang="en-GB" sz="2200" dirty="0">
                <a:solidFill>
                  <a:srgbClr val="000000"/>
                </a:solidFill>
              </a:rPr>
              <a:t>g it to him?</a:t>
            </a:r>
            <a:endParaRPr lang="en-GB" sz="2200" b="0" i="0" dirty="0">
              <a:solidFill>
                <a:srgbClr val="000000"/>
              </a:solidFill>
              <a:effectLst/>
            </a:endParaRPr>
          </a:p>
          <a:p>
            <a:pPr algn="l" rtl="0" fontAlgn="base">
              <a:buFont typeface="+mj-lt"/>
              <a:buAutoNum type="arabicPeriod" startAt="2"/>
            </a:pPr>
            <a:r>
              <a:rPr lang="en-US" sz="2200" b="0" i="0" dirty="0">
                <a:solidFill>
                  <a:srgbClr val="000000"/>
                </a:solidFill>
                <a:effectLst/>
              </a:rPr>
              <a:t>Are there areas or situations in your life where God is giving you the opportunity to stand up for what is right, even if it may come at great cost to you? </a:t>
            </a:r>
            <a:r>
              <a:rPr lang="en-GB" sz="2200" b="0" i="0" dirty="0">
                <a:solidFill>
                  <a:srgbClr val="000000"/>
                </a:solidFill>
                <a:effectLst/>
              </a:rPr>
              <a:t> </a:t>
            </a:r>
          </a:p>
          <a:p>
            <a:pPr algn="l" rtl="0" fontAlgn="base">
              <a:buFont typeface="+mj-lt"/>
              <a:buAutoNum type="arabicPeriod" startAt="3"/>
            </a:pPr>
            <a:r>
              <a:rPr lang="en-GB" sz="2200" b="0" i="0" dirty="0">
                <a:solidFill>
                  <a:srgbClr val="000000"/>
                </a:solidFill>
                <a:effectLst/>
              </a:rPr>
              <a:t>Lord, is there anywhere that I have been sulking, turning my face away from you, and putting more emphasis on my will than yours?  </a:t>
            </a:r>
          </a:p>
          <a:p>
            <a:pPr algn="l" rtl="0" fontAlgn="base">
              <a:buFont typeface="+mj-lt"/>
              <a:buAutoNum type="arabicPeriod" startAt="4"/>
            </a:pPr>
            <a:r>
              <a:rPr lang="en-GB" sz="2200" b="0" i="0" dirty="0">
                <a:solidFill>
                  <a:srgbClr val="000000"/>
                </a:solidFill>
                <a:effectLst/>
              </a:rPr>
              <a:t>Lord, are there blind spots where I’m failing to see the areas of responsibility that you’ve laid before me? God, reveal these to me so I can repent and access your grace to change </a:t>
            </a:r>
          </a:p>
          <a:p>
            <a:pPr algn="l" rtl="0" fontAlgn="base">
              <a:buFont typeface="+mj-lt"/>
              <a:buAutoNum type="arabicPeriod" startAt="5"/>
            </a:pPr>
            <a:r>
              <a:rPr lang="en-GB" sz="2200" b="0" i="0" dirty="0">
                <a:solidFill>
                  <a:srgbClr val="000000"/>
                </a:solidFill>
                <a:effectLst/>
              </a:rPr>
              <a:t>Lord, I want to encounter you, be changed you by you. </a:t>
            </a:r>
          </a:p>
        </p:txBody>
      </p:sp>
    </p:spTree>
    <p:extLst>
      <p:ext uri="{BB962C8B-B14F-4D97-AF65-F5344CB8AC3E}">
        <p14:creationId xmlns:p14="http://schemas.microsoft.com/office/powerpoint/2010/main" val="350669789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emplate>Crop</Template>
  <TotalTime>3905</TotalTime>
  <Words>1737</Words>
  <Application>Microsoft Macintosh PowerPoint</Application>
  <PresentationFormat>Widescreen</PresentationFormat>
  <Paragraphs>94</Paragraphs>
  <Slides>34</Slides>
  <Notes>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34</vt:i4>
      </vt:variant>
    </vt:vector>
  </HeadingPairs>
  <TitlesOfParts>
    <vt:vector size="41" baseType="lpstr">
      <vt:lpstr>Arial</vt:lpstr>
      <vt:lpstr>Calibri</vt:lpstr>
      <vt:lpstr>Franklin Gothic Book</vt:lpstr>
      <vt:lpstr>system-ui</vt:lpstr>
      <vt:lpstr>Times New Roman</vt:lpstr>
      <vt:lpstr>Crop</vt:lpstr>
      <vt:lpstr>think-cell Slide</vt:lpstr>
      <vt:lpstr>1 kings 21</vt:lpstr>
      <vt:lpstr>Who’s who?</vt:lpstr>
      <vt:lpstr>1 Kings 21:1-3</vt:lpstr>
      <vt:lpstr>AHAB’S DESIRE FOR MORE</vt:lpstr>
      <vt:lpstr>PowerPoint Presentation</vt:lpstr>
      <vt:lpstr>PowerPoint Presentation</vt:lpstr>
      <vt:lpstr>PowerPoint Presentation</vt:lpstr>
      <vt:lpstr>PowerPoint Presentation</vt:lpstr>
      <vt:lpstr>NABOTH’S STANCE</vt:lpstr>
      <vt:lpstr>PowerPoint Presentation</vt:lpstr>
      <vt:lpstr>PowerPoint Presentation</vt:lpstr>
      <vt:lpstr>PowerPoint Presentation</vt:lpstr>
      <vt:lpstr>PowerPoint Presentation</vt:lpstr>
      <vt:lpstr>PowerPoint Presentation</vt:lpstr>
      <vt:lpstr>1 Kings 21:4-16</vt:lpstr>
      <vt:lpstr>PowerPoint Presentation</vt:lpstr>
      <vt:lpstr>AHAB’S RESPONSE</vt:lpstr>
      <vt:lpstr>PowerPoint Presentation</vt:lpstr>
      <vt:lpstr>PowerPoint Presentation</vt:lpstr>
      <vt:lpstr>PowerPoint Presentation</vt:lpstr>
      <vt:lpstr>AHAB’S VULNERABLE STATE</vt:lpstr>
      <vt:lpstr>PowerPoint Presentation</vt:lpstr>
      <vt:lpstr>AHAB’S ABDICATION OF RESPONSIBILITY</vt:lpstr>
      <vt:lpstr>PowerPoint Presentation</vt:lpstr>
      <vt:lpstr>PowerPoint Presentation</vt:lpstr>
      <vt:lpstr>PowerPoint Presentation</vt:lpstr>
      <vt:lpstr>PowerPoint Presentation</vt:lpstr>
      <vt:lpstr>1 Kings 21:17-28</vt:lpstr>
      <vt:lpstr>PowerPoint Presentation</vt:lpstr>
      <vt:lpstr>ELIJAH’S ROLE</vt:lpstr>
      <vt:lpstr>AHAB’S RESPONSE</vt:lpstr>
      <vt:lpstr>GOD’S MERCY</vt:lpstr>
      <vt:lpstr>PowerPoint Presentation</vt:lpstr>
      <vt:lpstr>RESPONSE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Nick Brewer</dc:creator>
  <cp:lastModifiedBy>Nick Brewer</cp:lastModifiedBy>
  <cp:revision>6</cp:revision>
  <dcterms:created xsi:type="dcterms:W3CDTF">2024-02-28T09:25:35Z</dcterms:created>
  <dcterms:modified xsi:type="dcterms:W3CDTF">2024-03-02T20:53:55Z</dcterms:modified>
</cp:coreProperties>
</file>