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3" r:id="rId4"/>
    <p:sldId id="280" r:id="rId5"/>
    <p:sldId id="279" r:id="rId6"/>
    <p:sldId id="259" r:id="rId7"/>
    <p:sldId id="267" r:id="rId8"/>
    <p:sldId id="265" r:id="rId9"/>
    <p:sldId id="281" r:id="rId10"/>
    <p:sldId id="266" r:id="rId11"/>
    <p:sldId id="268" r:id="rId12"/>
    <p:sldId id="282" r:id="rId13"/>
    <p:sldId id="269" r:id="rId14"/>
    <p:sldId id="284" r:id="rId15"/>
    <p:sldId id="286" r:id="rId16"/>
    <p:sldId id="273" r:id="rId17"/>
    <p:sldId id="274" r:id="rId18"/>
    <p:sldId id="285" r:id="rId19"/>
  </p:sldIdLst>
  <p:sldSz cx="12192000" cy="6858000"/>
  <p:notesSz cx="6786563" cy="99234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C06F80-53FB-412A-A5CE-A71265BCA367}" v="359" dt="2023-07-09T07:47:01.8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76788" autoAdjust="0"/>
  </p:normalViewPr>
  <p:slideViewPr>
    <p:cSldViewPr snapToGrid="0">
      <p:cViewPr varScale="1">
        <p:scale>
          <a:sx n="58" d="100"/>
          <a:sy n="58" d="100"/>
        </p:scale>
        <p:origin x="420" y="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0844" cy="49789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4149" y="0"/>
            <a:ext cx="2940844" cy="497897"/>
          </a:xfrm>
          <a:prstGeom prst="rect">
            <a:avLst/>
          </a:prstGeom>
        </p:spPr>
        <p:txBody>
          <a:bodyPr vert="horz" lIns="91440" tIns="45720" rIns="91440" bIns="45720" rtlCol="0"/>
          <a:lstStyle>
            <a:lvl1pPr algn="r">
              <a:defRPr sz="1200"/>
            </a:lvl1pPr>
          </a:lstStyle>
          <a:p>
            <a:fld id="{883DF686-F5CC-4DA2-8F19-6F9C879DCD19}" type="datetimeFigureOut">
              <a:rPr lang="en-GB" smtClean="0"/>
              <a:t>07/07/2023</a:t>
            </a:fld>
            <a:endParaRPr lang="en-GB"/>
          </a:p>
        </p:txBody>
      </p:sp>
      <p:sp>
        <p:nvSpPr>
          <p:cNvPr id="4" name="Slide Image Placeholder 3"/>
          <p:cNvSpPr>
            <a:spLocks noGrp="1" noRot="1" noChangeAspect="1"/>
          </p:cNvSpPr>
          <p:nvPr>
            <p:ph type="sldImg" idx="2"/>
          </p:nvPr>
        </p:nvSpPr>
        <p:spPr>
          <a:xfrm>
            <a:off x="417513" y="1239838"/>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8657" y="4775666"/>
            <a:ext cx="5429250" cy="39073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5568"/>
            <a:ext cx="2940844" cy="49789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4149" y="9425568"/>
            <a:ext cx="2940844" cy="497895"/>
          </a:xfrm>
          <a:prstGeom prst="rect">
            <a:avLst/>
          </a:prstGeom>
        </p:spPr>
        <p:txBody>
          <a:bodyPr vert="horz" lIns="91440" tIns="45720" rIns="91440" bIns="45720" rtlCol="0" anchor="b"/>
          <a:lstStyle>
            <a:lvl1pPr algn="r">
              <a:defRPr sz="1200"/>
            </a:lvl1pPr>
          </a:lstStyle>
          <a:p>
            <a:fld id="{E5A103C7-A3AB-456A-92E2-2F9339F8EE35}" type="slidenum">
              <a:rPr lang="en-GB" smtClean="0"/>
              <a:t>‹#›</a:t>
            </a:fld>
            <a:endParaRPr lang="en-GB"/>
          </a:p>
        </p:txBody>
      </p:sp>
    </p:spTree>
    <p:extLst>
      <p:ext uri="{BB962C8B-B14F-4D97-AF65-F5344CB8AC3E}">
        <p14:creationId xmlns:p14="http://schemas.microsoft.com/office/powerpoint/2010/main" val="266122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biblehub.com/context/1_samuel/2-31.ht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a:t>
            </a:fld>
            <a:endParaRPr lang="en-GB"/>
          </a:p>
        </p:txBody>
      </p:sp>
    </p:spTree>
    <p:extLst>
      <p:ext uri="{BB962C8B-B14F-4D97-AF65-F5344CB8AC3E}">
        <p14:creationId xmlns:p14="http://schemas.microsoft.com/office/powerpoint/2010/main" val="2183725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Be a man = standing up for what you believe is right (not macho)</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Not blurring the difference between man and woman but promoting the characteristic God wants – world wants to set one against the other but God called us to partnership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Strong = </a:t>
            </a:r>
            <a:r>
              <a:rPr lang="en-GB" sz="1800" u="sng" dirty="0" err="1">
                <a:effectLst/>
                <a:latin typeface="Calibri" panose="020F0502020204030204" pitchFamily="34" charset="0"/>
                <a:ea typeface="Calibri" panose="020F0502020204030204" pitchFamily="34" charset="0"/>
              </a:rPr>
              <a:t>Chazak</a:t>
            </a:r>
            <a:r>
              <a:rPr lang="en-GB" sz="1800" u="sng" dirty="0">
                <a:effectLst/>
                <a:latin typeface="Calibri" panose="020F0502020204030204" pitchFamily="34" charset="0"/>
                <a:ea typeface="Calibri" panose="020F0502020204030204" pitchFamily="34" charset="0"/>
              </a:rPr>
              <a:t> (</a:t>
            </a:r>
            <a:r>
              <a:rPr lang="en-GB" sz="1800" u="sng" dirty="0" err="1">
                <a:effectLst/>
                <a:latin typeface="Calibri" panose="020F0502020204030204" pitchFamily="34" charset="0"/>
                <a:ea typeface="Calibri" panose="020F0502020204030204" pitchFamily="34" charset="0"/>
              </a:rPr>
              <a:t>khaw-zak</a:t>
            </a:r>
            <a:r>
              <a:rPr lang="en-GB" sz="1800" u="sng" dirty="0">
                <a:effectLst/>
                <a:latin typeface="Calibri" panose="020F0502020204030204" pitchFamily="34" charset="0"/>
                <a:ea typeface="Calibri" panose="020F0502020204030204" pitchFamily="34" charset="0"/>
              </a:rPr>
              <a:t>) Valiant, conquer, courage, consistent</a:t>
            </a:r>
            <a:r>
              <a:rPr lang="en-GB" sz="1800" dirty="0">
                <a:effectLst/>
                <a:latin typeface="Calibri" panose="020F0502020204030204" pitchFamily="34" charset="0"/>
                <a:ea typeface="Calibri" panose="020F0502020204030204" pitchFamily="34" charset="0"/>
              </a:rPr>
              <a:t>, grow firm</a:t>
            </a: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 </a:t>
            </a: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Question </a:t>
            </a: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e.g. I need to speak up when the culture in my workplace is dishonest</a:t>
            </a:r>
          </a:p>
          <a:p>
            <a:pPr>
              <a:lnSpc>
                <a:spcPct val="107000"/>
              </a:lnSpc>
              <a:spcAft>
                <a:spcPts val="800"/>
              </a:spcAft>
            </a:pP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Observe what the Lord requires – learning, seeking, discerning (He not I determines what is required) (we now have the Holy Spirit which leads us to all righteousness – we choose to surrender (not automatic))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Walk in his way – act on (to know is not enough) Feature of ministering the spirit – lag between hearing and doing would become shorter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Conditional promise “if”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God has chosen to allow our choices to matter</a:t>
            </a:r>
            <a:endParaRPr lang="en-GB" sz="1800" dirty="0">
              <a:effectLst/>
              <a:latin typeface="Calibri" panose="020F0502020204030204" pitchFamily="34" charset="0"/>
              <a:ea typeface="Calibri" panose="020F0502020204030204" pitchFamily="34" charset="0"/>
            </a:endParaRPr>
          </a:p>
          <a:p>
            <a:pPr marL="342900" lvl="0" indent="-342900">
              <a:lnSpc>
                <a:spcPct val="107000"/>
              </a:lnSpc>
              <a:buFont typeface="Symbol" panose="05050102010706020507" pitchFamily="18" charset="2"/>
              <a:buChar char="-"/>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Give and it will be given</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Forgive and you will be forgiven</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Knock and door will be answered</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Parable of the talents – faith with few given more </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endParaRPr lang="en-GB" dirty="0">
              <a:solidFill>
                <a:schemeClr val="tx1"/>
              </a:solidFill>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3</a:t>
            </a:fld>
            <a:endParaRPr lang="en-GB"/>
          </a:p>
        </p:txBody>
      </p:sp>
    </p:spTree>
    <p:extLst>
      <p:ext uri="{BB962C8B-B14F-4D97-AF65-F5344CB8AC3E}">
        <p14:creationId xmlns:p14="http://schemas.microsoft.com/office/powerpoint/2010/main" val="449374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4</a:t>
            </a:fld>
            <a:endParaRPr lang="en-GB"/>
          </a:p>
        </p:txBody>
      </p:sp>
    </p:spTree>
    <p:extLst>
      <p:ext uri="{BB962C8B-B14F-4D97-AF65-F5344CB8AC3E}">
        <p14:creationId xmlns:p14="http://schemas.microsoft.com/office/powerpoint/2010/main" val="1011299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chemeClr val="bg1"/>
                </a:solidFill>
                <a:effectLst/>
                <a:latin typeface="system-ui"/>
              </a:rPr>
              <a:t>Advice suddenly takes a dark turn – given a hit list by a mob boss</a:t>
            </a:r>
          </a:p>
          <a:p>
            <a:endParaRPr lang="en-GB" b="0" i="0" dirty="0">
              <a:solidFill>
                <a:schemeClr val="bg1"/>
              </a:solidFill>
              <a:effectLst/>
              <a:latin typeface="system-ui"/>
            </a:endParaRPr>
          </a:p>
          <a:p>
            <a:r>
              <a:rPr lang="en-GB" b="0" i="0" dirty="0">
                <a:solidFill>
                  <a:schemeClr val="bg1"/>
                </a:solidFill>
                <a:effectLst/>
                <a:latin typeface="system-ui"/>
              </a:rPr>
              <a:t>Deal with him according to </a:t>
            </a:r>
            <a:r>
              <a:rPr lang="en-GB" b="0" i="0" u="sng" dirty="0">
                <a:solidFill>
                  <a:schemeClr val="bg1"/>
                </a:solidFill>
                <a:effectLst/>
                <a:latin typeface="system-ui"/>
              </a:rPr>
              <a:t>your wisdom</a:t>
            </a:r>
            <a:r>
              <a:rPr lang="en-GB" b="0" i="0" dirty="0">
                <a:solidFill>
                  <a:schemeClr val="bg1"/>
                </a:solidFill>
                <a:effectLst/>
                <a:latin typeface="system-ui"/>
              </a:rPr>
              <a:t>, but do not let his </a:t>
            </a:r>
            <a:r>
              <a:rPr lang="en-GB" b="0" i="0" dirty="0" err="1">
                <a:solidFill>
                  <a:schemeClr val="bg1"/>
                </a:solidFill>
                <a:effectLst/>
                <a:latin typeface="system-ui"/>
              </a:rPr>
              <a:t>gray</a:t>
            </a:r>
            <a:r>
              <a:rPr lang="en-GB" b="0" i="0" dirty="0">
                <a:solidFill>
                  <a:schemeClr val="bg1"/>
                </a:solidFill>
                <a:effectLst/>
                <a:latin typeface="system-ui"/>
              </a:rPr>
              <a:t> head go down to the grave in peace</a:t>
            </a:r>
          </a:p>
          <a:p>
            <a:r>
              <a:rPr lang="en-GB" b="0" i="0" dirty="0">
                <a:solidFill>
                  <a:schemeClr val="bg1"/>
                </a:solidFill>
                <a:effectLst/>
                <a:latin typeface="system-ui"/>
              </a:rPr>
              <a:t>You are a man of wisdom; </a:t>
            </a:r>
            <a:r>
              <a:rPr lang="en-GB" b="0" i="0" u="sng" dirty="0">
                <a:solidFill>
                  <a:schemeClr val="bg1"/>
                </a:solidFill>
                <a:effectLst/>
                <a:latin typeface="system-ui"/>
              </a:rPr>
              <a:t>you will know what to do </a:t>
            </a:r>
            <a:r>
              <a:rPr lang="en-GB" b="0" i="0" dirty="0">
                <a:solidFill>
                  <a:schemeClr val="bg1"/>
                </a:solidFill>
                <a:effectLst/>
                <a:latin typeface="system-ui"/>
              </a:rPr>
              <a:t>to him. Bring his </a:t>
            </a:r>
            <a:r>
              <a:rPr lang="en-GB" b="0" i="0" dirty="0" err="1">
                <a:solidFill>
                  <a:schemeClr val="bg1"/>
                </a:solidFill>
                <a:effectLst/>
                <a:latin typeface="system-ui"/>
              </a:rPr>
              <a:t>gray</a:t>
            </a:r>
            <a:r>
              <a:rPr lang="en-GB" b="0" i="0" dirty="0">
                <a:solidFill>
                  <a:schemeClr val="bg1"/>
                </a:solidFill>
                <a:effectLst/>
                <a:latin typeface="system-ui"/>
              </a:rPr>
              <a:t> head down to the grave in blood</a:t>
            </a:r>
          </a:p>
          <a:p>
            <a:endParaRPr lang="en-GB" b="0" i="0" dirty="0">
              <a:solidFill>
                <a:schemeClr val="bg1"/>
              </a:solidFill>
              <a:effectLst/>
              <a:latin typeface="system-ui"/>
            </a:endParaRPr>
          </a:p>
          <a:p>
            <a:r>
              <a:rPr lang="en-GB" b="0" i="0" dirty="0">
                <a:solidFill>
                  <a:schemeClr val="bg1"/>
                </a:solidFill>
                <a:effectLst/>
                <a:latin typeface="system-ui"/>
              </a:rPr>
              <a:t>Where has the focus on obeying God gone?</a:t>
            </a:r>
          </a:p>
          <a:p>
            <a:endParaRPr lang="en-GB" b="0" i="0" dirty="0">
              <a:solidFill>
                <a:schemeClr val="bg1"/>
              </a:solidFill>
              <a:effectLst/>
              <a:latin typeface="system-ui"/>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Obey God – now go and carry out political assassinations </a:t>
            </a:r>
            <a:endParaRPr lang="en-GB" sz="18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Joab - kill</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Sons of Barzillai – show kindness</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Shimei – kill </a:t>
            </a:r>
          </a:p>
          <a:p>
            <a:pPr marL="800100" marR="0" lvl="1"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2 SAMUEL 16 –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Shiemi</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relative of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saul</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as David fled Absalom coup cursed and threw stones at David. David wondered if Shimei might be used by God and refused his men's request to ‘cut off his head’ </a:t>
            </a: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(Hasn’t every king eliminated opponents like this? Perhaps, but these are the covenant people – they were meant to be different)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latin typeface="Calibri" panose="020F0502020204030204" pitchFamily="34" charset="0"/>
                <a:ea typeface="Calibri" panose="020F0502020204030204" pitchFamily="34" charset="0"/>
              </a:rPr>
              <a:t>Just because bible accounts for it doesn’t mean it approves - Is this what God wanted?</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endParaRPr lang="en-GB" b="0" i="0" dirty="0">
              <a:solidFill>
                <a:schemeClr val="bg1"/>
              </a:solidFill>
              <a:effectLst/>
              <a:latin typeface="system-ui"/>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5</a:t>
            </a:fld>
            <a:endParaRPr lang="en-GB"/>
          </a:p>
        </p:txBody>
      </p:sp>
    </p:spTree>
    <p:extLst>
      <p:ext uri="{BB962C8B-B14F-4D97-AF65-F5344CB8AC3E}">
        <p14:creationId xmlns:p14="http://schemas.microsoft.com/office/powerpoint/2010/main" val="360967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6</a:t>
            </a:fld>
            <a:endParaRPr lang="en-GB"/>
          </a:p>
        </p:txBody>
      </p:sp>
    </p:spTree>
    <p:extLst>
      <p:ext uri="{BB962C8B-B14F-4D97-AF65-F5344CB8AC3E}">
        <p14:creationId xmlns:p14="http://schemas.microsoft.com/office/powerpoint/2010/main" val="3269174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David rested with his ancestors – no fear of death (fall asleep)</a:t>
            </a:r>
          </a:p>
          <a:p>
            <a:endParaRPr lang="en-GB" sz="1200" dirty="0">
              <a:solidFill>
                <a:srgbClr val="000000"/>
              </a:solidFill>
              <a:effectLst/>
              <a:highlight>
                <a:srgbClr val="FFFFFF"/>
              </a:highlight>
              <a:latin typeface="Quattrocento Sans" panose="020B0502050000020003" pitchFamily="34" charset="0"/>
            </a:endParaRPr>
          </a:p>
          <a:p>
            <a:r>
              <a:rPr lang="en-GB" sz="1200" dirty="0">
                <a:solidFill>
                  <a:srgbClr val="000000"/>
                </a:solidFill>
                <a:effectLst/>
                <a:highlight>
                  <a:srgbClr val="FFFFFF"/>
                </a:highlight>
                <a:latin typeface="Quattrocento Sans" panose="020B0502050000020003" pitchFamily="34" charset="0"/>
              </a:rPr>
              <a:t>“Rule firmly established”</a:t>
            </a:r>
          </a:p>
          <a:p>
            <a:r>
              <a:rPr lang="en-GB" sz="1200" dirty="0">
                <a:solidFill>
                  <a:srgbClr val="000000"/>
                </a:solidFill>
                <a:effectLst/>
                <a:latin typeface="Calibri" panose="020F0502020204030204" pitchFamily="34" charset="0"/>
                <a:ea typeface="Calibri" panose="020F0502020204030204" pitchFamily="34" charset="0"/>
              </a:rPr>
              <a:t>We are tempted (though we claim to trust God) to give him a helping hand by nudging along (e.g. God establish Solomon throne but help God with political assassinations. E.g. Abraham &amp; </a:t>
            </a:r>
            <a:r>
              <a:rPr lang="en-GB" sz="1200" dirty="0" err="1">
                <a:solidFill>
                  <a:srgbClr val="000000"/>
                </a:solidFill>
                <a:effectLst/>
                <a:latin typeface="Calibri" panose="020F0502020204030204" pitchFamily="34" charset="0"/>
                <a:ea typeface="Calibri" panose="020F0502020204030204" pitchFamily="34" charset="0"/>
              </a:rPr>
              <a:t>sarah</a:t>
            </a:r>
            <a:r>
              <a:rPr lang="en-GB" sz="1200" dirty="0">
                <a:solidFill>
                  <a:srgbClr val="000000"/>
                </a:solidFill>
                <a:effectLst/>
                <a:latin typeface="Calibri" panose="020F0502020204030204" pitchFamily="34" charset="0"/>
                <a:ea typeface="Calibri" panose="020F0502020204030204" pitchFamily="34" charset="0"/>
              </a:rPr>
              <a:t>) </a:t>
            </a:r>
            <a:endParaRPr lang="en-GB" dirty="0"/>
          </a:p>
          <a:p>
            <a:pPr>
              <a:lnSpc>
                <a:spcPct val="107000"/>
              </a:lnSpc>
              <a:spcAft>
                <a:spcPts val="800"/>
              </a:spcAft>
            </a:pPr>
            <a:endParaRPr lang="en-GB" dirty="0"/>
          </a:p>
          <a:p>
            <a:pPr>
              <a:lnSpc>
                <a:spcPct val="107000"/>
              </a:lnSpc>
              <a:spcAft>
                <a:spcPts val="800"/>
              </a:spcAft>
            </a:pPr>
            <a:r>
              <a:rPr lang="en-GB" dirty="0"/>
              <a:t>Question</a:t>
            </a:r>
          </a:p>
          <a:p>
            <a:pPr>
              <a:lnSpc>
                <a:spcPct val="107000"/>
              </a:lnSpc>
              <a:spcAft>
                <a:spcPts val="800"/>
              </a:spcAft>
            </a:pPr>
            <a:r>
              <a:rPr lang="en-GB" dirty="0"/>
              <a:t>e.g. I’m trusting God for my finances but I’m hoarding money </a:t>
            </a:r>
          </a:p>
        </p:txBody>
      </p:sp>
      <p:sp>
        <p:nvSpPr>
          <p:cNvPr id="4" name="Slide Number Placeholder 3"/>
          <p:cNvSpPr>
            <a:spLocks noGrp="1"/>
          </p:cNvSpPr>
          <p:nvPr>
            <p:ph type="sldNum" sz="quarter" idx="5"/>
          </p:nvPr>
        </p:nvSpPr>
        <p:spPr/>
        <p:txBody>
          <a:bodyPr/>
          <a:lstStyle/>
          <a:p>
            <a:fld id="{E5A103C7-A3AB-456A-92E2-2F9339F8EE35}" type="slidenum">
              <a:rPr lang="en-GB" smtClean="0"/>
              <a:t>7</a:t>
            </a:fld>
            <a:endParaRPr lang="en-GB"/>
          </a:p>
        </p:txBody>
      </p:sp>
    </p:spTree>
    <p:extLst>
      <p:ext uri="{BB962C8B-B14F-4D97-AF65-F5344CB8AC3E}">
        <p14:creationId xmlns:p14="http://schemas.microsoft.com/office/powerpoint/2010/main" val="2561621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8</a:t>
            </a:fld>
            <a:endParaRPr lang="en-GB"/>
          </a:p>
        </p:txBody>
      </p:sp>
    </p:spTree>
    <p:extLst>
      <p:ext uri="{BB962C8B-B14F-4D97-AF65-F5344CB8AC3E}">
        <p14:creationId xmlns:p14="http://schemas.microsoft.com/office/powerpoint/2010/main" val="3016844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9</a:t>
            </a:fld>
            <a:endParaRPr lang="en-GB"/>
          </a:p>
        </p:txBody>
      </p:sp>
    </p:spTree>
    <p:extLst>
      <p:ext uri="{BB962C8B-B14F-4D97-AF65-F5344CB8AC3E}">
        <p14:creationId xmlns:p14="http://schemas.microsoft.com/office/powerpoint/2010/main" val="2082702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Bathsheba – not discern</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Adonijah ‘kingdom was mine’ – not repentant (Solomon looking for fruits of repentance, Bath didn’t). How can it be ‘mine’ if God gave it to Solomon.</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Emotional appeal – her son is now on the throne, lets down guard, can be emotionally sympathetic to Adonijah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Vulnerable to being tool in enemy’s hand </a:t>
            </a: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Calibri" panose="020F0502020204030204" pitchFamily="34" charset="0"/>
              </a:rPr>
              <a:t>What might it look like to be led by emotions? E.g. in anger you speak harsh words which aren’t God’s truth over someone. E.g. someone has been nice to you so it is hard to challenge their attitude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Please ask </a:t>
            </a:r>
            <a:r>
              <a:rPr lang="en-GB" sz="1800" dirty="0" err="1">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cus</a:t>
            </a: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 he won’t refuse you – not faith position (like crowning himself), manipulative </a:t>
            </a: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Calibri" panose="020F0502020204030204" pitchFamily="34" charset="0"/>
              </a:rPr>
              <a:t>We don’t want to use manipulation or should be used by manipulation (we manipulate because we don’t trust God has what is best for us)</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Abishag – political chip – if you can show you can have the kings wife shows you could have the kingdom (you can fill his shoes)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Do not refuse me – not inviting discussion and benefit from wisdom</a:t>
            </a:r>
            <a:endParaRPr lang="en-GB" sz="1800" dirty="0">
              <a:effectLst/>
              <a:latin typeface="Calibri" panose="020F0502020204030204" pitchFamily="34" charset="0"/>
              <a:ea typeface="Calibri" panose="020F0502020204030204" pitchFamily="34" charset="0"/>
            </a:endParaRPr>
          </a:p>
          <a:p>
            <a:pPr marL="0" indent="0">
              <a:buFontTx/>
              <a:buNone/>
            </a:pPr>
            <a:endParaRPr lang="en-GB" dirty="0"/>
          </a:p>
          <a:p>
            <a:pPr marL="0" indent="0">
              <a:buFontTx/>
              <a:buNone/>
            </a:pPr>
            <a:r>
              <a:rPr lang="en-GB" dirty="0"/>
              <a:t>Question </a:t>
            </a:r>
          </a:p>
          <a:p>
            <a:pPr marL="0" indent="0">
              <a:buFontTx/>
              <a:buNone/>
            </a:pPr>
            <a:r>
              <a:rPr lang="en-GB" dirty="0"/>
              <a:t>E.g. I could meet your presented need, but I see God wants to do something even better than what you are asking for</a:t>
            </a:r>
          </a:p>
        </p:txBody>
      </p:sp>
      <p:sp>
        <p:nvSpPr>
          <p:cNvPr id="4" name="Slide Number Placeholder 3"/>
          <p:cNvSpPr>
            <a:spLocks noGrp="1"/>
          </p:cNvSpPr>
          <p:nvPr>
            <p:ph type="sldNum" sz="quarter" idx="5"/>
          </p:nvPr>
        </p:nvSpPr>
        <p:spPr/>
        <p:txBody>
          <a:bodyPr/>
          <a:lstStyle/>
          <a:p>
            <a:fld id="{E5A103C7-A3AB-456A-92E2-2F9339F8EE35}" type="slidenum">
              <a:rPr lang="en-GB" smtClean="0"/>
              <a:t>10</a:t>
            </a:fld>
            <a:endParaRPr lang="en-GB"/>
          </a:p>
        </p:txBody>
      </p:sp>
    </p:spTree>
    <p:extLst>
      <p:ext uri="{BB962C8B-B14F-4D97-AF65-F5344CB8AC3E}">
        <p14:creationId xmlns:p14="http://schemas.microsoft.com/office/powerpoint/2010/main" val="468425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11</a:t>
            </a:fld>
            <a:endParaRPr lang="en-GB"/>
          </a:p>
        </p:txBody>
      </p:sp>
    </p:spTree>
    <p:extLst>
      <p:ext uri="{BB962C8B-B14F-4D97-AF65-F5344CB8AC3E}">
        <p14:creationId xmlns:p14="http://schemas.microsoft.com/office/powerpoint/2010/main" val="381650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Adonijah </a:t>
            </a:r>
          </a:p>
          <a:p>
            <a:endParaRPr lang="en-GB" dirty="0"/>
          </a:p>
          <a:p>
            <a:r>
              <a:rPr lang="en-GB" dirty="0" err="1"/>
              <a:t>Abiathar</a:t>
            </a:r>
            <a:r>
              <a:rPr lang="en-GB" dirty="0"/>
              <a:t> - </a:t>
            </a:r>
            <a:r>
              <a:rPr lang="en-GB" b="0" i="0" dirty="0">
                <a:solidFill>
                  <a:srgbClr val="001320"/>
                </a:solidFill>
                <a:effectLst/>
                <a:latin typeface="Roboto" panose="02000000000000000000" pitchFamily="2" charset="0"/>
              </a:rPr>
              <a:t> </a:t>
            </a:r>
            <a:r>
              <a:rPr lang="en-GB" b="0" i="0" u="none" strike="noStrike" dirty="0">
                <a:solidFill>
                  <a:srgbClr val="008AE6"/>
                </a:solidFill>
                <a:effectLst/>
                <a:latin typeface="Roboto" panose="02000000000000000000" pitchFamily="2" charset="0"/>
                <a:hlinkClick r:id="rId3" tooltip="Behold, the days come, that I will cut off your arm, and the arm of your father's house, that there shall not be an old man in your house...."/>
              </a:rPr>
              <a:t>1 Samuel 2:31-36</a:t>
            </a:r>
            <a:r>
              <a:rPr lang="en-GB" b="0" i="0" dirty="0">
                <a:solidFill>
                  <a:srgbClr val="001320"/>
                </a:solidFill>
                <a:effectLst/>
                <a:latin typeface="Roboto" panose="02000000000000000000" pitchFamily="2" charset="0"/>
              </a:rPr>
              <a:t>, it is foretold to Eli that his family, to which </a:t>
            </a:r>
            <a:r>
              <a:rPr lang="en-GB" b="0" i="0" dirty="0" err="1">
                <a:solidFill>
                  <a:srgbClr val="001320"/>
                </a:solidFill>
                <a:effectLst/>
                <a:latin typeface="Roboto" panose="02000000000000000000" pitchFamily="2" charset="0"/>
              </a:rPr>
              <a:t>Abiathar</a:t>
            </a:r>
            <a:r>
              <a:rPr lang="en-GB" b="0" i="0" dirty="0">
                <a:solidFill>
                  <a:srgbClr val="001320"/>
                </a:solidFill>
                <a:effectLst/>
                <a:latin typeface="Roboto" panose="02000000000000000000" pitchFamily="2" charset="0"/>
              </a:rPr>
              <a:t> belonged, should be deprived of the priest’s office</a:t>
            </a:r>
          </a:p>
          <a:p>
            <a:r>
              <a:rPr lang="en-GB" b="0" i="0" dirty="0">
                <a:solidFill>
                  <a:schemeClr val="bg1"/>
                </a:solidFill>
                <a:effectLst/>
                <a:latin typeface="system-ui"/>
              </a:rPr>
              <a:t>“Solomon </a:t>
            </a:r>
            <a:r>
              <a:rPr lang="en-GB" b="0" i="0" u="sng" dirty="0">
                <a:solidFill>
                  <a:schemeClr val="bg1"/>
                </a:solidFill>
                <a:effectLst/>
                <a:latin typeface="system-ui"/>
              </a:rPr>
              <a:t>removed </a:t>
            </a:r>
            <a:r>
              <a:rPr lang="en-GB" b="0" i="0" u="sng" dirty="0" err="1">
                <a:solidFill>
                  <a:schemeClr val="bg1"/>
                </a:solidFill>
                <a:effectLst/>
                <a:latin typeface="system-ui"/>
              </a:rPr>
              <a:t>Abiathar</a:t>
            </a:r>
            <a:r>
              <a:rPr lang="en-GB" b="0" i="0" u="sng" dirty="0">
                <a:solidFill>
                  <a:schemeClr val="bg1"/>
                </a:solidFill>
                <a:effectLst/>
                <a:latin typeface="system-ui"/>
              </a:rPr>
              <a:t> from </a:t>
            </a:r>
            <a:r>
              <a:rPr lang="en-GB" b="0" i="0" dirty="0">
                <a:solidFill>
                  <a:schemeClr val="bg1"/>
                </a:solidFill>
                <a:effectLst/>
                <a:latin typeface="system-ui"/>
              </a:rPr>
              <a:t>the priesthood” same phrase (</a:t>
            </a:r>
            <a:r>
              <a:rPr lang="en-GB" b="0" i="0" dirty="0">
                <a:solidFill>
                  <a:srgbClr val="001320"/>
                </a:solidFill>
                <a:effectLst/>
                <a:latin typeface="Roboto" panose="02000000000000000000" pitchFamily="2" charset="0"/>
              </a:rPr>
              <a:t>Gen 3:24) After he </a:t>
            </a:r>
            <a:r>
              <a:rPr lang="en-GB" b="0" i="0" u="sng" dirty="0">
                <a:solidFill>
                  <a:srgbClr val="001320"/>
                </a:solidFill>
                <a:effectLst/>
                <a:latin typeface="Roboto" panose="02000000000000000000" pitchFamily="2" charset="0"/>
              </a:rPr>
              <a:t>drove the man out</a:t>
            </a:r>
            <a:r>
              <a:rPr lang="en-GB" b="0" i="0" dirty="0">
                <a:solidFill>
                  <a:srgbClr val="001320"/>
                </a:solidFill>
                <a:effectLst/>
                <a:latin typeface="Roboto" panose="02000000000000000000" pitchFamily="2" charset="0"/>
              </a:rPr>
              <a:t>, he placed on the east side of the Garden of Eden cherubim and a flaming sword flashing back and forth to guard the way to the tree of life.</a:t>
            </a:r>
          </a:p>
          <a:p>
            <a:r>
              <a:rPr lang="en-GB" b="0" i="0" dirty="0">
                <a:solidFill>
                  <a:srgbClr val="001320"/>
                </a:solidFill>
                <a:effectLst/>
                <a:latin typeface="Roboto" panose="02000000000000000000" pitchFamily="2" charset="0"/>
              </a:rPr>
              <a:t>Both Adam &amp; </a:t>
            </a:r>
            <a:r>
              <a:rPr lang="en-GB" b="0" i="0" dirty="0" err="1">
                <a:solidFill>
                  <a:srgbClr val="001320"/>
                </a:solidFill>
                <a:effectLst/>
                <a:latin typeface="Roboto" panose="02000000000000000000" pitchFamily="2" charset="0"/>
              </a:rPr>
              <a:t>Abiathar</a:t>
            </a:r>
            <a:r>
              <a:rPr lang="en-GB" b="0" i="0" dirty="0">
                <a:solidFill>
                  <a:srgbClr val="001320"/>
                </a:solidFill>
                <a:effectLst/>
                <a:latin typeface="Roboto" panose="02000000000000000000" pitchFamily="2" charset="0"/>
              </a:rPr>
              <a:t> had taken what, in their own eyes, seemed good – was not a consideration of what God wanted (but even beyond lack of consideration, there was a doubt God wanted the best for them)</a:t>
            </a:r>
          </a:p>
          <a:p>
            <a:r>
              <a:rPr lang="en-GB" b="0" i="0" dirty="0">
                <a:solidFill>
                  <a:srgbClr val="001320"/>
                </a:solidFill>
                <a:effectLst/>
                <a:latin typeface="Roboto" panose="02000000000000000000" pitchFamily="2" charset="0"/>
              </a:rPr>
              <a:t>e.g. reach out take for ourselves – try to make a relationship work, church leader tried to take for himself (submit to God’s will rather than minister) </a:t>
            </a:r>
          </a:p>
        </p:txBody>
      </p:sp>
      <p:sp>
        <p:nvSpPr>
          <p:cNvPr id="4" name="Slide Number Placeholder 3"/>
          <p:cNvSpPr>
            <a:spLocks noGrp="1"/>
          </p:cNvSpPr>
          <p:nvPr>
            <p:ph type="sldNum" sz="quarter" idx="5"/>
          </p:nvPr>
        </p:nvSpPr>
        <p:spPr/>
        <p:txBody>
          <a:bodyPr/>
          <a:lstStyle/>
          <a:p>
            <a:fld id="{E5A103C7-A3AB-456A-92E2-2F9339F8EE35}" type="slidenum">
              <a:rPr lang="en-GB" smtClean="0"/>
              <a:t>12</a:t>
            </a:fld>
            <a:endParaRPr lang="en-GB"/>
          </a:p>
        </p:txBody>
      </p:sp>
    </p:spTree>
    <p:extLst>
      <p:ext uri="{BB962C8B-B14F-4D97-AF65-F5344CB8AC3E}">
        <p14:creationId xmlns:p14="http://schemas.microsoft.com/office/powerpoint/2010/main" val="1409832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13</a:t>
            </a:fld>
            <a:endParaRPr lang="en-GB"/>
          </a:p>
        </p:txBody>
      </p:sp>
    </p:spTree>
    <p:extLst>
      <p:ext uri="{BB962C8B-B14F-4D97-AF65-F5344CB8AC3E}">
        <p14:creationId xmlns:p14="http://schemas.microsoft.com/office/powerpoint/2010/main" val="1219274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14</a:t>
            </a:fld>
            <a:endParaRPr lang="en-GB"/>
          </a:p>
        </p:txBody>
      </p:sp>
    </p:spTree>
    <p:extLst>
      <p:ext uri="{BB962C8B-B14F-4D97-AF65-F5344CB8AC3E}">
        <p14:creationId xmlns:p14="http://schemas.microsoft.com/office/powerpoint/2010/main" val="3637584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1320"/>
                </a:solidFill>
                <a:effectLst/>
                <a:latin typeface="Roboto" panose="02000000000000000000" pitchFamily="2" charset="0"/>
              </a:rPr>
              <a:t>Joab – Grabbing the horn worked for Adonijah </a:t>
            </a: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Refuge not as good as repentance</a:t>
            </a:r>
          </a:p>
          <a:p>
            <a:pPr>
              <a:lnSpc>
                <a:spcPct val="107000"/>
              </a:lnSpc>
              <a:spcAft>
                <a:spcPts val="800"/>
              </a:spcAft>
            </a:pPr>
            <a:endParaRPr lang="en-GB" sz="1800" dirty="0">
              <a:solidFill>
                <a:srgbClr val="000000"/>
              </a:solidFill>
              <a:effectLst/>
              <a:highlight>
                <a:srgbClr val="FFFFFF"/>
              </a:highlight>
              <a:latin typeface="Quattrocento Sans" panose="020B0502050000020003"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Calibri" panose="020F0502020204030204" pitchFamily="34" charset="0"/>
              </a:rPr>
              <a:t>Exodus 21 12“Anyone who strikes a person with a fatal blow is to be put to death. 13However, if it is not done intentionally, but God lets it happen, they are to flee to a place I will designate. 14But if anyone schemes and kills someone deliberately, that person is to </a:t>
            </a:r>
            <a:r>
              <a:rPr lang="en-GB" sz="1800" u="sng" dirty="0">
                <a:solidFill>
                  <a:srgbClr val="000000"/>
                </a:solidFill>
                <a:effectLst/>
                <a:highlight>
                  <a:srgbClr val="FFFFFF"/>
                </a:highlight>
                <a:latin typeface="Quattrocento Sans" panose="020B0502050000020003" pitchFamily="34" charset="0"/>
                <a:ea typeface="Calibri" panose="020F0502020204030204" pitchFamily="34" charset="0"/>
              </a:rPr>
              <a:t>be taken from my altar and put to death</a:t>
            </a:r>
            <a:r>
              <a:rPr lang="en-GB" sz="1800" dirty="0">
                <a:solidFill>
                  <a:srgbClr val="000000"/>
                </a:solidFill>
                <a:effectLst/>
                <a:highlight>
                  <a:srgbClr val="FFFFFF"/>
                </a:highlight>
                <a:latin typeface="Quattrocento Sans" panose="020B0502050000020003" pitchFamily="34" charset="0"/>
                <a:ea typeface="Calibri" panose="020F0502020204030204" pitchFamily="34" charset="0"/>
              </a:rPr>
              <a:t>.</a:t>
            </a:r>
          </a:p>
          <a:p>
            <a:pPr marL="285750" indent="-285750">
              <a:lnSpc>
                <a:spcPct val="107000"/>
              </a:lnSpc>
              <a:spcAft>
                <a:spcPts val="800"/>
              </a:spcAft>
              <a:buFontTx/>
              <a:buChar char="-"/>
            </a:pPr>
            <a:r>
              <a:rPr lang="en-GB" sz="1800" dirty="0">
                <a:effectLst/>
                <a:latin typeface="Calibri" panose="020F0502020204030204" pitchFamily="34" charset="0"/>
                <a:ea typeface="Calibri" panose="020F0502020204030204" pitchFamily="34" charset="0"/>
              </a:rPr>
              <a:t>Purity laws</a:t>
            </a:r>
          </a:p>
          <a:p>
            <a:pPr marL="285750" indent="-285750">
              <a:lnSpc>
                <a:spcPct val="107000"/>
              </a:lnSpc>
              <a:spcAft>
                <a:spcPts val="800"/>
              </a:spcAft>
              <a:buFontTx/>
              <a:buChar char="-"/>
            </a:pPr>
            <a:r>
              <a:rPr lang="en-GB" sz="1800" dirty="0" err="1">
                <a:effectLst/>
                <a:latin typeface="Calibri" panose="020F0502020204030204" pitchFamily="34" charset="0"/>
                <a:ea typeface="Calibri" panose="020F0502020204030204" pitchFamily="34" charset="0"/>
              </a:rPr>
              <a:t>Benaiah</a:t>
            </a:r>
            <a:r>
              <a:rPr lang="en-GB" sz="1800" dirty="0">
                <a:effectLst/>
                <a:latin typeface="Calibri" panose="020F0502020204030204" pitchFamily="34" charset="0"/>
                <a:ea typeface="Calibri" panose="020F0502020204030204" pitchFamily="34" charset="0"/>
              </a:rPr>
              <a:t> tried to get Joab to come away from the altar but he refused. Solomon was happy for him to be put to death where he was</a:t>
            </a:r>
          </a:p>
          <a:p>
            <a:pPr>
              <a:lnSpc>
                <a:spcPct val="107000"/>
              </a:lnSpc>
              <a:spcAft>
                <a:spcPts val="800"/>
              </a:spcAft>
            </a:pPr>
            <a:r>
              <a:rPr lang="en-GB" sz="1800" dirty="0">
                <a:effectLst/>
                <a:latin typeface="Calibri" panose="020F0502020204030204" pitchFamily="34" charset="0"/>
                <a:ea typeface="Calibri" panose="020F0502020204030204" pitchFamily="34" charset="0"/>
              </a:rPr>
              <a:t>e.g. Focused on pursuing the body I want more than </a:t>
            </a:r>
            <a:r>
              <a:rPr lang="en-GB" sz="1800">
                <a:effectLst/>
                <a:latin typeface="Calibri" panose="020F0502020204030204" pitchFamily="34" charset="0"/>
                <a:ea typeface="Calibri" panose="020F0502020204030204" pitchFamily="34" charset="0"/>
              </a:rPr>
              <a:t>honour what God want </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rPr>
              <a:t>e.g. career prospect </a:t>
            </a:r>
          </a:p>
          <a:p>
            <a:pPr>
              <a:lnSpc>
                <a:spcPct val="107000"/>
              </a:lnSpc>
              <a:spcAft>
                <a:spcPts val="800"/>
              </a:spcAft>
            </a:pP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Did Solomon have other options? </a:t>
            </a:r>
            <a:endParaRPr lang="en-GB" sz="1800" dirty="0">
              <a:effectLst/>
              <a:latin typeface="Calibri" panose="020F0502020204030204" pitchFamily="34" charset="0"/>
              <a:ea typeface="Calibri" panose="020F0502020204030204" pitchFamily="34" charset="0"/>
            </a:endParaRPr>
          </a:p>
          <a:p>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More interested in sealing power than honouring what is sacred </a:t>
            </a: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15</a:t>
            </a:fld>
            <a:endParaRPr lang="en-GB"/>
          </a:p>
        </p:txBody>
      </p:sp>
    </p:spTree>
    <p:extLst>
      <p:ext uri="{BB962C8B-B14F-4D97-AF65-F5344CB8AC3E}">
        <p14:creationId xmlns:p14="http://schemas.microsoft.com/office/powerpoint/2010/main" val="3421694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16</a:t>
            </a:fld>
            <a:endParaRPr lang="en-GB"/>
          </a:p>
        </p:txBody>
      </p:sp>
    </p:spTree>
    <p:extLst>
      <p:ext uri="{BB962C8B-B14F-4D97-AF65-F5344CB8AC3E}">
        <p14:creationId xmlns:p14="http://schemas.microsoft.com/office/powerpoint/2010/main" val="2797108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17</a:t>
            </a:fld>
            <a:endParaRPr lang="en-GB"/>
          </a:p>
        </p:txBody>
      </p:sp>
    </p:spTree>
    <p:extLst>
      <p:ext uri="{BB962C8B-B14F-4D97-AF65-F5344CB8AC3E}">
        <p14:creationId xmlns:p14="http://schemas.microsoft.com/office/powerpoint/2010/main" val="1074053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Shimei </a:t>
            </a:r>
          </a:p>
          <a:p>
            <a:endParaRPr lang="en-GB" dirty="0"/>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Solomon receives David’s advise – he finds his own way of coming to the same conclusion – gives Shimei chance to live under house arrest but then kills him</a:t>
            </a: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 </a:t>
            </a: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Calibri" panose="020F0502020204030204" pitchFamily="34" charset="0"/>
              </a:rPr>
              <a:t>How does all this bloodshed apply to us today? </a:t>
            </a:r>
            <a:r>
              <a:rPr lang="en-GB" sz="1800">
                <a:solidFill>
                  <a:srgbClr val="000000"/>
                </a:solidFill>
                <a:effectLst/>
                <a:highlight>
                  <a:srgbClr val="FFFFFF"/>
                </a:highlight>
                <a:latin typeface="Quattrocento Sans" panose="020B0502050000020003" pitchFamily="34" charset="0"/>
                <a:ea typeface="Calibri" panose="020F0502020204030204" pitchFamily="34" charset="0"/>
              </a:rPr>
              <a:t>Cancel culture </a:t>
            </a:r>
          </a:p>
          <a:p>
            <a:pPr>
              <a:lnSpc>
                <a:spcPct val="107000"/>
              </a:lnSpc>
              <a:spcAft>
                <a:spcPts val="800"/>
              </a:spcAft>
            </a:pPr>
            <a:endParaRPr lang="en-GB" sz="1800" dirty="0">
              <a:effectLst/>
              <a:latin typeface="Calibri" panose="020F0502020204030204" pitchFamily="34" charset="0"/>
              <a:ea typeface="Calibri" panose="020F0502020204030204" pitchFamily="34" charset="0"/>
            </a:endParaRPr>
          </a:p>
          <a:p>
            <a:pPr>
              <a:lnSpc>
                <a:spcPct val="107000"/>
              </a:lnSpc>
              <a:spcAft>
                <a:spcPts val="800"/>
              </a:spcAft>
            </a:pPr>
            <a:r>
              <a:rPr lang="en-GB" sz="1800" dirty="0">
                <a:solidFill>
                  <a:srgbClr val="000000"/>
                </a:solidFill>
                <a:effectLst/>
                <a:highlight>
                  <a:srgbClr val="FFFFFF"/>
                </a:highlight>
                <a:latin typeface="Quattrocento Sans" panose="020B0502050000020003" pitchFamily="34" charset="0"/>
                <a:ea typeface="Quattrocento Sans" panose="020B0502050000020003" pitchFamily="34" charset="0"/>
                <a:cs typeface="Quattrocento Sans" panose="020B0502050000020003" pitchFamily="34" charset="0"/>
              </a:rPr>
              <a:t>Crowned in chapter 1 but kingdom not established until end chapter 2</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18</a:t>
            </a:fld>
            <a:endParaRPr lang="en-GB"/>
          </a:p>
        </p:txBody>
      </p:sp>
    </p:spTree>
    <p:extLst>
      <p:ext uri="{BB962C8B-B14F-4D97-AF65-F5344CB8AC3E}">
        <p14:creationId xmlns:p14="http://schemas.microsoft.com/office/powerpoint/2010/main" val="198663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EF4E-82A0-BC31-F330-4085A84E8B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5A262A-B93D-2A37-9B4C-0FE006EC9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E1D275-228A-37F5-D52E-8CE82E46C613}"/>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5" name="Footer Placeholder 4">
            <a:extLst>
              <a:ext uri="{FF2B5EF4-FFF2-40B4-BE49-F238E27FC236}">
                <a16:creationId xmlns:a16="http://schemas.microsoft.com/office/drawing/2014/main" id="{DEAAE93C-9C3B-A0C1-D21C-002573F3EF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D512C8-5DF8-9B24-08D3-06C223FEBCDD}"/>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99334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3F26-CBBE-1C21-7BF7-8036D640D6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0C4F4A-E107-FA21-BBDF-82E5BD931A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326BDF-D6DF-98FE-DF44-3D347197F52D}"/>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5" name="Footer Placeholder 4">
            <a:extLst>
              <a:ext uri="{FF2B5EF4-FFF2-40B4-BE49-F238E27FC236}">
                <a16:creationId xmlns:a16="http://schemas.microsoft.com/office/drawing/2014/main" id="{98F46C4F-2807-01ED-6627-A0536A89AC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8A8BDA-F3A8-E5B8-1D8D-33AFFEBFD3C7}"/>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26592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BE76-E55F-8149-1EC2-B42F16149B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F7C9E2-BDE0-FF8F-BEF7-D58E019DD9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389373-EB36-79C7-2E00-32353B4DCDF8}"/>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5" name="Footer Placeholder 4">
            <a:extLst>
              <a:ext uri="{FF2B5EF4-FFF2-40B4-BE49-F238E27FC236}">
                <a16:creationId xmlns:a16="http://schemas.microsoft.com/office/drawing/2014/main" id="{5391F8EA-EDC2-C331-5093-22D6F11E46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F6615D-2BBB-0FEF-89F3-52297DE83CE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48069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6C33-8C9B-B5EE-56DD-3FEDD0307D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EF2C24-B348-9DAE-A335-C424EB14A0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96AB4C-2C7A-A5B1-76C9-1FA817AFD1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48B9D5-AF37-6323-D1D3-063AE904ED47}"/>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6" name="Footer Placeholder 5">
            <a:extLst>
              <a:ext uri="{FF2B5EF4-FFF2-40B4-BE49-F238E27FC236}">
                <a16:creationId xmlns:a16="http://schemas.microsoft.com/office/drawing/2014/main" id="{B7E36447-420C-7A86-1719-7D9FBC9B31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6F3B02-0802-4BAC-1A00-399F123B831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79089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B81B7-6DD9-B50B-1BFA-D5E8A26F4F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91F982-5CDA-4D28-3BA1-C9F37706AB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557AE-AE2D-1A3A-712F-657D86AC7C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415A8D-39CC-2486-50E0-92B9D9BD20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E059E6-5750-07B5-C982-7EB9100B83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BBFE92B-FF31-F8B7-CEAB-9793DEFF4F94}"/>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8" name="Footer Placeholder 7">
            <a:extLst>
              <a:ext uri="{FF2B5EF4-FFF2-40B4-BE49-F238E27FC236}">
                <a16:creationId xmlns:a16="http://schemas.microsoft.com/office/drawing/2014/main" id="{B9301A4A-44D2-0ADE-B565-C5FE7501F9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7FCCFB-AC33-6EEE-A50E-E9AB86B7082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1887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01B2-ED98-F001-C8F3-80A9D86E61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63E90C-6FA7-23C8-F450-FC902C926510}"/>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4" name="Footer Placeholder 3">
            <a:extLst>
              <a:ext uri="{FF2B5EF4-FFF2-40B4-BE49-F238E27FC236}">
                <a16:creationId xmlns:a16="http://schemas.microsoft.com/office/drawing/2014/main" id="{38E54C92-51C0-DF32-D724-B0A51F622D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FF1368-1CC5-1982-DB88-FD71D6113236}"/>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513904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8A0AA1-8086-92F8-9F89-4C8F798B7FEB}"/>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3" name="Footer Placeholder 2">
            <a:extLst>
              <a:ext uri="{FF2B5EF4-FFF2-40B4-BE49-F238E27FC236}">
                <a16:creationId xmlns:a16="http://schemas.microsoft.com/office/drawing/2014/main" id="{B9C1C765-AA61-F339-C7C9-3647D7032E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50775E-201F-7A35-2B7B-7AC74C5160E1}"/>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05100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68A1-856B-5914-BFFE-5ADEA80F9D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151B3C-8E38-2E5C-0DE4-ACD1A0AF4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CF36F-F10D-51A1-8A6A-925F4E537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894DE-00CD-4EF7-C242-DF77AE70E338}"/>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6" name="Footer Placeholder 5">
            <a:extLst>
              <a:ext uri="{FF2B5EF4-FFF2-40B4-BE49-F238E27FC236}">
                <a16:creationId xmlns:a16="http://schemas.microsoft.com/office/drawing/2014/main" id="{2B1C046D-86AC-A99E-243C-89A83B7D42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6A2BC-143A-CF64-1ED3-254D372F67D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89065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C6D4-CC47-3F10-575D-E5629559A2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A2DE71-2F85-6A62-985D-59148A41A4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D82C54-34A9-C228-81A9-24583B4E7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CA67C1-C167-2121-163F-48A664103656}"/>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6" name="Footer Placeholder 5">
            <a:extLst>
              <a:ext uri="{FF2B5EF4-FFF2-40B4-BE49-F238E27FC236}">
                <a16:creationId xmlns:a16="http://schemas.microsoft.com/office/drawing/2014/main" id="{645736A9-A339-61D0-6406-776D5D505C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2D892-0AAE-57F6-FD38-E87A7CDFD04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410099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CB0F-F69E-07D6-785B-67F6D6EA71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8CD41D-27DE-058D-3D6E-C7448B6723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30AE2D-FEC6-08F4-31CA-29067B478EFD}"/>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5" name="Footer Placeholder 4">
            <a:extLst>
              <a:ext uri="{FF2B5EF4-FFF2-40B4-BE49-F238E27FC236}">
                <a16:creationId xmlns:a16="http://schemas.microsoft.com/office/drawing/2014/main" id="{70D3AB9F-B3AA-EB0E-73F0-6C74CCC0F4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AEAB90-C45C-BCEE-7F23-9F9DE273871E}"/>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12482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F98AF-125A-8935-BFC4-E4E4811C51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2F1509-AF51-D0E5-A6D8-E10B5C07D6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8C760-CE00-A5E1-FECF-66459723B348}"/>
              </a:ext>
            </a:extLst>
          </p:cNvPr>
          <p:cNvSpPr>
            <a:spLocks noGrp="1"/>
          </p:cNvSpPr>
          <p:nvPr>
            <p:ph type="dt" sz="half" idx="10"/>
          </p:nvPr>
        </p:nvSpPr>
        <p:spPr/>
        <p:txBody>
          <a:bodyPr/>
          <a:lstStyle/>
          <a:p>
            <a:fld id="{D8E62C7F-6FFB-4DF1-8D32-3A90871BCE46}" type="datetimeFigureOut">
              <a:rPr lang="en-GB" smtClean="0"/>
              <a:t>07/07/2023</a:t>
            </a:fld>
            <a:endParaRPr lang="en-GB"/>
          </a:p>
        </p:txBody>
      </p:sp>
      <p:sp>
        <p:nvSpPr>
          <p:cNvPr id="5" name="Footer Placeholder 4">
            <a:extLst>
              <a:ext uri="{FF2B5EF4-FFF2-40B4-BE49-F238E27FC236}">
                <a16:creationId xmlns:a16="http://schemas.microsoft.com/office/drawing/2014/main" id="{57525866-0E65-D528-DB5C-08347126E3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A1F79A-7CA4-BC3F-9E56-802D06A9F194}"/>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3350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D06C4-7045-97CD-C858-9414BE771C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97B1AF-80EF-3353-A993-587D3800E2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175E55-0822-691A-9CAF-A8C9698D27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62C7F-6FFB-4DF1-8D32-3A90871BCE46}" type="datetimeFigureOut">
              <a:rPr lang="en-GB" smtClean="0"/>
              <a:t>07/07/2023</a:t>
            </a:fld>
            <a:endParaRPr lang="en-GB"/>
          </a:p>
        </p:txBody>
      </p:sp>
      <p:sp>
        <p:nvSpPr>
          <p:cNvPr id="5" name="Footer Placeholder 4">
            <a:extLst>
              <a:ext uri="{FF2B5EF4-FFF2-40B4-BE49-F238E27FC236}">
                <a16:creationId xmlns:a16="http://schemas.microsoft.com/office/drawing/2014/main" id="{FD091439-6534-FF3B-7EDC-FE14C39FB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AFA0DF5-F9C0-685D-1873-A86BAF0F2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99F4D-2E0F-4FAA-B6D3-462AF2262260}" type="slidenum">
              <a:rPr lang="en-GB" smtClean="0"/>
              <a:t>‹#›</a:t>
            </a:fld>
            <a:endParaRPr lang="en-GB"/>
          </a:p>
        </p:txBody>
      </p:sp>
    </p:spTree>
    <p:extLst>
      <p:ext uri="{BB962C8B-B14F-4D97-AF65-F5344CB8AC3E}">
        <p14:creationId xmlns:p14="http://schemas.microsoft.com/office/powerpoint/2010/main" val="242084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jpeg"/><Relationship Id="rId5" Type="http://schemas.microsoft.com/office/2007/relationships/hdphoto" Target="../media/hdphoto1.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0" name="Rectangle 2059">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Casualties Of War Stock Photo - Download Image Now - King - Chess Piece,  Falling, Queen - Chess Piece - iStock">
            <a:extLst>
              <a:ext uri="{FF2B5EF4-FFF2-40B4-BE49-F238E27FC236}">
                <a16:creationId xmlns:a16="http://schemas.microsoft.com/office/drawing/2014/main" id="{817BAD99-BFDB-2E3F-6FD9-41E16422F40B}"/>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15709" r="-1" b="-1"/>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B1E509-F955-F173-D0D0-218E139FD895}"/>
              </a:ext>
            </a:extLst>
          </p:cNvPr>
          <p:cNvSpPr>
            <a:spLocks noGrp="1"/>
          </p:cNvSpPr>
          <p:nvPr>
            <p:ph type="ctrTitle"/>
          </p:nvPr>
        </p:nvSpPr>
        <p:spPr>
          <a:xfrm>
            <a:off x="1524000" y="1122363"/>
            <a:ext cx="9144000" cy="3063240"/>
          </a:xfrm>
        </p:spPr>
        <p:txBody>
          <a:bodyPr>
            <a:normAutofit/>
          </a:bodyPr>
          <a:lstStyle/>
          <a:p>
            <a:r>
              <a:rPr lang="en-GB" sz="6600">
                <a:solidFill>
                  <a:schemeClr val="bg1"/>
                </a:solidFill>
              </a:rPr>
              <a:t>The Kings Study </a:t>
            </a:r>
          </a:p>
        </p:txBody>
      </p:sp>
      <p:sp>
        <p:nvSpPr>
          <p:cNvPr id="3" name="Subtitle 2">
            <a:extLst>
              <a:ext uri="{FF2B5EF4-FFF2-40B4-BE49-F238E27FC236}">
                <a16:creationId xmlns:a16="http://schemas.microsoft.com/office/drawing/2014/main" id="{0F340449-25C1-7BE4-D216-E2BACB159E6D}"/>
              </a:ext>
            </a:extLst>
          </p:cNvPr>
          <p:cNvSpPr>
            <a:spLocks noGrp="1"/>
          </p:cNvSpPr>
          <p:nvPr>
            <p:ph type="subTitle" idx="1"/>
          </p:nvPr>
        </p:nvSpPr>
        <p:spPr>
          <a:xfrm>
            <a:off x="1527048" y="4599432"/>
            <a:ext cx="9144000" cy="1536192"/>
          </a:xfrm>
        </p:spPr>
        <p:txBody>
          <a:bodyPr>
            <a:normAutofit/>
          </a:bodyPr>
          <a:lstStyle/>
          <a:p>
            <a:r>
              <a:rPr lang="en-GB">
                <a:solidFill>
                  <a:schemeClr val="bg1"/>
                </a:solidFill>
              </a:rPr>
              <a:t>Episode 3</a:t>
            </a:r>
          </a:p>
          <a:p>
            <a:r>
              <a:rPr lang="en-GB">
                <a:solidFill>
                  <a:schemeClr val="bg1"/>
                </a:solidFill>
              </a:rPr>
              <a:t>9</a:t>
            </a:r>
            <a:r>
              <a:rPr lang="en-GB" baseline="30000">
                <a:solidFill>
                  <a:schemeClr val="bg1"/>
                </a:solidFill>
              </a:rPr>
              <a:t>th</a:t>
            </a:r>
            <a:r>
              <a:rPr lang="en-GB">
                <a:solidFill>
                  <a:schemeClr val="bg1"/>
                </a:solidFill>
              </a:rPr>
              <a:t> July 2023</a:t>
            </a:r>
          </a:p>
        </p:txBody>
      </p:sp>
      <p:sp>
        <p:nvSpPr>
          <p:cNvPr id="2062"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891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par>
                                <p:cTn id="13" presetID="10" presetClass="entr" presetSubtype="0" fill="hold" grpId="0" nodeType="withEffect">
                                  <p:stCondLst>
                                    <p:cond delay="1000"/>
                                  </p:stCondLst>
                                  <p:iterate type="lt">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173495"/>
            <a:ext cx="10515600" cy="1325563"/>
          </a:xfrm>
        </p:spPr>
        <p:txBody>
          <a:bodyPr/>
          <a:lstStyle/>
          <a:p>
            <a:pPr algn="ctr"/>
            <a:r>
              <a:rPr lang="en-GB" dirty="0">
                <a:solidFill>
                  <a:schemeClr val="bg1"/>
                </a:solidFill>
              </a:rPr>
              <a:t>1 Kings 2:1-4</a:t>
            </a: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465413" y="1336010"/>
            <a:ext cx="11405361" cy="5256431"/>
          </a:xfrm>
        </p:spPr>
        <p:txBody>
          <a:bodyPr>
            <a:normAutofit/>
          </a:bodyPr>
          <a:lstStyle/>
          <a:p>
            <a:pPr marL="0" indent="0" algn="l">
              <a:buNone/>
            </a:pPr>
            <a:r>
              <a:rPr lang="en-GB" b="1" baseline="30000" dirty="0">
                <a:solidFill>
                  <a:schemeClr val="bg1"/>
                </a:solidFill>
                <a:latin typeface="system-ui"/>
              </a:rPr>
              <a:t>1</a:t>
            </a:r>
            <a:r>
              <a:rPr lang="en-GB" b="1" i="0" baseline="30000" dirty="0">
                <a:solidFill>
                  <a:schemeClr val="bg1"/>
                </a:solidFill>
                <a:effectLst/>
                <a:latin typeface="system-ui"/>
              </a:rPr>
              <a:t> </a:t>
            </a:r>
            <a:r>
              <a:rPr lang="en-GB" b="0" i="0" dirty="0">
                <a:solidFill>
                  <a:schemeClr val="bg1"/>
                </a:solidFill>
                <a:effectLst/>
                <a:latin typeface="system-ui"/>
              </a:rPr>
              <a:t>When the time drew near for David to die, he gave a charge to Solomon his son.</a:t>
            </a:r>
          </a:p>
          <a:p>
            <a:pPr marL="0" indent="0" algn="l">
              <a:buNone/>
            </a:pPr>
            <a:r>
              <a:rPr lang="en-GB" b="1" i="0" baseline="30000" dirty="0">
                <a:solidFill>
                  <a:schemeClr val="bg1"/>
                </a:solidFill>
                <a:effectLst/>
                <a:latin typeface="system-ui"/>
              </a:rPr>
              <a:t>2 </a:t>
            </a:r>
            <a:r>
              <a:rPr lang="en-GB" b="0" i="0" dirty="0">
                <a:solidFill>
                  <a:schemeClr val="bg1"/>
                </a:solidFill>
                <a:effectLst/>
                <a:latin typeface="system-ui"/>
              </a:rPr>
              <a:t>“I am about to go the way of all the earth,” he said. “So be strong, act like a man, </a:t>
            </a:r>
            <a:r>
              <a:rPr lang="en-GB" b="1" i="0" baseline="30000" dirty="0">
                <a:solidFill>
                  <a:schemeClr val="bg1"/>
                </a:solidFill>
                <a:effectLst/>
                <a:latin typeface="system-ui"/>
              </a:rPr>
              <a:t>3 </a:t>
            </a:r>
            <a:r>
              <a:rPr lang="en-GB" b="0" i="0" dirty="0">
                <a:solidFill>
                  <a:schemeClr val="bg1"/>
                </a:solidFill>
                <a:effectLst/>
                <a:latin typeface="system-ui"/>
              </a:rPr>
              <a:t>and observe what the </a:t>
            </a:r>
            <a:r>
              <a:rPr lang="en-GB" b="0" i="0" cap="small" dirty="0">
                <a:solidFill>
                  <a:schemeClr val="bg1"/>
                </a:solidFill>
                <a:effectLst/>
                <a:latin typeface="system-ui"/>
              </a:rPr>
              <a:t>Lord</a:t>
            </a:r>
            <a:r>
              <a:rPr lang="en-GB" b="0" i="0" dirty="0">
                <a:solidFill>
                  <a:schemeClr val="bg1"/>
                </a:solidFill>
                <a:effectLst/>
                <a:latin typeface="system-ui"/>
              </a:rPr>
              <a:t> your God requires: Walk in obedience to him, and keep his decrees and commands, his laws and regulations, as written in the Law of Moses. Do this so that you may prosper in all you do and wherever you go </a:t>
            </a:r>
            <a:r>
              <a:rPr lang="en-GB" b="1" i="0" baseline="30000" dirty="0">
                <a:solidFill>
                  <a:schemeClr val="bg1"/>
                </a:solidFill>
                <a:effectLst/>
                <a:latin typeface="system-ui"/>
              </a:rPr>
              <a:t>4 </a:t>
            </a:r>
            <a:r>
              <a:rPr lang="en-GB" b="0" i="0" dirty="0">
                <a:solidFill>
                  <a:schemeClr val="bg1"/>
                </a:solidFill>
                <a:effectLst/>
                <a:latin typeface="system-ui"/>
              </a:rPr>
              <a:t>and that the </a:t>
            </a:r>
            <a:r>
              <a:rPr lang="en-GB" b="0" i="0" cap="small" dirty="0">
                <a:solidFill>
                  <a:schemeClr val="bg1"/>
                </a:solidFill>
                <a:effectLst/>
                <a:latin typeface="system-ui"/>
              </a:rPr>
              <a:t>Lord</a:t>
            </a:r>
            <a:r>
              <a:rPr lang="en-GB" b="0" i="0" dirty="0">
                <a:solidFill>
                  <a:schemeClr val="bg1"/>
                </a:solidFill>
                <a:effectLst/>
                <a:latin typeface="system-ui"/>
              </a:rPr>
              <a:t> may keep his promise to me: ‘If your descendants watch how they live, and if they walk faithfully before me with all their heart and soul, you will never fail to have a successor on the throne of Israel.’</a:t>
            </a:r>
          </a:p>
        </p:txBody>
      </p:sp>
    </p:spTree>
    <p:extLst>
      <p:ext uri="{BB962C8B-B14F-4D97-AF65-F5344CB8AC3E}">
        <p14:creationId xmlns:p14="http://schemas.microsoft.com/office/powerpoint/2010/main" val="1962333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When David was close to death he told Solomon, ‘Be strong and obey God. If you keep his laws you will prosper.’ David reminded Solomon of the promise God had made him, ‘If you do what is right and are faithful with all your heart and soul, you will never fail to have a successor on the throne of Israel.’ – Slide 13">
            <a:extLst>
              <a:ext uri="{FF2B5EF4-FFF2-40B4-BE49-F238E27FC236}">
                <a16:creationId xmlns:a16="http://schemas.microsoft.com/office/drawing/2014/main" id="{16CB465D-6CBA-3DD6-21A3-1D2E49FD32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5014"/>
          <a:stretch/>
        </p:blipFill>
        <p:spPr bwMode="auto">
          <a:xfrm>
            <a:off x="202610" y="505023"/>
            <a:ext cx="7883829" cy="443383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rofessional Strong Man Silhouette Stock Photos - Public ...">
            <a:extLst>
              <a:ext uri="{FF2B5EF4-FFF2-40B4-BE49-F238E27FC236}">
                <a16:creationId xmlns:a16="http://schemas.microsoft.com/office/drawing/2014/main" id="{D9FC84C4-3F68-C95B-88F6-DBFAB14803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0077" y="496809"/>
            <a:ext cx="2095500" cy="2095500"/>
          </a:xfrm>
          <a:prstGeom prst="rect">
            <a:avLst/>
          </a:prstGeom>
          <a:noFill/>
          <a:extLst>
            <a:ext uri="{909E8E84-426E-40DD-AFC4-6F175D3DCCD1}">
              <a14:hiddenFill xmlns:a14="http://schemas.microsoft.com/office/drawing/2010/main">
                <a:solidFill>
                  <a:srgbClr val="FFFFFF"/>
                </a:solidFill>
              </a14:hiddenFill>
            </a:ext>
          </a:extLst>
        </p:spPr>
      </p:pic>
      <p:sp>
        <p:nvSpPr>
          <p:cNvPr id="6" name="Speech Bubble: Rectangle with Corners Rounded 5">
            <a:extLst>
              <a:ext uri="{FF2B5EF4-FFF2-40B4-BE49-F238E27FC236}">
                <a16:creationId xmlns:a16="http://schemas.microsoft.com/office/drawing/2014/main" id="{E657038F-BA9E-9D8C-85A5-0650DEE76108}"/>
              </a:ext>
            </a:extLst>
          </p:cNvPr>
          <p:cNvSpPr/>
          <p:nvPr/>
        </p:nvSpPr>
        <p:spPr>
          <a:xfrm>
            <a:off x="2195654" y="3850697"/>
            <a:ext cx="4544623" cy="2502280"/>
          </a:xfrm>
          <a:prstGeom prst="wedgeRoundRectCallout">
            <a:avLst>
              <a:gd name="adj1" fmla="val -31918"/>
              <a:gd name="adj2" fmla="val -7776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sz="2400" dirty="0">
                <a:solidFill>
                  <a:schemeClr val="bg1"/>
                </a:solidFill>
                <a:latin typeface="system-ui"/>
              </a:rPr>
              <a:t>O</a:t>
            </a:r>
            <a:r>
              <a:rPr lang="en-GB" sz="2400" b="0" i="0" dirty="0">
                <a:solidFill>
                  <a:schemeClr val="bg1"/>
                </a:solidFill>
                <a:effectLst/>
                <a:latin typeface="system-ui"/>
              </a:rPr>
              <a:t>bserve what the </a:t>
            </a:r>
            <a:r>
              <a:rPr lang="en-GB" sz="2400" b="0" i="0" cap="small" dirty="0">
                <a:solidFill>
                  <a:schemeClr val="bg1"/>
                </a:solidFill>
                <a:effectLst/>
                <a:latin typeface="system-ui"/>
              </a:rPr>
              <a:t>Lord</a:t>
            </a:r>
            <a:r>
              <a:rPr lang="en-GB" sz="2400" b="0" i="0" dirty="0">
                <a:solidFill>
                  <a:schemeClr val="bg1"/>
                </a:solidFill>
                <a:effectLst/>
                <a:latin typeface="system-ui"/>
              </a:rPr>
              <a:t> your God requires</a:t>
            </a:r>
          </a:p>
          <a:p>
            <a:pPr marL="285750" indent="-285750">
              <a:buFont typeface="Arial" panose="020B0604020202020204" pitchFamily="34" charset="0"/>
              <a:buChar char="•"/>
            </a:pPr>
            <a:r>
              <a:rPr lang="en-GB" sz="2400" b="0" i="0" dirty="0">
                <a:solidFill>
                  <a:schemeClr val="bg1"/>
                </a:solidFill>
                <a:effectLst/>
                <a:latin typeface="system-ui"/>
              </a:rPr>
              <a:t>Walk in obedience </a:t>
            </a:r>
          </a:p>
          <a:p>
            <a:pPr marL="285750" indent="-285750">
              <a:buFont typeface="Arial" panose="020B0604020202020204" pitchFamily="34" charset="0"/>
              <a:buChar char="•"/>
            </a:pPr>
            <a:r>
              <a:rPr lang="en-GB" sz="2400" b="0" i="0" dirty="0">
                <a:solidFill>
                  <a:schemeClr val="bg1"/>
                </a:solidFill>
                <a:effectLst/>
                <a:latin typeface="system-ui"/>
              </a:rPr>
              <a:t>keep his decrees and commands, his laws and regulations</a:t>
            </a:r>
            <a:endParaRPr lang="en-GB" sz="2400" dirty="0">
              <a:solidFill>
                <a:schemeClr val="bg1"/>
              </a:solidFill>
            </a:endParaRPr>
          </a:p>
        </p:txBody>
      </p:sp>
      <p:sp>
        <p:nvSpPr>
          <p:cNvPr id="7" name="Speech Bubble: Rectangle with Corners Rounded 6">
            <a:extLst>
              <a:ext uri="{FF2B5EF4-FFF2-40B4-BE49-F238E27FC236}">
                <a16:creationId xmlns:a16="http://schemas.microsoft.com/office/drawing/2014/main" id="{B8C6889F-91E5-1CF6-5EC5-9F378C8BD7E9}"/>
              </a:ext>
            </a:extLst>
          </p:cNvPr>
          <p:cNvSpPr/>
          <p:nvPr/>
        </p:nvSpPr>
        <p:spPr>
          <a:xfrm>
            <a:off x="5672566" y="1412666"/>
            <a:ext cx="3690452" cy="684431"/>
          </a:xfrm>
          <a:prstGeom prst="wedgeRoundRectCallout">
            <a:avLst>
              <a:gd name="adj1" fmla="val -93729"/>
              <a:gd name="adj2" fmla="val 5505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0" i="0" dirty="0">
                <a:effectLst/>
                <a:latin typeface="system-ui"/>
              </a:rPr>
              <a:t>Be strong, act like a man</a:t>
            </a:r>
            <a:endParaRPr lang="en-GB" sz="2400" dirty="0"/>
          </a:p>
        </p:txBody>
      </p:sp>
      <p:sp>
        <p:nvSpPr>
          <p:cNvPr id="2" name="TextBox 1">
            <a:extLst>
              <a:ext uri="{FF2B5EF4-FFF2-40B4-BE49-F238E27FC236}">
                <a16:creationId xmlns:a16="http://schemas.microsoft.com/office/drawing/2014/main" id="{BCF299A0-847C-1E5E-1156-71AC017C9BE9}"/>
              </a:ext>
            </a:extLst>
          </p:cNvPr>
          <p:cNvSpPr txBox="1"/>
          <p:nvPr/>
        </p:nvSpPr>
        <p:spPr>
          <a:xfrm>
            <a:off x="8196748" y="4418687"/>
            <a:ext cx="3792642" cy="2308324"/>
          </a:xfrm>
          <a:prstGeom prst="rect">
            <a:avLst/>
          </a:prstGeom>
          <a:noFill/>
        </p:spPr>
        <p:txBody>
          <a:bodyPr wrap="square" rtlCol="0">
            <a:spAutoFit/>
          </a:bodyPr>
          <a:lstStyle/>
          <a:p>
            <a:r>
              <a:rPr lang="en-GB" sz="2400" dirty="0">
                <a:latin typeface="system-ui"/>
              </a:rPr>
              <a:t>Question</a:t>
            </a:r>
          </a:p>
          <a:p>
            <a:endParaRPr lang="en-GB" sz="2400" dirty="0">
              <a:latin typeface="system-ui"/>
            </a:endParaRPr>
          </a:p>
          <a:p>
            <a:r>
              <a:rPr lang="en-GB" sz="2400" dirty="0">
                <a:latin typeface="system-ui"/>
              </a:rPr>
              <a:t>(1) Is there an area in your life where you need to stand up for what you believe is right? </a:t>
            </a:r>
          </a:p>
        </p:txBody>
      </p:sp>
    </p:spTree>
    <p:extLst>
      <p:ext uri="{BB962C8B-B14F-4D97-AF65-F5344CB8AC3E}">
        <p14:creationId xmlns:p14="http://schemas.microsoft.com/office/powerpoint/2010/main" val="1063790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animEffect transition="in" filter="wipe(down)">
                                      <p:cBhvr>
                                        <p:cTn id="11" dur="500"/>
                                        <p:tgtEl>
                                          <p:spTgt spid="307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602300" y="1095091"/>
            <a:ext cx="11093259" cy="5699942"/>
          </a:xfrm>
        </p:spPr>
        <p:txBody>
          <a:bodyPr>
            <a:normAutofit lnSpcReduction="10000"/>
          </a:bodyPr>
          <a:lstStyle/>
          <a:p>
            <a:pPr marL="0" indent="0">
              <a:buNone/>
            </a:pPr>
            <a:r>
              <a:rPr lang="en-GB" b="1" i="0" baseline="30000" dirty="0">
                <a:solidFill>
                  <a:schemeClr val="bg1"/>
                </a:solidFill>
                <a:effectLst/>
                <a:latin typeface="system-ui"/>
              </a:rPr>
              <a:t>5 </a:t>
            </a:r>
            <a:r>
              <a:rPr lang="en-GB" b="0" i="0" dirty="0">
                <a:solidFill>
                  <a:schemeClr val="bg1"/>
                </a:solidFill>
                <a:effectLst/>
                <a:latin typeface="system-ui"/>
              </a:rPr>
              <a:t>“Now you yourself know what Joab son of </a:t>
            </a:r>
            <a:r>
              <a:rPr lang="en-GB" b="0" i="0" dirty="0" err="1">
                <a:solidFill>
                  <a:schemeClr val="bg1"/>
                </a:solidFill>
                <a:effectLst/>
                <a:latin typeface="system-ui"/>
              </a:rPr>
              <a:t>Zeruiah</a:t>
            </a:r>
            <a:r>
              <a:rPr lang="en-GB" b="0" i="0" dirty="0">
                <a:solidFill>
                  <a:schemeClr val="bg1"/>
                </a:solidFill>
                <a:effectLst/>
                <a:latin typeface="system-ui"/>
              </a:rPr>
              <a:t> did to me—what he did to the two commanders of Israel’s armies, Abner son of Ner and </a:t>
            </a:r>
            <a:r>
              <a:rPr lang="en-GB" b="0" i="0" dirty="0" err="1">
                <a:solidFill>
                  <a:schemeClr val="bg1"/>
                </a:solidFill>
                <a:effectLst/>
                <a:latin typeface="system-ui"/>
              </a:rPr>
              <a:t>Amasa</a:t>
            </a:r>
            <a:r>
              <a:rPr lang="en-GB" b="0" i="0" dirty="0">
                <a:solidFill>
                  <a:schemeClr val="bg1"/>
                </a:solidFill>
                <a:effectLst/>
                <a:latin typeface="system-ui"/>
              </a:rPr>
              <a:t> son of Jether. He killed them, shedding their blood in peacetime as if in battle, and with that blood he stained the belt around his waist and the sandals on his feet. </a:t>
            </a:r>
            <a:endParaRPr lang="en-GB" b="1" i="0" baseline="30000" dirty="0">
              <a:solidFill>
                <a:schemeClr val="bg1"/>
              </a:solidFill>
              <a:effectLst/>
              <a:latin typeface="system-ui"/>
            </a:endParaRPr>
          </a:p>
          <a:p>
            <a:pPr marL="0" indent="0" algn="l">
              <a:buNone/>
            </a:pPr>
            <a:r>
              <a:rPr lang="en-GB" b="1" i="0" baseline="30000" dirty="0">
                <a:solidFill>
                  <a:schemeClr val="bg1"/>
                </a:solidFill>
                <a:effectLst/>
                <a:latin typeface="system-ui"/>
              </a:rPr>
              <a:t>6 </a:t>
            </a:r>
            <a:r>
              <a:rPr lang="en-GB" b="0" i="0" dirty="0">
                <a:solidFill>
                  <a:schemeClr val="bg1"/>
                </a:solidFill>
                <a:effectLst/>
                <a:latin typeface="system-ui"/>
              </a:rPr>
              <a:t>Deal with him according to your wisdom, but do not let his </a:t>
            </a:r>
            <a:r>
              <a:rPr lang="en-GB" b="0" i="0" dirty="0" err="1">
                <a:solidFill>
                  <a:schemeClr val="bg1"/>
                </a:solidFill>
                <a:effectLst/>
                <a:latin typeface="system-ui"/>
              </a:rPr>
              <a:t>gray</a:t>
            </a:r>
            <a:r>
              <a:rPr lang="en-GB" b="0" i="0" dirty="0">
                <a:solidFill>
                  <a:schemeClr val="bg1"/>
                </a:solidFill>
                <a:effectLst/>
                <a:latin typeface="system-ui"/>
              </a:rPr>
              <a:t> head go down to the grave in peace. </a:t>
            </a:r>
            <a:r>
              <a:rPr lang="en-GB" b="1" i="0" baseline="30000" dirty="0">
                <a:solidFill>
                  <a:schemeClr val="bg1"/>
                </a:solidFill>
                <a:effectLst/>
                <a:latin typeface="system-ui"/>
              </a:rPr>
              <a:t>7 </a:t>
            </a:r>
            <a:r>
              <a:rPr lang="en-GB" b="0" i="0" dirty="0">
                <a:solidFill>
                  <a:schemeClr val="bg1"/>
                </a:solidFill>
                <a:effectLst/>
                <a:latin typeface="system-ui"/>
              </a:rPr>
              <a:t>“But show kindness to the sons of Barzillai of Gilead and let them be among those who eat at your table. They stood by me when I fled from your brother Absalom.</a:t>
            </a:r>
          </a:p>
          <a:p>
            <a:pPr marL="0" indent="0" algn="l">
              <a:buNone/>
            </a:pPr>
            <a:r>
              <a:rPr lang="en-GB" b="1" i="0" baseline="30000" dirty="0">
                <a:solidFill>
                  <a:schemeClr val="bg1"/>
                </a:solidFill>
                <a:effectLst/>
                <a:latin typeface="system-ui"/>
              </a:rPr>
              <a:t>8 </a:t>
            </a:r>
            <a:r>
              <a:rPr lang="en-GB" b="0" i="0" dirty="0">
                <a:solidFill>
                  <a:schemeClr val="bg1"/>
                </a:solidFill>
                <a:effectLst/>
                <a:latin typeface="system-ui"/>
              </a:rPr>
              <a:t>“And remember, you have with you Shimei son of Gera, the Benjamite from Bahurim, who called down bitter curses on me the day I went to </a:t>
            </a:r>
            <a:r>
              <a:rPr lang="en-GB" b="0" i="0" dirty="0" err="1">
                <a:solidFill>
                  <a:schemeClr val="bg1"/>
                </a:solidFill>
                <a:effectLst/>
                <a:latin typeface="system-ui"/>
              </a:rPr>
              <a:t>Mahanaim</a:t>
            </a:r>
            <a:r>
              <a:rPr lang="en-GB" b="0" i="0" dirty="0">
                <a:solidFill>
                  <a:schemeClr val="bg1"/>
                </a:solidFill>
                <a:effectLst/>
                <a:latin typeface="system-ui"/>
              </a:rPr>
              <a:t>. When he came down to meet me at the Jordan, I swore to him by the </a:t>
            </a:r>
            <a:r>
              <a:rPr lang="en-GB" b="0" i="0" cap="small" dirty="0">
                <a:solidFill>
                  <a:schemeClr val="bg1"/>
                </a:solidFill>
                <a:effectLst/>
                <a:latin typeface="system-ui"/>
              </a:rPr>
              <a:t>Lord</a:t>
            </a:r>
            <a:r>
              <a:rPr lang="en-GB" b="0" i="0" dirty="0">
                <a:solidFill>
                  <a:schemeClr val="bg1"/>
                </a:solidFill>
                <a:effectLst/>
                <a:latin typeface="system-ui"/>
              </a:rPr>
              <a:t>: ‘I will not put you to death by the sword.’ </a:t>
            </a:r>
            <a:r>
              <a:rPr lang="en-GB" b="1" i="0" baseline="30000" dirty="0">
                <a:solidFill>
                  <a:schemeClr val="bg1"/>
                </a:solidFill>
                <a:effectLst/>
                <a:latin typeface="system-ui"/>
              </a:rPr>
              <a:t>9 </a:t>
            </a:r>
            <a:r>
              <a:rPr lang="en-GB" b="0" i="0" dirty="0">
                <a:solidFill>
                  <a:schemeClr val="bg1"/>
                </a:solidFill>
                <a:effectLst/>
                <a:latin typeface="system-ui"/>
              </a:rPr>
              <a:t>But now, do not consider him innocent. You are a man of wisdom; you will know what to do to him. Bring his </a:t>
            </a:r>
            <a:r>
              <a:rPr lang="en-GB" b="0" i="0" dirty="0" err="1">
                <a:solidFill>
                  <a:schemeClr val="bg1"/>
                </a:solidFill>
                <a:effectLst/>
                <a:latin typeface="system-ui"/>
              </a:rPr>
              <a:t>gray</a:t>
            </a:r>
            <a:r>
              <a:rPr lang="en-GB" b="0" i="0" dirty="0">
                <a:solidFill>
                  <a:schemeClr val="bg1"/>
                </a:solidFill>
                <a:effectLst/>
                <a:latin typeface="system-ui"/>
              </a:rPr>
              <a:t> head down to the grave in blood.”</a:t>
            </a:r>
          </a:p>
        </p:txBody>
      </p:sp>
      <p:sp>
        <p:nvSpPr>
          <p:cNvPr id="6" name="Title 1">
            <a:extLst>
              <a:ext uri="{FF2B5EF4-FFF2-40B4-BE49-F238E27FC236}">
                <a16:creationId xmlns:a16="http://schemas.microsoft.com/office/drawing/2014/main" id="{7132176A-CA9C-5D02-5395-B4EA9A1FC22E}"/>
              </a:ext>
            </a:extLst>
          </p:cNvPr>
          <p:cNvSpPr>
            <a:spLocks noGrp="1"/>
          </p:cNvSpPr>
          <p:nvPr>
            <p:ph type="title"/>
          </p:nvPr>
        </p:nvSpPr>
        <p:spPr>
          <a:xfrm>
            <a:off x="891129" y="250151"/>
            <a:ext cx="10515600" cy="757331"/>
          </a:xfrm>
        </p:spPr>
        <p:txBody>
          <a:bodyPr/>
          <a:lstStyle/>
          <a:p>
            <a:pPr algn="ctr"/>
            <a:r>
              <a:rPr lang="en-GB" dirty="0">
                <a:solidFill>
                  <a:schemeClr val="bg1"/>
                </a:solidFill>
              </a:rPr>
              <a:t>1 Kings 2:5-9</a:t>
            </a:r>
          </a:p>
        </p:txBody>
      </p:sp>
    </p:spTree>
    <p:extLst>
      <p:ext uri="{BB962C8B-B14F-4D97-AF65-F5344CB8AC3E}">
        <p14:creationId xmlns:p14="http://schemas.microsoft.com/office/powerpoint/2010/main" val="1965120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The True Stories Behind 'The Godfather'">
            <a:extLst>
              <a:ext uri="{FF2B5EF4-FFF2-40B4-BE49-F238E27FC236}">
                <a16:creationId xmlns:a16="http://schemas.microsoft.com/office/drawing/2014/main" id="{7DEC0E5A-3047-C0E8-7386-9ECA693A9C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
          <a:stretch/>
        </p:blipFill>
        <p:spPr bwMode="auto">
          <a:xfrm>
            <a:off x="20" y="0"/>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1A04116-AD90-AB4B-85FB-145216D6D74D}"/>
              </a:ext>
            </a:extLst>
          </p:cNvPr>
          <p:cNvSpPr txBox="1"/>
          <p:nvPr/>
        </p:nvSpPr>
        <p:spPr>
          <a:xfrm>
            <a:off x="694013" y="1416691"/>
            <a:ext cx="970524" cy="523220"/>
          </a:xfrm>
          <a:prstGeom prst="rect">
            <a:avLst/>
          </a:prstGeom>
          <a:noFill/>
        </p:spPr>
        <p:txBody>
          <a:bodyPr wrap="square">
            <a:spAutoFit/>
          </a:bodyPr>
          <a:lstStyle/>
          <a:p>
            <a:r>
              <a:rPr lang="en-GB" sz="2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Joab</a:t>
            </a:r>
            <a:endParaRPr lang="en-GB" sz="2800" dirty="0">
              <a:solidFill>
                <a:schemeClr val="bg1"/>
              </a:solidFill>
            </a:endParaRPr>
          </a:p>
        </p:txBody>
      </p:sp>
      <p:sp>
        <p:nvSpPr>
          <p:cNvPr id="4" name="TextBox 3">
            <a:extLst>
              <a:ext uri="{FF2B5EF4-FFF2-40B4-BE49-F238E27FC236}">
                <a16:creationId xmlns:a16="http://schemas.microsoft.com/office/drawing/2014/main" id="{501048AC-2462-2AF2-73B2-7D0E80746DEE}"/>
              </a:ext>
            </a:extLst>
          </p:cNvPr>
          <p:cNvSpPr txBox="1"/>
          <p:nvPr/>
        </p:nvSpPr>
        <p:spPr>
          <a:xfrm>
            <a:off x="655684" y="3613052"/>
            <a:ext cx="1442324" cy="523220"/>
          </a:xfrm>
          <a:prstGeom prst="rect">
            <a:avLst/>
          </a:prstGeom>
          <a:noFill/>
        </p:spPr>
        <p:txBody>
          <a:bodyPr wrap="square">
            <a:spAutoFit/>
          </a:bodyPr>
          <a:lstStyle/>
          <a:p>
            <a:r>
              <a:rPr lang="en-GB" sz="2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Shimei</a:t>
            </a:r>
            <a:endParaRPr lang="en-GB" sz="2800" dirty="0">
              <a:solidFill>
                <a:schemeClr val="bg1"/>
              </a:solidFill>
            </a:endParaRPr>
          </a:p>
        </p:txBody>
      </p:sp>
      <p:sp>
        <p:nvSpPr>
          <p:cNvPr id="5" name="TextBox 4">
            <a:extLst>
              <a:ext uri="{FF2B5EF4-FFF2-40B4-BE49-F238E27FC236}">
                <a16:creationId xmlns:a16="http://schemas.microsoft.com/office/drawing/2014/main" id="{AB2B0ABD-093A-AFC3-5AF2-791C2795F81F}"/>
              </a:ext>
            </a:extLst>
          </p:cNvPr>
          <p:cNvSpPr txBox="1"/>
          <p:nvPr/>
        </p:nvSpPr>
        <p:spPr>
          <a:xfrm>
            <a:off x="655684" y="2563152"/>
            <a:ext cx="2570267" cy="523220"/>
          </a:xfrm>
          <a:prstGeom prst="rect">
            <a:avLst/>
          </a:prstGeom>
          <a:noFill/>
        </p:spPr>
        <p:txBody>
          <a:bodyPr wrap="square">
            <a:spAutoFit/>
          </a:bodyPr>
          <a:lstStyle/>
          <a:p>
            <a:r>
              <a:rPr lang="en-GB" sz="2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Sons of Barzillai </a:t>
            </a:r>
            <a:endParaRPr lang="en-GB" sz="2800" dirty="0">
              <a:solidFill>
                <a:schemeClr val="bg1"/>
              </a:solidFill>
            </a:endParaRPr>
          </a:p>
        </p:txBody>
      </p:sp>
      <p:pic>
        <p:nvPicPr>
          <p:cNvPr id="6" name="Picture 4" descr="27,700+ Thumbs Up Icon Illustrations, Royalty-Free Vector Graphics &amp; Clip  Art - iStock | Thumbs up, Thumbs up emoji, Like icon">
            <a:extLst>
              <a:ext uri="{FF2B5EF4-FFF2-40B4-BE49-F238E27FC236}">
                <a16:creationId xmlns:a16="http://schemas.microsoft.com/office/drawing/2014/main" id="{CF9F9251-C301-3E30-C854-A629301A66F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34314" b="66013" l="54085" r="85948">
                        <a14:foregroundMark x1="58660" y1="39052" x2="65686" y2="43137"/>
                        <a14:foregroundMark x1="65686" y1="43137" x2="56699" y2="43137"/>
                        <a14:foregroundMark x1="57208" y1="49346" x2="57516" y2="53105"/>
                        <a14:foregroundMark x1="56699" y1="43137" x2="57208" y2="49346"/>
                        <a14:foregroundMark x1="57516" y1="53105" x2="66993" y2="54248"/>
                        <a14:foregroundMark x1="66993" y1="54248" x2="64542" y2="62418"/>
                        <a14:foregroundMark x1="64542" y1="62418" x2="71569" y2="50327"/>
                        <a14:foregroundMark x1="71569" y1="50327" x2="83333" y2="48856"/>
                        <a14:foregroundMark x1="83333" y1="48856" x2="77941" y2="37745"/>
                        <a14:foregroundMark x1="77941" y1="37745" x2="71569" y2="34641"/>
                        <a14:foregroundMark x1="60621" y1="36601" x2="74020" y2="39216"/>
                        <a14:foregroundMark x1="74020" y1="39216" x2="81536" y2="37255"/>
                        <a14:foregroundMark x1="62582" y1="49837" x2="73529" y2="42810"/>
                        <a14:foregroundMark x1="73529" y1="42810" x2="73529" y2="42810"/>
                        <a14:foregroundMark x1="54085" y1="46569" x2="54085" y2="46569"/>
                        <a14:foregroundMark x1="65850" y1="66013" x2="65850" y2="66013"/>
                        <a14:backgroundMark x1="53268" y1="49346" x2="53268" y2="49346"/>
                      </a14:backgroundRemoval>
                    </a14:imgEffect>
                  </a14:imgLayer>
                </a14:imgProps>
              </a:ext>
              <a:ext uri="{28A0092B-C50C-407E-A947-70E740481C1C}">
                <a14:useLocalDpi xmlns:a14="http://schemas.microsoft.com/office/drawing/2010/main" val="0"/>
              </a:ext>
            </a:extLst>
          </a:blip>
          <a:srcRect l="51017" t="30831" r="10096" b="31491"/>
          <a:stretch/>
        </p:blipFill>
        <p:spPr bwMode="auto">
          <a:xfrm>
            <a:off x="1940817" y="1152145"/>
            <a:ext cx="1331302" cy="12899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27,700+ Thumbs Up Icon Illustrations, Royalty-Free Vector Graphics &amp; Clip  Art - iStock | Thumbs up, Thumbs up emoji, Like icon">
            <a:extLst>
              <a:ext uri="{FF2B5EF4-FFF2-40B4-BE49-F238E27FC236}">
                <a16:creationId xmlns:a16="http://schemas.microsoft.com/office/drawing/2014/main" id="{19ED71C6-D1B1-41F8-E856-DC84FFD9FAB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34314" b="66013" l="54085" r="85948">
                        <a14:foregroundMark x1="58660" y1="39052" x2="65686" y2="43137"/>
                        <a14:foregroundMark x1="65686" y1="43137" x2="56699" y2="43137"/>
                        <a14:foregroundMark x1="57208" y1="49346" x2="57516" y2="53105"/>
                        <a14:foregroundMark x1="56699" y1="43137" x2="57208" y2="49346"/>
                        <a14:foregroundMark x1="57516" y1="53105" x2="66993" y2="54248"/>
                        <a14:foregroundMark x1="66993" y1="54248" x2="64542" y2="62418"/>
                        <a14:foregroundMark x1="64542" y1="62418" x2="71569" y2="50327"/>
                        <a14:foregroundMark x1="71569" y1="50327" x2="83333" y2="48856"/>
                        <a14:foregroundMark x1="83333" y1="48856" x2="77941" y2="37745"/>
                        <a14:foregroundMark x1="77941" y1="37745" x2="71569" y2="34641"/>
                        <a14:foregroundMark x1="60621" y1="36601" x2="74020" y2="39216"/>
                        <a14:foregroundMark x1="74020" y1="39216" x2="81536" y2="37255"/>
                        <a14:foregroundMark x1="62582" y1="49837" x2="73529" y2="42810"/>
                        <a14:foregroundMark x1="73529" y1="42810" x2="73529" y2="42810"/>
                        <a14:foregroundMark x1="54085" y1="46569" x2="54085" y2="46569"/>
                        <a14:foregroundMark x1="65850" y1="66013" x2="65850" y2="66013"/>
                        <a14:backgroundMark x1="53268" y1="49346" x2="53268" y2="49346"/>
                      </a14:backgroundRemoval>
                    </a14:imgEffect>
                  </a14:imgLayer>
                </a14:imgProps>
              </a:ext>
              <a:ext uri="{28A0092B-C50C-407E-A947-70E740481C1C}">
                <a14:useLocalDpi xmlns:a14="http://schemas.microsoft.com/office/drawing/2010/main" val="0"/>
              </a:ext>
            </a:extLst>
          </a:blip>
          <a:srcRect l="51017" t="30831" r="10096" b="31491"/>
          <a:stretch/>
        </p:blipFill>
        <p:spPr bwMode="auto">
          <a:xfrm>
            <a:off x="1887347" y="3368775"/>
            <a:ext cx="1331302" cy="12899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27,700+ Thumbs Up Icon Illustrations, Royalty-Free Vector Graphics &amp; Clip  Art - iStock | Thumbs up, Thumbs up emoji, Like icon">
            <a:extLst>
              <a:ext uri="{FF2B5EF4-FFF2-40B4-BE49-F238E27FC236}">
                <a16:creationId xmlns:a16="http://schemas.microsoft.com/office/drawing/2014/main" id="{48A7889D-843E-1508-E35E-4CC0EB4619D6}"/>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34314" b="66013" l="54085" r="85948">
                        <a14:foregroundMark x1="58660" y1="39052" x2="65686" y2="43137"/>
                        <a14:foregroundMark x1="65686" y1="43137" x2="56699" y2="43137"/>
                        <a14:foregroundMark x1="57208" y1="49346" x2="57516" y2="53105"/>
                        <a14:foregroundMark x1="56699" y1="43137" x2="57208" y2="49346"/>
                        <a14:foregroundMark x1="57516" y1="53105" x2="66993" y2="54248"/>
                        <a14:foregroundMark x1="66993" y1="54248" x2="64542" y2="62418"/>
                        <a14:foregroundMark x1="64542" y1="62418" x2="71569" y2="50327"/>
                        <a14:foregroundMark x1="71569" y1="50327" x2="83333" y2="48856"/>
                        <a14:foregroundMark x1="83333" y1="48856" x2="77941" y2="37745"/>
                        <a14:foregroundMark x1="77941" y1="37745" x2="71569" y2="34641"/>
                        <a14:foregroundMark x1="60621" y1="36601" x2="74020" y2="39216"/>
                        <a14:foregroundMark x1="74020" y1="39216" x2="81536" y2="37255"/>
                        <a14:foregroundMark x1="62582" y1="49837" x2="73529" y2="42810"/>
                        <a14:foregroundMark x1="73529" y1="42810" x2="73529" y2="42810"/>
                        <a14:foregroundMark x1="54085" y1="46569" x2="54085" y2="46569"/>
                        <a14:foregroundMark x1="65850" y1="66013" x2="65850" y2="66013"/>
                        <a14:backgroundMark x1="53268" y1="49346" x2="53268" y2="49346"/>
                      </a14:backgroundRemoval>
                    </a14:imgEffect>
                  </a14:imgLayer>
                </a14:imgProps>
              </a:ext>
              <a:ext uri="{28A0092B-C50C-407E-A947-70E740481C1C}">
                <a14:useLocalDpi xmlns:a14="http://schemas.microsoft.com/office/drawing/2010/main" val="0"/>
              </a:ext>
            </a:extLst>
          </a:blip>
          <a:srcRect l="51017" t="30831" r="10096" b="31491"/>
          <a:stretch/>
        </p:blipFill>
        <p:spPr bwMode="auto">
          <a:xfrm rot="10800000" flipH="1">
            <a:off x="3218650" y="2047749"/>
            <a:ext cx="1331302" cy="12899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iving in that village was Shimei from the same clan as King Saul’s family who held bitter grudges against David. He pelted stones at David and his officials shouting, ‘Get out, get out, you murderer, you scoundrel!. God is repaying you for killing Saul’s family and Absalom will be king.’ – Slide 2">
            <a:extLst>
              <a:ext uri="{FF2B5EF4-FFF2-40B4-BE49-F238E27FC236}">
                <a16:creationId xmlns:a16="http://schemas.microsoft.com/office/drawing/2014/main" id="{EA90BDA7-ADDF-0E05-38E7-A8A03C42D2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666" y="4601066"/>
            <a:ext cx="2875045" cy="2156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94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20191"/>
            <a:ext cx="10515600" cy="1325563"/>
          </a:xfrm>
        </p:spPr>
        <p:txBody>
          <a:bodyPr/>
          <a:lstStyle/>
          <a:p>
            <a:pPr algn="ctr"/>
            <a:r>
              <a:rPr lang="en-GB" dirty="0">
                <a:solidFill>
                  <a:schemeClr val="bg1"/>
                </a:solidFill>
              </a:rPr>
              <a:t>1 Kings 2:10-12</a:t>
            </a: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838200" y="1440043"/>
            <a:ext cx="10515600" cy="5125020"/>
          </a:xfrm>
        </p:spPr>
        <p:txBody>
          <a:bodyPr>
            <a:normAutofit/>
          </a:bodyPr>
          <a:lstStyle/>
          <a:p>
            <a:pPr marL="0" indent="0" algn="l">
              <a:buNone/>
            </a:pPr>
            <a:r>
              <a:rPr lang="en-GB" b="1" i="0" baseline="30000" dirty="0">
                <a:solidFill>
                  <a:schemeClr val="bg1"/>
                </a:solidFill>
                <a:effectLst/>
                <a:latin typeface="system-ui"/>
              </a:rPr>
              <a:t>10 </a:t>
            </a:r>
            <a:r>
              <a:rPr lang="en-GB" b="0" i="0" dirty="0">
                <a:solidFill>
                  <a:schemeClr val="bg1"/>
                </a:solidFill>
                <a:effectLst/>
                <a:latin typeface="system-ui"/>
              </a:rPr>
              <a:t>Then David rested with his ancestors and was buried in the City of David. </a:t>
            </a:r>
            <a:r>
              <a:rPr lang="en-GB" b="1" i="0" baseline="30000" dirty="0">
                <a:solidFill>
                  <a:schemeClr val="bg1"/>
                </a:solidFill>
                <a:effectLst/>
                <a:latin typeface="system-ui"/>
              </a:rPr>
              <a:t>11 </a:t>
            </a:r>
            <a:r>
              <a:rPr lang="en-GB" b="0" i="0" dirty="0">
                <a:solidFill>
                  <a:schemeClr val="bg1"/>
                </a:solidFill>
                <a:effectLst/>
                <a:latin typeface="system-ui"/>
              </a:rPr>
              <a:t>He had reigned forty years over Israel—seven years in Hebron and thirty-three in Jerusalem. </a:t>
            </a:r>
            <a:r>
              <a:rPr lang="en-GB" b="1" i="0" baseline="30000" dirty="0">
                <a:solidFill>
                  <a:schemeClr val="bg1"/>
                </a:solidFill>
                <a:effectLst/>
                <a:latin typeface="system-ui"/>
              </a:rPr>
              <a:t>12 </a:t>
            </a:r>
            <a:r>
              <a:rPr lang="en-GB" b="0" i="0" dirty="0">
                <a:solidFill>
                  <a:schemeClr val="bg1"/>
                </a:solidFill>
                <a:effectLst/>
                <a:latin typeface="system-ui"/>
              </a:rPr>
              <a:t>So Solomon sat on the throne of his father David, and his rule was firmly established.</a:t>
            </a:r>
          </a:p>
        </p:txBody>
      </p:sp>
    </p:spTree>
    <p:extLst>
      <p:ext uri="{BB962C8B-B14F-4D97-AF65-F5344CB8AC3E}">
        <p14:creationId xmlns:p14="http://schemas.microsoft.com/office/powerpoint/2010/main" val="2101406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3284F-64E0-5910-6669-142791C68F60}"/>
              </a:ext>
            </a:extLst>
          </p:cNvPr>
          <p:cNvSpPr>
            <a:spLocks noGrp="1"/>
          </p:cNvSpPr>
          <p:nvPr>
            <p:ph idx="1"/>
          </p:nvPr>
        </p:nvSpPr>
        <p:spPr>
          <a:xfrm>
            <a:off x="838200" y="974630"/>
            <a:ext cx="5847323" cy="5202333"/>
          </a:xfrm>
        </p:spPr>
        <p:txBody>
          <a:bodyPr/>
          <a:lstStyle/>
          <a:p>
            <a:r>
              <a:rPr lang="en-GB" i="1" dirty="0">
                <a:latin typeface="system-ui"/>
              </a:rPr>
              <a:t>David rested </a:t>
            </a:r>
          </a:p>
          <a:p>
            <a:endParaRPr lang="en-GB" i="1" dirty="0">
              <a:latin typeface="system-ui"/>
            </a:endParaRPr>
          </a:p>
          <a:p>
            <a:r>
              <a:rPr lang="en-GB" i="1" dirty="0">
                <a:latin typeface="system-ui"/>
              </a:rPr>
              <a:t>his rule was firmly established</a:t>
            </a:r>
          </a:p>
          <a:p>
            <a:pPr marL="0" indent="0">
              <a:buNone/>
            </a:pPr>
            <a:endParaRPr lang="en-GB" sz="2800" kern="0"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en-GB" kern="0" dirty="0">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en-GB" sz="2800" kern="0"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GB" sz="2800" kern="0" dirty="0">
                <a:effectLst/>
                <a:latin typeface="Calibri" panose="020F0502020204030204" pitchFamily="34" charset="0"/>
                <a:ea typeface="Times New Roman" panose="02020603050405020304" pitchFamily="18" charset="0"/>
                <a:cs typeface="Calibri" panose="020F0502020204030204" pitchFamily="34" charset="0"/>
              </a:rPr>
              <a:t>Questions</a:t>
            </a:r>
          </a:p>
          <a:p>
            <a:pPr marL="0" indent="0">
              <a:buNone/>
            </a:pPr>
            <a:r>
              <a:rPr lang="en-GB" kern="0" dirty="0">
                <a:latin typeface="Calibri" panose="020F0502020204030204" pitchFamily="34" charset="0"/>
                <a:ea typeface="Times New Roman" panose="02020603050405020304" pitchFamily="18" charset="0"/>
                <a:cs typeface="Calibri" panose="020F0502020204030204" pitchFamily="34" charset="0"/>
              </a:rPr>
              <a:t>(2) Is there an area in your life where you are tempted to give God a ‘helping hand’?</a:t>
            </a:r>
            <a:endParaRPr lang="en-GB" sz="2800" kern="0"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en-GB" i="1" dirty="0"/>
          </a:p>
        </p:txBody>
      </p:sp>
      <p:pic>
        <p:nvPicPr>
          <p:cNvPr id="4098" name="Picture 2" descr="‘And as you did not ask for riches and honour I will give these to you also - more than any other king in your lifetime. And if you obey me you will have a long life.’ – Slide 6">
            <a:extLst>
              <a:ext uri="{FF2B5EF4-FFF2-40B4-BE49-F238E27FC236}">
                <a16:creationId xmlns:a16="http://schemas.microsoft.com/office/drawing/2014/main" id="{00C708A6-20D7-4FAC-8F77-4A36A06D22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349"/>
          <a:stretch/>
        </p:blipFill>
        <p:spPr bwMode="auto">
          <a:xfrm>
            <a:off x="6824322" y="422293"/>
            <a:ext cx="5007211" cy="5808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44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20191"/>
            <a:ext cx="10515600" cy="1325563"/>
          </a:xfrm>
        </p:spPr>
        <p:txBody>
          <a:bodyPr/>
          <a:lstStyle/>
          <a:p>
            <a:pPr algn="ctr"/>
            <a:r>
              <a:rPr lang="en-GB" dirty="0">
                <a:solidFill>
                  <a:schemeClr val="bg1"/>
                </a:solidFill>
              </a:rPr>
              <a:t>1 Kings 2:13-22</a:t>
            </a: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684431" y="1089614"/>
            <a:ext cx="10983750" cy="5535679"/>
          </a:xfrm>
        </p:spPr>
        <p:txBody>
          <a:bodyPr>
            <a:normAutofit lnSpcReduction="10000"/>
          </a:bodyPr>
          <a:lstStyle/>
          <a:p>
            <a:pPr marL="0" indent="0" algn="l">
              <a:buNone/>
            </a:pPr>
            <a:r>
              <a:rPr lang="en-GB" b="1" i="0" baseline="30000" dirty="0">
                <a:solidFill>
                  <a:schemeClr val="bg1"/>
                </a:solidFill>
                <a:effectLst/>
                <a:latin typeface="system-ui"/>
              </a:rPr>
              <a:t>13 </a:t>
            </a:r>
            <a:r>
              <a:rPr lang="en-GB" b="0" i="0" dirty="0">
                <a:solidFill>
                  <a:schemeClr val="bg1"/>
                </a:solidFill>
                <a:effectLst/>
                <a:latin typeface="system-ui"/>
              </a:rPr>
              <a:t>Now Adonijah, the son of </a:t>
            </a:r>
            <a:r>
              <a:rPr lang="en-GB" b="0" i="0" dirty="0" err="1">
                <a:solidFill>
                  <a:schemeClr val="bg1"/>
                </a:solidFill>
                <a:effectLst/>
                <a:latin typeface="system-ui"/>
              </a:rPr>
              <a:t>Haggith</a:t>
            </a:r>
            <a:r>
              <a:rPr lang="en-GB" b="0" i="0" dirty="0">
                <a:solidFill>
                  <a:schemeClr val="bg1"/>
                </a:solidFill>
                <a:effectLst/>
                <a:latin typeface="system-ui"/>
              </a:rPr>
              <a:t>, went to Bathsheba, Solomon’s mother. Bathsheba asked him, “Do you come peacefully?”</a:t>
            </a:r>
          </a:p>
          <a:p>
            <a:pPr marL="0" indent="0" algn="l">
              <a:buNone/>
            </a:pPr>
            <a:r>
              <a:rPr lang="en-GB" b="0" i="0" dirty="0">
                <a:solidFill>
                  <a:schemeClr val="bg1"/>
                </a:solidFill>
                <a:effectLst/>
                <a:latin typeface="system-ui"/>
              </a:rPr>
              <a:t>He answered, “Yes, peacefully.” </a:t>
            </a:r>
            <a:r>
              <a:rPr lang="en-GB" b="1" i="0" baseline="30000" dirty="0">
                <a:solidFill>
                  <a:schemeClr val="bg1"/>
                </a:solidFill>
                <a:effectLst/>
                <a:latin typeface="system-ui"/>
              </a:rPr>
              <a:t>14 </a:t>
            </a:r>
            <a:r>
              <a:rPr lang="en-GB" b="0" i="0" dirty="0">
                <a:solidFill>
                  <a:schemeClr val="bg1"/>
                </a:solidFill>
                <a:effectLst/>
                <a:latin typeface="system-ui"/>
              </a:rPr>
              <a:t>Then he added, “I have something to say to you.”</a:t>
            </a:r>
          </a:p>
          <a:p>
            <a:pPr marL="0" indent="0" algn="l">
              <a:buNone/>
            </a:pPr>
            <a:r>
              <a:rPr lang="en-GB" b="0" i="0" dirty="0">
                <a:solidFill>
                  <a:schemeClr val="bg1"/>
                </a:solidFill>
                <a:effectLst/>
                <a:latin typeface="system-ui"/>
              </a:rPr>
              <a:t>“You may say it,” she replied.</a:t>
            </a:r>
          </a:p>
          <a:p>
            <a:pPr marL="0" indent="0" algn="l">
              <a:buNone/>
            </a:pPr>
            <a:r>
              <a:rPr lang="en-GB" b="1" i="0" baseline="30000" dirty="0">
                <a:solidFill>
                  <a:schemeClr val="bg1"/>
                </a:solidFill>
                <a:effectLst/>
                <a:latin typeface="system-ui"/>
              </a:rPr>
              <a:t>15 </a:t>
            </a:r>
            <a:r>
              <a:rPr lang="en-GB" b="0" i="0" dirty="0">
                <a:solidFill>
                  <a:schemeClr val="bg1"/>
                </a:solidFill>
                <a:effectLst/>
                <a:latin typeface="system-ui"/>
              </a:rPr>
              <a:t>“As you know,” he said, “the kingdom was mine. All Israel looked to me as their king. But things changed, and the kingdom has gone to my brother; for it has come to him from the </a:t>
            </a:r>
            <a:r>
              <a:rPr lang="en-GB" b="0" i="0" cap="small" dirty="0">
                <a:solidFill>
                  <a:schemeClr val="bg1"/>
                </a:solidFill>
                <a:effectLst/>
                <a:latin typeface="system-ui"/>
              </a:rPr>
              <a:t>Lord</a:t>
            </a:r>
            <a:r>
              <a:rPr lang="en-GB" b="0" i="0" dirty="0">
                <a:solidFill>
                  <a:schemeClr val="bg1"/>
                </a:solidFill>
                <a:effectLst/>
                <a:latin typeface="system-ui"/>
              </a:rPr>
              <a:t>. </a:t>
            </a:r>
            <a:r>
              <a:rPr lang="en-GB" b="1" i="0" baseline="30000" dirty="0">
                <a:solidFill>
                  <a:schemeClr val="bg1"/>
                </a:solidFill>
                <a:effectLst/>
                <a:latin typeface="system-ui"/>
              </a:rPr>
              <a:t>16 </a:t>
            </a:r>
            <a:r>
              <a:rPr lang="en-GB" b="0" i="0" dirty="0">
                <a:solidFill>
                  <a:schemeClr val="bg1"/>
                </a:solidFill>
                <a:effectLst/>
                <a:latin typeface="system-ui"/>
              </a:rPr>
              <a:t>Now I have one request to make of you. Do not refuse me.”</a:t>
            </a:r>
          </a:p>
          <a:p>
            <a:pPr marL="0" indent="0" algn="l">
              <a:buNone/>
            </a:pPr>
            <a:r>
              <a:rPr lang="en-GB" b="0" i="0" dirty="0">
                <a:solidFill>
                  <a:schemeClr val="bg1"/>
                </a:solidFill>
                <a:effectLst/>
                <a:latin typeface="system-ui"/>
              </a:rPr>
              <a:t>“You may make it,” she said.</a:t>
            </a:r>
          </a:p>
          <a:p>
            <a:pPr marL="0" indent="0" algn="l">
              <a:buNone/>
            </a:pPr>
            <a:r>
              <a:rPr lang="en-GB" b="1" i="0" baseline="30000" dirty="0">
                <a:solidFill>
                  <a:schemeClr val="bg1"/>
                </a:solidFill>
                <a:effectLst/>
                <a:latin typeface="system-ui"/>
              </a:rPr>
              <a:t>17 </a:t>
            </a:r>
            <a:r>
              <a:rPr lang="en-GB" b="0" i="0" dirty="0">
                <a:solidFill>
                  <a:schemeClr val="bg1"/>
                </a:solidFill>
                <a:effectLst/>
                <a:latin typeface="system-ui"/>
              </a:rPr>
              <a:t>So he continued, “Please ask King Solomon—he will not refuse you—to give me Abishag the Shunammite as my wife.”</a:t>
            </a:r>
          </a:p>
          <a:p>
            <a:pPr marL="0" indent="0" algn="l">
              <a:buNone/>
            </a:pPr>
            <a:r>
              <a:rPr lang="en-GB" b="1" i="0" baseline="30000" dirty="0">
                <a:solidFill>
                  <a:schemeClr val="bg1"/>
                </a:solidFill>
                <a:effectLst/>
                <a:latin typeface="system-ui"/>
              </a:rPr>
              <a:t>18 </a:t>
            </a:r>
            <a:r>
              <a:rPr lang="en-GB" b="0" i="0" dirty="0">
                <a:solidFill>
                  <a:schemeClr val="bg1"/>
                </a:solidFill>
                <a:effectLst/>
                <a:latin typeface="system-ui"/>
              </a:rPr>
              <a:t>“Very well,” Bathsheba replied, “I will speak to the king for you.”</a:t>
            </a:r>
          </a:p>
        </p:txBody>
      </p:sp>
    </p:spTree>
    <p:extLst>
      <p:ext uri="{BB962C8B-B14F-4D97-AF65-F5344CB8AC3E}">
        <p14:creationId xmlns:p14="http://schemas.microsoft.com/office/powerpoint/2010/main" val="3152557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684431" y="661160"/>
            <a:ext cx="10983750" cy="5535679"/>
          </a:xfrm>
        </p:spPr>
        <p:txBody>
          <a:bodyPr>
            <a:normAutofit/>
          </a:bodyPr>
          <a:lstStyle/>
          <a:p>
            <a:pPr marL="0" indent="0" algn="l">
              <a:buNone/>
            </a:pPr>
            <a:r>
              <a:rPr lang="en-GB" b="1" i="0" baseline="30000" dirty="0">
                <a:solidFill>
                  <a:schemeClr val="bg1"/>
                </a:solidFill>
                <a:effectLst/>
                <a:latin typeface="system-ui"/>
              </a:rPr>
              <a:t>19 </a:t>
            </a:r>
            <a:r>
              <a:rPr lang="en-GB" b="0" i="0" dirty="0">
                <a:solidFill>
                  <a:schemeClr val="bg1"/>
                </a:solidFill>
                <a:effectLst/>
                <a:latin typeface="system-ui"/>
              </a:rPr>
              <a:t>When Bathsheba went to King Solomon to speak to him for Adonijah, the king stood up to meet her, bowed down to her and sat down on his throne. He had a throne brought for the king’s mother, and she sat down at his right hand.</a:t>
            </a:r>
          </a:p>
          <a:p>
            <a:pPr marL="0" indent="0" algn="l">
              <a:buNone/>
            </a:pPr>
            <a:r>
              <a:rPr lang="en-GB" b="1" i="0" baseline="30000" dirty="0">
                <a:solidFill>
                  <a:schemeClr val="bg1"/>
                </a:solidFill>
                <a:effectLst/>
                <a:latin typeface="system-ui"/>
              </a:rPr>
              <a:t>20 </a:t>
            </a:r>
            <a:r>
              <a:rPr lang="en-GB" b="0" i="0" dirty="0">
                <a:solidFill>
                  <a:schemeClr val="bg1"/>
                </a:solidFill>
                <a:effectLst/>
                <a:latin typeface="system-ui"/>
              </a:rPr>
              <a:t>“I have one small request to make of you,” she said. “Do not refuse me.”</a:t>
            </a:r>
          </a:p>
          <a:p>
            <a:pPr marL="0" indent="0" algn="l">
              <a:buNone/>
            </a:pPr>
            <a:r>
              <a:rPr lang="en-GB" b="0" i="0" dirty="0">
                <a:solidFill>
                  <a:schemeClr val="bg1"/>
                </a:solidFill>
                <a:effectLst/>
                <a:latin typeface="system-ui"/>
              </a:rPr>
              <a:t>The king replied, “Make it, my mother; I will not refuse you.”</a:t>
            </a:r>
          </a:p>
          <a:p>
            <a:pPr marL="0" indent="0" algn="l">
              <a:buNone/>
            </a:pPr>
            <a:r>
              <a:rPr lang="en-GB" b="1" i="0" baseline="30000" dirty="0">
                <a:solidFill>
                  <a:schemeClr val="bg1"/>
                </a:solidFill>
                <a:effectLst/>
                <a:latin typeface="system-ui"/>
              </a:rPr>
              <a:t>21 </a:t>
            </a:r>
            <a:r>
              <a:rPr lang="en-GB" b="0" i="0" dirty="0">
                <a:solidFill>
                  <a:schemeClr val="bg1"/>
                </a:solidFill>
                <a:effectLst/>
                <a:latin typeface="system-ui"/>
              </a:rPr>
              <a:t>So she said, “Let Abishag the Shunammite be given in marriage to your brother Adonijah.”</a:t>
            </a:r>
          </a:p>
          <a:p>
            <a:pPr marL="0" indent="0" algn="l">
              <a:buNone/>
            </a:pPr>
            <a:r>
              <a:rPr lang="en-GB" b="1" i="0" baseline="30000" dirty="0">
                <a:solidFill>
                  <a:schemeClr val="bg1"/>
                </a:solidFill>
                <a:effectLst/>
                <a:latin typeface="system-ui"/>
              </a:rPr>
              <a:t>22 </a:t>
            </a:r>
            <a:r>
              <a:rPr lang="en-GB" b="0" i="0" dirty="0">
                <a:solidFill>
                  <a:schemeClr val="bg1"/>
                </a:solidFill>
                <a:effectLst/>
                <a:latin typeface="system-ui"/>
              </a:rPr>
              <a:t>King Solomon answered his mother, “Why do you request Abishag the Shunammite for Adonijah? You might as well request the kingdom for him—after all, he is my older brother—yes, for him and for </a:t>
            </a:r>
            <a:r>
              <a:rPr lang="en-GB" b="0" i="0" dirty="0" err="1">
                <a:solidFill>
                  <a:schemeClr val="bg1"/>
                </a:solidFill>
                <a:effectLst/>
                <a:latin typeface="system-ui"/>
              </a:rPr>
              <a:t>Abiathar</a:t>
            </a:r>
            <a:r>
              <a:rPr lang="en-GB" b="0" i="0" dirty="0">
                <a:solidFill>
                  <a:schemeClr val="bg1"/>
                </a:solidFill>
                <a:effectLst/>
                <a:latin typeface="system-ui"/>
              </a:rPr>
              <a:t> the priest and Joab son of </a:t>
            </a:r>
            <a:r>
              <a:rPr lang="en-GB" b="0" i="0" dirty="0" err="1">
                <a:solidFill>
                  <a:schemeClr val="bg1"/>
                </a:solidFill>
                <a:effectLst/>
                <a:latin typeface="system-ui"/>
              </a:rPr>
              <a:t>Zeruiah</a:t>
            </a:r>
            <a:r>
              <a:rPr lang="en-GB" b="0" i="0" dirty="0">
                <a:solidFill>
                  <a:schemeClr val="bg1"/>
                </a:solidFill>
                <a:effectLst/>
                <a:latin typeface="system-ui"/>
              </a:rPr>
              <a:t>!”</a:t>
            </a:r>
          </a:p>
        </p:txBody>
      </p:sp>
    </p:spTree>
    <p:extLst>
      <p:ext uri="{BB962C8B-B14F-4D97-AF65-F5344CB8AC3E}">
        <p14:creationId xmlns:p14="http://schemas.microsoft.com/office/powerpoint/2010/main" val="833835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1 Kings 2:13-46 Solomon's Start | If I Walked With Jesus">
            <a:extLst>
              <a:ext uri="{FF2B5EF4-FFF2-40B4-BE49-F238E27FC236}">
                <a16:creationId xmlns:a16="http://schemas.microsoft.com/office/drawing/2014/main" id="{293F3BA7-E3C9-E6A4-F007-260012781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2792" y="2397738"/>
            <a:ext cx="3609461" cy="4460262"/>
          </a:xfrm>
          <a:prstGeom prst="rect">
            <a:avLst/>
          </a:prstGeom>
          <a:noFill/>
          <a:extLst>
            <a:ext uri="{909E8E84-426E-40DD-AFC4-6F175D3DCCD1}">
              <a14:hiddenFill xmlns:a14="http://schemas.microsoft.com/office/drawing/2010/main">
                <a:solidFill>
                  <a:srgbClr val="FFFFFF"/>
                </a:solidFill>
              </a14:hiddenFill>
            </a:ext>
          </a:extLst>
        </p:spPr>
      </p:pic>
      <p:sp>
        <p:nvSpPr>
          <p:cNvPr id="8" name="Thought Bubble: Cloud 7">
            <a:extLst>
              <a:ext uri="{FF2B5EF4-FFF2-40B4-BE49-F238E27FC236}">
                <a16:creationId xmlns:a16="http://schemas.microsoft.com/office/drawing/2014/main" id="{FE2F06E0-D1F7-DC3C-B3A5-3D3E12B467D4}"/>
              </a:ext>
            </a:extLst>
          </p:cNvPr>
          <p:cNvSpPr/>
          <p:nvPr/>
        </p:nvSpPr>
        <p:spPr>
          <a:xfrm>
            <a:off x="-251870" y="212488"/>
            <a:ext cx="4144914" cy="3527244"/>
          </a:xfrm>
          <a:prstGeom prst="cloudCallout">
            <a:avLst>
              <a:gd name="adj1" fmla="val 65476"/>
              <a:gd name="adj2" fmla="val 4248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Heart 6">
            <a:extLst>
              <a:ext uri="{FF2B5EF4-FFF2-40B4-BE49-F238E27FC236}">
                <a16:creationId xmlns:a16="http://schemas.microsoft.com/office/drawing/2014/main" id="{969A2915-50D0-C8E0-28AA-ED9DB5474364}"/>
              </a:ext>
            </a:extLst>
          </p:cNvPr>
          <p:cNvSpPr/>
          <p:nvPr/>
        </p:nvSpPr>
        <p:spPr>
          <a:xfrm>
            <a:off x="738496" y="947068"/>
            <a:ext cx="2212082" cy="2168278"/>
          </a:xfrm>
          <a:prstGeom prst="hear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hought Bubble: Cloud 8">
            <a:extLst>
              <a:ext uri="{FF2B5EF4-FFF2-40B4-BE49-F238E27FC236}">
                <a16:creationId xmlns:a16="http://schemas.microsoft.com/office/drawing/2014/main" id="{05EB6C25-C0E8-9AC2-B08A-9D415C713C5E}"/>
              </a:ext>
            </a:extLst>
          </p:cNvPr>
          <p:cNvSpPr/>
          <p:nvPr/>
        </p:nvSpPr>
        <p:spPr>
          <a:xfrm>
            <a:off x="7823504" y="-98244"/>
            <a:ext cx="4144914" cy="3527244"/>
          </a:xfrm>
          <a:prstGeom prst="cloudCallout">
            <a:avLst>
              <a:gd name="adj1" fmla="val -64247"/>
              <a:gd name="adj2" fmla="val 5164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Understanding poker chip values and colors [complete guide] - Poker.org">
            <a:extLst>
              <a:ext uri="{FF2B5EF4-FFF2-40B4-BE49-F238E27FC236}">
                <a16:creationId xmlns:a16="http://schemas.microsoft.com/office/drawing/2014/main" id="{451BDE27-CE08-0185-4756-86CED67FF8E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061" r="5176"/>
          <a:stretch/>
        </p:blipFill>
        <p:spPr bwMode="auto">
          <a:xfrm>
            <a:off x="8558126" y="681037"/>
            <a:ext cx="2483797" cy="16679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BD8A37D-E018-3916-B61A-69614F5AB0E3}"/>
              </a:ext>
            </a:extLst>
          </p:cNvPr>
          <p:cNvSpPr txBox="1"/>
          <p:nvPr/>
        </p:nvSpPr>
        <p:spPr>
          <a:xfrm>
            <a:off x="8481470" y="4851248"/>
            <a:ext cx="3542617" cy="1569660"/>
          </a:xfrm>
          <a:prstGeom prst="rect">
            <a:avLst/>
          </a:prstGeom>
          <a:noFill/>
        </p:spPr>
        <p:txBody>
          <a:bodyPr wrap="square" rtlCol="0">
            <a:spAutoFit/>
          </a:bodyPr>
          <a:lstStyle/>
          <a:p>
            <a:r>
              <a:rPr lang="en-GB" sz="2400" dirty="0"/>
              <a:t>Question</a:t>
            </a:r>
          </a:p>
          <a:p>
            <a:endParaRPr lang="en-GB" sz="2400" dirty="0"/>
          </a:p>
          <a:p>
            <a:r>
              <a:rPr lang="en-GB" sz="2400" dirty="0"/>
              <a:t>(3) Would you like to be more discerning?</a:t>
            </a:r>
          </a:p>
        </p:txBody>
      </p:sp>
    </p:spTree>
    <p:extLst>
      <p:ext uri="{BB962C8B-B14F-4D97-AF65-F5344CB8AC3E}">
        <p14:creationId xmlns:p14="http://schemas.microsoft.com/office/powerpoint/2010/main" val="48932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9"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20191"/>
            <a:ext cx="10515600" cy="1325563"/>
          </a:xfrm>
        </p:spPr>
        <p:txBody>
          <a:bodyPr/>
          <a:lstStyle/>
          <a:p>
            <a:pPr algn="ctr"/>
            <a:r>
              <a:rPr lang="en-GB" dirty="0">
                <a:solidFill>
                  <a:schemeClr val="bg1"/>
                </a:solidFill>
              </a:rPr>
              <a:t>1 Kings 2:23-27</a:t>
            </a: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838200" y="1127943"/>
            <a:ext cx="10515600" cy="5437120"/>
          </a:xfrm>
        </p:spPr>
        <p:txBody>
          <a:bodyPr>
            <a:normAutofit/>
          </a:bodyPr>
          <a:lstStyle/>
          <a:p>
            <a:pPr marL="0" indent="0" algn="l">
              <a:buNone/>
            </a:pPr>
            <a:r>
              <a:rPr lang="en-GB" b="1" i="0" baseline="30000" dirty="0">
                <a:solidFill>
                  <a:schemeClr val="bg1"/>
                </a:solidFill>
                <a:effectLst/>
                <a:latin typeface="system-ui"/>
              </a:rPr>
              <a:t>23 </a:t>
            </a:r>
            <a:r>
              <a:rPr lang="en-GB" b="0" i="0" dirty="0">
                <a:solidFill>
                  <a:schemeClr val="bg1"/>
                </a:solidFill>
                <a:effectLst/>
                <a:latin typeface="system-ui"/>
              </a:rPr>
              <a:t>Then King Solomon swore by the </a:t>
            </a:r>
            <a:r>
              <a:rPr lang="en-GB" b="0" i="0" cap="small" dirty="0">
                <a:solidFill>
                  <a:schemeClr val="bg1"/>
                </a:solidFill>
                <a:effectLst/>
                <a:latin typeface="system-ui"/>
              </a:rPr>
              <a:t>Lord</a:t>
            </a:r>
            <a:r>
              <a:rPr lang="en-GB" b="0" i="0" dirty="0">
                <a:solidFill>
                  <a:schemeClr val="bg1"/>
                </a:solidFill>
                <a:effectLst/>
                <a:latin typeface="system-ui"/>
              </a:rPr>
              <a:t>: “May God deal with me, be it ever so severely, if Adonijah does not pay with his life for this request! </a:t>
            </a:r>
            <a:r>
              <a:rPr lang="en-GB" b="1" i="0" baseline="30000" dirty="0">
                <a:solidFill>
                  <a:schemeClr val="bg1"/>
                </a:solidFill>
                <a:effectLst/>
                <a:latin typeface="system-ui"/>
              </a:rPr>
              <a:t>24 </a:t>
            </a:r>
            <a:r>
              <a:rPr lang="en-GB" b="0" i="0" dirty="0">
                <a:solidFill>
                  <a:schemeClr val="bg1"/>
                </a:solidFill>
                <a:effectLst/>
                <a:latin typeface="system-ui"/>
              </a:rPr>
              <a:t>And now, as surely as the </a:t>
            </a:r>
            <a:r>
              <a:rPr lang="en-GB" b="0" i="0" cap="small" dirty="0">
                <a:solidFill>
                  <a:schemeClr val="bg1"/>
                </a:solidFill>
                <a:effectLst/>
                <a:latin typeface="system-ui"/>
              </a:rPr>
              <a:t>Lord</a:t>
            </a:r>
            <a:r>
              <a:rPr lang="en-GB" b="0" i="0" dirty="0">
                <a:solidFill>
                  <a:schemeClr val="bg1"/>
                </a:solidFill>
                <a:effectLst/>
                <a:latin typeface="system-ui"/>
              </a:rPr>
              <a:t> lives—he who has established me securely on the throne of my father David and has founded a dynasty for me as he promised—Adonijah shall be put to death today!” </a:t>
            </a:r>
            <a:r>
              <a:rPr lang="en-GB" b="1" i="0" baseline="30000" dirty="0">
                <a:solidFill>
                  <a:schemeClr val="bg1"/>
                </a:solidFill>
                <a:effectLst/>
                <a:latin typeface="system-ui"/>
              </a:rPr>
              <a:t>25 </a:t>
            </a:r>
            <a:r>
              <a:rPr lang="en-GB" b="0" i="0" dirty="0">
                <a:solidFill>
                  <a:schemeClr val="bg1"/>
                </a:solidFill>
                <a:effectLst/>
                <a:latin typeface="system-ui"/>
              </a:rPr>
              <a:t>So King Solomon gave orders to </a:t>
            </a:r>
            <a:r>
              <a:rPr lang="en-GB" b="0" i="0" dirty="0" err="1">
                <a:solidFill>
                  <a:schemeClr val="bg1"/>
                </a:solidFill>
                <a:effectLst/>
                <a:latin typeface="system-ui"/>
              </a:rPr>
              <a:t>Benaiah</a:t>
            </a:r>
            <a:r>
              <a:rPr lang="en-GB" b="0" i="0" dirty="0">
                <a:solidFill>
                  <a:schemeClr val="bg1"/>
                </a:solidFill>
                <a:effectLst/>
                <a:latin typeface="system-ui"/>
              </a:rPr>
              <a:t> son of Jehoiada, and he struck down Adonijah and he died.</a:t>
            </a:r>
          </a:p>
          <a:p>
            <a:pPr marL="0" indent="0" algn="l">
              <a:buNone/>
            </a:pPr>
            <a:r>
              <a:rPr lang="en-GB" b="1" i="0" baseline="30000" dirty="0">
                <a:solidFill>
                  <a:schemeClr val="bg1"/>
                </a:solidFill>
                <a:effectLst/>
                <a:latin typeface="system-ui"/>
              </a:rPr>
              <a:t>26 </a:t>
            </a:r>
            <a:r>
              <a:rPr lang="en-GB" b="0" i="0" dirty="0">
                <a:solidFill>
                  <a:schemeClr val="bg1"/>
                </a:solidFill>
                <a:effectLst/>
                <a:latin typeface="system-ui"/>
              </a:rPr>
              <a:t>To </a:t>
            </a:r>
            <a:r>
              <a:rPr lang="en-GB" b="0" i="0" dirty="0" err="1">
                <a:solidFill>
                  <a:schemeClr val="bg1"/>
                </a:solidFill>
                <a:effectLst/>
                <a:latin typeface="system-ui"/>
              </a:rPr>
              <a:t>Abiathar</a:t>
            </a:r>
            <a:r>
              <a:rPr lang="en-GB" b="0" i="0" dirty="0">
                <a:solidFill>
                  <a:schemeClr val="bg1"/>
                </a:solidFill>
                <a:effectLst/>
                <a:latin typeface="system-ui"/>
              </a:rPr>
              <a:t> the priest the king said, “Go back to your fields in </a:t>
            </a:r>
            <a:r>
              <a:rPr lang="en-GB" b="0" i="0" dirty="0" err="1">
                <a:solidFill>
                  <a:schemeClr val="bg1"/>
                </a:solidFill>
                <a:effectLst/>
                <a:latin typeface="system-ui"/>
              </a:rPr>
              <a:t>Anathoth</a:t>
            </a:r>
            <a:r>
              <a:rPr lang="en-GB" b="0" i="0" dirty="0">
                <a:solidFill>
                  <a:schemeClr val="bg1"/>
                </a:solidFill>
                <a:effectLst/>
                <a:latin typeface="system-ui"/>
              </a:rPr>
              <a:t>. You deserve to die, but I will not put you to death now, because you carried the ark of the Sovereign </a:t>
            </a:r>
            <a:r>
              <a:rPr lang="en-GB" b="0" i="0" cap="small" dirty="0">
                <a:solidFill>
                  <a:schemeClr val="bg1"/>
                </a:solidFill>
                <a:effectLst/>
                <a:latin typeface="system-ui"/>
              </a:rPr>
              <a:t>Lord</a:t>
            </a:r>
            <a:r>
              <a:rPr lang="en-GB" b="0" i="0" dirty="0">
                <a:solidFill>
                  <a:schemeClr val="bg1"/>
                </a:solidFill>
                <a:effectLst/>
                <a:latin typeface="system-ui"/>
              </a:rPr>
              <a:t> before my father David and shared all my father’s hardships.” </a:t>
            </a:r>
            <a:r>
              <a:rPr lang="en-GB" b="1" i="0" baseline="30000" dirty="0">
                <a:solidFill>
                  <a:schemeClr val="bg1"/>
                </a:solidFill>
                <a:effectLst/>
                <a:latin typeface="system-ui"/>
              </a:rPr>
              <a:t>27 </a:t>
            </a:r>
            <a:r>
              <a:rPr lang="en-GB" b="0" i="0" dirty="0">
                <a:solidFill>
                  <a:schemeClr val="bg1"/>
                </a:solidFill>
                <a:effectLst/>
                <a:latin typeface="system-ui"/>
              </a:rPr>
              <a:t>So Solomon removed </a:t>
            </a:r>
            <a:r>
              <a:rPr lang="en-GB" b="0" i="0" dirty="0" err="1">
                <a:solidFill>
                  <a:schemeClr val="bg1"/>
                </a:solidFill>
                <a:effectLst/>
                <a:latin typeface="system-ui"/>
              </a:rPr>
              <a:t>Abiathar</a:t>
            </a:r>
            <a:r>
              <a:rPr lang="en-GB" b="0" i="0" dirty="0">
                <a:solidFill>
                  <a:schemeClr val="bg1"/>
                </a:solidFill>
                <a:effectLst/>
                <a:latin typeface="system-ui"/>
              </a:rPr>
              <a:t> from the priesthood of the </a:t>
            </a:r>
            <a:r>
              <a:rPr lang="en-GB" b="0" i="0" cap="small" dirty="0">
                <a:solidFill>
                  <a:schemeClr val="bg1"/>
                </a:solidFill>
                <a:effectLst/>
                <a:latin typeface="system-ui"/>
              </a:rPr>
              <a:t>Lord</a:t>
            </a:r>
            <a:r>
              <a:rPr lang="en-GB" b="0" i="0" dirty="0">
                <a:solidFill>
                  <a:schemeClr val="bg1"/>
                </a:solidFill>
                <a:effectLst/>
                <a:latin typeface="system-ui"/>
              </a:rPr>
              <a:t>, fulfilling the word the </a:t>
            </a:r>
            <a:r>
              <a:rPr lang="en-GB" b="0" i="0" cap="small" dirty="0">
                <a:solidFill>
                  <a:schemeClr val="bg1"/>
                </a:solidFill>
                <a:effectLst/>
                <a:latin typeface="system-ui"/>
              </a:rPr>
              <a:t>Lord</a:t>
            </a:r>
            <a:r>
              <a:rPr lang="en-GB" b="0" i="0" dirty="0">
                <a:solidFill>
                  <a:schemeClr val="bg1"/>
                </a:solidFill>
                <a:effectLst/>
                <a:latin typeface="system-ui"/>
              </a:rPr>
              <a:t> had spoken at Shiloh about the house of Eli.</a:t>
            </a:r>
          </a:p>
        </p:txBody>
      </p:sp>
    </p:spTree>
    <p:extLst>
      <p:ext uri="{BB962C8B-B14F-4D97-AF65-F5344CB8AC3E}">
        <p14:creationId xmlns:p14="http://schemas.microsoft.com/office/powerpoint/2010/main" val="3729283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BIBLE AS HISTORY: Abiathar the High Priest - Christian Publishing House Blog">
            <a:extLst>
              <a:ext uri="{FF2B5EF4-FFF2-40B4-BE49-F238E27FC236}">
                <a16:creationId xmlns:a16="http://schemas.microsoft.com/office/drawing/2014/main" id="{86E0B288-5AAE-030F-E8FE-35F29DEEA3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93" t="3726" r="12544" b="27765"/>
          <a:stretch/>
        </p:blipFill>
        <p:spPr bwMode="auto">
          <a:xfrm>
            <a:off x="3418799" y="0"/>
            <a:ext cx="3328959" cy="39375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1 Kings 1 | Bible Teaching Notes">
            <a:extLst>
              <a:ext uri="{FF2B5EF4-FFF2-40B4-BE49-F238E27FC236}">
                <a16:creationId xmlns:a16="http://schemas.microsoft.com/office/drawing/2014/main" id="{39C2F798-1BD5-F1E0-CC5B-6FDBC20FAA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363" r="4312"/>
          <a:stretch/>
        </p:blipFill>
        <p:spPr bwMode="auto">
          <a:xfrm>
            <a:off x="0" y="0"/>
            <a:ext cx="3328959" cy="39375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3648D39-44D4-6F64-C1CD-A76F251BA20D}"/>
              </a:ext>
            </a:extLst>
          </p:cNvPr>
          <p:cNvSpPr txBox="1"/>
          <p:nvPr/>
        </p:nvSpPr>
        <p:spPr>
          <a:xfrm>
            <a:off x="4211078" y="3957574"/>
            <a:ext cx="1884922" cy="523220"/>
          </a:xfrm>
          <a:prstGeom prst="rect">
            <a:avLst/>
          </a:prstGeom>
          <a:noFill/>
        </p:spPr>
        <p:txBody>
          <a:bodyPr wrap="square">
            <a:spAutoFit/>
          </a:bodyPr>
          <a:lstStyle/>
          <a:p>
            <a:pPr algn="ctr"/>
            <a:r>
              <a:rPr lang="en-GB" sz="2800" b="1" dirty="0" err="1"/>
              <a:t>Abiathar</a:t>
            </a:r>
            <a:endParaRPr lang="en-GB" sz="2800" b="1" dirty="0"/>
          </a:p>
        </p:txBody>
      </p:sp>
      <p:sp>
        <p:nvSpPr>
          <p:cNvPr id="10" name="TextBox 9">
            <a:extLst>
              <a:ext uri="{FF2B5EF4-FFF2-40B4-BE49-F238E27FC236}">
                <a16:creationId xmlns:a16="http://schemas.microsoft.com/office/drawing/2014/main" id="{7F1AC8FF-1984-A7E8-90D7-10066D6CF34D}"/>
              </a:ext>
            </a:extLst>
          </p:cNvPr>
          <p:cNvSpPr txBox="1"/>
          <p:nvPr/>
        </p:nvSpPr>
        <p:spPr>
          <a:xfrm>
            <a:off x="629943" y="3937599"/>
            <a:ext cx="1884922" cy="523220"/>
          </a:xfrm>
          <a:prstGeom prst="rect">
            <a:avLst/>
          </a:prstGeom>
          <a:noFill/>
        </p:spPr>
        <p:txBody>
          <a:bodyPr wrap="square">
            <a:spAutoFit/>
          </a:bodyPr>
          <a:lstStyle/>
          <a:p>
            <a:pPr algn="ctr"/>
            <a:r>
              <a:rPr lang="en-GB" sz="2800" b="1" dirty="0"/>
              <a:t>Adonijah</a:t>
            </a:r>
          </a:p>
        </p:txBody>
      </p:sp>
      <p:pic>
        <p:nvPicPr>
          <p:cNvPr id="7170" name="Picture 2" descr="What are the rights of an employee fired from the job? - The Economic Times">
            <a:extLst>
              <a:ext uri="{FF2B5EF4-FFF2-40B4-BE49-F238E27FC236}">
                <a16:creationId xmlns:a16="http://schemas.microsoft.com/office/drawing/2014/main" id="{E9D96ED9-D3D1-D4E4-0717-92AD4781E6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937" b="5301"/>
          <a:stretch/>
        </p:blipFill>
        <p:spPr bwMode="auto">
          <a:xfrm>
            <a:off x="3701741" y="4544624"/>
            <a:ext cx="2870509" cy="21907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24-year-old from Canada killed in clash outside Anandpur Sahib | Chandigarh  News, The Indian Express">
            <a:extLst>
              <a:ext uri="{FF2B5EF4-FFF2-40B4-BE49-F238E27FC236}">
                <a16:creationId xmlns:a16="http://schemas.microsoft.com/office/drawing/2014/main" id="{74B031F2-8687-3D7F-343E-D787A2556BC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694" r="18218"/>
          <a:stretch/>
        </p:blipFill>
        <p:spPr bwMode="auto">
          <a:xfrm>
            <a:off x="190500" y="4544624"/>
            <a:ext cx="2763809" cy="219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36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2"/>
                                        </p:tgtEl>
                                        <p:attrNameLst>
                                          <p:attrName>style.visibility</p:attrName>
                                        </p:attrNameLst>
                                      </p:cBhvr>
                                      <p:to>
                                        <p:strVal val="visible"/>
                                      </p:to>
                                    </p:set>
                                    <p:anim calcmode="lin" valueType="num">
                                      <p:cBhvr additive="base">
                                        <p:cTn id="13" dur="500" fill="hold"/>
                                        <p:tgtEl>
                                          <p:spTgt spid="7172"/>
                                        </p:tgtEl>
                                        <p:attrNameLst>
                                          <p:attrName>ppt_x</p:attrName>
                                        </p:attrNameLst>
                                      </p:cBhvr>
                                      <p:tavLst>
                                        <p:tav tm="0">
                                          <p:val>
                                            <p:strVal val="#ppt_x"/>
                                          </p:val>
                                        </p:tav>
                                        <p:tav tm="100000">
                                          <p:val>
                                            <p:strVal val="#ppt_x"/>
                                          </p:val>
                                        </p:tav>
                                      </p:tavLst>
                                    </p:anim>
                                    <p:anim calcmode="lin" valueType="num">
                                      <p:cBhvr additive="base">
                                        <p:cTn id="14"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170"/>
                                        </p:tgtEl>
                                        <p:attrNameLst>
                                          <p:attrName>style.visibility</p:attrName>
                                        </p:attrNameLst>
                                      </p:cBhvr>
                                      <p:to>
                                        <p:strVal val="visible"/>
                                      </p:to>
                                    </p:set>
                                    <p:anim calcmode="lin" valueType="num">
                                      <p:cBhvr additive="base">
                                        <p:cTn id="25" dur="500" fill="hold"/>
                                        <p:tgtEl>
                                          <p:spTgt spid="7170"/>
                                        </p:tgtEl>
                                        <p:attrNameLst>
                                          <p:attrName>ppt_x</p:attrName>
                                        </p:attrNameLst>
                                      </p:cBhvr>
                                      <p:tavLst>
                                        <p:tav tm="0">
                                          <p:val>
                                            <p:strVal val="#ppt_x"/>
                                          </p:val>
                                        </p:tav>
                                        <p:tav tm="100000">
                                          <p:val>
                                            <p:strVal val="#ppt_x"/>
                                          </p:val>
                                        </p:tav>
                                      </p:tavLst>
                                    </p:anim>
                                    <p:anim calcmode="lin" valueType="num">
                                      <p:cBhvr additive="base">
                                        <p:cTn id="26"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443511" y="1396240"/>
            <a:ext cx="11350605" cy="5327610"/>
          </a:xfrm>
        </p:spPr>
        <p:txBody>
          <a:bodyPr>
            <a:noAutofit/>
          </a:bodyPr>
          <a:lstStyle/>
          <a:p>
            <a:pPr marL="0" indent="0" algn="l">
              <a:buNone/>
            </a:pPr>
            <a:r>
              <a:rPr lang="en-GB" b="1" i="0" baseline="30000" dirty="0">
                <a:solidFill>
                  <a:schemeClr val="bg1"/>
                </a:solidFill>
                <a:effectLst/>
                <a:latin typeface="system-ui"/>
              </a:rPr>
              <a:t>28 </a:t>
            </a:r>
            <a:r>
              <a:rPr lang="en-GB" b="0" i="0" dirty="0">
                <a:solidFill>
                  <a:schemeClr val="bg1"/>
                </a:solidFill>
                <a:effectLst/>
                <a:latin typeface="system-ui"/>
              </a:rPr>
              <a:t>When the news reached Joab, who had conspired with Adonijah though not with Absalom, he fled to the tent of the </a:t>
            </a:r>
            <a:r>
              <a:rPr lang="en-GB" b="0" i="0" cap="small" dirty="0">
                <a:solidFill>
                  <a:schemeClr val="bg1"/>
                </a:solidFill>
                <a:effectLst/>
                <a:latin typeface="system-ui"/>
              </a:rPr>
              <a:t>Lord</a:t>
            </a:r>
            <a:r>
              <a:rPr lang="en-GB" b="0" i="0" dirty="0">
                <a:solidFill>
                  <a:schemeClr val="bg1"/>
                </a:solidFill>
                <a:effectLst/>
                <a:latin typeface="system-ui"/>
              </a:rPr>
              <a:t> and took hold of the horns of the altar. </a:t>
            </a:r>
            <a:r>
              <a:rPr lang="en-GB" b="1" i="0" baseline="30000" dirty="0">
                <a:solidFill>
                  <a:schemeClr val="bg1"/>
                </a:solidFill>
                <a:effectLst/>
                <a:latin typeface="system-ui"/>
              </a:rPr>
              <a:t>29 </a:t>
            </a:r>
            <a:r>
              <a:rPr lang="en-GB" b="0" i="0" dirty="0">
                <a:solidFill>
                  <a:schemeClr val="bg1"/>
                </a:solidFill>
                <a:effectLst/>
                <a:latin typeface="system-ui"/>
              </a:rPr>
              <a:t>King Solomon was told that Joab had fled to the tent of the </a:t>
            </a:r>
            <a:r>
              <a:rPr lang="en-GB" b="0" i="0" cap="small" dirty="0">
                <a:solidFill>
                  <a:schemeClr val="bg1"/>
                </a:solidFill>
                <a:effectLst/>
                <a:latin typeface="system-ui"/>
              </a:rPr>
              <a:t>Lord</a:t>
            </a:r>
            <a:r>
              <a:rPr lang="en-GB" b="0" i="0" dirty="0">
                <a:solidFill>
                  <a:schemeClr val="bg1"/>
                </a:solidFill>
                <a:effectLst/>
                <a:latin typeface="system-ui"/>
              </a:rPr>
              <a:t> and was beside the altar. Then Solomon ordered </a:t>
            </a:r>
            <a:r>
              <a:rPr lang="en-GB" b="0" i="0" dirty="0" err="1">
                <a:solidFill>
                  <a:schemeClr val="bg1"/>
                </a:solidFill>
                <a:effectLst/>
                <a:latin typeface="system-ui"/>
              </a:rPr>
              <a:t>Benaiah</a:t>
            </a:r>
            <a:r>
              <a:rPr lang="en-GB" b="0" i="0" dirty="0">
                <a:solidFill>
                  <a:schemeClr val="bg1"/>
                </a:solidFill>
                <a:effectLst/>
                <a:latin typeface="system-ui"/>
              </a:rPr>
              <a:t> son of Jehoiada, “Go, strike him down!”</a:t>
            </a:r>
          </a:p>
          <a:p>
            <a:pPr marL="0" indent="0" algn="l">
              <a:buNone/>
            </a:pPr>
            <a:r>
              <a:rPr lang="en-GB" b="1" i="0" baseline="30000" dirty="0">
                <a:solidFill>
                  <a:schemeClr val="bg1"/>
                </a:solidFill>
                <a:effectLst/>
                <a:latin typeface="system-ui"/>
              </a:rPr>
              <a:t>30 </a:t>
            </a:r>
            <a:r>
              <a:rPr lang="en-GB" b="0" i="0" dirty="0">
                <a:solidFill>
                  <a:schemeClr val="bg1"/>
                </a:solidFill>
                <a:effectLst/>
                <a:latin typeface="system-ui"/>
              </a:rPr>
              <a:t>So </a:t>
            </a:r>
            <a:r>
              <a:rPr lang="en-GB" b="0" i="0" dirty="0" err="1">
                <a:solidFill>
                  <a:schemeClr val="bg1"/>
                </a:solidFill>
                <a:effectLst/>
                <a:latin typeface="system-ui"/>
              </a:rPr>
              <a:t>Benaiah</a:t>
            </a:r>
            <a:r>
              <a:rPr lang="en-GB" b="0" i="0" dirty="0">
                <a:solidFill>
                  <a:schemeClr val="bg1"/>
                </a:solidFill>
                <a:effectLst/>
                <a:latin typeface="system-ui"/>
              </a:rPr>
              <a:t> entered the tent of the </a:t>
            </a:r>
            <a:r>
              <a:rPr lang="en-GB" b="0" i="0" cap="small" dirty="0">
                <a:solidFill>
                  <a:schemeClr val="bg1"/>
                </a:solidFill>
                <a:effectLst/>
                <a:latin typeface="system-ui"/>
              </a:rPr>
              <a:t>Lord</a:t>
            </a:r>
            <a:r>
              <a:rPr lang="en-GB" b="0" i="0" dirty="0">
                <a:solidFill>
                  <a:schemeClr val="bg1"/>
                </a:solidFill>
                <a:effectLst/>
                <a:latin typeface="system-ui"/>
              </a:rPr>
              <a:t> and said to Joab, “The king says, ‘Come out!’”</a:t>
            </a:r>
          </a:p>
          <a:p>
            <a:pPr marL="0" indent="0" algn="l">
              <a:buNone/>
            </a:pPr>
            <a:r>
              <a:rPr lang="en-GB" b="0" i="0" dirty="0">
                <a:solidFill>
                  <a:schemeClr val="bg1"/>
                </a:solidFill>
                <a:effectLst/>
                <a:latin typeface="system-ui"/>
              </a:rPr>
              <a:t>But he answered, “No, I will die here.”</a:t>
            </a:r>
          </a:p>
          <a:p>
            <a:pPr marL="0" indent="0" algn="l">
              <a:buNone/>
            </a:pPr>
            <a:r>
              <a:rPr lang="en-GB" b="0" i="0" dirty="0" err="1">
                <a:solidFill>
                  <a:schemeClr val="bg1"/>
                </a:solidFill>
                <a:effectLst/>
                <a:latin typeface="system-ui"/>
              </a:rPr>
              <a:t>Benaiah</a:t>
            </a:r>
            <a:r>
              <a:rPr lang="en-GB" b="0" i="0" dirty="0">
                <a:solidFill>
                  <a:schemeClr val="bg1"/>
                </a:solidFill>
                <a:effectLst/>
                <a:latin typeface="system-ui"/>
              </a:rPr>
              <a:t> reported to the king, “This is how Joab answered me.”</a:t>
            </a:r>
          </a:p>
          <a:p>
            <a:pPr marL="0" indent="0" algn="l">
              <a:buNone/>
            </a:pPr>
            <a:r>
              <a:rPr lang="en-GB" b="1" i="0" baseline="30000" dirty="0">
                <a:solidFill>
                  <a:schemeClr val="bg1"/>
                </a:solidFill>
                <a:effectLst/>
                <a:latin typeface="system-ui"/>
              </a:rPr>
              <a:t>31 </a:t>
            </a:r>
            <a:r>
              <a:rPr lang="en-GB" b="0" i="0" dirty="0">
                <a:solidFill>
                  <a:schemeClr val="bg1"/>
                </a:solidFill>
                <a:effectLst/>
                <a:latin typeface="system-ui"/>
              </a:rPr>
              <a:t>Then the king commanded </a:t>
            </a:r>
            <a:r>
              <a:rPr lang="en-GB" b="0" i="0" dirty="0" err="1">
                <a:solidFill>
                  <a:schemeClr val="bg1"/>
                </a:solidFill>
                <a:effectLst/>
                <a:latin typeface="system-ui"/>
              </a:rPr>
              <a:t>Benaiah</a:t>
            </a:r>
            <a:r>
              <a:rPr lang="en-GB" b="0" i="0" dirty="0">
                <a:solidFill>
                  <a:schemeClr val="bg1"/>
                </a:solidFill>
                <a:effectLst/>
                <a:latin typeface="system-ui"/>
              </a:rPr>
              <a:t>, “Do as he says. Strike him down and bury him, and so clear me and my whole family of the guilt of the innocent blood that Joab shed. </a:t>
            </a:r>
          </a:p>
        </p:txBody>
      </p:sp>
      <p:sp>
        <p:nvSpPr>
          <p:cNvPr id="2" name="Title 1">
            <a:extLst>
              <a:ext uri="{FF2B5EF4-FFF2-40B4-BE49-F238E27FC236}">
                <a16:creationId xmlns:a16="http://schemas.microsoft.com/office/drawing/2014/main" id="{C5A5F5A3-DF19-12C9-95B7-F84C6ABF2421}"/>
              </a:ext>
            </a:extLst>
          </p:cNvPr>
          <p:cNvSpPr>
            <a:spLocks noGrp="1"/>
          </p:cNvSpPr>
          <p:nvPr>
            <p:ph type="title"/>
          </p:nvPr>
        </p:nvSpPr>
        <p:spPr>
          <a:xfrm>
            <a:off x="838200" y="20191"/>
            <a:ext cx="10515600" cy="1325563"/>
          </a:xfrm>
        </p:spPr>
        <p:txBody>
          <a:bodyPr/>
          <a:lstStyle/>
          <a:p>
            <a:pPr algn="ctr"/>
            <a:r>
              <a:rPr lang="en-GB" dirty="0">
                <a:solidFill>
                  <a:schemeClr val="bg1"/>
                </a:solidFill>
              </a:rPr>
              <a:t>1 Kings 2:28-35</a:t>
            </a:r>
          </a:p>
        </p:txBody>
      </p:sp>
    </p:spTree>
    <p:extLst>
      <p:ext uri="{BB962C8B-B14F-4D97-AF65-F5344CB8AC3E}">
        <p14:creationId xmlns:p14="http://schemas.microsoft.com/office/powerpoint/2010/main" val="2425208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684432" y="695383"/>
            <a:ext cx="11071358" cy="6028468"/>
          </a:xfrm>
        </p:spPr>
        <p:txBody>
          <a:bodyPr>
            <a:noAutofit/>
          </a:bodyPr>
          <a:lstStyle/>
          <a:p>
            <a:pPr marL="0" indent="0" algn="l">
              <a:buNone/>
            </a:pPr>
            <a:r>
              <a:rPr lang="en-GB" b="1" i="0" baseline="30000" dirty="0">
                <a:solidFill>
                  <a:schemeClr val="bg1"/>
                </a:solidFill>
                <a:effectLst/>
                <a:latin typeface="system-ui"/>
              </a:rPr>
              <a:t>32 </a:t>
            </a:r>
            <a:r>
              <a:rPr lang="en-GB" b="0" i="0" dirty="0">
                <a:solidFill>
                  <a:schemeClr val="bg1"/>
                </a:solidFill>
                <a:effectLst/>
                <a:latin typeface="system-ui"/>
              </a:rPr>
              <a:t>The </a:t>
            </a:r>
            <a:r>
              <a:rPr lang="en-GB" b="0" i="0" cap="small" dirty="0">
                <a:solidFill>
                  <a:schemeClr val="bg1"/>
                </a:solidFill>
                <a:effectLst/>
                <a:latin typeface="system-ui"/>
              </a:rPr>
              <a:t>Lord</a:t>
            </a:r>
            <a:r>
              <a:rPr lang="en-GB" b="0" i="0" dirty="0">
                <a:solidFill>
                  <a:schemeClr val="bg1"/>
                </a:solidFill>
                <a:effectLst/>
                <a:latin typeface="system-ui"/>
              </a:rPr>
              <a:t> will repay him for the blood he shed, because without my father David knowing it he attacked two men and killed them with the sword. Both of them—Abner son of Ner, commander of Israel’s army, and </a:t>
            </a:r>
            <a:r>
              <a:rPr lang="en-GB" b="0" i="0" dirty="0" err="1">
                <a:solidFill>
                  <a:schemeClr val="bg1"/>
                </a:solidFill>
                <a:effectLst/>
                <a:latin typeface="system-ui"/>
              </a:rPr>
              <a:t>Amasa</a:t>
            </a:r>
            <a:r>
              <a:rPr lang="en-GB" b="0" i="0" dirty="0">
                <a:solidFill>
                  <a:schemeClr val="bg1"/>
                </a:solidFill>
                <a:effectLst/>
                <a:latin typeface="system-ui"/>
              </a:rPr>
              <a:t> son of Jether, commander of Judah’s army—were better men and more upright than he. </a:t>
            </a:r>
            <a:r>
              <a:rPr lang="en-GB" b="1" i="0" baseline="30000" dirty="0">
                <a:solidFill>
                  <a:schemeClr val="bg1"/>
                </a:solidFill>
                <a:effectLst/>
                <a:latin typeface="system-ui"/>
              </a:rPr>
              <a:t>33 </a:t>
            </a:r>
            <a:r>
              <a:rPr lang="en-GB" b="0" i="0" dirty="0">
                <a:solidFill>
                  <a:schemeClr val="bg1"/>
                </a:solidFill>
                <a:effectLst/>
                <a:latin typeface="system-ui"/>
              </a:rPr>
              <a:t>May the guilt of their blood rest on the head of Joab and his descendants forever. But on David and his descendants, his house and his throne, may there be the </a:t>
            </a:r>
            <a:r>
              <a:rPr lang="en-GB" b="0" i="0" cap="small" dirty="0">
                <a:solidFill>
                  <a:schemeClr val="bg1"/>
                </a:solidFill>
                <a:effectLst/>
                <a:latin typeface="system-ui"/>
              </a:rPr>
              <a:t>Lord</a:t>
            </a:r>
            <a:r>
              <a:rPr lang="en-GB" b="0" i="0" dirty="0">
                <a:solidFill>
                  <a:schemeClr val="bg1"/>
                </a:solidFill>
                <a:effectLst/>
                <a:latin typeface="system-ui"/>
              </a:rPr>
              <a:t>’s peace forever.”</a:t>
            </a:r>
          </a:p>
          <a:p>
            <a:pPr marL="0" indent="0" algn="l">
              <a:buNone/>
            </a:pPr>
            <a:r>
              <a:rPr lang="en-GB" b="1" i="0" baseline="30000" dirty="0">
                <a:solidFill>
                  <a:schemeClr val="bg1"/>
                </a:solidFill>
                <a:effectLst/>
                <a:latin typeface="system-ui"/>
              </a:rPr>
              <a:t>34 </a:t>
            </a:r>
            <a:r>
              <a:rPr lang="en-GB" b="0" i="0" dirty="0">
                <a:solidFill>
                  <a:schemeClr val="bg1"/>
                </a:solidFill>
                <a:effectLst/>
                <a:latin typeface="system-ui"/>
              </a:rPr>
              <a:t>So </a:t>
            </a:r>
            <a:r>
              <a:rPr lang="en-GB" b="0" i="0" dirty="0" err="1">
                <a:solidFill>
                  <a:schemeClr val="bg1"/>
                </a:solidFill>
                <a:effectLst/>
                <a:latin typeface="system-ui"/>
              </a:rPr>
              <a:t>Benaiah</a:t>
            </a:r>
            <a:r>
              <a:rPr lang="en-GB" b="0" i="0" dirty="0">
                <a:solidFill>
                  <a:schemeClr val="bg1"/>
                </a:solidFill>
                <a:effectLst/>
                <a:latin typeface="system-ui"/>
              </a:rPr>
              <a:t> son of Jehoiada went up and struck down Joab and killed him, and he was buried at his home out in the country. </a:t>
            </a:r>
            <a:r>
              <a:rPr lang="en-GB" b="1" i="0" baseline="30000" dirty="0">
                <a:solidFill>
                  <a:schemeClr val="bg1"/>
                </a:solidFill>
                <a:effectLst/>
                <a:latin typeface="system-ui"/>
              </a:rPr>
              <a:t>35 </a:t>
            </a:r>
            <a:r>
              <a:rPr lang="en-GB" b="0" i="0" dirty="0">
                <a:solidFill>
                  <a:schemeClr val="bg1"/>
                </a:solidFill>
                <a:effectLst/>
                <a:latin typeface="system-ui"/>
              </a:rPr>
              <a:t>The king put </a:t>
            </a:r>
            <a:r>
              <a:rPr lang="en-GB" b="0" i="0" dirty="0" err="1">
                <a:solidFill>
                  <a:schemeClr val="bg1"/>
                </a:solidFill>
                <a:effectLst/>
                <a:latin typeface="system-ui"/>
              </a:rPr>
              <a:t>Benaiah</a:t>
            </a:r>
            <a:r>
              <a:rPr lang="en-GB" b="0" i="0" dirty="0">
                <a:solidFill>
                  <a:schemeClr val="bg1"/>
                </a:solidFill>
                <a:effectLst/>
                <a:latin typeface="system-ui"/>
              </a:rPr>
              <a:t> son of Jehoiada over the army in Joab’s position and replaced </a:t>
            </a:r>
            <a:r>
              <a:rPr lang="en-GB" b="0" i="0" dirty="0" err="1">
                <a:solidFill>
                  <a:schemeClr val="bg1"/>
                </a:solidFill>
                <a:effectLst/>
                <a:latin typeface="system-ui"/>
              </a:rPr>
              <a:t>Abiathar</a:t>
            </a:r>
            <a:r>
              <a:rPr lang="en-GB" b="0" i="0" dirty="0">
                <a:solidFill>
                  <a:schemeClr val="bg1"/>
                </a:solidFill>
                <a:effectLst/>
                <a:latin typeface="system-ui"/>
              </a:rPr>
              <a:t> with Zadok the priest.</a:t>
            </a:r>
          </a:p>
        </p:txBody>
      </p:sp>
    </p:spTree>
    <p:extLst>
      <p:ext uri="{BB962C8B-B14F-4D97-AF65-F5344CB8AC3E}">
        <p14:creationId xmlns:p14="http://schemas.microsoft.com/office/powerpoint/2010/main" val="1199999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BIBLE AS HISTORY: Abiathar the High Priest - Christian Publishing House Blog">
            <a:extLst>
              <a:ext uri="{FF2B5EF4-FFF2-40B4-BE49-F238E27FC236}">
                <a16:creationId xmlns:a16="http://schemas.microsoft.com/office/drawing/2014/main" id="{86E0B288-5AAE-030F-E8FE-35F29DEEA3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93" t="3726" r="12544" b="27765"/>
          <a:stretch/>
        </p:blipFill>
        <p:spPr bwMode="auto">
          <a:xfrm>
            <a:off x="3418799" y="0"/>
            <a:ext cx="3328959" cy="39375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1 Kings 1 | Bible Teaching Notes">
            <a:extLst>
              <a:ext uri="{FF2B5EF4-FFF2-40B4-BE49-F238E27FC236}">
                <a16:creationId xmlns:a16="http://schemas.microsoft.com/office/drawing/2014/main" id="{39C2F798-1BD5-F1E0-CC5B-6FDBC20FAA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363" r="4312"/>
          <a:stretch/>
        </p:blipFill>
        <p:spPr bwMode="auto">
          <a:xfrm>
            <a:off x="0" y="0"/>
            <a:ext cx="3328959" cy="39375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3648D39-44D4-6F64-C1CD-A76F251BA20D}"/>
              </a:ext>
            </a:extLst>
          </p:cNvPr>
          <p:cNvSpPr txBox="1"/>
          <p:nvPr/>
        </p:nvSpPr>
        <p:spPr>
          <a:xfrm>
            <a:off x="4211078" y="3957574"/>
            <a:ext cx="1884922" cy="523220"/>
          </a:xfrm>
          <a:prstGeom prst="rect">
            <a:avLst/>
          </a:prstGeom>
          <a:noFill/>
        </p:spPr>
        <p:txBody>
          <a:bodyPr wrap="square">
            <a:spAutoFit/>
          </a:bodyPr>
          <a:lstStyle/>
          <a:p>
            <a:pPr algn="ctr"/>
            <a:r>
              <a:rPr lang="en-GB" sz="2800" b="1" dirty="0" err="1"/>
              <a:t>Abiathar</a:t>
            </a:r>
            <a:endParaRPr lang="en-GB" sz="2800" b="1" dirty="0"/>
          </a:p>
        </p:txBody>
      </p:sp>
      <p:sp>
        <p:nvSpPr>
          <p:cNvPr id="10" name="TextBox 9">
            <a:extLst>
              <a:ext uri="{FF2B5EF4-FFF2-40B4-BE49-F238E27FC236}">
                <a16:creationId xmlns:a16="http://schemas.microsoft.com/office/drawing/2014/main" id="{7F1AC8FF-1984-A7E8-90D7-10066D6CF34D}"/>
              </a:ext>
            </a:extLst>
          </p:cNvPr>
          <p:cNvSpPr txBox="1"/>
          <p:nvPr/>
        </p:nvSpPr>
        <p:spPr>
          <a:xfrm>
            <a:off x="629943" y="3937599"/>
            <a:ext cx="1884922" cy="523220"/>
          </a:xfrm>
          <a:prstGeom prst="rect">
            <a:avLst/>
          </a:prstGeom>
          <a:noFill/>
        </p:spPr>
        <p:txBody>
          <a:bodyPr wrap="square">
            <a:spAutoFit/>
          </a:bodyPr>
          <a:lstStyle/>
          <a:p>
            <a:pPr algn="ctr"/>
            <a:r>
              <a:rPr lang="en-GB" sz="2800" b="1" dirty="0"/>
              <a:t>Adonijah</a:t>
            </a:r>
          </a:p>
        </p:txBody>
      </p:sp>
      <p:pic>
        <p:nvPicPr>
          <p:cNvPr id="7170" name="Picture 2" descr="What are the rights of an employee fired from the job? - The Economic Times">
            <a:extLst>
              <a:ext uri="{FF2B5EF4-FFF2-40B4-BE49-F238E27FC236}">
                <a16:creationId xmlns:a16="http://schemas.microsoft.com/office/drawing/2014/main" id="{E9D96ED9-D3D1-D4E4-0717-92AD4781E6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937" b="5301"/>
          <a:stretch/>
        </p:blipFill>
        <p:spPr bwMode="auto">
          <a:xfrm>
            <a:off x="3701741" y="4544624"/>
            <a:ext cx="2870509" cy="21907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24-year-old from Canada killed in clash outside Anandpur Sahib | Chandigarh  News, The Indian Express">
            <a:extLst>
              <a:ext uri="{FF2B5EF4-FFF2-40B4-BE49-F238E27FC236}">
                <a16:creationId xmlns:a16="http://schemas.microsoft.com/office/drawing/2014/main" id="{74B031F2-8687-3D7F-343E-D787A2556BC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694" r="18218"/>
          <a:stretch/>
        </p:blipFill>
        <p:spPr bwMode="auto">
          <a:xfrm>
            <a:off x="190500" y="4544624"/>
            <a:ext cx="2763809" cy="21907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masa and His &quot;Blood Brothers&quot; in 2 Samuel • Bible Study With Randy">
            <a:extLst>
              <a:ext uri="{FF2B5EF4-FFF2-40B4-BE49-F238E27FC236}">
                <a16:creationId xmlns:a16="http://schemas.microsoft.com/office/drawing/2014/main" id="{06542E95-519B-A389-6EAB-E52DD70CB7A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3257" r="21665"/>
          <a:stretch/>
        </p:blipFill>
        <p:spPr bwMode="auto">
          <a:xfrm>
            <a:off x="6938719" y="0"/>
            <a:ext cx="2562451" cy="39375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n the Bible, why did David fear Joab so much? - Quora">
            <a:extLst>
              <a:ext uri="{FF2B5EF4-FFF2-40B4-BE49-F238E27FC236}">
                <a16:creationId xmlns:a16="http://schemas.microsoft.com/office/drawing/2014/main" id="{8589B134-9AA6-F620-D80B-3DDC572C47F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7513" r="32458" b="4004"/>
          <a:stretch/>
        </p:blipFill>
        <p:spPr bwMode="auto">
          <a:xfrm>
            <a:off x="6851580" y="4555667"/>
            <a:ext cx="2649590" cy="214918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1781BFC-B8E3-B1D7-3608-5E6BC13E8A69}"/>
              </a:ext>
            </a:extLst>
          </p:cNvPr>
          <p:cNvSpPr txBox="1"/>
          <p:nvPr/>
        </p:nvSpPr>
        <p:spPr>
          <a:xfrm>
            <a:off x="7167642" y="3957574"/>
            <a:ext cx="1884922" cy="523220"/>
          </a:xfrm>
          <a:prstGeom prst="rect">
            <a:avLst/>
          </a:prstGeom>
          <a:noFill/>
        </p:spPr>
        <p:txBody>
          <a:bodyPr wrap="square">
            <a:spAutoFit/>
          </a:bodyPr>
          <a:lstStyle/>
          <a:p>
            <a:pPr algn="ctr"/>
            <a:r>
              <a:rPr lang="en-GB" sz="2800" b="1" dirty="0"/>
              <a:t>Joab</a:t>
            </a:r>
          </a:p>
        </p:txBody>
      </p:sp>
    </p:spTree>
    <p:extLst>
      <p:ext uri="{BB962C8B-B14F-4D97-AF65-F5344CB8AC3E}">
        <p14:creationId xmlns:p14="http://schemas.microsoft.com/office/powerpoint/2010/main" val="353901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20191"/>
            <a:ext cx="10515600" cy="1325563"/>
          </a:xfrm>
        </p:spPr>
        <p:txBody>
          <a:bodyPr/>
          <a:lstStyle/>
          <a:p>
            <a:pPr algn="ctr"/>
            <a:r>
              <a:rPr lang="en-GB" dirty="0">
                <a:solidFill>
                  <a:schemeClr val="bg1"/>
                </a:solidFill>
              </a:rPr>
              <a:t>1 Kings 2:36-46</a:t>
            </a: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838200" y="1127943"/>
            <a:ext cx="10515600" cy="5437120"/>
          </a:xfrm>
        </p:spPr>
        <p:txBody>
          <a:bodyPr>
            <a:normAutofit/>
          </a:bodyPr>
          <a:lstStyle/>
          <a:p>
            <a:pPr marL="0" indent="0" algn="l">
              <a:buNone/>
            </a:pPr>
            <a:r>
              <a:rPr lang="en-GB" b="1" i="0" baseline="30000" dirty="0">
                <a:solidFill>
                  <a:schemeClr val="bg1"/>
                </a:solidFill>
                <a:effectLst/>
                <a:latin typeface="system-ui"/>
              </a:rPr>
              <a:t>36 </a:t>
            </a:r>
            <a:r>
              <a:rPr lang="en-GB" b="0" i="0" dirty="0">
                <a:solidFill>
                  <a:schemeClr val="bg1"/>
                </a:solidFill>
                <a:effectLst/>
                <a:latin typeface="system-ui"/>
              </a:rPr>
              <a:t>Then the king sent for Shimei and said to him, “Build yourself a house in Jerusalem and live there, but do not go anywhere else. </a:t>
            </a:r>
            <a:r>
              <a:rPr lang="en-GB" b="1" i="0" baseline="30000" dirty="0">
                <a:solidFill>
                  <a:schemeClr val="bg1"/>
                </a:solidFill>
                <a:effectLst/>
                <a:latin typeface="system-ui"/>
              </a:rPr>
              <a:t>37 </a:t>
            </a:r>
            <a:r>
              <a:rPr lang="en-GB" b="0" i="0" dirty="0">
                <a:solidFill>
                  <a:schemeClr val="bg1"/>
                </a:solidFill>
                <a:effectLst/>
                <a:latin typeface="system-ui"/>
              </a:rPr>
              <a:t>The day you leave and cross the Kidron Valley, you can be sure you will die; your blood will be on your own head.”</a:t>
            </a:r>
          </a:p>
          <a:p>
            <a:pPr marL="0" indent="0" algn="l">
              <a:buNone/>
            </a:pPr>
            <a:r>
              <a:rPr lang="en-GB" b="1" i="0" baseline="30000" dirty="0">
                <a:solidFill>
                  <a:schemeClr val="bg1"/>
                </a:solidFill>
                <a:effectLst/>
                <a:latin typeface="system-ui"/>
              </a:rPr>
              <a:t>38 </a:t>
            </a:r>
            <a:r>
              <a:rPr lang="en-GB" b="0" i="0" dirty="0">
                <a:solidFill>
                  <a:schemeClr val="bg1"/>
                </a:solidFill>
                <a:effectLst/>
                <a:latin typeface="system-ui"/>
              </a:rPr>
              <a:t>Shimei answered the king, “What you say is good. Your servant will do as my lord the king has said.” And Shimei stayed in Jerusalem for a long time.</a:t>
            </a:r>
          </a:p>
          <a:p>
            <a:pPr marL="0" indent="0" algn="l">
              <a:buNone/>
            </a:pPr>
            <a:r>
              <a:rPr lang="en-GB" b="1" i="0" baseline="30000" dirty="0">
                <a:solidFill>
                  <a:schemeClr val="bg1"/>
                </a:solidFill>
                <a:effectLst/>
                <a:latin typeface="system-ui"/>
              </a:rPr>
              <a:t>39 </a:t>
            </a:r>
            <a:r>
              <a:rPr lang="en-GB" b="0" i="0" dirty="0">
                <a:solidFill>
                  <a:schemeClr val="bg1"/>
                </a:solidFill>
                <a:effectLst/>
                <a:latin typeface="system-ui"/>
              </a:rPr>
              <a:t>But three years later, two of Shimei’s slaves ran off to Achish son of </a:t>
            </a:r>
            <a:r>
              <a:rPr lang="en-GB" b="0" i="0" dirty="0" err="1">
                <a:solidFill>
                  <a:schemeClr val="bg1"/>
                </a:solidFill>
                <a:effectLst/>
                <a:latin typeface="system-ui"/>
              </a:rPr>
              <a:t>Maakah</a:t>
            </a:r>
            <a:r>
              <a:rPr lang="en-GB" b="0" i="0" dirty="0">
                <a:solidFill>
                  <a:schemeClr val="bg1"/>
                </a:solidFill>
                <a:effectLst/>
                <a:latin typeface="system-ui"/>
              </a:rPr>
              <a:t>, king of Gath, and Shimei was told, “Your slaves are in Gath.” </a:t>
            </a:r>
            <a:r>
              <a:rPr lang="en-GB" b="1" i="0" baseline="30000" dirty="0">
                <a:solidFill>
                  <a:schemeClr val="bg1"/>
                </a:solidFill>
                <a:effectLst/>
                <a:latin typeface="system-ui"/>
              </a:rPr>
              <a:t>40 </a:t>
            </a:r>
            <a:r>
              <a:rPr lang="en-GB" b="0" i="0" dirty="0">
                <a:solidFill>
                  <a:schemeClr val="bg1"/>
                </a:solidFill>
                <a:effectLst/>
                <a:latin typeface="system-ui"/>
              </a:rPr>
              <a:t>At this, he saddled his donkey and went to Achish at Gath in search of his slaves. So Shimei went away and brought the slaves back from Gath.</a:t>
            </a:r>
          </a:p>
        </p:txBody>
      </p:sp>
    </p:spTree>
    <p:extLst>
      <p:ext uri="{BB962C8B-B14F-4D97-AF65-F5344CB8AC3E}">
        <p14:creationId xmlns:p14="http://schemas.microsoft.com/office/powerpoint/2010/main" val="3167095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838200" y="536594"/>
            <a:ext cx="10515600" cy="6258438"/>
          </a:xfrm>
        </p:spPr>
        <p:txBody>
          <a:bodyPr>
            <a:normAutofit/>
          </a:bodyPr>
          <a:lstStyle/>
          <a:p>
            <a:pPr marL="0" indent="0" algn="l">
              <a:buNone/>
            </a:pPr>
            <a:r>
              <a:rPr lang="en-GB" b="1" i="0" baseline="30000" dirty="0">
                <a:solidFill>
                  <a:schemeClr val="bg1"/>
                </a:solidFill>
                <a:effectLst/>
                <a:latin typeface="system-ui"/>
              </a:rPr>
              <a:t>41 </a:t>
            </a:r>
            <a:r>
              <a:rPr lang="en-GB" b="0" i="0" dirty="0">
                <a:solidFill>
                  <a:schemeClr val="bg1"/>
                </a:solidFill>
                <a:effectLst/>
                <a:latin typeface="system-ui"/>
              </a:rPr>
              <a:t>When Solomon was told that Shimei had gone from Jerusalem to Gath and had returned, </a:t>
            </a:r>
            <a:r>
              <a:rPr lang="en-GB" b="1" i="0" baseline="30000" dirty="0">
                <a:solidFill>
                  <a:schemeClr val="bg1"/>
                </a:solidFill>
                <a:effectLst/>
                <a:latin typeface="system-ui"/>
              </a:rPr>
              <a:t>42 </a:t>
            </a:r>
            <a:r>
              <a:rPr lang="en-GB" b="0" i="0" dirty="0">
                <a:solidFill>
                  <a:schemeClr val="bg1"/>
                </a:solidFill>
                <a:effectLst/>
                <a:latin typeface="system-ui"/>
              </a:rPr>
              <a:t>the king summoned Shimei and said to him, “Did I not make you swear by the </a:t>
            </a:r>
            <a:r>
              <a:rPr lang="en-GB" b="0" i="0" cap="small" dirty="0">
                <a:solidFill>
                  <a:schemeClr val="bg1"/>
                </a:solidFill>
                <a:effectLst/>
                <a:latin typeface="system-ui"/>
              </a:rPr>
              <a:t>Lord</a:t>
            </a:r>
            <a:r>
              <a:rPr lang="en-GB" b="0" i="0" dirty="0">
                <a:solidFill>
                  <a:schemeClr val="bg1"/>
                </a:solidFill>
                <a:effectLst/>
                <a:latin typeface="system-ui"/>
              </a:rPr>
              <a:t> and warn you, ‘On the day you leave to go anywhere else, you can be sure you will die’? At that time you said to me, ‘What you say is good. I will obey.’ </a:t>
            </a:r>
            <a:r>
              <a:rPr lang="en-GB" b="1" i="0" baseline="30000" dirty="0">
                <a:solidFill>
                  <a:schemeClr val="bg1"/>
                </a:solidFill>
                <a:effectLst/>
                <a:latin typeface="system-ui"/>
              </a:rPr>
              <a:t>43 </a:t>
            </a:r>
            <a:r>
              <a:rPr lang="en-GB" b="0" i="0" dirty="0">
                <a:solidFill>
                  <a:schemeClr val="bg1"/>
                </a:solidFill>
                <a:effectLst/>
                <a:latin typeface="system-ui"/>
              </a:rPr>
              <a:t>Why then did you not keep your oath to the </a:t>
            </a:r>
            <a:r>
              <a:rPr lang="en-GB" b="0" i="0" cap="small" dirty="0">
                <a:solidFill>
                  <a:schemeClr val="bg1"/>
                </a:solidFill>
                <a:effectLst/>
                <a:latin typeface="system-ui"/>
              </a:rPr>
              <a:t>Lord</a:t>
            </a:r>
            <a:r>
              <a:rPr lang="en-GB" b="0" i="0" dirty="0">
                <a:solidFill>
                  <a:schemeClr val="bg1"/>
                </a:solidFill>
                <a:effectLst/>
                <a:latin typeface="system-ui"/>
              </a:rPr>
              <a:t> and obey the command I gave you?”</a:t>
            </a:r>
          </a:p>
          <a:p>
            <a:pPr marL="0" indent="0" algn="l">
              <a:buNone/>
            </a:pPr>
            <a:r>
              <a:rPr lang="en-GB" b="1" i="0" baseline="30000" dirty="0">
                <a:solidFill>
                  <a:schemeClr val="bg1"/>
                </a:solidFill>
                <a:effectLst/>
                <a:latin typeface="system-ui"/>
              </a:rPr>
              <a:t>44 </a:t>
            </a:r>
            <a:r>
              <a:rPr lang="en-GB" b="0" i="0" dirty="0">
                <a:solidFill>
                  <a:schemeClr val="bg1"/>
                </a:solidFill>
                <a:effectLst/>
                <a:latin typeface="system-ui"/>
              </a:rPr>
              <a:t>The king also said to Shimei, “You know in your heart all the wrong you did to my father David. Now the </a:t>
            </a:r>
            <a:r>
              <a:rPr lang="en-GB" b="0" i="0" cap="small" dirty="0">
                <a:solidFill>
                  <a:schemeClr val="bg1"/>
                </a:solidFill>
                <a:effectLst/>
                <a:latin typeface="system-ui"/>
              </a:rPr>
              <a:t>Lord</a:t>
            </a:r>
            <a:r>
              <a:rPr lang="en-GB" b="0" i="0" dirty="0">
                <a:solidFill>
                  <a:schemeClr val="bg1"/>
                </a:solidFill>
                <a:effectLst/>
                <a:latin typeface="system-ui"/>
              </a:rPr>
              <a:t> will repay you for your wrongdoing. </a:t>
            </a:r>
            <a:r>
              <a:rPr lang="en-GB" b="1" i="0" baseline="30000" dirty="0">
                <a:solidFill>
                  <a:schemeClr val="bg1"/>
                </a:solidFill>
                <a:effectLst/>
                <a:latin typeface="system-ui"/>
              </a:rPr>
              <a:t>45 </a:t>
            </a:r>
            <a:r>
              <a:rPr lang="en-GB" b="0" i="0" dirty="0">
                <a:solidFill>
                  <a:schemeClr val="bg1"/>
                </a:solidFill>
                <a:effectLst/>
                <a:latin typeface="system-ui"/>
              </a:rPr>
              <a:t>But King Solomon will be blessed, and David’s throne will remain secure before the </a:t>
            </a:r>
            <a:r>
              <a:rPr lang="en-GB" b="0" i="0" cap="small" dirty="0">
                <a:solidFill>
                  <a:schemeClr val="bg1"/>
                </a:solidFill>
                <a:effectLst/>
                <a:latin typeface="system-ui"/>
              </a:rPr>
              <a:t>Lord</a:t>
            </a:r>
            <a:r>
              <a:rPr lang="en-GB" b="0" i="0" dirty="0">
                <a:solidFill>
                  <a:schemeClr val="bg1"/>
                </a:solidFill>
                <a:effectLst/>
                <a:latin typeface="system-ui"/>
              </a:rPr>
              <a:t> forever.”</a:t>
            </a:r>
          </a:p>
          <a:p>
            <a:pPr marL="0" indent="0" algn="l">
              <a:buNone/>
            </a:pPr>
            <a:r>
              <a:rPr lang="en-GB" b="1" i="0" baseline="30000" dirty="0">
                <a:solidFill>
                  <a:schemeClr val="bg1"/>
                </a:solidFill>
                <a:effectLst/>
                <a:latin typeface="system-ui"/>
              </a:rPr>
              <a:t>46 </a:t>
            </a:r>
            <a:r>
              <a:rPr lang="en-GB" b="0" i="0" dirty="0">
                <a:solidFill>
                  <a:schemeClr val="bg1"/>
                </a:solidFill>
                <a:effectLst/>
                <a:latin typeface="system-ui"/>
              </a:rPr>
              <a:t>Then the king gave the order to </a:t>
            </a:r>
            <a:r>
              <a:rPr lang="en-GB" b="0" i="0" dirty="0" err="1">
                <a:solidFill>
                  <a:schemeClr val="bg1"/>
                </a:solidFill>
                <a:effectLst/>
                <a:latin typeface="system-ui"/>
              </a:rPr>
              <a:t>Benaiah</a:t>
            </a:r>
            <a:r>
              <a:rPr lang="en-GB" b="0" i="0" dirty="0">
                <a:solidFill>
                  <a:schemeClr val="bg1"/>
                </a:solidFill>
                <a:effectLst/>
                <a:latin typeface="system-ui"/>
              </a:rPr>
              <a:t> son of Jehoiada, and he went out and struck Shimei down and he died.</a:t>
            </a:r>
          </a:p>
          <a:p>
            <a:pPr marL="0" indent="0" algn="l">
              <a:buNone/>
            </a:pPr>
            <a:r>
              <a:rPr lang="en-GB" b="0" i="0" dirty="0">
                <a:solidFill>
                  <a:schemeClr val="bg1"/>
                </a:solidFill>
                <a:effectLst/>
                <a:latin typeface="system-ui"/>
              </a:rPr>
              <a:t>The kingdom was now established in Solomon’s hands.</a:t>
            </a:r>
          </a:p>
        </p:txBody>
      </p:sp>
    </p:spTree>
    <p:extLst>
      <p:ext uri="{BB962C8B-B14F-4D97-AF65-F5344CB8AC3E}">
        <p14:creationId xmlns:p14="http://schemas.microsoft.com/office/powerpoint/2010/main" val="1203710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BIBLE AS HISTORY: Abiathar the High Priest - Christian Publishing House Blog">
            <a:extLst>
              <a:ext uri="{FF2B5EF4-FFF2-40B4-BE49-F238E27FC236}">
                <a16:creationId xmlns:a16="http://schemas.microsoft.com/office/drawing/2014/main" id="{86E0B288-5AAE-030F-E8FE-35F29DEEA3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93" t="3726" r="12544" b="27765"/>
          <a:stretch/>
        </p:blipFill>
        <p:spPr bwMode="auto">
          <a:xfrm>
            <a:off x="3418799" y="0"/>
            <a:ext cx="3328959" cy="39375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1 Kings 1 | Bible Teaching Notes">
            <a:extLst>
              <a:ext uri="{FF2B5EF4-FFF2-40B4-BE49-F238E27FC236}">
                <a16:creationId xmlns:a16="http://schemas.microsoft.com/office/drawing/2014/main" id="{39C2F798-1BD5-F1E0-CC5B-6FDBC20FAA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363" r="4312"/>
          <a:stretch/>
        </p:blipFill>
        <p:spPr bwMode="auto">
          <a:xfrm>
            <a:off x="0" y="0"/>
            <a:ext cx="3328959" cy="39375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3648D39-44D4-6F64-C1CD-A76F251BA20D}"/>
              </a:ext>
            </a:extLst>
          </p:cNvPr>
          <p:cNvSpPr txBox="1"/>
          <p:nvPr/>
        </p:nvSpPr>
        <p:spPr>
          <a:xfrm>
            <a:off x="4211078" y="3957574"/>
            <a:ext cx="1884922" cy="523220"/>
          </a:xfrm>
          <a:prstGeom prst="rect">
            <a:avLst/>
          </a:prstGeom>
          <a:noFill/>
        </p:spPr>
        <p:txBody>
          <a:bodyPr wrap="square">
            <a:spAutoFit/>
          </a:bodyPr>
          <a:lstStyle/>
          <a:p>
            <a:pPr algn="ctr"/>
            <a:r>
              <a:rPr lang="en-GB" sz="2800" b="1" dirty="0" err="1"/>
              <a:t>Abiathar</a:t>
            </a:r>
            <a:endParaRPr lang="en-GB" sz="2800" b="1" dirty="0"/>
          </a:p>
        </p:txBody>
      </p:sp>
      <p:sp>
        <p:nvSpPr>
          <p:cNvPr id="10" name="TextBox 9">
            <a:extLst>
              <a:ext uri="{FF2B5EF4-FFF2-40B4-BE49-F238E27FC236}">
                <a16:creationId xmlns:a16="http://schemas.microsoft.com/office/drawing/2014/main" id="{7F1AC8FF-1984-A7E8-90D7-10066D6CF34D}"/>
              </a:ext>
            </a:extLst>
          </p:cNvPr>
          <p:cNvSpPr txBox="1"/>
          <p:nvPr/>
        </p:nvSpPr>
        <p:spPr>
          <a:xfrm>
            <a:off x="629943" y="3937599"/>
            <a:ext cx="1884922" cy="523220"/>
          </a:xfrm>
          <a:prstGeom prst="rect">
            <a:avLst/>
          </a:prstGeom>
          <a:noFill/>
        </p:spPr>
        <p:txBody>
          <a:bodyPr wrap="square">
            <a:spAutoFit/>
          </a:bodyPr>
          <a:lstStyle/>
          <a:p>
            <a:pPr algn="ctr"/>
            <a:r>
              <a:rPr lang="en-GB" sz="2800" b="1" dirty="0"/>
              <a:t>Adonijah</a:t>
            </a:r>
          </a:p>
        </p:txBody>
      </p:sp>
      <p:pic>
        <p:nvPicPr>
          <p:cNvPr id="7170" name="Picture 2" descr="What are the rights of an employee fired from the job? - The Economic Times">
            <a:extLst>
              <a:ext uri="{FF2B5EF4-FFF2-40B4-BE49-F238E27FC236}">
                <a16:creationId xmlns:a16="http://schemas.microsoft.com/office/drawing/2014/main" id="{E9D96ED9-D3D1-D4E4-0717-92AD4781E6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937" b="5301"/>
          <a:stretch/>
        </p:blipFill>
        <p:spPr bwMode="auto">
          <a:xfrm>
            <a:off x="3701741" y="4544624"/>
            <a:ext cx="2870509" cy="21907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24-year-old from Canada killed in clash outside Anandpur Sahib | Chandigarh  News, The Indian Express">
            <a:extLst>
              <a:ext uri="{FF2B5EF4-FFF2-40B4-BE49-F238E27FC236}">
                <a16:creationId xmlns:a16="http://schemas.microsoft.com/office/drawing/2014/main" id="{74B031F2-8687-3D7F-343E-D787A2556BC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694" r="18218"/>
          <a:stretch/>
        </p:blipFill>
        <p:spPr bwMode="auto">
          <a:xfrm>
            <a:off x="190500" y="4544624"/>
            <a:ext cx="2763809" cy="21907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masa and His &quot;Blood Brothers&quot; in 2 Samuel • Bible Study With Randy">
            <a:extLst>
              <a:ext uri="{FF2B5EF4-FFF2-40B4-BE49-F238E27FC236}">
                <a16:creationId xmlns:a16="http://schemas.microsoft.com/office/drawing/2014/main" id="{06542E95-519B-A389-6EAB-E52DD70CB7A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3257" r="21665"/>
          <a:stretch/>
        </p:blipFill>
        <p:spPr bwMode="auto">
          <a:xfrm>
            <a:off x="6938719" y="0"/>
            <a:ext cx="2562451" cy="393759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1781BFC-B8E3-B1D7-3608-5E6BC13E8A69}"/>
              </a:ext>
            </a:extLst>
          </p:cNvPr>
          <p:cNvSpPr txBox="1"/>
          <p:nvPr/>
        </p:nvSpPr>
        <p:spPr>
          <a:xfrm>
            <a:off x="7167642" y="3957574"/>
            <a:ext cx="1884922" cy="523220"/>
          </a:xfrm>
          <a:prstGeom prst="rect">
            <a:avLst/>
          </a:prstGeom>
          <a:noFill/>
        </p:spPr>
        <p:txBody>
          <a:bodyPr wrap="square">
            <a:spAutoFit/>
          </a:bodyPr>
          <a:lstStyle/>
          <a:p>
            <a:pPr algn="ctr"/>
            <a:r>
              <a:rPr lang="en-GB" sz="2800" b="1" dirty="0"/>
              <a:t>Joab</a:t>
            </a:r>
          </a:p>
        </p:txBody>
      </p:sp>
      <p:pic>
        <p:nvPicPr>
          <p:cNvPr id="13" name="Picture 6" descr="Living in that village was Shimei from the same clan as King Saul’s family who held bitter grudges against David. He pelted stones at David and his officials shouting, ‘Get out, get out, you murderer, you scoundrel!. God is repaying you for killing Saul’s family and Absalom will be king.’ – Slide 2">
            <a:extLst>
              <a:ext uri="{FF2B5EF4-FFF2-40B4-BE49-F238E27FC236}">
                <a16:creationId xmlns:a16="http://schemas.microsoft.com/office/drawing/2014/main" id="{8BF01C7B-1FBE-FFBA-F7B7-DE0755757D7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7682" r="14352"/>
          <a:stretch/>
        </p:blipFill>
        <p:spPr bwMode="auto">
          <a:xfrm>
            <a:off x="9692131" y="0"/>
            <a:ext cx="2241550" cy="215628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24-year-old from Canada killed in clash outside Anandpur Sahib | Chandigarh  News, The Indian Express">
            <a:extLst>
              <a:ext uri="{FF2B5EF4-FFF2-40B4-BE49-F238E27FC236}">
                <a16:creationId xmlns:a16="http://schemas.microsoft.com/office/drawing/2014/main" id="{FE6CB6D5-2C9D-0BE7-CA0A-8C0454E1A02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729" t="3418" r="21921" b="-3418"/>
          <a:stretch/>
        </p:blipFill>
        <p:spPr bwMode="auto">
          <a:xfrm>
            <a:off x="9642711" y="4555667"/>
            <a:ext cx="2340390" cy="2190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55EA8D8-4B10-CDB5-D451-70F5D9DA3BCE}"/>
              </a:ext>
            </a:extLst>
          </p:cNvPr>
          <p:cNvSpPr txBox="1"/>
          <p:nvPr/>
        </p:nvSpPr>
        <p:spPr>
          <a:xfrm>
            <a:off x="9948942" y="3957574"/>
            <a:ext cx="1884922" cy="523220"/>
          </a:xfrm>
          <a:prstGeom prst="rect">
            <a:avLst/>
          </a:prstGeom>
          <a:noFill/>
        </p:spPr>
        <p:txBody>
          <a:bodyPr wrap="square">
            <a:spAutoFit/>
          </a:bodyPr>
          <a:lstStyle/>
          <a:p>
            <a:pPr algn="ctr"/>
            <a:r>
              <a:rPr lang="en-GB" sz="2800" b="1" dirty="0"/>
              <a:t>Shimei</a:t>
            </a:r>
          </a:p>
        </p:txBody>
      </p:sp>
      <p:pic>
        <p:nvPicPr>
          <p:cNvPr id="3" name="Picture 4" descr="24-year-old from Canada killed in clash outside Anandpur Sahib | Chandigarh  News, The Indian Express">
            <a:extLst>
              <a:ext uri="{FF2B5EF4-FFF2-40B4-BE49-F238E27FC236}">
                <a16:creationId xmlns:a16="http://schemas.microsoft.com/office/drawing/2014/main" id="{6422165E-37EF-2821-489A-1F901CD3B2F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729" t="3418" r="21921" b="-3418"/>
          <a:stretch/>
        </p:blipFill>
        <p:spPr bwMode="auto">
          <a:xfrm>
            <a:off x="7049749" y="4544624"/>
            <a:ext cx="2340390" cy="219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6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1" ma:contentTypeDescription="Create a new document." ma:contentTypeScope="" ma:versionID="673baa7fd4024f91c62380ee83b3866b">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ce2108e9af5c541b2e4684c391eac88e"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3AF42A-0B49-4958-9D71-EE6685842C59}"/>
</file>

<file path=customXml/itemProps2.xml><?xml version="1.0" encoding="utf-8"?>
<ds:datastoreItem xmlns:ds="http://schemas.openxmlformats.org/officeDocument/2006/customXml" ds:itemID="{04DB21A1-C416-4ADB-8C29-199234949627}"/>
</file>

<file path=docProps/app.xml><?xml version="1.0" encoding="utf-8"?>
<Properties xmlns="http://schemas.openxmlformats.org/officeDocument/2006/extended-properties" xmlns:vt="http://schemas.openxmlformats.org/officeDocument/2006/docPropsVTypes">
  <TotalTime>4516</TotalTime>
  <Words>2792</Words>
  <Application>Microsoft Office PowerPoint</Application>
  <PresentationFormat>Widescreen</PresentationFormat>
  <Paragraphs>168</Paragraphs>
  <Slides>18</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Quattrocento Sans</vt:lpstr>
      <vt:lpstr>Roboto</vt:lpstr>
      <vt:lpstr>Symbol</vt:lpstr>
      <vt:lpstr>system-ui</vt:lpstr>
      <vt:lpstr>Office Theme</vt:lpstr>
      <vt:lpstr>The Kings Study </vt:lpstr>
      <vt:lpstr>1 Kings 2:1-4</vt:lpstr>
      <vt:lpstr>PowerPoint Presentation</vt:lpstr>
      <vt:lpstr>1 Kings 2:5-9</vt:lpstr>
      <vt:lpstr>PowerPoint Presentation</vt:lpstr>
      <vt:lpstr>1 Kings 2:10-12</vt:lpstr>
      <vt:lpstr>PowerPoint Presentation</vt:lpstr>
      <vt:lpstr>1 Kings 2:13-22</vt:lpstr>
      <vt:lpstr>PowerPoint Presentation</vt:lpstr>
      <vt:lpstr>PowerPoint Presentation</vt:lpstr>
      <vt:lpstr>1 Kings 2:23-27</vt:lpstr>
      <vt:lpstr>PowerPoint Presentation</vt:lpstr>
      <vt:lpstr>1 Kings 2:28-35</vt:lpstr>
      <vt:lpstr>PowerPoint Presentation</vt:lpstr>
      <vt:lpstr>PowerPoint Presentation</vt:lpstr>
      <vt:lpstr>1 Kings 2:36-46</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Kings Study</dc:title>
  <dc:creator>Jamie Singleton</dc:creator>
  <cp:lastModifiedBy>Jamie Singleton</cp:lastModifiedBy>
  <cp:revision>2</cp:revision>
  <cp:lastPrinted>2023-07-09T07:50:06Z</cp:lastPrinted>
  <dcterms:created xsi:type="dcterms:W3CDTF">2023-06-21T11:14:23Z</dcterms:created>
  <dcterms:modified xsi:type="dcterms:W3CDTF">2023-07-10T07:59:58Z</dcterms:modified>
</cp:coreProperties>
</file>