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01" r:id="rId3"/>
    <p:sldId id="302" r:id="rId4"/>
    <p:sldId id="303" r:id="rId5"/>
    <p:sldId id="304" r:id="rId6"/>
    <p:sldId id="305" r:id="rId7"/>
    <p:sldId id="257" r:id="rId8"/>
    <p:sldId id="291" r:id="rId9"/>
    <p:sldId id="292" r:id="rId10"/>
    <p:sldId id="293" r:id="rId11"/>
    <p:sldId id="280" r:id="rId12"/>
    <p:sldId id="294" r:id="rId13"/>
    <p:sldId id="300" r:id="rId14"/>
    <p:sldId id="259" r:id="rId15"/>
    <p:sldId id="298" r:id="rId16"/>
    <p:sldId id="306" r:id="rId17"/>
    <p:sldId id="30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E626DA-4AEF-4B81-82CD-23B1D983E9E3}" v="398" dt="2023-07-14T11:45:15.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0136" autoAdjust="0"/>
  </p:normalViewPr>
  <p:slideViewPr>
    <p:cSldViewPr snapToGrid="0">
      <p:cViewPr varScale="1">
        <p:scale>
          <a:sx n="101" d="100"/>
          <a:sy n="101" d="100"/>
        </p:scale>
        <p:origin x="15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F686-F5CC-4DA2-8F19-6F9C879DCD19}" type="datetimeFigureOut">
              <a:rPr lang="en-GB" smtClean="0"/>
              <a:t>20/07/2023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ible.knowing-jesus.com/1-Chronicles/28/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218372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Solomon making alliance with Egypt – God freed them from Egypt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Can deal but not unequally yoked </a:t>
            </a:r>
            <a:endParaRPr lang="en-GB" sz="1800" dirty="0">
              <a:effectLst/>
              <a:latin typeface="Calibri" panose="020F0502020204030204" pitchFamily="34" charset="0"/>
              <a:ea typeface="Calibri" panose="020F0502020204030204" pitchFamily="34" charset="0"/>
            </a:endParaRPr>
          </a:p>
          <a:p>
            <a:pPr>
              <a:lnSpc>
                <a:spcPct val="150000"/>
              </a:lnSpc>
              <a:spcAft>
                <a:spcPts val="800"/>
              </a:spcAft>
            </a:pPr>
            <a:r>
              <a:rPr lang="en-GB" sz="1800" dirty="0">
                <a:effectLst/>
                <a:latin typeface="Arial" panose="020B0604020202020204" pitchFamily="34" charset="0"/>
                <a:ea typeface="Calibri" panose="020F0502020204030204" pitchFamily="34" charset="0"/>
              </a:rPr>
              <a:t>dodgy alliance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rPr>
              <a:t>Exodus 34:16 / Nehemiah 13:26</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rPr>
              <a:t>taking foreign wives are beginning of the end (yet God is about to bless) </a:t>
            </a:r>
          </a:p>
          <a:p>
            <a:pPr>
              <a:lnSpc>
                <a:spcPct val="107000"/>
              </a:lnSpc>
              <a:spcAft>
                <a:spcPts val="800"/>
              </a:spcAft>
            </a:pPr>
            <a:r>
              <a:rPr lang="en-GB" sz="1800" dirty="0">
                <a:effectLst/>
                <a:latin typeface="Calibri" panose="020F0502020204030204" pitchFamily="34" charset="0"/>
                <a:ea typeface="Calibri" panose="020F0502020204030204" pitchFamily="34" charset="0"/>
              </a:rPr>
              <a:t>Blessing not sign of approval</a:t>
            </a:r>
          </a:p>
          <a:p>
            <a:endParaRPr lang="en-GB" dirty="0"/>
          </a:p>
          <a:p>
            <a:r>
              <a:rPr lang="en-GB" dirty="0"/>
              <a:t>Have you made any dodgy alliances? </a:t>
            </a:r>
          </a:p>
          <a:p>
            <a:endParaRPr lang="en-GB" dirty="0"/>
          </a:p>
          <a:p>
            <a:r>
              <a:rPr lang="en-GB" dirty="0"/>
              <a:t>e.g. gossiping lips and gossiping ear</a:t>
            </a:r>
          </a:p>
          <a:p>
            <a:r>
              <a:rPr lang="en-GB" dirty="0"/>
              <a:t>e.g. Compromising what you believe in order to fit in better </a:t>
            </a:r>
          </a:p>
          <a:p>
            <a:r>
              <a:rPr lang="en-GB" dirty="0"/>
              <a:t>e.g. Help someone justify a thought which isn’t God</a:t>
            </a:r>
          </a:p>
          <a:p>
            <a:r>
              <a:rPr lang="en-GB" dirty="0"/>
              <a:t>e.g. open a door allow influence – draw line at adultery but where to we stand on what we read/watch</a:t>
            </a:r>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216046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rPr>
              <a:t>High places – back in Gen there are some examples of key characters sacrificing in worship to God on high placed (e.g. Noah, Abraham)</a:t>
            </a:r>
          </a:p>
          <a:p>
            <a:pPr>
              <a:lnSpc>
                <a:spcPct val="107000"/>
              </a:lnSpc>
              <a:spcAft>
                <a:spcPts val="800"/>
              </a:spcAft>
            </a:pPr>
            <a:r>
              <a:rPr lang="en-GB" sz="1800" dirty="0">
                <a:effectLst/>
                <a:latin typeface="Calibri" panose="020F0502020204030204" pitchFamily="34" charset="0"/>
                <a:ea typeface="Calibri" panose="020F0502020204030204" pitchFamily="34" charset="0"/>
              </a:rPr>
              <a:t>But with the introduction of tabernacle God wants to use tabernacle (Deu 12:4) as the place. Superseding the old idea of sacrificing in high places </a:t>
            </a:r>
          </a:p>
          <a:p>
            <a:endParaRPr lang="en-GB" sz="1800" b="1" dirty="0"/>
          </a:p>
          <a:p>
            <a:r>
              <a:rPr lang="en-GB" sz="1800" b="0" dirty="0"/>
              <a:t>High place = ‘honouring’ God at  your convenience</a:t>
            </a:r>
          </a:p>
          <a:p>
            <a:r>
              <a:rPr lang="en-GB" sz="1800" b="0" dirty="0"/>
              <a:t>e.g. attend many meetings – but realised we worship Him in our everyday life</a:t>
            </a:r>
          </a:p>
          <a:p>
            <a:r>
              <a:rPr lang="en-GB" sz="1800" b="0" dirty="0"/>
              <a:t>e.g. I rate a time of worship if I feel energised (I worship Him for what I get out of it)</a:t>
            </a:r>
          </a:p>
          <a:p>
            <a:endParaRPr lang="en-GB" sz="1800" b="1" dirty="0"/>
          </a:p>
          <a:p>
            <a:r>
              <a:rPr lang="en-GB" sz="1800" b="1" dirty="0"/>
              <a:t>What are the high places in your life?</a:t>
            </a:r>
          </a:p>
          <a:p>
            <a:pPr>
              <a:lnSpc>
                <a:spcPct val="107000"/>
              </a:lnSpc>
              <a:spcAft>
                <a:spcPts val="800"/>
              </a:spcAft>
            </a:pPr>
            <a:r>
              <a:rPr lang="en-GB" sz="1800" dirty="0">
                <a:effectLst/>
                <a:latin typeface="Calibri" panose="020F0502020204030204" pitchFamily="34" charset="0"/>
                <a:ea typeface="Calibri" panose="020F0502020204030204" pitchFamily="34" charset="0"/>
              </a:rPr>
              <a:t>Did you know worship can become an idol when it becomes more important than God Himself</a:t>
            </a:r>
          </a:p>
          <a:p>
            <a:pPr>
              <a:lnSpc>
                <a:spcPct val="107000"/>
              </a:lnSpc>
              <a:spcAft>
                <a:spcPts val="800"/>
              </a:spcAft>
            </a:pPr>
            <a:r>
              <a:rPr lang="en-GB" sz="1800" dirty="0">
                <a:effectLst/>
                <a:latin typeface="Calibri" panose="020F0502020204030204" pitchFamily="34" charset="0"/>
                <a:ea typeface="Calibri" panose="020F0502020204030204" pitchFamily="34" charset="0"/>
              </a:rPr>
              <a:t>e.g. I serve because what it looks like to others/what I get out of it</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rPr>
              <a:t>Unifying </a:t>
            </a:r>
            <a:r>
              <a:rPr lang="en-GB" sz="1800" dirty="0">
                <a:effectLst/>
                <a:latin typeface="Calibri" panose="020F0502020204030204" pitchFamily="34" charset="0"/>
                <a:ea typeface="Calibri" panose="020F0502020204030204" pitchFamily="34" charset="0"/>
              </a:rPr>
              <a:t>– not my preference but this is what family does (e.g. church holiday, Sunday mornings). Pattern set in early church – not individualistic (just me and God) – going house to house, meeting together, encouraging each other</a:t>
            </a:r>
          </a:p>
          <a:p>
            <a:r>
              <a:rPr lang="en-GB" sz="1800" dirty="0" err="1">
                <a:solidFill>
                  <a:srgbClr val="000000"/>
                </a:solidFill>
                <a:effectLst/>
                <a:latin typeface="Calibri" panose="020F0502020204030204" pitchFamily="34" charset="0"/>
                <a:ea typeface="Calibri" panose="020F0502020204030204" pitchFamily="34" charset="0"/>
              </a:rPr>
              <a:t>Heb</a:t>
            </a:r>
            <a:r>
              <a:rPr lang="en-GB" sz="1800" dirty="0">
                <a:solidFill>
                  <a:srgbClr val="000000"/>
                </a:solidFill>
                <a:effectLst/>
                <a:latin typeface="Calibri" panose="020F0502020204030204" pitchFamily="34" charset="0"/>
                <a:ea typeface="Calibri" panose="020F0502020204030204" pitchFamily="34" charset="0"/>
              </a:rPr>
              <a:t> 10:25, “do not forsake assembling,” (Sunday morning &amp; households, prayer meeting)</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rPr>
              <a:t>Kingdom flourishing…but there is just this little issues (high places)</a:t>
            </a:r>
          </a:p>
          <a:p>
            <a:pPr>
              <a:lnSpc>
                <a:spcPct val="107000"/>
              </a:lnSpc>
              <a:spcAft>
                <a:spcPts val="800"/>
              </a:spcAft>
            </a:pPr>
            <a:r>
              <a:rPr lang="en-GB" sz="1800" dirty="0">
                <a:effectLst/>
                <a:latin typeface="Calibri" panose="020F0502020204030204" pitchFamily="34" charset="0"/>
                <a:ea typeface="Calibri" panose="020F0502020204030204" pitchFamily="34" charset="0"/>
              </a:rPr>
              <a:t> </a:t>
            </a:r>
          </a:p>
          <a:p>
            <a:pPr>
              <a:lnSpc>
                <a:spcPct val="107000"/>
              </a:lnSpc>
              <a:spcAft>
                <a:spcPts val="800"/>
              </a:spcAft>
            </a:pPr>
            <a:r>
              <a:rPr lang="en-GB" sz="1800" b="1" dirty="0">
                <a:solidFill>
                  <a:srgbClr val="000000"/>
                </a:solidFill>
                <a:effectLst/>
                <a:latin typeface="Calibri" panose="020F0502020204030204" pitchFamily="34" charset="0"/>
                <a:ea typeface="Calibri" panose="020F0502020204030204" pitchFamily="34" charset="0"/>
              </a:rPr>
              <a:t>What is worship?</a:t>
            </a:r>
            <a:endParaRPr lang="en-GB" sz="1800" b="1"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Isn’t it incredible that we can worship – and it smells sweet to Him (Rom 12:1 </a:t>
            </a:r>
            <a:r>
              <a:rPr lang="en-GB" sz="2800" b="0" i="0" dirty="0">
                <a:solidFill>
                  <a:srgbClr val="000000"/>
                </a:solidFill>
                <a:effectLst/>
                <a:latin typeface="Segoe UI" panose="020B0502040204020203" pitchFamily="34" charset="0"/>
              </a:rPr>
              <a:t>present your bodies as a living sacrifice, holy and acceptable to God)</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We don’t get to choose how, where I worship (might say ‘but God sees my heart’)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We worship in giving, serving, joining together corporately, not engaging in gospel but speaking truth in love </a:t>
            </a:r>
          </a:p>
          <a:p>
            <a:r>
              <a:rPr lang="en-GB" dirty="0"/>
              <a:t>Worship = saying ‘no’ to me, ‘yes’ to Him</a:t>
            </a:r>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1110996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 with your whole heart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Solomon showed love the Lord by action EXCEPT (can’t pick and choose – obey is better than sacrifice)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What is a divided heart?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I have two conflicting desires that I’m pursuing at the same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What would you say are your priorities?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Are those priorities reflected in how you use time, money, energy, thoughts, what company do I keep?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If not reflect you probably have a divided heart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Would you happy for Jesus to come with you wherever you were going, to listen in our every conversation, to have a window into your attitude </a:t>
            </a:r>
          </a:p>
          <a:p>
            <a:endParaRPr lang="en-GB" dirty="0"/>
          </a:p>
          <a:p>
            <a:r>
              <a:rPr lang="en-GB" dirty="0"/>
              <a:t>God is keen on wholeheartedness</a:t>
            </a:r>
          </a:p>
          <a:p>
            <a:pPr marL="171450" indent="-171450">
              <a:buFont typeface="Arial" panose="020B0604020202020204" pitchFamily="34" charset="0"/>
              <a:buChar char="•"/>
            </a:pPr>
            <a:r>
              <a:rPr lang="en-GB" sz="1200" u="none"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David urged Solomon</a:t>
            </a:r>
          </a:p>
          <a:p>
            <a:r>
              <a:rPr lang="en-GB" sz="1800" b="1" u="sng" dirty="0">
                <a:solidFill>
                  <a:srgbClr val="39547F"/>
                </a:solidFill>
                <a:effectLst/>
                <a:latin typeface="Open Sans" panose="020B0606030504020204" pitchFamily="34" charset="0"/>
                <a:ea typeface="Calibri" panose="020F0502020204030204" pitchFamily="34" charset="0"/>
                <a:hlinkClick r:id="rId3"/>
              </a:rPr>
              <a:t>1 Chronicles 28:9</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“As for you, my son Solomon, know the God of your father, and serve Him with a whole heart and a willing mind; for the </a:t>
            </a:r>
            <a:r>
              <a:rPr lang="en-GB" sz="1800" cap="small" dirty="0">
                <a:solidFill>
                  <a:srgbClr val="23221F"/>
                </a:solidFill>
                <a:effectLst/>
                <a:latin typeface="Open Sans" panose="020B0606030504020204" pitchFamily="34" charset="0"/>
                <a:ea typeface="Calibri" panose="020F0502020204030204" pitchFamily="34" charset="0"/>
              </a:rPr>
              <a:t>Lord</a:t>
            </a:r>
            <a:r>
              <a:rPr lang="en-GB" sz="1800" dirty="0">
                <a:effectLst/>
                <a:latin typeface="Calibri" panose="020F0502020204030204" pitchFamily="34" charset="0"/>
                <a:ea typeface="Calibri" panose="020F0502020204030204" pitchFamily="34" charset="0"/>
              </a:rPr>
              <a:t> searches all hearts, and understands every intent of the thoughts. </a:t>
            </a:r>
          </a:p>
          <a:p>
            <a:r>
              <a:rPr lang="en-GB" sz="1800" dirty="0">
                <a:effectLst/>
                <a:latin typeface="Calibri" panose="020F0502020204030204" pitchFamily="34" charset="0"/>
                <a:ea typeface="Calibri" panose="020F0502020204030204" pitchFamily="34" charset="0"/>
              </a:rPr>
              <a:t>We’ll see that it was a divided heart that lead to Solomon’s downfall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1320"/>
                </a:solidFill>
                <a:effectLst/>
                <a:latin typeface="Roboto" panose="02000000000000000000" pitchFamily="2" charset="0"/>
                <a:ea typeface="Calibri" panose="020F0502020204030204" pitchFamily="34" charset="0"/>
              </a:rPr>
              <a:t>As Solomon grew old, his wives turned his heart after other gods, and </a:t>
            </a:r>
            <a:r>
              <a:rPr lang="en-GB" sz="1800" u="sng" dirty="0">
                <a:solidFill>
                  <a:srgbClr val="001320"/>
                </a:solidFill>
                <a:effectLst/>
                <a:latin typeface="Roboto" panose="02000000000000000000" pitchFamily="2" charset="0"/>
                <a:ea typeface="Calibri" panose="020F0502020204030204" pitchFamily="34" charset="0"/>
              </a:rPr>
              <a:t>his heart was not fully devoted</a:t>
            </a:r>
            <a:r>
              <a:rPr lang="en-GB" sz="1800" dirty="0">
                <a:solidFill>
                  <a:srgbClr val="001320"/>
                </a:solidFill>
                <a:effectLst/>
                <a:latin typeface="Roboto" panose="02000000000000000000" pitchFamily="2" charset="0"/>
                <a:ea typeface="Calibri" panose="020F0502020204030204" pitchFamily="34" charset="0"/>
              </a:rPr>
              <a:t> to the LORD his God, as the heart of David his father had been.</a:t>
            </a:r>
            <a:r>
              <a:rPr lang="en-GB" sz="1800" dirty="0">
                <a:effectLst/>
                <a:latin typeface="Calibri" panose="020F0502020204030204" pitchFamily="34" charset="0"/>
                <a:ea typeface="Calibri" panose="020F0502020204030204" pitchFamily="34" charset="0"/>
              </a:rPr>
              <a:t> (1 Kings 11:4)</a:t>
            </a:r>
          </a:p>
          <a:p>
            <a:endParaRPr lang="en-GB" sz="18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800" dirty="0">
                <a:effectLst/>
                <a:latin typeface="Calibri" panose="020F0502020204030204" pitchFamily="34" charset="0"/>
                <a:ea typeface="Calibri" panose="020F0502020204030204" pitchFamily="34" charset="0"/>
              </a:rPr>
              <a:t>Jesus urges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solidFill>
                  <a:srgbClr val="001320"/>
                </a:solidFill>
                <a:effectLst/>
                <a:latin typeface="Roboto" panose="02000000000000000000" pitchFamily="2" charset="0"/>
                <a:ea typeface="Calibri" panose="020F0502020204030204" pitchFamily="34" charset="0"/>
              </a:rPr>
              <a:t>Love the Lord your God with </a:t>
            </a:r>
            <a:r>
              <a:rPr lang="en-GB" sz="1800" u="sng" dirty="0">
                <a:solidFill>
                  <a:srgbClr val="001320"/>
                </a:solidFill>
                <a:effectLst/>
                <a:latin typeface="Roboto" panose="02000000000000000000" pitchFamily="2" charset="0"/>
                <a:ea typeface="Calibri" panose="020F0502020204030204" pitchFamily="34" charset="0"/>
              </a:rPr>
              <a:t>all your heart</a:t>
            </a:r>
            <a:r>
              <a:rPr lang="en-GB" sz="1800" dirty="0">
                <a:solidFill>
                  <a:srgbClr val="001320"/>
                </a:solidFill>
                <a:effectLst/>
                <a:latin typeface="Roboto" panose="02000000000000000000" pitchFamily="2" charset="0"/>
                <a:ea typeface="Calibri" panose="020F0502020204030204" pitchFamily="34" charset="0"/>
              </a:rPr>
              <a:t> and with all your soul and with all your mind and with all your strength.’</a:t>
            </a:r>
            <a:r>
              <a:rPr lang="en-GB" sz="1800" dirty="0">
                <a:effectLst/>
                <a:latin typeface="Calibri" panose="020F0502020204030204" pitchFamily="34" charset="0"/>
                <a:ea typeface="Calibri" panose="020F0502020204030204" pitchFamily="34" charset="0"/>
              </a:rPr>
              <a:t> (Matt 12:30)</a:t>
            </a:r>
          </a:p>
          <a:p>
            <a:pPr marL="0" indent="0">
              <a:buFont typeface="Arial" panose="020B0604020202020204" pitchFamily="34" charset="0"/>
              <a:buNone/>
            </a:pPr>
            <a:endParaRPr lang="en-GB"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t>What do you do when you realise your heart is divided?</a:t>
            </a:r>
          </a:p>
          <a:p>
            <a:pPr marL="0" indent="0">
              <a:buFont typeface="Arial" panose="020B0604020202020204" pitchFamily="34" charset="0"/>
              <a:buNone/>
            </a:pPr>
            <a:r>
              <a:rPr lang="en-GB" sz="1800" dirty="0">
                <a:effectLst/>
                <a:latin typeface="Calibri" panose="020F0502020204030204" pitchFamily="34" charset="0"/>
                <a:ea typeface="Calibri" panose="020F0502020204030204" pitchFamily="34" charset="0"/>
              </a:rPr>
              <a:t>Confession (owning up to yourself &amp; God)</a:t>
            </a:r>
          </a:p>
          <a:p>
            <a:pPr marL="0" indent="0">
              <a:buFont typeface="Arial" panose="020B0604020202020204" pitchFamily="34" charset="0"/>
              <a:buNone/>
            </a:pPr>
            <a:r>
              <a:rPr lang="en-GB" sz="1800" dirty="0">
                <a:effectLst/>
                <a:latin typeface="Calibri" panose="020F0502020204030204" pitchFamily="34" charset="0"/>
                <a:ea typeface="Calibri" panose="020F0502020204030204" pitchFamily="34" charset="0"/>
              </a:rPr>
              <a:t>Repent (change the way I think) </a:t>
            </a:r>
          </a:p>
          <a:p>
            <a:pPr marL="0" indent="0">
              <a:buFont typeface="Arial" panose="020B0604020202020204" pitchFamily="34" charset="0"/>
              <a:buNone/>
            </a:pPr>
            <a:r>
              <a:rPr lang="en-GB" sz="1800" dirty="0">
                <a:effectLst/>
                <a:latin typeface="Calibri" panose="020F0502020204030204" pitchFamily="34" charset="0"/>
                <a:ea typeface="Calibri" panose="020F0502020204030204" pitchFamily="34" charset="0"/>
              </a:rPr>
              <a:t>Ask God to give undivided heart (I can’t do it myself)</a:t>
            </a:r>
          </a:p>
          <a:p>
            <a:pPr marL="285750" indent="-285750">
              <a:buFont typeface="Arial" panose="020B0604020202020204" pitchFamily="34" charset="0"/>
              <a:buChar char="•"/>
            </a:pPr>
            <a:r>
              <a:rPr lang="en-GB" sz="1800" dirty="0">
                <a:solidFill>
                  <a:srgbClr val="001320"/>
                </a:solidFill>
                <a:effectLst/>
                <a:latin typeface="Roboto" panose="02000000000000000000" pitchFamily="2" charset="0"/>
                <a:ea typeface="Calibri" panose="020F0502020204030204" pitchFamily="34" charset="0"/>
              </a:rPr>
              <a:t>God promises, through Ezekiel, that we can have a devoted heart</a:t>
            </a:r>
          </a:p>
          <a:p>
            <a:r>
              <a:rPr lang="en-GB" sz="1800" dirty="0">
                <a:solidFill>
                  <a:srgbClr val="001320"/>
                </a:solidFill>
                <a:effectLst/>
                <a:latin typeface="Roboto" panose="02000000000000000000" pitchFamily="2" charset="0"/>
                <a:ea typeface="Calibri" panose="020F0502020204030204" pitchFamily="34" charset="0"/>
              </a:rPr>
              <a:t>I will give them an </a:t>
            </a:r>
            <a:r>
              <a:rPr lang="en-GB" sz="1800" u="sng" dirty="0">
                <a:solidFill>
                  <a:srgbClr val="001320"/>
                </a:solidFill>
                <a:effectLst/>
                <a:latin typeface="Roboto" panose="02000000000000000000" pitchFamily="2" charset="0"/>
                <a:ea typeface="Calibri" panose="020F0502020204030204" pitchFamily="34" charset="0"/>
              </a:rPr>
              <a:t>undivided heart</a:t>
            </a:r>
            <a:r>
              <a:rPr lang="en-GB" sz="1800" dirty="0">
                <a:solidFill>
                  <a:srgbClr val="001320"/>
                </a:solidFill>
                <a:effectLst/>
                <a:latin typeface="Roboto" panose="02000000000000000000" pitchFamily="2" charset="0"/>
                <a:ea typeface="Calibri" panose="020F0502020204030204" pitchFamily="34" charset="0"/>
              </a:rPr>
              <a:t> and put a new spirit in them; I will remove from them their heart of stone and give them a heart of flesh.</a:t>
            </a:r>
            <a:r>
              <a:rPr lang="en-GB" sz="1800" dirty="0">
                <a:effectLst/>
                <a:latin typeface="Calibri" panose="020F0502020204030204" pitchFamily="34" charset="0"/>
                <a:ea typeface="Calibri" panose="020F0502020204030204" pitchFamily="34" charset="0"/>
              </a:rPr>
              <a:t> (Ezekiel 11:19)</a:t>
            </a:r>
          </a:p>
          <a:p>
            <a:pPr marL="0" indent="0">
              <a:buFont typeface="Arial" panose="020B0604020202020204" pitchFamily="34" charset="0"/>
              <a:buNone/>
            </a:pPr>
            <a:endParaRPr lang="en-GB" sz="1800" dirty="0">
              <a:effectLst/>
              <a:latin typeface="Calibri" panose="020F0502020204030204" pitchFamily="34" charset="0"/>
              <a:ea typeface="Calibri" panose="020F050202020403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2652877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1011299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rPr>
              <a:t>Gibeon (152km north-west of Jerusalem) - place of compromise/making oath with enemy without inquiring God </a:t>
            </a:r>
          </a:p>
          <a:p>
            <a:pPr>
              <a:lnSpc>
                <a:spcPct val="107000"/>
              </a:lnSpc>
              <a:spcAft>
                <a:spcPts val="800"/>
              </a:spcAft>
            </a:pPr>
            <a:r>
              <a:rPr lang="en-GB" sz="1800" dirty="0">
                <a:effectLst/>
                <a:latin typeface="Calibri" panose="020F0502020204030204" pitchFamily="34" charset="0"/>
                <a:ea typeface="Calibri" panose="020F0502020204030204" pitchFamily="34" charset="0"/>
              </a:rPr>
              <a:t>blessing not = approval (even when we get it wrong God doesn’t condemn us)</a:t>
            </a:r>
          </a:p>
          <a:p>
            <a:pPr>
              <a:lnSpc>
                <a:spcPct val="107000"/>
              </a:lnSpc>
              <a:spcAft>
                <a:spcPts val="800"/>
              </a:spcAft>
            </a:pPr>
            <a:r>
              <a:rPr lang="en-GB" sz="1800" dirty="0">
                <a:effectLst/>
                <a:latin typeface="Calibri" panose="020F0502020204030204" pitchFamily="34" charset="0"/>
                <a:ea typeface="Calibri" panose="020F0502020204030204" pitchFamily="34" charset="0"/>
              </a:rPr>
              <a:t> </a:t>
            </a:r>
          </a:p>
          <a:p>
            <a:pPr>
              <a:lnSpc>
                <a:spcPct val="107000"/>
              </a:lnSpc>
              <a:spcAft>
                <a:spcPts val="800"/>
              </a:spcAft>
            </a:pPr>
            <a:r>
              <a:rPr lang="en-GB" sz="1800" b="1" dirty="0">
                <a:effectLst/>
                <a:latin typeface="Calibri" panose="020F0502020204030204" pitchFamily="34" charset="0"/>
                <a:ea typeface="Calibri" panose="020F0502020204030204" pitchFamily="34" charset="0"/>
              </a:rPr>
              <a:t>Exuberant worship </a:t>
            </a:r>
            <a:r>
              <a:rPr lang="en-GB" sz="1800" dirty="0">
                <a:effectLst/>
                <a:latin typeface="Calibri" panose="020F0502020204030204" pitchFamily="34" charset="0"/>
                <a:ea typeface="Calibri" panose="020F0502020204030204" pitchFamily="34" charset="0"/>
              </a:rPr>
              <a:t>– lots of sacrifice. If you truly love Him – it is a joy to give to Him (not begrudge) – Tim Keller listened to classic music to make money, now spend money to listen to music </a:t>
            </a:r>
          </a:p>
          <a:p>
            <a:pPr>
              <a:lnSpc>
                <a:spcPct val="107000"/>
              </a:lnSpc>
              <a:spcAft>
                <a:spcPts val="800"/>
              </a:spcAft>
            </a:pPr>
            <a:r>
              <a:rPr lang="en-GB" sz="1800" dirty="0">
                <a:effectLst/>
                <a:latin typeface="Calibri" panose="020F0502020204030204" pitchFamily="34" charset="0"/>
                <a:ea typeface="Calibri" panose="020F0502020204030204" pitchFamily="34"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rPr>
              <a:t>e.g. Felt had to take on Sunday school class, not keen – but God used me to pioneer something new which becomes a joy</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3947602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Calibri" panose="020F0502020204030204" pitchFamily="34" charset="0"/>
                <a:ea typeface="Calibri" panose="020F0502020204030204" pitchFamily="34" charset="0"/>
              </a:rPr>
              <a:t>Verse 5</a:t>
            </a:r>
          </a:p>
          <a:p>
            <a:pPr>
              <a:lnSpc>
                <a:spcPct val="107000"/>
              </a:lnSpc>
              <a:spcAft>
                <a:spcPts val="800"/>
              </a:spcAft>
            </a:pPr>
            <a:r>
              <a:rPr lang="en-GB" sz="1200" dirty="0">
                <a:effectLst/>
                <a:latin typeface="Calibri" panose="020F0502020204030204" pitchFamily="34" charset="0"/>
                <a:ea typeface="Calibri" panose="020F0502020204030204" pitchFamily="34" charset="0"/>
              </a:rPr>
              <a:t>what would you ask for? (step carefully)</a:t>
            </a:r>
          </a:p>
          <a:p>
            <a:pPr>
              <a:lnSpc>
                <a:spcPct val="107000"/>
              </a:lnSpc>
              <a:spcAft>
                <a:spcPts val="800"/>
              </a:spcAft>
            </a:pPr>
            <a:endParaRPr lang="en-GB" sz="1200" dirty="0">
              <a:effectLst/>
              <a:latin typeface="Calibri" panose="020F0502020204030204" pitchFamily="34" charset="0"/>
              <a:ea typeface="Calibri" panose="020F0502020204030204" pitchFamily="34"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rPr>
              <a:t>My attitude to this question would be very different if I see God as</a:t>
            </a:r>
          </a:p>
          <a:p>
            <a:pPr marL="228600" indent="-228600">
              <a:lnSpc>
                <a:spcPct val="107000"/>
              </a:lnSpc>
              <a:spcAft>
                <a:spcPts val="800"/>
              </a:spcAft>
              <a:buAutoNum type="alphaLcParenBoth"/>
            </a:pPr>
            <a:r>
              <a:rPr lang="en-GB" sz="1200" dirty="0">
                <a:effectLst/>
                <a:latin typeface="Calibri" panose="020F0502020204030204" pitchFamily="34" charset="0"/>
                <a:ea typeface="Calibri" panose="020F0502020204030204" pitchFamily="34" charset="0"/>
              </a:rPr>
              <a:t>A genie</a:t>
            </a:r>
          </a:p>
          <a:p>
            <a:pPr marL="228600" indent="-228600">
              <a:lnSpc>
                <a:spcPct val="107000"/>
              </a:lnSpc>
              <a:spcAft>
                <a:spcPts val="800"/>
              </a:spcAft>
              <a:buAutoNum type="alphaLcParenBoth"/>
            </a:pPr>
            <a:r>
              <a:rPr lang="en-GB" sz="1200" dirty="0">
                <a:effectLst/>
                <a:latin typeface="Calibri" panose="020F0502020204030204" pitchFamily="34" charset="0"/>
                <a:ea typeface="Calibri" panose="020F0502020204030204" pitchFamily="34" charset="0"/>
              </a:rPr>
              <a:t>A loving Father who knows what is best and has the will and ability to bring it about (not self protect or provide)</a:t>
            </a:r>
          </a:p>
          <a:p>
            <a:pPr>
              <a:lnSpc>
                <a:spcPct val="107000"/>
              </a:lnSpc>
              <a:spcAft>
                <a:spcPts val="800"/>
              </a:spcAft>
            </a:pPr>
            <a:endParaRPr lang="en-GB" sz="1200" dirty="0">
              <a:effectLst/>
              <a:latin typeface="Calibri" panose="020F0502020204030204" pitchFamily="34" charset="0"/>
              <a:ea typeface="Calibri" panose="020F0502020204030204" pitchFamily="34"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rPr>
              <a:t>God’s not answering my question – perhaps He wants to talk about something else [what He wants for me is better than what I want for me]</a:t>
            </a:r>
          </a:p>
          <a:p>
            <a:pPr>
              <a:lnSpc>
                <a:spcPct val="107000"/>
              </a:lnSpc>
              <a:spcAft>
                <a:spcPts val="800"/>
              </a:spcAft>
            </a:pPr>
            <a:r>
              <a:rPr lang="en-GB" sz="1200" dirty="0">
                <a:effectLst/>
                <a:latin typeface="Calibri" panose="020F0502020204030204" pitchFamily="34" charset="0"/>
                <a:ea typeface="Calibri" panose="020F0502020204030204" pitchFamily="34" charset="0"/>
              </a:rPr>
              <a:t>If all you want is a spiritual coin toss to help you make a decision you aren’t following whole-heartedly – you want what he wants </a:t>
            </a:r>
          </a:p>
          <a:p>
            <a:pPr>
              <a:lnSpc>
                <a:spcPct val="107000"/>
              </a:lnSpc>
              <a:spcAft>
                <a:spcPts val="800"/>
              </a:spcAft>
            </a:pPr>
            <a:endParaRPr lang="en-GB"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effectLst/>
                <a:latin typeface="Calibri" panose="020F0502020204030204" pitchFamily="34" charset="0"/>
                <a:ea typeface="Calibri" panose="020F0502020204030204" pitchFamily="34" charset="0"/>
              </a:rPr>
              <a:t>test - what do you want? (humility in response – He knows better e.g. Ezekiel can these bones live?)</a:t>
            </a:r>
          </a:p>
          <a:p>
            <a:pPr>
              <a:lnSpc>
                <a:spcPct val="107000"/>
              </a:lnSpc>
              <a:spcAft>
                <a:spcPts val="800"/>
              </a:spcAft>
            </a:pP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3509791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3269174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b="1" dirty="0">
                <a:effectLst/>
                <a:latin typeface="Calibri" panose="020F0502020204030204" pitchFamily="34" charset="0"/>
                <a:ea typeface="Calibri" panose="020F0502020204030204" pitchFamily="34" charset="0"/>
              </a:rPr>
              <a:t>humility</a:t>
            </a:r>
            <a:r>
              <a:rPr lang="en-GB" sz="1200" dirty="0">
                <a:effectLst/>
                <a:latin typeface="Calibri" panose="020F0502020204030204" pitchFamily="34" charset="0"/>
                <a:ea typeface="Calibri" panose="020F0502020204030204" pitchFamily="34" charset="0"/>
              </a:rPr>
              <a:t> - not puffed up by title or ceremony </a:t>
            </a:r>
          </a:p>
          <a:p>
            <a:pPr>
              <a:lnSpc>
                <a:spcPct val="107000"/>
              </a:lnSpc>
              <a:spcAft>
                <a:spcPts val="800"/>
              </a:spcAft>
            </a:pPr>
            <a:r>
              <a:rPr lang="en-GB" sz="1200" dirty="0">
                <a:effectLst/>
                <a:latin typeface="Calibri" panose="020F0502020204030204" pitchFamily="34" charset="0"/>
                <a:ea typeface="Calibri" panose="020F0502020204030204" pitchFamily="34" charset="0"/>
              </a:rPr>
              <a:t>Servant with duties, child, not know how to act, remember God’s kindness (God put him on the throne), great people (quality and love for those he serves – is this how we think of kids within the class? Is it a privilege to serve them?) </a:t>
            </a:r>
          </a:p>
          <a:p>
            <a:pPr>
              <a:lnSpc>
                <a:spcPct val="107000"/>
              </a:lnSpc>
              <a:spcAft>
                <a:spcPts val="800"/>
              </a:spcAft>
            </a:pPr>
            <a:r>
              <a:rPr lang="en-GB" sz="1200" dirty="0">
                <a:effectLst/>
                <a:latin typeface="Calibri" panose="020F0502020204030204" pitchFamily="34" charset="0"/>
                <a:ea typeface="Calibri" panose="020F0502020204030204" pitchFamily="34" charset="0"/>
              </a:rPr>
              <a:t>sees being king is about bigger than himself (the story started before him and will continue after) - part of a great work </a:t>
            </a:r>
          </a:p>
          <a:p>
            <a:r>
              <a:rPr lang="en-GB" sz="1200" dirty="0">
                <a:effectLst/>
                <a:latin typeface="Calibri" panose="020F0502020204030204" pitchFamily="34" charset="0"/>
                <a:ea typeface="Calibri" panose="020F0502020204030204" pitchFamily="34" charset="0"/>
              </a:rPr>
              <a:t>God gives us things beyond our ability (so we rely on Him) – I might be able to do a task to my ability, but I want to do it to His ability </a:t>
            </a:r>
          </a:p>
          <a:p>
            <a:r>
              <a:rPr lang="en-GB" sz="1200" dirty="0">
                <a:effectLst/>
                <a:latin typeface="Calibri" panose="020F0502020204030204" pitchFamily="34" charset="0"/>
                <a:ea typeface="Calibri" panose="020F0502020204030204" pitchFamily="34" charset="0"/>
              </a:rPr>
              <a:t>e.g. know God’s heart for person even though they are being very difficult </a:t>
            </a:r>
            <a:endParaRPr lang="en-GB" dirty="0"/>
          </a:p>
          <a:p>
            <a:endParaRPr lang="en-GB" dirty="0"/>
          </a:p>
          <a:p>
            <a:r>
              <a:rPr lang="en-GB" dirty="0"/>
              <a:t>Humble – listened to advice of those who loved and were mature in faith</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effectLst/>
                <a:latin typeface="Calibri" panose="020F0502020204030204" pitchFamily="34" charset="0"/>
                <a:ea typeface="Calibri" panose="020F0502020204030204" pitchFamily="34" charset="0"/>
              </a:rPr>
              <a:t>David planted the idea for Solomon to seek "discretion and understanding" from the Lord (1 Chron 22:12)</a:t>
            </a:r>
          </a:p>
          <a:p>
            <a:r>
              <a:rPr lang="en-GB" dirty="0"/>
              <a:t>e.g. grandfather exampled something I didn’t appreciate at the time but later became the basis of what we are doing today (shared life, reaching into the community) – moving focus from big church, big ministry but God had planted desire for something  </a:t>
            </a:r>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338037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i="0" dirty="0">
                <a:solidFill>
                  <a:schemeClr val="bg1"/>
                </a:solidFill>
                <a:effectLst/>
                <a:latin typeface="system-ui"/>
              </a:rPr>
              <a:t>Sightedness/wisdom/discernment</a:t>
            </a:r>
          </a:p>
          <a:p>
            <a:r>
              <a:rPr lang="en-GB" sz="1800" b="0" i="0" dirty="0">
                <a:solidFill>
                  <a:schemeClr val="bg1"/>
                </a:solidFill>
                <a:effectLst/>
                <a:latin typeface="system-ui"/>
              </a:rPr>
              <a:t>discerning heart </a:t>
            </a:r>
          </a:p>
          <a:p>
            <a:r>
              <a:rPr lang="en-GB" sz="1800" b="0" i="0" dirty="0">
                <a:solidFill>
                  <a:schemeClr val="bg1"/>
                </a:solidFill>
                <a:effectLst/>
                <a:latin typeface="system-ui"/>
              </a:rPr>
              <a:t>distinguish between right and wrong</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rPr>
              <a:t>Help us see it as You see it – Jacob said surely the lord was here the whole time and I WASN’T AWARE (Gen 28:16) Jacob on the run, not a holy place</a:t>
            </a:r>
          </a:p>
          <a:p>
            <a:pPr>
              <a:lnSpc>
                <a:spcPct val="107000"/>
              </a:lnSpc>
              <a:spcAft>
                <a:spcPts val="800"/>
              </a:spcAft>
            </a:pPr>
            <a:r>
              <a:rPr lang="en-GB" sz="1800" dirty="0">
                <a:effectLst/>
                <a:latin typeface="Calibri" panose="020F0502020204030204" pitchFamily="34" charset="0"/>
                <a:ea typeface="Calibri" panose="020F0502020204030204" pitchFamily="34" charset="0"/>
              </a:rPr>
              <a:t>Need to know God’s mind and moment – constantly looking what He wants </a:t>
            </a:r>
          </a:p>
          <a:p>
            <a:pPr>
              <a:lnSpc>
                <a:spcPct val="107000"/>
              </a:lnSpc>
              <a:spcAft>
                <a:spcPts val="800"/>
              </a:spcAft>
            </a:pPr>
            <a:r>
              <a:rPr lang="en-GB" sz="1800" dirty="0">
                <a:effectLst/>
                <a:latin typeface="Calibri" panose="020F0502020204030204" pitchFamily="34" charset="0"/>
                <a:ea typeface="Calibri" panose="020F0502020204030204" pitchFamily="34" charset="0"/>
              </a:rPr>
              <a:t>e.g. how do you decide if you go away for </a:t>
            </a:r>
            <a:r>
              <a:rPr lang="en-GB" sz="1800" dirty="0" err="1">
                <a:effectLst/>
                <a:latin typeface="Calibri" panose="020F0502020204030204" pitchFamily="34" charset="0"/>
                <a:ea typeface="Calibri" panose="020F0502020204030204" pitchFamily="34" charset="0"/>
              </a:rPr>
              <a:t>uni</a:t>
            </a:r>
            <a:r>
              <a:rPr lang="en-GB" sz="1800" dirty="0">
                <a:effectLst/>
                <a:latin typeface="Calibri" panose="020F0502020204030204" pitchFamily="34" charset="0"/>
                <a:ea typeface="Calibri" panose="020F0502020204030204" pitchFamily="34" charset="0"/>
              </a:rPr>
              <a:t> or not (consider: what does God wants?)</a:t>
            </a:r>
          </a:p>
          <a:p>
            <a:pPr>
              <a:lnSpc>
                <a:spcPct val="107000"/>
              </a:lnSpc>
              <a:spcAft>
                <a:spcPts val="800"/>
              </a:spcAft>
            </a:pPr>
            <a:r>
              <a:rPr lang="en-GB" sz="1800" dirty="0">
                <a:effectLst/>
                <a:latin typeface="Calibri" panose="020F0502020204030204" pitchFamily="34" charset="0"/>
                <a:ea typeface="Calibri" panose="020F0502020204030204" pitchFamily="34" charset="0"/>
              </a:rPr>
              <a:t>Lean not to your own understanding </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1896535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Administer justice</a:t>
            </a:r>
          </a:p>
          <a:p>
            <a:pPr>
              <a:lnSpc>
                <a:spcPct val="107000"/>
              </a:lnSpc>
              <a:spcAft>
                <a:spcPts val="800"/>
              </a:spcAft>
            </a:pPr>
            <a:r>
              <a:rPr lang="en-GB" sz="1800" dirty="0">
                <a:effectLst/>
                <a:latin typeface="Calibri" panose="020F0502020204030204" pitchFamily="34" charset="0"/>
                <a:ea typeface="Calibri" panose="020F0502020204030204" pitchFamily="34" charset="0"/>
              </a:rPr>
              <a:t>Ps 72 – Solomon describes why he wants wisdom – to administer justice, show God’s love for the oppressed, [</a:t>
            </a:r>
            <a:r>
              <a:rPr lang="en-GB" sz="1800" u="sng" dirty="0">
                <a:effectLst/>
                <a:latin typeface="Calibri" panose="020F0502020204030204" pitchFamily="34" charset="0"/>
                <a:ea typeface="Calibri" panose="020F0502020204030204" pitchFamily="34" charset="0"/>
              </a:rPr>
              <a:t>put God’s attributes on display – i.e. glorify God</a:t>
            </a:r>
            <a:r>
              <a:rPr lang="en-GB" sz="1800" dirty="0">
                <a:effectLst/>
                <a:latin typeface="Calibri" panose="020F0502020204030204" pitchFamily="34" charset="0"/>
                <a:ea typeface="Calibri" panose="020F0502020204030204" pitchFamily="34" charset="0"/>
              </a:rPr>
              <a:t>]</a:t>
            </a:r>
          </a:p>
          <a:p>
            <a:pPr>
              <a:lnSpc>
                <a:spcPct val="107000"/>
              </a:lnSpc>
              <a:spcAft>
                <a:spcPts val="800"/>
              </a:spcAft>
            </a:pPr>
            <a:r>
              <a:rPr lang="en-GB" sz="1800" dirty="0">
                <a:effectLst/>
                <a:latin typeface="Calibri" panose="020F0502020204030204" pitchFamily="34" charset="0"/>
                <a:ea typeface="Calibri" panose="020F0502020204030204" pitchFamily="34"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rPr>
              <a:t>Blessing = resourced to do what God wants of you</a:t>
            </a:r>
          </a:p>
          <a:p>
            <a:pPr>
              <a:lnSpc>
                <a:spcPct val="107000"/>
              </a:lnSpc>
              <a:spcAft>
                <a:spcPts val="800"/>
              </a:spcAft>
            </a:pPr>
            <a:r>
              <a:rPr lang="en-GB" sz="1800" dirty="0">
                <a:effectLst/>
                <a:latin typeface="Calibri" panose="020F0502020204030204" pitchFamily="34" charset="0"/>
                <a:ea typeface="Calibri" panose="020F0502020204030204" pitchFamily="34" charset="0"/>
              </a:rPr>
              <a:t>A fast car is only a blessing if God wants you to get from A to B quickly</a:t>
            </a:r>
          </a:p>
          <a:p>
            <a:pPr>
              <a:lnSpc>
                <a:spcPct val="107000"/>
              </a:lnSpc>
              <a:spcAft>
                <a:spcPts val="800"/>
              </a:spcAft>
            </a:pPr>
            <a:r>
              <a:rPr lang="en-GB" sz="1800" dirty="0">
                <a:effectLst/>
                <a:latin typeface="Calibri" panose="020F0502020204030204" pitchFamily="34" charset="0"/>
                <a:ea typeface="Calibri" panose="020F0502020204030204" pitchFamily="34" charset="0"/>
              </a:rPr>
              <a:t>Solomon wants the resource to fulfil his purpose (i.e. to glorify God – to put his attributes on display e.g. justice). Not asking for self indulgence</a:t>
            </a:r>
          </a:p>
          <a:p>
            <a:pPr>
              <a:lnSpc>
                <a:spcPct val="107000"/>
              </a:lnSpc>
              <a:spcAft>
                <a:spcPts val="800"/>
              </a:spcAft>
            </a:pPr>
            <a:r>
              <a:rPr lang="en-GB" sz="1800" dirty="0">
                <a:effectLst/>
                <a:latin typeface="Calibri" panose="020F0502020204030204" pitchFamily="34" charset="0"/>
                <a:ea typeface="Calibri" panose="020F0502020204030204" pitchFamily="34" charset="0"/>
              </a:rPr>
              <a:t>What is your wish list dominated with – what you need to glorify God or self-indulgence?</a:t>
            </a:r>
          </a:p>
          <a:p>
            <a:r>
              <a:rPr lang="en-GB" sz="1800" dirty="0">
                <a:effectLst/>
                <a:latin typeface="Calibri" panose="020F0502020204030204" pitchFamily="34" charset="0"/>
                <a:ea typeface="Calibri" panose="020F0502020204030204" pitchFamily="34" charset="0"/>
              </a:rPr>
              <a:t>e.g. John’s failed engagement </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3532366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20/07/2023</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6.png"/><Relationship Id="rId3" Type="http://schemas.openxmlformats.org/officeDocument/2006/relationships/image" Target="../media/image19.jpeg"/><Relationship Id="rId7" Type="http://schemas.openxmlformats.org/officeDocument/2006/relationships/image" Target="../media/image23.png"/><Relationship Id="rId12"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5.png"/><Relationship Id="rId5" Type="http://schemas.openxmlformats.org/officeDocument/2006/relationships/image" Target="../media/image21.png"/><Relationship Id="rId10" Type="http://schemas.microsoft.com/office/2007/relationships/hdphoto" Target="../media/hdphoto3.wdp"/><Relationship Id="rId4" Type="http://schemas.openxmlformats.org/officeDocument/2006/relationships/image" Target="../media/image20.jpeg"/><Relationship Id="rId9" Type="http://schemas.openxmlformats.org/officeDocument/2006/relationships/image" Target="../media/image24.png"/><Relationship Id="rId14" Type="http://schemas.microsoft.com/office/2007/relationships/hdphoto" Target="../media/hdphoto5.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72" name="Rectangle 207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New Research Explores How Wisdom Is Different In Men And Women">
            <a:extLst>
              <a:ext uri="{FF2B5EF4-FFF2-40B4-BE49-F238E27FC236}">
                <a16:creationId xmlns:a16="http://schemas.microsoft.com/office/drawing/2014/main" id="{5681DF32-29F2-637D-DF5D-E89DC912A62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6444" r="1"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a:solidFill>
                  <a:srgbClr val="FFFFFF"/>
                </a:solidFill>
              </a:rPr>
              <a:t>The Kings Study </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098395"/>
          </a:xfrm>
        </p:spPr>
        <p:txBody>
          <a:bodyPr>
            <a:normAutofit/>
          </a:bodyPr>
          <a:lstStyle/>
          <a:p>
            <a:r>
              <a:rPr lang="en-GB" dirty="0">
                <a:solidFill>
                  <a:srgbClr val="FFFFFF"/>
                </a:solidFill>
              </a:rPr>
              <a:t>Episode 4</a:t>
            </a:r>
          </a:p>
          <a:p>
            <a:r>
              <a:rPr lang="en-GB" dirty="0">
                <a:solidFill>
                  <a:srgbClr val="FFFFFF"/>
                </a:solidFill>
              </a:rPr>
              <a:t>16</a:t>
            </a:r>
            <a:r>
              <a:rPr lang="en-GB" baseline="30000" dirty="0">
                <a:solidFill>
                  <a:srgbClr val="FFFFFF"/>
                </a:solidFill>
              </a:rPr>
              <a:t>th</a:t>
            </a:r>
            <a:r>
              <a:rPr lang="en-GB" dirty="0">
                <a:solidFill>
                  <a:srgbClr val="FFFFFF"/>
                </a:solidFill>
              </a:rPr>
              <a:t> July 2023</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6EBD-D99E-B4C1-049B-CE322CC36388}"/>
              </a:ext>
            </a:extLst>
          </p:cNvPr>
          <p:cNvSpPr>
            <a:spLocks noGrp="1"/>
          </p:cNvSpPr>
          <p:nvPr>
            <p:ph type="title"/>
          </p:nvPr>
        </p:nvSpPr>
        <p:spPr>
          <a:xfrm>
            <a:off x="5371872" y="2786132"/>
            <a:ext cx="1713359" cy="916130"/>
          </a:xfrm>
        </p:spPr>
        <p:txBody>
          <a:bodyPr/>
          <a:lstStyle/>
          <a:p>
            <a:r>
              <a:rPr lang="en-GB" dirty="0"/>
              <a:t>Recap</a:t>
            </a:r>
          </a:p>
        </p:txBody>
      </p:sp>
      <p:pic>
        <p:nvPicPr>
          <p:cNvPr id="8194" name="Picture 2" descr="Water Pouring On Planet Earth Stock Photo - Download Image Now - Globe -  Navigational Equipment, Water, Water Conservation - iStock">
            <a:extLst>
              <a:ext uri="{FF2B5EF4-FFF2-40B4-BE49-F238E27FC236}">
                <a16:creationId xmlns:a16="http://schemas.microsoft.com/office/drawing/2014/main" id="{91209906-1E73-4054-1252-69DCA9B62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041" y="126402"/>
            <a:ext cx="3993518" cy="26597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64E8641-BA04-765B-9495-A2DEA279D1AC}"/>
              </a:ext>
            </a:extLst>
          </p:cNvPr>
          <p:cNvPicPr>
            <a:picLocks noChangeAspect="1"/>
          </p:cNvPicPr>
          <p:nvPr/>
        </p:nvPicPr>
        <p:blipFill>
          <a:blip r:embed="rId3"/>
          <a:stretch>
            <a:fillRect/>
          </a:stretch>
        </p:blipFill>
        <p:spPr>
          <a:xfrm>
            <a:off x="3412644" y="3642486"/>
            <a:ext cx="5366634" cy="3032655"/>
          </a:xfrm>
          <a:prstGeom prst="rect">
            <a:avLst/>
          </a:prstGeom>
        </p:spPr>
      </p:pic>
      <p:pic>
        <p:nvPicPr>
          <p:cNvPr id="9" name="Picture 8">
            <a:extLst>
              <a:ext uri="{FF2B5EF4-FFF2-40B4-BE49-F238E27FC236}">
                <a16:creationId xmlns:a16="http://schemas.microsoft.com/office/drawing/2014/main" id="{E556073A-5C85-795B-C6C2-EC31BAF8C4F0}"/>
              </a:ext>
            </a:extLst>
          </p:cNvPr>
          <p:cNvPicPr>
            <a:picLocks noChangeAspect="1"/>
          </p:cNvPicPr>
          <p:nvPr/>
        </p:nvPicPr>
        <p:blipFill>
          <a:blip r:embed="rId4"/>
          <a:stretch>
            <a:fillRect/>
          </a:stretch>
        </p:blipFill>
        <p:spPr>
          <a:xfrm>
            <a:off x="9373968" y="3006021"/>
            <a:ext cx="2447525" cy="3671288"/>
          </a:xfrm>
          <a:prstGeom prst="rect">
            <a:avLst/>
          </a:prstGeom>
        </p:spPr>
      </p:pic>
      <p:pic>
        <p:nvPicPr>
          <p:cNvPr id="8196" name="Picture 4" descr="Parent Child Hug Silhouette PNG Picture And Clipart Image For Free Download  - Lovepik | 401932415">
            <a:extLst>
              <a:ext uri="{FF2B5EF4-FFF2-40B4-BE49-F238E27FC236}">
                <a16:creationId xmlns:a16="http://schemas.microsoft.com/office/drawing/2014/main" id="{4D809D42-0D0E-2FBA-D55C-CAF96C1BFC6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37253" y="14702"/>
            <a:ext cx="2883130" cy="288313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Is It Okay to Prune Trees in the Spring? - Nelson Tree Specialist">
            <a:extLst>
              <a:ext uri="{FF2B5EF4-FFF2-40B4-BE49-F238E27FC236}">
                <a16:creationId xmlns:a16="http://schemas.microsoft.com/office/drawing/2014/main" id="{3532F10C-4846-DA79-29EB-C0821F222E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6992" y="105511"/>
            <a:ext cx="3993517" cy="266418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 love this man. | Sherlock, Aktörler, Çift fotoğrafçılığı">
            <a:extLst>
              <a:ext uri="{FF2B5EF4-FFF2-40B4-BE49-F238E27FC236}">
                <a16:creationId xmlns:a16="http://schemas.microsoft.com/office/drawing/2014/main" id="{79E7CF44-4319-1A3F-91D9-ACA7A8ADD8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041" y="3006020"/>
            <a:ext cx="2620801" cy="3669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58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6"/>
                                        </p:tgtEl>
                                        <p:attrNameLst>
                                          <p:attrName>style.visibility</p:attrName>
                                        </p:attrNameLst>
                                      </p:cBhvr>
                                      <p:to>
                                        <p:strVal val="visible"/>
                                      </p:to>
                                    </p:set>
                                    <p:anim calcmode="lin" valueType="num">
                                      <p:cBhvr additive="base">
                                        <p:cTn id="11" dur="500" fill="hold"/>
                                        <p:tgtEl>
                                          <p:spTgt spid="8196"/>
                                        </p:tgtEl>
                                        <p:attrNameLst>
                                          <p:attrName>ppt_x</p:attrName>
                                        </p:attrNameLst>
                                      </p:cBhvr>
                                      <p:tavLst>
                                        <p:tav tm="0">
                                          <p:val>
                                            <p:strVal val="#ppt_x"/>
                                          </p:val>
                                        </p:tav>
                                        <p:tav tm="100000">
                                          <p:val>
                                            <p:strVal val="#ppt_x"/>
                                          </p:val>
                                        </p:tav>
                                      </p:tavLst>
                                    </p:anim>
                                    <p:anim calcmode="lin" valueType="num">
                                      <p:cBhvr additive="base">
                                        <p:cTn id="12" dur="500" fill="hold"/>
                                        <p:tgtEl>
                                          <p:spTgt spid="819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198"/>
                                        </p:tgtEl>
                                        <p:attrNameLst>
                                          <p:attrName>style.visibility</p:attrName>
                                        </p:attrNameLst>
                                      </p:cBhvr>
                                      <p:to>
                                        <p:strVal val="visible"/>
                                      </p:to>
                                    </p:set>
                                    <p:anim calcmode="lin" valueType="num">
                                      <p:cBhvr additive="base">
                                        <p:cTn id="15" dur="500" fill="hold"/>
                                        <p:tgtEl>
                                          <p:spTgt spid="8198"/>
                                        </p:tgtEl>
                                        <p:attrNameLst>
                                          <p:attrName>ppt_x</p:attrName>
                                        </p:attrNameLst>
                                      </p:cBhvr>
                                      <p:tavLst>
                                        <p:tav tm="0">
                                          <p:val>
                                            <p:strVal val="#ppt_x"/>
                                          </p:val>
                                        </p:tav>
                                        <p:tav tm="100000">
                                          <p:val>
                                            <p:strVal val="#ppt_x"/>
                                          </p:val>
                                        </p:tav>
                                      </p:tavLst>
                                    </p:anim>
                                    <p:anim calcmode="lin" valueType="num">
                                      <p:cBhvr additive="base">
                                        <p:cTn id="16"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8200"/>
                                        </p:tgtEl>
                                        <p:attrNameLst>
                                          <p:attrName>style.visibility</p:attrName>
                                        </p:attrNameLst>
                                      </p:cBhvr>
                                      <p:to>
                                        <p:strVal val="visible"/>
                                      </p:to>
                                    </p:set>
                                    <p:animEffect transition="in" filter="wipe(up)">
                                      <p:cBhvr>
                                        <p:cTn id="21" dur="500"/>
                                        <p:tgtEl>
                                          <p:spTgt spid="8200"/>
                                        </p:tgtEl>
                                      </p:cBhvr>
                                    </p:animEffect>
                                  </p:childTnLst>
                                </p:cTn>
                              </p:par>
                              <p:par>
                                <p:cTn id="22" presetID="22" presetClass="entr" presetSubtype="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2" presetClass="entr" presetSubtype="1"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3FCBA9-2116-26AA-D10E-D7AAE6C3CB0F}"/>
              </a:ext>
            </a:extLst>
          </p:cNvPr>
          <p:cNvPicPr>
            <a:picLocks noChangeAspect="1"/>
          </p:cNvPicPr>
          <p:nvPr/>
        </p:nvPicPr>
        <p:blipFill>
          <a:blip r:embed="rId2"/>
          <a:stretch>
            <a:fillRect/>
          </a:stretch>
        </p:blipFill>
        <p:spPr>
          <a:xfrm>
            <a:off x="1817849" y="0"/>
            <a:ext cx="9144000" cy="6858000"/>
          </a:xfrm>
          <a:prstGeom prst="rect">
            <a:avLst/>
          </a:prstGeom>
        </p:spPr>
      </p:pic>
      <p:sp>
        <p:nvSpPr>
          <p:cNvPr id="5" name="TextBox 4">
            <a:extLst>
              <a:ext uri="{FF2B5EF4-FFF2-40B4-BE49-F238E27FC236}">
                <a16:creationId xmlns:a16="http://schemas.microsoft.com/office/drawing/2014/main" id="{07D70F54-8C48-C3AF-8510-49E61A0DB34E}"/>
              </a:ext>
            </a:extLst>
          </p:cNvPr>
          <p:cNvSpPr txBox="1"/>
          <p:nvPr/>
        </p:nvSpPr>
        <p:spPr>
          <a:xfrm>
            <a:off x="7139984" y="858792"/>
            <a:ext cx="3717829" cy="1609732"/>
          </a:xfrm>
          <a:prstGeom prst="wedgeRoundRectCallout">
            <a:avLst>
              <a:gd name="adj1" fmla="val -16685"/>
              <a:gd name="adj2" fmla="val -94384"/>
              <a:gd name="adj3" fmla="val 16667"/>
            </a:avLst>
          </a:prstGeom>
          <a:solidFill>
            <a:schemeClr val="bg1"/>
          </a:solidFill>
          <a:ln>
            <a:solidFill>
              <a:schemeClr val="tx1"/>
            </a:solidFill>
          </a:ln>
        </p:spPr>
        <p:txBody>
          <a:bodyPr wrap="square">
            <a:spAutoFit/>
          </a:bodyPr>
          <a:lstStyle/>
          <a:p>
            <a:pPr algn="ctr">
              <a:lnSpc>
                <a:spcPct val="107000"/>
              </a:lnSpc>
              <a:spcAft>
                <a:spcPts val="800"/>
              </a:spcAft>
            </a:pPr>
            <a:r>
              <a:rPr lang="en-GB" sz="2800" dirty="0">
                <a:solidFill>
                  <a:srgbClr val="000000"/>
                </a:solidFill>
                <a:effectLst/>
                <a:latin typeface="Calibri" panose="020F0502020204030204" pitchFamily="34" charset="0"/>
                <a:ea typeface="Calibri" panose="020F0502020204030204" pitchFamily="34" charset="0"/>
              </a:rPr>
              <a:t>“through your offspring all nations on earth will be blessed</a:t>
            </a:r>
            <a:r>
              <a:rPr lang="en-GB" sz="2800" dirty="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31342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xodus: The Isrealites Leave Egypt - Bible Story">
            <a:extLst>
              <a:ext uri="{FF2B5EF4-FFF2-40B4-BE49-F238E27FC236}">
                <a16:creationId xmlns:a16="http://schemas.microsoft.com/office/drawing/2014/main" id="{E009B1BA-FB21-30F2-ADD0-28A635B64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910" y="87792"/>
            <a:ext cx="5201829" cy="292602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Why did the Israelites spend 40 years in the wilderness? – BibleAsk">
            <a:extLst>
              <a:ext uri="{FF2B5EF4-FFF2-40B4-BE49-F238E27FC236}">
                <a16:creationId xmlns:a16="http://schemas.microsoft.com/office/drawing/2014/main" id="{FA252B53-43DC-14A3-1E15-4A18469B58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3533" y="-74752"/>
            <a:ext cx="5484100" cy="308857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abernacle of Praise Children's Church: Israel Crosses the Jordan River">
            <a:extLst>
              <a:ext uri="{FF2B5EF4-FFF2-40B4-BE49-F238E27FC236}">
                <a16:creationId xmlns:a16="http://schemas.microsoft.com/office/drawing/2014/main" id="{9D8759A4-77F0-F044-EC52-CA03CC69A8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398" y="3083839"/>
            <a:ext cx="4938855" cy="370414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Commentary on Joshua 3-6 (The Fall of Jericho) | Tough Questions Answered">
            <a:extLst>
              <a:ext uri="{FF2B5EF4-FFF2-40B4-BE49-F238E27FC236}">
                <a16:creationId xmlns:a16="http://schemas.microsoft.com/office/drawing/2014/main" id="{85C69CD3-5BB9-10FD-5DEC-B6DA8358E0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3737" y="3013821"/>
            <a:ext cx="5428263" cy="3844179"/>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Bible Fun For Kids: Life of David: 20. David is Crowned the King">
            <a:extLst>
              <a:ext uri="{FF2B5EF4-FFF2-40B4-BE49-F238E27FC236}">
                <a16:creationId xmlns:a16="http://schemas.microsoft.com/office/drawing/2014/main" id="{072E0572-37E7-530F-B34B-5FB6BDF2D8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9824" y="955381"/>
            <a:ext cx="6296025"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8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heel(1)">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wheel(1)">
                                      <p:cBhvr>
                                        <p:cTn id="12" dur="2000"/>
                                        <p:tgtEl>
                                          <p:spTgt spid="92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wheel(1)">
                                      <p:cBhvr>
                                        <p:cTn id="17" dur="2000"/>
                                        <p:tgtEl>
                                          <p:spTgt spid="922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9224"/>
                                        </p:tgtEl>
                                        <p:attrNameLst>
                                          <p:attrName>style.visibility</p:attrName>
                                        </p:attrNameLst>
                                      </p:cBhvr>
                                      <p:to>
                                        <p:strVal val="visible"/>
                                      </p:to>
                                    </p:set>
                                    <p:animEffect transition="in" filter="wheel(1)">
                                      <p:cBhvr>
                                        <p:cTn id="22" dur="2000"/>
                                        <p:tgtEl>
                                          <p:spTgt spid="922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0242"/>
                                        </p:tgtEl>
                                        <p:attrNameLst>
                                          <p:attrName>style.visibility</p:attrName>
                                        </p:attrNameLst>
                                      </p:cBhvr>
                                      <p:to>
                                        <p:strVal val="visible"/>
                                      </p:to>
                                    </p:set>
                                    <p:animEffect transition="in" filter="wheel(1)">
                                      <p:cBhvr>
                                        <p:cTn id="2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bishag | Bible Wiki | Fandom">
            <a:extLst>
              <a:ext uri="{FF2B5EF4-FFF2-40B4-BE49-F238E27FC236}">
                <a16:creationId xmlns:a16="http://schemas.microsoft.com/office/drawing/2014/main" id="{D8010B45-BF99-E689-580A-B3FF1CE7F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741739" cy="36825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FreeBibleimages :: Solomon is crowned king :: Adonijah plots but David  chooses Solomon to be King (1 Kings 1 - 2)">
            <a:extLst>
              <a:ext uri="{FF2B5EF4-FFF2-40B4-BE49-F238E27FC236}">
                <a16:creationId xmlns:a16="http://schemas.microsoft.com/office/drawing/2014/main" id="{F575FA20-6DF6-6E24-EBC4-EDD2F2F19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1353" y="1"/>
            <a:ext cx="4916412" cy="36825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1 Kings 1:28-53 David Appointed | If I Walked With Jesus">
            <a:extLst>
              <a:ext uri="{FF2B5EF4-FFF2-40B4-BE49-F238E27FC236}">
                <a16:creationId xmlns:a16="http://schemas.microsoft.com/office/drawing/2014/main" id="{FA1DFD37-4235-1B1B-BB4A-FE089546F2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661" y="3053017"/>
            <a:ext cx="5010038" cy="37575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Freebibleimages Solomon Is Crowned King Adonijah – Otosection">
            <a:extLst>
              <a:ext uri="{FF2B5EF4-FFF2-40B4-BE49-F238E27FC236}">
                <a16:creationId xmlns:a16="http://schemas.microsoft.com/office/drawing/2014/main" id="{87A68033-804C-182A-3B8B-A49060432A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8689" y="3053017"/>
            <a:ext cx="5073311" cy="3804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0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hen David was close to death he told Solomon, ‘Be strong and obey God. If you keep his laws you will prosper.’ David reminded Solomon of the promise God had made him, ‘If you do what is right and are faithful with all your heart and soul, you will never fail to have a successor on the throne of Israel.’ – Slide 13">
            <a:extLst>
              <a:ext uri="{FF2B5EF4-FFF2-40B4-BE49-F238E27FC236}">
                <a16:creationId xmlns:a16="http://schemas.microsoft.com/office/drawing/2014/main" id="{2C58D2A3-298D-869D-2097-ED7CA8CDB8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14"/>
          <a:stretch/>
        </p:blipFill>
        <p:spPr bwMode="auto">
          <a:xfrm>
            <a:off x="3208614" y="180690"/>
            <a:ext cx="6221263" cy="34988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IBLE AS HISTORY: Abiathar the High Priest - Christian Publishing House Blog">
            <a:extLst>
              <a:ext uri="{FF2B5EF4-FFF2-40B4-BE49-F238E27FC236}">
                <a16:creationId xmlns:a16="http://schemas.microsoft.com/office/drawing/2014/main" id="{4612C192-7ECD-E7BB-EC55-06C55AA546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3" t="3727" r="12544" b="58757"/>
          <a:stretch/>
        </p:blipFill>
        <p:spPr bwMode="auto">
          <a:xfrm>
            <a:off x="3496704" y="4294313"/>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1 Kings 1 | Bible Teaching Notes">
            <a:extLst>
              <a:ext uri="{FF2B5EF4-FFF2-40B4-BE49-F238E27FC236}">
                <a16:creationId xmlns:a16="http://schemas.microsoft.com/office/drawing/2014/main" id="{F99F0FC5-2803-1A1A-0AB7-8FE4DD0EC8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3" r="4312" b="45238"/>
          <a:stretch/>
        </p:blipFill>
        <p:spPr bwMode="auto">
          <a:xfrm>
            <a:off x="77905" y="4294313"/>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masa and His &quot;Blood Brothers&quot; in 2 Samuel • Bible Study With Randy">
            <a:extLst>
              <a:ext uri="{FF2B5EF4-FFF2-40B4-BE49-F238E27FC236}">
                <a16:creationId xmlns:a16="http://schemas.microsoft.com/office/drawing/2014/main" id="{9AAF7311-2780-61EC-2AAD-33D374C6A5F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257" r="21665" b="45238"/>
          <a:stretch/>
        </p:blipFill>
        <p:spPr bwMode="auto">
          <a:xfrm>
            <a:off x="7016624" y="4294313"/>
            <a:ext cx="2562451" cy="21562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58CC408D-3C82-23D7-72BD-B26B4515E2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82" r="14352"/>
          <a:stretch/>
        </p:blipFill>
        <p:spPr bwMode="auto">
          <a:xfrm>
            <a:off x="9770036" y="4294312"/>
            <a:ext cx="2241550" cy="21562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 Kings 1 | Bible Teaching Notes">
            <a:extLst>
              <a:ext uri="{FF2B5EF4-FFF2-40B4-BE49-F238E27FC236}">
                <a16:creationId xmlns:a16="http://schemas.microsoft.com/office/drawing/2014/main" id="{324E04AD-2AF4-96CE-A51B-3F89B6B8F7B7}"/>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32363" r="4312" b="45238"/>
          <a:stretch/>
        </p:blipFill>
        <p:spPr bwMode="auto">
          <a:xfrm>
            <a:off x="77905" y="4294312"/>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BIBLE AS HISTORY: Abiathar the High Priest - Christian Publishing House Blog">
            <a:extLst>
              <a:ext uri="{FF2B5EF4-FFF2-40B4-BE49-F238E27FC236}">
                <a16:creationId xmlns:a16="http://schemas.microsoft.com/office/drawing/2014/main" id="{B400E57A-6E3D-ACA6-90B1-121500E2FED3}"/>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l="2593" t="3727" r="12544" b="58757"/>
          <a:stretch/>
        </p:blipFill>
        <p:spPr bwMode="auto">
          <a:xfrm>
            <a:off x="3516372" y="4294312"/>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masa and His &quot;Blood Brothers&quot; in 2 Samuel • Bible Study With Randy">
            <a:extLst>
              <a:ext uri="{FF2B5EF4-FFF2-40B4-BE49-F238E27FC236}">
                <a16:creationId xmlns:a16="http://schemas.microsoft.com/office/drawing/2014/main" id="{F4E40EBE-CDD2-0D23-C8B7-91BF567EB77E}"/>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artisticGlowEdges/>
                    </a14:imgEffect>
                  </a14:imgLayer>
                </a14:imgProps>
              </a:ext>
              <a:ext uri="{28A0092B-C50C-407E-A947-70E740481C1C}">
                <a14:useLocalDpi xmlns:a14="http://schemas.microsoft.com/office/drawing/2010/main" val="0"/>
              </a:ext>
            </a:extLst>
          </a:blip>
          <a:srcRect l="13257" r="21665" b="45238"/>
          <a:stretch/>
        </p:blipFill>
        <p:spPr bwMode="auto">
          <a:xfrm>
            <a:off x="7016623" y="4294312"/>
            <a:ext cx="2562451" cy="21562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D8D96911-81A4-206D-D3CC-5E1BDFEA0922}"/>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7682" r="14352"/>
          <a:stretch/>
        </p:blipFill>
        <p:spPr bwMode="auto">
          <a:xfrm>
            <a:off x="9780077" y="4294312"/>
            <a:ext cx="2241550" cy="2156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173495"/>
            <a:ext cx="10515600" cy="1325563"/>
          </a:xfrm>
        </p:spPr>
        <p:txBody>
          <a:bodyPr/>
          <a:lstStyle/>
          <a:p>
            <a:pPr algn="ctr"/>
            <a:r>
              <a:rPr lang="en-GB" dirty="0">
                <a:solidFill>
                  <a:schemeClr val="bg1"/>
                </a:solidFill>
              </a:rPr>
              <a:t>1 </a:t>
            </a:r>
            <a:r>
              <a:rPr lang="en-GB">
                <a:solidFill>
                  <a:schemeClr val="bg1"/>
                </a:solidFill>
              </a:rPr>
              <a:t>Kings 3:1-3</a:t>
            </a:r>
            <a:endParaRPr lang="en-GB" dirty="0">
              <a:solidFill>
                <a:schemeClr val="bg1"/>
              </a:solidFill>
            </a:endParaRP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465413" y="1336010"/>
            <a:ext cx="11405361" cy="5256431"/>
          </a:xfrm>
        </p:spPr>
        <p:txBody>
          <a:bodyPr>
            <a:normAutofit/>
          </a:bodyPr>
          <a:lstStyle/>
          <a:p>
            <a:pPr marL="0" indent="0" algn="l">
              <a:buNone/>
            </a:pPr>
            <a:r>
              <a:rPr lang="en-GB" b="0" i="0" dirty="0">
                <a:solidFill>
                  <a:schemeClr val="bg1"/>
                </a:solidFill>
                <a:effectLst/>
                <a:latin typeface="system-ui"/>
              </a:rPr>
              <a:t>Solomon made an alliance with Pharaoh king of Egypt and married his daughter. He brought her to the City of David until he finished building his palace and the temple of the </a:t>
            </a:r>
            <a:r>
              <a:rPr lang="en-GB" b="0" i="0" cap="small" dirty="0">
                <a:solidFill>
                  <a:schemeClr val="bg1"/>
                </a:solidFill>
                <a:effectLst/>
                <a:latin typeface="system-ui"/>
              </a:rPr>
              <a:t>Lord</a:t>
            </a:r>
            <a:r>
              <a:rPr lang="en-GB" b="0" i="0" dirty="0">
                <a:solidFill>
                  <a:schemeClr val="bg1"/>
                </a:solidFill>
                <a:effectLst/>
                <a:latin typeface="system-ui"/>
              </a:rPr>
              <a:t>, and the wall around Jerusalem. </a:t>
            </a:r>
            <a:r>
              <a:rPr lang="en-GB" b="1" i="0" baseline="30000" dirty="0">
                <a:solidFill>
                  <a:schemeClr val="bg1"/>
                </a:solidFill>
                <a:effectLst/>
                <a:latin typeface="system-ui"/>
              </a:rPr>
              <a:t>2 </a:t>
            </a:r>
            <a:r>
              <a:rPr lang="en-GB" b="0" i="0" dirty="0">
                <a:solidFill>
                  <a:schemeClr val="bg1"/>
                </a:solidFill>
                <a:effectLst/>
                <a:latin typeface="system-ui"/>
              </a:rPr>
              <a:t>The people, however, were still sacrificing at the high places, because a temple had not yet been built for the Name of the </a:t>
            </a:r>
            <a:r>
              <a:rPr lang="en-GB" b="0" i="0" cap="small" dirty="0">
                <a:solidFill>
                  <a:schemeClr val="bg1"/>
                </a:solidFill>
                <a:effectLst/>
                <a:latin typeface="system-ui"/>
              </a:rPr>
              <a:t>Lord</a:t>
            </a:r>
            <a:r>
              <a:rPr lang="en-GB" b="0" i="0" dirty="0">
                <a:solidFill>
                  <a:schemeClr val="bg1"/>
                </a:solidFill>
                <a:effectLst/>
                <a:latin typeface="system-ui"/>
              </a:rPr>
              <a:t>. </a:t>
            </a:r>
            <a:r>
              <a:rPr lang="en-GB" b="1" i="0" baseline="30000" dirty="0">
                <a:solidFill>
                  <a:schemeClr val="bg1"/>
                </a:solidFill>
                <a:effectLst/>
                <a:latin typeface="system-ui"/>
              </a:rPr>
              <a:t>3 </a:t>
            </a:r>
            <a:r>
              <a:rPr lang="en-GB" b="0" i="0" dirty="0">
                <a:solidFill>
                  <a:schemeClr val="bg1"/>
                </a:solidFill>
                <a:effectLst/>
                <a:latin typeface="system-ui"/>
              </a:rPr>
              <a:t>Solomon showed his love for the </a:t>
            </a:r>
            <a:r>
              <a:rPr lang="en-GB" b="0" i="0" cap="small" dirty="0">
                <a:solidFill>
                  <a:schemeClr val="bg1"/>
                </a:solidFill>
                <a:effectLst/>
                <a:latin typeface="system-ui"/>
              </a:rPr>
              <a:t>Lord</a:t>
            </a:r>
            <a:r>
              <a:rPr lang="en-GB" b="0" i="0" dirty="0">
                <a:solidFill>
                  <a:schemeClr val="bg1"/>
                </a:solidFill>
                <a:effectLst/>
                <a:latin typeface="system-ui"/>
              </a:rPr>
              <a:t> by walking according to the instructions given him by his father David, except that he offered sacrifices and burned incense on the high places.</a:t>
            </a:r>
          </a:p>
        </p:txBody>
      </p:sp>
    </p:spTree>
    <p:extLst>
      <p:ext uri="{BB962C8B-B14F-4D97-AF65-F5344CB8AC3E}">
        <p14:creationId xmlns:p14="http://schemas.microsoft.com/office/powerpoint/2010/main" val="196233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4827B-57A0-2749-5018-54E8334FCB4A}"/>
              </a:ext>
            </a:extLst>
          </p:cNvPr>
          <p:cNvSpPr>
            <a:spLocks noGrp="1"/>
          </p:cNvSpPr>
          <p:nvPr>
            <p:ph type="title"/>
          </p:nvPr>
        </p:nvSpPr>
        <p:spPr>
          <a:xfrm>
            <a:off x="1336466" y="-122189"/>
            <a:ext cx="2917958" cy="1325563"/>
          </a:xfrm>
        </p:spPr>
        <p:txBody>
          <a:bodyPr/>
          <a:lstStyle/>
          <a:p>
            <a:r>
              <a:rPr lang="en-GB" dirty="0"/>
              <a:t>Alliances</a:t>
            </a:r>
          </a:p>
        </p:txBody>
      </p:sp>
      <p:pic>
        <p:nvPicPr>
          <p:cNvPr id="1026" name="Picture 2" descr="An Alliance With The Supreme King. - An Alliance With The Supreme King.  Poem by McGeorge Jeremiah">
            <a:extLst>
              <a:ext uri="{FF2B5EF4-FFF2-40B4-BE49-F238E27FC236}">
                <a16:creationId xmlns:a16="http://schemas.microsoft.com/office/drawing/2014/main" id="{1E63CA89-5031-B916-4A63-01E8E247A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803" y="-669720"/>
            <a:ext cx="4381500" cy="3505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ACFAB6-BC65-E91F-6AEB-7522BEB57C08}"/>
              </a:ext>
            </a:extLst>
          </p:cNvPr>
          <p:cNvSpPr txBox="1"/>
          <p:nvPr/>
        </p:nvSpPr>
        <p:spPr>
          <a:xfrm>
            <a:off x="144645" y="1082880"/>
            <a:ext cx="5637430" cy="4283417"/>
          </a:xfrm>
          <a:prstGeom prst="rect">
            <a:avLst/>
          </a:prstGeom>
          <a:noFill/>
        </p:spPr>
        <p:txBody>
          <a:bodyPr wrap="square">
            <a:spAutoFit/>
          </a:bodyPr>
          <a:lstStyle/>
          <a:p>
            <a:pPr>
              <a:lnSpc>
                <a:spcPct val="107000"/>
              </a:lnSpc>
              <a:spcAft>
                <a:spcPts val="800"/>
              </a:spcAft>
            </a:pPr>
            <a:r>
              <a:rPr lang="en-GB" sz="2400" dirty="0">
                <a:solidFill>
                  <a:srgbClr val="000000"/>
                </a:solidFill>
                <a:latin typeface="Segoe UI" panose="020B0502040204020203" pitchFamily="34" charset="0"/>
                <a:ea typeface="Calibri" panose="020F0502020204030204" pitchFamily="34" charset="0"/>
              </a:rPr>
              <a:t>Exodus 34:16</a:t>
            </a:r>
          </a:p>
          <a:p>
            <a:r>
              <a:rPr lang="en-GB" sz="2400" b="1" baseline="30000" dirty="0">
                <a:solidFill>
                  <a:srgbClr val="000000"/>
                </a:solidFill>
                <a:effectLst/>
                <a:latin typeface="Segoe UI" panose="020B0502040204020203" pitchFamily="34" charset="0"/>
                <a:ea typeface="Calibri" panose="020F0502020204030204" pitchFamily="34" charset="0"/>
              </a:rPr>
              <a:t>15 </a:t>
            </a:r>
            <a:r>
              <a:rPr lang="en-GB" sz="2400" dirty="0">
                <a:solidFill>
                  <a:srgbClr val="000000"/>
                </a:solidFill>
                <a:effectLst/>
                <a:latin typeface="Segoe UI" panose="020B0502040204020203" pitchFamily="34" charset="0"/>
                <a:ea typeface="Calibri" panose="020F0502020204030204" pitchFamily="34" charset="0"/>
              </a:rPr>
              <a:t>“Be careful not to make a treaty with those who live in the land; for when they prostitute themselves to their gods and sacrifice to them, they will invite you and you will eat their sacrifices.</a:t>
            </a:r>
            <a:r>
              <a:rPr lang="en-GB" sz="2400" dirty="0">
                <a:solidFill>
                  <a:srgbClr val="000000"/>
                </a:solidFill>
                <a:effectLst/>
                <a:latin typeface="Calibri" panose="020F0502020204030204" pitchFamily="34" charset="0"/>
                <a:ea typeface="Calibri" panose="020F0502020204030204" pitchFamily="34" charset="0"/>
              </a:rPr>
              <a:t> </a:t>
            </a:r>
            <a:r>
              <a:rPr lang="en-GB" sz="2400" b="1" baseline="30000" dirty="0">
                <a:solidFill>
                  <a:srgbClr val="000000"/>
                </a:solidFill>
                <a:effectLst/>
                <a:latin typeface="Segoe UI" panose="020B0502040204020203" pitchFamily="34" charset="0"/>
                <a:ea typeface="Calibri" panose="020F0502020204030204" pitchFamily="34" charset="0"/>
              </a:rPr>
              <a:t>16 </a:t>
            </a:r>
            <a:r>
              <a:rPr lang="en-GB" sz="2400" dirty="0">
                <a:solidFill>
                  <a:srgbClr val="000000"/>
                </a:solidFill>
                <a:effectLst/>
                <a:latin typeface="Segoe UI" panose="020B0502040204020203" pitchFamily="34" charset="0"/>
                <a:ea typeface="Calibri" panose="020F0502020204030204" pitchFamily="34" charset="0"/>
              </a:rPr>
              <a:t>And when you choose some of their daughters as wives for your sons and those daughters prostitute themselves to their gods, they will lead your sons to do the same.</a:t>
            </a:r>
            <a:endParaRPr lang="en-GB" sz="2400" dirty="0">
              <a:effectLst/>
              <a:latin typeface="Calibri" panose="020F0502020204030204" pitchFamily="34" charset="0"/>
              <a:ea typeface="Calibri" panose="020F0502020204030204" pitchFamily="34" charset="0"/>
            </a:endParaRPr>
          </a:p>
        </p:txBody>
      </p:sp>
      <p:sp>
        <p:nvSpPr>
          <p:cNvPr id="7" name="TextBox 6">
            <a:extLst>
              <a:ext uri="{FF2B5EF4-FFF2-40B4-BE49-F238E27FC236}">
                <a16:creationId xmlns:a16="http://schemas.microsoft.com/office/drawing/2014/main" id="{E47F9C8A-37FE-1B30-D689-D304230B96CF}"/>
              </a:ext>
            </a:extLst>
          </p:cNvPr>
          <p:cNvSpPr txBox="1"/>
          <p:nvPr/>
        </p:nvSpPr>
        <p:spPr>
          <a:xfrm>
            <a:off x="6205509" y="2537202"/>
            <a:ext cx="5891126" cy="3336363"/>
          </a:xfrm>
          <a:prstGeom prst="rect">
            <a:avLst/>
          </a:prstGeom>
          <a:noFill/>
        </p:spPr>
        <p:txBody>
          <a:bodyPr wrap="square">
            <a:spAutoFit/>
          </a:bodyPr>
          <a:lstStyle/>
          <a:p>
            <a:pPr>
              <a:lnSpc>
                <a:spcPct val="107000"/>
              </a:lnSpc>
              <a:spcAft>
                <a:spcPts val="800"/>
              </a:spcAft>
            </a:pPr>
            <a:r>
              <a:rPr lang="en-GB" sz="2400" dirty="0">
                <a:effectLst/>
                <a:latin typeface="Arial" panose="020B0604020202020204" pitchFamily="34" charset="0"/>
                <a:ea typeface="Calibri" panose="020F0502020204030204" pitchFamily="34" charset="0"/>
              </a:rPr>
              <a:t>Nehemiah 13:26</a:t>
            </a:r>
            <a:endParaRPr lang="en-GB" sz="2400" dirty="0">
              <a:effectLst/>
              <a:latin typeface="Calibri" panose="020F0502020204030204" pitchFamily="34" charset="0"/>
              <a:ea typeface="Calibri" panose="020F0502020204030204" pitchFamily="34" charset="0"/>
            </a:endParaRPr>
          </a:p>
          <a:p>
            <a:pPr>
              <a:lnSpc>
                <a:spcPct val="107000"/>
              </a:lnSpc>
              <a:spcAft>
                <a:spcPts val="800"/>
              </a:spcAft>
            </a:pPr>
            <a:r>
              <a:rPr lang="en-GB" sz="2400" b="1" baseline="30000" dirty="0">
                <a:solidFill>
                  <a:srgbClr val="000000"/>
                </a:solidFill>
                <a:effectLst/>
                <a:latin typeface="Segoe UI" panose="020B0502040204020203" pitchFamily="34" charset="0"/>
                <a:ea typeface="Calibri" panose="020F0502020204030204" pitchFamily="34" charset="0"/>
              </a:rPr>
              <a:t>26 </a:t>
            </a:r>
            <a:r>
              <a:rPr lang="en-GB" sz="2400" dirty="0">
                <a:solidFill>
                  <a:srgbClr val="000000"/>
                </a:solidFill>
                <a:effectLst/>
                <a:latin typeface="Segoe UI" panose="020B0502040204020203" pitchFamily="34" charset="0"/>
                <a:ea typeface="Calibri" panose="020F0502020204030204" pitchFamily="34" charset="0"/>
              </a:rPr>
              <a:t>Was it not because of marriages like these that Solomon king of Israel sinned? Among the many nations there was no king like him. He was loved by his God, and God made him king over all Israel, but even he was led into sin by foreign women.</a:t>
            </a:r>
            <a:endParaRPr lang="en-GB" sz="24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7B5783E5-884C-9FC3-1D23-8D8D2599A532}"/>
              </a:ext>
            </a:extLst>
          </p:cNvPr>
          <p:cNvSpPr txBox="1"/>
          <p:nvPr/>
        </p:nvSpPr>
        <p:spPr>
          <a:xfrm>
            <a:off x="144645" y="5939622"/>
            <a:ext cx="4970819" cy="830997"/>
          </a:xfrm>
          <a:prstGeom prst="rect">
            <a:avLst/>
          </a:prstGeom>
          <a:solidFill>
            <a:schemeClr val="tx1"/>
          </a:solidFill>
        </p:spPr>
        <p:txBody>
          <a:bodyPr wrap="square">
            <a:spAutoFit/>
          </a:bodyPr>
          <a:lstStyle/>
          <a:p>
            <a:r>
              <a:rPr lang="en-GB" sz="2400" dirty="0">
                <a:solidFill>
                  <a:schemeClr val="bg1"/>
                </a:solidFill>
              </a:rPr>
              <a:t>Question (1) </a:t>
            </a:r>
          </a:p>
          <a:p>
            <a:r>
              <a:rPr lang="en-GB" sz="2400" dirty="0">
                <a:solidFill>
                  <a:schemeClr val="bg1"/>
                </a:solidFill>
              </a:rPr>
              <a:t>Have you made any dodgy alliances? </a:t>
            </a:r>
          </a:p>
        </p:txBody>
      </p:sp>
    </p:spTree>
    <p:extLst>
      <p:ext uri="{BB962C8B-B14F-4D97-AF65-F5344CB8AC3E}">
        <p14:creationId xmlns:p14="http://schemas.microsoft.com/office/powerpoint/2010/main" val="36344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olomon offered a thousand burnt offerings at the altar. That night, in a dream, God said, ‘Ask for whatever you want me to give you.’ – Slide 2">
            <a:extLst>
              <a:ext uri="{FF2B5EF4-FFF2-40B4-BE49-F238E27FC236}">
                <a16:creationId xmlns:a16="http://schemas.microsoft.com/office/drawing/2014/main" id="{D37E5647-DAAE-5F2F-BEDB-568C5D4F4E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732"/>
          <a:stretch/>
        </p:blipFill>
        <p:spPr bwMode="auto">
          <a:xfrm>
            <a:off x="420909" y="709898"/>
            <a:ext cx="4718731" cy="2805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abernacle - Wikipedia">
            <a:extLst>
              <a:ext uri="{FF2B5EF4-FFF2-40B4-BE49-F238E27FC236}">
                <a16:creationId xmlns:a16="http://schemas.microsoft.com/office/drawing/2014/main" id="{D6C562DC-AA96-169D-4555-B0079C65F4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682"/>
          <a:stretch/>
        </p:blipFill>
        <p:spPr bwMode="auto">
          <a:xfrm>
            <a:off x="420909" y="3515236"/>
            <a:ext cx="4718730" cy="32982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E08D69A-8447-342F-6254-A8DDCDF48880}"/>
              </a:ext>
            </a:extLst>
          </p:cNvPr>
          <p:cNvSpPr txBox="1"/>
          <p:nvPr/>
        </p:nvSpPr>
        <p:spPr>
          <a:xfrm>
            <a:off x="5272857" y="0"/>
            <a:ext cx="6827886" cy="6001643"/>
          </a:xfrm>
          <a:prstGeom prst="rect">
            <a:avLst/>
          </a:prstGeom>
          <a:noFill/>
        </p:spPr>
        <p:txBody>
          <a:bodyPr wrap="square">
            <a:spAutoFit/>
          </a:bodyPr>
          <a:lstStyle/>
          <a:p>
            <a:r>
              <a:rPr lang="en-GB" sz="2400" dirty="0">
                <a:solidFill>
                  <a:srgbClr val="000000"/>
                </a:solidFill>
                <a:effectLst/>
                <a:latin typeface="system-ui"/>
                <a:ea typeface="Calibri" panose="020F0502020204030204" pitchFamily="34" charset="0"/>
              </a:rPr>
              <a:t>Deu 12:1-5</a:t>
            </a:r>
            <a:endParaRPr lang="en-GB" sz="2400" dirty="0">
              <a:effectLst/>
              <a:latin typeface="system-ui"/>
              <a:ea typeface="Calibri" panose="020F0502020204030204" pitchFamily="34" charset="0"/>
            </a:endParaRPr>
          </a:p>
          <a:p>
            <a:r>
              <a:rPr lang="en-GB" sz="2400" dirty="0">
                <a:solidFill>
                  <a:srgbClr val="000000"/>
                </a:solidFill>
                <a:effectLst/>
                <a:latin typeface="system-ui"/>
                <a:ea typeface="Calibri" panose="020F0502020204030204" pitchFamily="34" charset="0"/>
              </a:rPr>
              <a:t>These are the decrees and laws you must be careful to follow in the land that the </a:t>
            </a:r>
            <a:r>
              <a:rPr lang="en-GB" sz="2400" cap="small" dirty="0">
                <a:solidFill>
                  <a:srgbClr val="000000"/>
                </a:solidFill>
                <a:effectLst/>
                <a:latin typeface="system-ui"/>
                <a:ea typeface="Calibri" panose="020F0502020204030204" pitchFamily="34" charset="0"/>
              </a:rPr>
              <a:t>Lord</a:t>
            </a:r>
            <a:r>
              <a:rPr lang="en-GB" sz="2400" dirty="0">
                <a:solidFill>
                  <a:srgbClr val="000000"/>
                </a:solidFill>
                <a:effectLst/>
                <a:latin typeface="system-ui"/>
                <a:ea typeface="Calibri" panose="020F0502020204030204" pitchFamily="34" charset="0"/>
              </a:rPr>
              <a:t>, the God of your ancestors, has given you to possess—as long as you live in the land.</a:t>
            </a:r>
            <a:r>
              <a:rPr lang="en-GB" sz="2400" dirty="0">
                <a:effectLst/>
                <a:latin typeface="system-ui"/>
                <a:ea typeface="Calibri" panose="020F0502020204030204" pitchFamily="34" charset="0"/>
              </a:rPr>
              <a:t> </a:t>
            </a:r>
            <a:r>
              <a:rPr lang="en-GB" sz="2400" b="1" baseline="30000" dirty="0">
                <a:solidFill>
                  <a:srgbClr val="000000"/>
                </a:solidFill>
                <a:effectLst/>
                <a:latin typeface="system-ui"/>
                <a:ea typeface="Calibri" panose="020F0502020204030204" pitchFamily="34" charset="0"/>
              </a:rPr>
              <a:t>2 </a:t>
            </a:r>
            <a:r>
              <a:rPr lang="en-GB" sz="2400" u="sng" dirty="0">
                <a:solidFill>
                  <a:srgbClr val="000000"/>
                </a:solidFill>
                <a:effectLst/>
                <a:latin typeface="system-ui"/>
                <a:ea typeface="Calibri" panose="020F0502020204030204" pitchFamily="34" charset="0"/>
              </a:rPr>
              <a:t>Destroy completely all the places on the high mountains</a:t>
            </a:r>
            <a:r>
              <a:rPr lang="en-GB" sz="2400" dirty="0">
                <a:solidFill>
                  <a:srgbClr val="000000"/>
                </a:solidFill>
                <a:effectLst/>
                <a:latin typeface="system-ui"/>
                <a:ea typeface="Calibri" panose="020F0502020204030204" pitchFamily="34" charset="0"/>
              </a:rPr>
              <a:t>, on the hills and under every spreading tree, where the nations you are dispossessing worship their gods.</a:t>
            </a:r>
            <a:r>
              <a:rPr lang="en-GB" sz="2400" dirty="0">
                <a:effectLst/>
                <a:latin typeface="system-ui"/>
                <a:ea typeface="Calibri" panose="020F0502020204030204" pitchFamily="34" charset="0"/>
              </a:rPr>
              <a:t> </a:t>
            </a:r>
            <a:r>
              <a:rPr lang="en-GB" sz="2400" b="1" baseline="30000" dirty="0">
                <a:solidFill>
                  <a:srgbClr val="000000"/>
                </a:solidFill>
                <a:effectLst/>
                <a:latin typeface="system-ui"/>
                <a:ea typeface="Calibri" panose="020F0502020204030204" pitchFamily="34" charset="0"/>
              </a:rPr>
              <a:t>3 </a:t>
            </a:r>
            <a:r>
              <a:rPr lang="en-GB" sz="2400" dirty="0">
                <a:solidFill>
                  <a:srgbClr val="000000"/>
                </a:solidFill>
                <a:effectLst/>
                <a:latin typeface="system-ui"/>
                <a:ea typeface="Calibri" panose="020F0502020204030204" pitchFamily="34" charset="0"/>
              </a:rPr>
              <a:t>Break down their altars, smash their sacred stones and burn their Asherah poles in the fire; cut down the idols of their gods and wipe out their names from those places.</a:t>
            </a:r>
            <a:endParaRPr lang="en-GB" sz="2400" dirty="0">
              <a:effectLst/>
              <a:latin typeface="system-ui"/>
              <a:ea typeface="Calibri" panose="020F0502020204030204" pitchFamily="34" charset="0"/>
            </a:endParaRPr>
          </a:p>
          <a:p>
            <a:r>
              <a:rPr lang="en-GB" sz="2400" b="1" baseline="30000" dirty="0">
                <a:solidFill>
                  <a:srgbClr val="000000"/>
                </a:solidFill>
                <a:effectLst/>
                <a:latin typeface="system-ui"/>
                <a:ea typeface="Calibri" panose="020F0502020204030204" pitchFamily="34" charset="0"/>
              </a:rPr>
              <a:t>4 </a:t>
            </a:r>
            <a:r>
              <a:rPr lang="en-GB" sz="2400" u="sng" dirty="0">
                <a:solidFill>
                  <a:srgbClr val="000000"/>
                </a:solidFill>
                <a:effectLst/>
                <a:latin typeface="system-ui"/>
                <a:ea typeface="Calibri" panose="020F0502020204030204" pitchFamily="34" charset="0"/>
              </a:rPr>
              <a:t>You must not worship the </a:t>
            </a:r>
            <a:r>
              <a:rPr lang="en-GB" sz="2400" u="sng" cap="small" dirty="0">
                <a:solidFill>
                  <a:srgbClr val="000000"/>
                </a:solidFill>
                <a:effectLst/>
                <a:latin typeface="system-ui"/>
                <a:ea typeface="Calibri" panose="020F0502020204030204" pitchFamily="34" charset="0"/>
              </a:rPr>
              <a:t>Lord</a:t>
            </a:r>
            <a:r>
              <a:rPr lang="en-GB" sz="2400" u="sng" dirty="0">
                <a:solidFill>
                  <a:srgbClr val="000000"/>
                </a:solidFill>
                <a:effectLst/>
                <a:latin typeface="system-ui"/>
                <a:ea typeface="Calibri" panose="020F0502020204030204" pitchFamily="34" charset="0"/>
              </a:rPr>
              <a:t> your God in their way</a:t>
            </a:r>
            <a:r>
              <a:rPr lang="en-GB" sz="2400" dirty="0">
                <a:solidFill>
                  <a:srgbClr val="000000"/>
                </a:solidFill>
                <a:effectLst/>
                <a:latin typeface="system-ui"/>
                <a:ea typeface="Calibri" panose="020F0502020204030204" pitchFamily="34" charset="0"/>
              </a:rPr>
              <a:t>.</a:t>
            </a:r>
            <a:r>
              <a:rPr lang="en-GB" sz="2400" dirty="0">
                <a:effectLst/>
                <a:latin typeface="system-ui"/>
                <a:ea typeface="Calibri" panose="020F0502020204030204" pitchFamily="34" charset="0"/>
              </a:rPr>
              <a:t> </a:t>
            </a:r>
            <a:r>
              <a:rPr lang="en-GB" sz="2400" b="1" baseline="30000" dirty="0">
                <a:solidFill>
                  <a:srgbClr val="000000"/>
                </a:solidFill>
                <a:effectLst/>
                <a:latin typeface="system-ui"/>
                <a:ea typeface="Calibri" panose="020F0502020204030204" pitchFamily="34" charset="0"/>
              </a:rPr>
              <a:t>5 </a:t>
            </a:r>
            <a:r>
              <a:rPr lang="en-GB" sz="2400" u="sng" dirty="0">
                <a:solidFill>
                  <a:srgbClr val="000000"/>
                </a:solidFill>
                <a:effectLst/>
                <a:latin typeface="system-ui"/>
                <a:ea typeface="Calibri" panose="020F0502020204030204" pitchFamily="34" charset="0"/>
              </a:rPr>
              <a:t>But you are to seek the place the </a:t>
            </a:r>
            <a:r>
              <a:rPr lang="en-GB" sz="2400" u="sng" cap="small" dirty="0">
                <a:solidFill>
                  <a:srgbClr val="000000"/>
                </a:solidFill>
                <a:effectLst/>
                <a:latin typeface="system-ui"/>
                <a:ea typeface="Calibri" panose="020F0502020204030204" pitchFamily="34" charset="0"/>
              </a:rPr>
              <a:t>Lord</a:t>
            </a:r>
            <a:r>
              <a:rPr lang="en-GB" sz="2400" u="sng" dirty="0">
                <a:solidFill>
                  <a:srgbClr val="000000"/>
                </a:solidFill>
                <a:effectLst/>
                <a:latin typeface="system-ui"/>
                <a:ea typeface="Calibri" panose="020F0502020204030204" pitchFamily="34" charset="0"/>
              </a:rPr>
              <a:t> your God will choose</a:t>
            </a:r>
            <a:r>
              <a:rPr lang="en-GB" sz="2400" dirty="0">
                <a:solidFill>
                  <a:srgbClr val="000000"/>
                </a:solidFill>
                <a:effectLst/>
                <a:latin typeface="system-ui"/>
                <a:ea typeface="Calibri" panose="020F0502020204030204" pitchFamily="34" charset="0"/>
              </a:rPr>
              <a:t> from among all your tribes to put his Name there for his dwelling. </a:t>
            </a:r>
            <a:r>
              <a:rPr lang="en-GB" sz="2400" u="sng" dirty="0">
                <a:solidFill>
                  <a:srgbClr val="000000"/>
                </a:solidFill>
                <a:effectLst/>
                <a:latin typeface="system-ui"/>
                <a:ea typeface="Calibri" panose="020F0502020204030204" pitchFamily="34" charset="0"/>
              </a:rPr>
              <a:t>To that place you must go</a:t>
            </a:r>
            <a:endParaRPr lang="en-GB" sz="2400" dirty="0">
              <a:effectLst/>
              <a:latin typeface="system-ui"/>
              <a:ea typeface="Calibri" panose="020F0502020204030204" pitchFamily="34" charset="0"/>
            </a:endParaRPr>
          </a:p>
        </p:txBody>
      </p:sp>
      <p:sp>
        <p:nvSpPr>
          <p:cNvPr id="2" name="Title 1">
            <a:extLst>
              <a:ext uri="{FF2B5EF4-FFF2-40B4-BE49-F238E27FC236}">
                <a16:creationId xmlns:a16="http://schemas.microsoft.com/office/drawing/2014/main" id="{3558E6C6-F0A2-38AE-052E-5006A99A842D}"/>
              </a:ext>
            </a:extLst>
          </p:cNvPr>
          <p:cNvSpPr>
            <a:spLocks noGrp="1"/>
          </p:cNvSpPr>
          <p:nvPr>
            <p:ph type="title"/>
          </p:nvPr>
        </p:nvSpPr>
        <p:spPr>
          <a:xfrm>
            <a:off x="1369312" y="-264548"/>
            <a:ext cx="2824875" cy="1325563"/>
          </a:xfrm>
        </p:spPr>
        <p:txBody>
          <a:bodyPr/>
          <a:lstStyle/>
          <a:p>
            <a:r>
              <a:rPr lang="en-GB" dirty="0"/>
              <a:t>High Places</a:t>
            </a:r>
          </a:p>
        </p:txBody>
      </p:sp>
      <p:sp>
        <p:nvSpPr>
          <p:cNvPr id="4" name="TextBox 3">
            <a:extLst>
              <a:ext uri="{FF2B5EF4-FFF2-40B4-BE49-F238E27FC236}">
                <a16:creationId xmlns:a16="http://schemas.microsoft.com/office/drawing/2014/main" id="{C2F7ED99-92C4-5473-6321-B370819564EC}"/>
              </a:ext>
            </a:extLst>
          </p:cNvPr>
          <p:cNvSpPr txBox="1"/>
          <p:nvPr/>
        </p:nvSpPr>
        <p:spPr>
          <a:xfrm>
            <a:off x="7008627" y="5910045"/>
            <a:ext cx="4991106" cy="830997"/>
          </a:xfrm>
          <a:prstGeom prst="rect">
            <a:avLst/>
          </a:prstGeom>
          <a:solidFill>
            <a:schemeClr val="tx1"/>
          </a:solidFill>
        </p:spPr>
        <p:txBody>
          <a:bodyPr wrap="square">
            <a:spAutoFit/>
          </a:bodyPr>
          <a:lstStyle/>
          <a:p>
            <a:r>
              <a:rPr lang="en-GB" sz="2400" dirty="0">
                <a:solidFill>
                  <a:schemeClr val="bg1"/>
                </a:solidFill>
              </a:rPr>
              <a:t>Question (2)</a:t>
            </a:r>
          </a:p>
          <a:p>
            <a:r>
              <a:rPr lang="en-GB" sz="2400" dirty="0">
                <a:solidFill>
                  <a:schemeClr val="bg1"/>
                </a:solidFill>
              </a:rPr>
              <a:t>What are the high places in your life?</a:t>
            </a:r>
          </a:p>
        </p:txBody>
      </p:sp>
    </p:spTree>
    <p:extLst>
      <p:ext uri="{BB962C8B-B14F-4D97-AF65-F5344CB8AC3E}">
        <p14:creationId xmlns:p14="http://schemas.microsoft.com/office/powerpoint/2010/main" val="372024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wipe(down)">
                                      <p:cBhvr>
                                        <p:cTn id="11" dur="500"/>
                                        <p:tgtEl>
                                          <p:spTgt spid="205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F66A0-8D41-4F6D-C181-DA3A34B1C55A}"/>
              </a:ext>
            </a:extLst>
          </p:cNvPr>
          <p:cNvSpPr>
            <a:spLocks noGrp="1"/>
          </p:cNvSpPr>
          <p:nvPr>
            <p:ph type="title"/>
          </p:nvPr>
        </p:nvSpPr>
        <p:spPr/>
        <p:txBody>
          <a:bodyPr/>
          <a:lstStyle/>
          <a:p>
            <a:r>
              <a:rPr lang="en-GB" dirty="0"/>
              <a:t>Wholeheartedness (No exceptions)</a:t>
            </a:r>
          </a:p>
        </p:txBody>
      </p:sp>
      <p:pic>
        <p:nvPicPr>
          <p:cNvPr id="4098" name="Picture 2" descr="To All the Unhealed Hearts: 4 Stages to Heal Your Heart - Identity Magazine">
            <a:extLst>
              <a:ext uri="{FF2B5EF4-FFF2-40B4-BE49-F238E27FC236}">
                <a16:creationId xmlns:a16="http://schemas.microsoft.com/office/drawing/2014/main" id="{5777A6D5-8D15-DAFD-8485-7D17EB7C4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621" y="1434016"/>
            <a:ext cx="6410325" cy="4648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AEE37D4-9CB1-E5BC-F403-F53AF65CDC66}"/>
              </a:ext>
            </a:extLst>
          </p:cNvPr>
          <p:cNvSpPr txBox="1"/>
          <p:nvPr/>
        </p:nvSpPr>
        <p:spPr>
          <a:xfrm>
            <a:off x="7953154" y="5899412"/>
            <a:ext cx="4083794" cy="830997"/>
          </a:xfrm>
          <a:prstGeom prst="rect">
            <a:avLst/>
          </a:prstGeom>
          <a:solidFill>
            <a:schemeClr val="tx1"/>
          </a:solidFill>
        </p:spPr>
        <p:txBody>
          <a:bodyPr wrap="square">
            <a:spAutoFit/>
          </a:bodyPr>
          <a:lstStyle/>
          <a:p>
            <a:r>
              <a:rPr lang="en-GB" sz="2400" dirty="0">
                <a:solidFill>
                  <a:schemeClr val="bg1"/>
                </a:solidFill>
              </a:rPr>
              <a:t>Question (3)</a:t>
            </a:r>
          </a:p>
          <a:p>
            <a:r>
              <a:rPr lang="en-GB" sz="2400" dirty="0">
                <a:solidFill>
                  <a:schemeClr val="bg1"/>
                </a:solidFill>
              </a:rPr>
              <a:t>Do you have a divided heart?</a:t>
            </a:r>
          </a:p>
        </p:txBody>
      </p:sp>
    </p:spTree>
    <p:extLst>
      <p:ext uri="{BB962C8B-B14F-4D97-AF65-F5344CB8AC3E}">
        <p14:creationId xmlns:p14="http://schemas.microsoft.com/office/powerpoint/2010/main" val="232780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602300" y="1095091"/>
            <a:ext cx="11093259" cy="5699942"/>
          </a:xfrm>
        </p:spPr>
        <p:txBody>
          <a:bodyPr>
            <a:normAutofit/>
          </a:bodyPr>
          <a:lstStyle/>
          <a:p>
            <a:pPr marL="0" indent="0" algn="l">
              <a:buNone/>
            </a:pPr>
            <a:r>
              <a:rPr lang="en-GB" b="1" i="0" baseline="30000" dirty="0">
                <a:solidFill>
                  <a:schemeClr val="bg1"/>
                </a:solidFill>
                <a:effectLst/>
                <a:latin typeface="system-ui"/>
              </a:rPr>
              <a:t>4 </a:t>
            </a:r>
            <a:r>
              <a:rPr lang="en-GB" b="0" i="0" dirty="0">
                <a:solidFill>
                  <a:schemeClr val="bg1"/>
                </a:solidFill>
                <a:effectLst/>
                <a:latin typeface="system-ui"/>
              </a:rPr>
              <a:t>The king went to Gibeon to offer sacrifices, for that was the most important high place, and Solomon offered a thousand burnt offerings on that altar. </a:t>
            </a:r>
            <a:r>
              <a:rPr lang="en-GB" b="1" i="0" baseline="30000" dirty="0">
                <a:solidFill>
                  <a:schemeClr val="bg1"/>
                </a:solidFill>
                <a:effectLst/>
                <a:latin typeface="system-ui"/>
              </a:rPr>
              <a:t>5 </a:t>
            </a:r>
            <a:r>
              <a:rPr lang="en-GB" b="0" i="0" dirty="0">
                <a:solidFill>
                  <a:schemeClr val="bg1"/>
                </a:solidFill>
                <a:effectLst/>
                <a:latin typeface="system-ui"/>
              </a:rPr>
              <a:t>At Gibeon the </a:t>
            </a:r>
            <a:r>
              <a:rPr lang="en-GB" b="0" i="0" cap="small" dirty="0">
                <a:solidFill>
                  <a:schemeClr val="bg1"/>
                </a:solidFill>
                <a:effectLst/>
                <a:latin typeface="system-ui"/>
              </a:rPr>
              <a:t>Lord</a:t>
            </a:r>
            <a:r>
              <a:rPr lang="en-GB" b="0" i="0" dirty="0">
                <a:solidFill>
                  <a:schemeClr val="bg1"/>
                </a:solidFill>
                <a:effectLst/>
                <a:latin typeface="system-ui"/>
              </a:rPr>
              <a:t> appeared to Solomon during the night in a dream, and God said, “Ask for whatever you want me to give you.”</a:t>
            </a:r>
          </a:p>
        </p:txBody>
      </p:sp>
      <p:sp>
        <p:nvSpPr>
          <p:cNvPr id="6" name="Title 1">
            <a:extLst>
              <a:ext uri="{FF2B5EF4-FFF2-40B4-BE49-F238E27FC236}">
                <a16:creationId xmlns:a16="http://schemas.microsoft.com/office/drawing/2014/main" id="{7132176A-CA9C-5D02-5395-B4EA9A1FC22E}"/>
              </a:ext>
            </a:extLst>
          </p:cNvPr>
          <p:cNvSpPr>
            <a:spLocks noGrp="1"/>
          </p:cNvSpPr>
          <p:nvPr>
            <p:ph type="title"/>
          </p:nvPr>
        </p:nvSpPr>
        <p:spPr>
          <a:xfrm>
            <a:off x="891129" y="250151"/>
            <a:ext cx="10515600" cy="757331"/>
          </a:xfrm>
        </p:spPr>
        <p:txBody>
          <a:bodyPr/>
          <a:lstStyle/>
          <a:p>
            <a:pPr algn="ctr"/>
            <a:r>
              <a:rPr lang="en-GB" dirty="0">
                <a:solidFill>
                  <a:schemeClr val="bg1"/>
                </a:solidFill>
              </a:rPr>
              <a:t>1 Kings 3:4-9</a:t>
            </a:r>
          </a:p>
        </p:txBody>
      </p:sp>
      <p:pic>
        <p:nvPicPr>
          <p:cNvPr id="6146" name="Picture 2" descr="Solomon replied, ‘You have made me servant king in place of my father David. But I am only a little child and do not know how to carry out my duties to the people you have chosen. So give your servant wisdom to distinguish between right and wrong. For who is able to govern this great people of yours?’ – Slide 3">
            <a:extLst>
              <a:ext uri="{FF2B5EF4-FFF2-40B4-BE49-F238E27FC236}">
                <a16:creationId xmlns:a16="http://schemas.microsoft.com/office/drawing/2014/main" id="{5A019790-BAD0-55E3-E029-88CFC8072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687" y="3066936"/>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12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oshua and the Gibeonites | Bible Story">
            <a:extLst>
              <a:ext uri="{FF2B5EF4-FFF2-40B4-BE49-F238E27FC236}">
                <a16:creationId xmlns:a16="http://schemas.microsoft.com/office/drawing/2014/main" id="{FF845E10-4060-934E-2DDB-D1010B6E6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360" y="118482"/>
            <a:ext cx="5483307" cy="274165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fter becoming King, Solomon went to the most important high place at Gibeon to offer a sacrifice to God. – Slide 1">
            <a:extLst>
              <a:ext uri="{FF2B5EF4-FFF2-40B4-BE49-F238E27FC236}">
                <a16:creationId xmlns:a16="http://schemas.microsoft.com/office/drawing/2014/main" id="{3057CBB4-AD8C-C7CB-C2F7-7D6E08A184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245"/>
          <a:stretch/>
        </p:blipFill>
        <p:spPr bwMode="auto">
          <a:xfrm>
            <a:off x="906633" y="111233"/>
            <a:ext cx="4083572" cy="274890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Overflow — YFC Italia - Official Website">
            <a:extLst>
              <a:ext uri="{FF2B5EF4-FFF2-40B4-BE49-F238E27FC236}">
                <a16:creationId xmlns:a16="http://schemas.microsoft.com/office/drawing/2014/main" id="{B4A291EF-435F-3EB5-E555-181652C51D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6232" y="3114028"/>
            <a:ext cx="5468805" cy="353649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3613D4E-50F7-5B31-BB45-2F1F65C36BD6}"/>
              </a:ext>
            </a:extLst>
          </p:cNvPr>
          <p:cNvSpPr txBox="1"/>
          <p:nvPr/>
        </p:nvSpPr>
        <p:spPr>
          <a:xfrm>
            <a:off x="2998381" y="6127302"/>
            <a:ext cx="4494028" cy="523220"/>
          </a:xfrm>
          <a:prstGeom prst="rect">
            <a:avLst/>
          </a:prstGeom>
          <a:noFill/>
        </p:spPr>
        <p:txBody>
          <a:bodyPr wrap="square">
            <a:spAutoFit/>
          </a:bodyPr>
          <a:lstStyle/>
          <a:p>
            <a:r>
              <a:rPr lang="en-GB" sz="2800" b="1" dirty="0">
                <a:solidFill>
                  <a:schemeClr val="bg1"/>
                </a:solidFill>
                <a:effectLst/>
                <a:latin typeface="Calibri" panose="020F0502020204030204" pitchFamily="34" charset="0"/>
                <a:ea typeface="Calibri" panose="020F0502020204030204" pitchFamily="34" charset="0"/>
              </a:rPr>
              <a:t>Exuberant worship </a:t>
            </a:r>
            <a:endParaRPr lang="en-GB" sz="2800" dirty="0">
              <a:solidFill>
                <a:schemeClr val="bg1"/>
              </a:solidFill>
            </a:endParaRPr>
          </a:p>
        </p:txBody>
      </p:sp>
    </p:spTree>
    <p:extLst>
      <p:ext uri="{BB962C8B-B14F-4D97-AF65-F5344CB8AC3E}">
        <p14:creationId xmlns:p14="http://schemas.microsoft.com/office/powerpoint/2010/main" val="388334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wipe(down)">
                                      <p:cBhvr>
                                        <p:cTn id="11" dur="500"/>
                                        <p:tgtEl>
                                          <p:spTgt spid="512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32" fill="hold" nodeType="clickEffect">
                                  <p:stCondLst>
                                    <p:cond delay="0"/>
                                  </p:stCondLst>
                                  <p:childTnLst>
                                    <p:set>
                                      <p:cBhvr>
                                        <p:cTn id="15" dur="1" fill="hold">
                                          <p:stCondLst>
                                            <p:cond delay="0"/>
                                          </p:stCondLst>
                                        </p:cTn>
                                        <p:tgtEl>
                                          <p:spTgt spid="5128"/>
                                        </p:tgtEl>
                                        <p:attrNameLst>
                                          <p:attrName>style.visibility</p:attrName>
                                        </p:attrNameLst>
                                      </p:cBhvr>
                                      <p:to>
                                        <p:strVal val="visible"/>
                                      </p:to>
                                    </p:set>
                                    <p:animEffect transition="in" filter="circle(out)">
                                      <p:cBhvr>
                                        <p:cTn id="16" dur="2000"/>
                                        <p:tgtEl>
                                          <p:spTgt spid="5128"/>
                                        </p:tgtEl>
                                      </p:cBhvr>
                                    </p:animEffect>
                                  </p:childTnLst>
                                </p:cTn>
                              </p:par>
                              <p:par>
                                <p:cTn id="17" presetID="6" presetClass="entr" presetSubtype="3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out)">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8 Father's Day Prayers 2023 - Blessings for Dads">
            <a:extLst>
              <a:ext uri="{FF2B5EF4-FFF2-40B4-BE49-F238E27FC236}">
                <a16:creationId xmlns:a16="http://schemas.microsoft.com/office/drawing/2014/main" id="{4389ACA3-9192-CA39-A961-1889791B6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960040"/>
            <a:ext cx="6555967" cy="342549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Genie Original and Limited Edition Art - Artinsights Film Art Gallery">
            <a:extLst>
              <a:ext uri="{FF2B5EF4-FFF2-40B4-BE49-F238E27FC236}">
                <a16:creationId xmlns:a16="http://schemas.microsoft.com/office/drawing/2014/main" id="{26258D1C-D475-CFA2-E0F2-5D9ACBC874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663" y="1960040"/>
            <a:ext cx="3714750" cy="46577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EC7131-E8B8-4AA0-52E7-864B35DE7396}"/>
              </a:ext>
            </a:extLst>
          </p:cNvPr>
          <p:cNvSpPr txBox="1"/>
          <p:nvPr/>
        </p:nvSpPr>
        <p:spPr>
          <a:xfrm>
            <a:off x="498266" y="599692"/>
            <a:ext cx="4911934" cy="1055608"/>
          </a:xfrm>
          <a:prstGeom prst="wedgeRoundRectCallout">
            <a:avLst>
              <a:gd name="adj1" fmla="val -9574"/>
              <a:gd name="adj2" fmla="val -111784"/>
              <a:gd name="adj3" fmla="val 16667"/>
            </a:avLst>
          </a:prstGeom>
          <a:solidFill>
            <a:schemeClr val="tx1"/>
          </a:solidFill>
        </p:spPr>
        <p:txBody>
          <a:bodyPr wrap="square">
            <a:spAutoFit/>
          </a:bodyPr>
          <a:lstStyle/>
          <a:p>
            <a:r>
              <a:rPr lang="en-GB" sz="2800" b="0" i="0" dirty="0">
                <a:solidFill>
                  <a:schemeClr val="bg1"/>
                </a:solidFill>
                <a:effectLst/>
                <a:latin typeface="system-ui"/>
              </a:rPr>
              <a:t>“Ask for whatever you want me to give you.”</a:t>
            </a:r>
            <a:endParaRPr lang="en-GB" sz="2800" dirty="0">
              <a:solidFill>
                <a:schemeClr val="bg1"/>
              </a:solidFill>
            </a:endParaRPr>
          </a:p>
        </p:txBody>
      </p:sp>
      <p:sp>
        <p:nvSpPr>
          <p:cNvPr id="7" name="TextBox 6">
            <a:extLst>
              <a:ext uri="{FF2B5EF4-FFF2-40B4-BE49-F238E27FC236}">
                <a16:creationId xmlns:a16="http://schemas.microsoft.com/office/drawing/2014/main" id="{49CC3873-2C32-8668-E629-18E165BEC195}"/>
              </a:ext>
            </a:extLst>
          </p:cNvPr>
          <p:cNvSpPr txBox="1"/>
          <p:nvPr/>
        </p:nvSpPr>
        <p:spPr>
          <a:xfrm>
            <a:off x="5826791" y="5583346"/>
            <a:ext cx="3990604" cy="1096519"/>
          </a:xfrm>
          <a:prstGeom prst="rect">
            <a:avLst/>
          </a:prstGeom>
          <a:solidFill>
            <a:schemeClr val="tx1"/>
          </a:solidFill>
        </p:spPr>
        <p:txBody>
          <a:bodyPr wrap="square">
            <a:spAutoFit/>
          </a:bodyPr>
          <a:lstStyle/>
          <a:p>
            <a:pPr>
              <a:lnSpc>
                <a:spcPct val="107000"/>
              </a:lnSpc>
              <a:spcAft>
                <a:spcPts val="800"/>
              </a:spcAft>
            </a:pPr>
            <a:r>
              <a:rPr lang="en-GB" sz="2800" dirty="0">
                <a:solidFill>
                  <a:schemeClr val="bg1"/>
                </a:solidFill>
                <a:effectLst/>
                <a:latin typeface="Calibri" panose="020F0502020204030204" pitchFamily="34" charset="0"/>
                <a:ea typeface="Calibri" panose="020F0502020204030204" pitchFamily="34" charset="0"/>
              </a:rPr>
              <a:t>Question (4)</a:t>
            </a:r>
          </a:p>
          <a:p>
            <a:pPr>
              <a:lnSpc>
                <a:spcPct val="107000"/>
              </a:lnSpc>
              <a:spcAft>
                <a:spcPts val="800"/>
              </a:spcAft>
            </a:pPr>
            <a:r>
              <a:rPr lang="en-GB" sz="2800" dirty="0">
                <a:solidFill>
                  <a:schemeClr val="bg1"/>
                </a:solidFill>
                <a:latin typeface="Calibri" panose="020F0502020204030204" pitchFamily="34" charset="0"/>
                <a:ea typeface="Calibri" panose="020F0502020204030204" pitchFamily="34" charset="0"/>
              </a:rPr>
              <a:t>W</a:t>
            </a:r>
            <a:r>
              <a:rPr lang="en-GB" sz="2800" dirty="0">
                <a:solidFill>
                  <a:schemeClr val="bg1"/>
                </a:solidFill>
                <a:effectLst/>
                <a:latin typeface="Calibri" panose="020F0502020204030204" pitchFamily="34" charset="0"/>
                <a:ea typeface="Calibri" panose="020F0502020204030204" pitchFamily="34" charset="0"/>
              </a:rPr>
              <a:t>hat would you ask for? </a:t>
            </a:r>
          </a:p>
        </p:txBody>
      </p:sp>
    </p:spTree>
    <p:extLst>
      <p:ext uri="{BB962C8B-B14F-4D97-AF65-F5344CB8AC3E}">
        <p14:creationId xmlns:p14="http://schemas.microsoft.com/office/powerpoint/2010/main" val="95759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wipe(down)">
                                      <p:cBhvr>
                                        <p:cTn id="13" dur="500"/>
                                        <p:tgtEl>
                                          <p:spTgt spid="717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170"/>
                                        </p:tgtEl>
                                        <p:attrNameLst>
                                          <p:attrName>style.visibility</p:attrName>
                                        </p:attrNameLst>
                                      </p:cBhvr>
                                      <p:to>
                                        <p:strVal val="visible"/>
                                      </p:to>
                                    </p:set>
                                    <p:animEffect transition="in" filter="wipe(left)">
                                      <p:cBhvr>
                                        <p:cTn id="18"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3:6-9</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440043"/>
            <a:ext cx="10515600" cy="5125020"/>
          </a:xfrm>
        </p:spPr>
        <p:txBody>
          <a:bodyPr>
            <a:normAutofit/>
          </a:bodyPr>
          <a:lstStyle/>
          <a:p>
            <a:pPr marL="0" indent="0" algn="l">
              <a:buNone/>
            </a:pPr>
            <a:r>
              <a:rPr lang="en-GB" b="1" i="0" baseline="30000" dirty="0">
                <a:solidFill>
                  <a:schemeClr val="bg1"/>
                </a:solidFill>
                <a:effectLst/>
                <a:latin typeface="system-ui"/>
              </a:rPr>
              <a:t>6 </a:t>
            </a:r>
            <a:r>
              <a:rPr lang="en-GB" b="0" i="0" dirty="0">
                <a:solidFill>
                  <a:schemeClr val="bg1"/>
                </a:solidFill>
                <a:effectLst/>
                <a:latin typeface="system-ui"/>
              </a:rPr>
              <a:t>Solomon answered, “You have shown great kindness to your servant, my father David, because he was faithful to you and righteous and upright in heart. You have continued this great kindness to him and have given him a son to sit on his throne this very day.</a:t>
            </a:r>
          </a:p>
          <a:p>
            <a:pPr marL="0" indent="0" algn="l">
              <a:buNone/>
            </a:pPr>
            <a:r>
              <a:rPr lang="en-GB" b="1" i="0" baseline="30000" dirty="0">
                <a:solidFill>
                  <a:schemeClr val="bg1"/>
                </a:solidFill>
                <a:effectLst/>
                <a:latin typeface="system-ui"/>
              </a:rPr>
              <a:t>7 </a:t>
            </a:r>
            <a:r>
              <a:rPr lang="en-GB" b="0" i="0" dirty="0">
                <a:solidFill>
                  <a:schemeClr val="bg1"/>
                </a:solidFill>
                <a:effectLst/>
                <a:latin typeface="system-ui"/>
              </a:rPr>
              <a:t>“Now, </a:t>
            </a:r>
            <a:r>
              <a:rPr lang="en-GB" b="0" i="0" cap="small" dirty="0">
                <a:solidFill>
                  <a:schemeClr val="bg1"/>
                </a:solidFill>
                <a:effectLst/>
                <a:latin typeface="system-ui"/>
              </a:rPr>
              <a:t>Lord</a:t>
            </a:r>
            <a:r>
              <a:rPr lang="en-GB" b="0" i="0" dirty="0">
                <a:solidFill>
                  <a:schemeClr val="bg1"/>
                </a:solidFill>
                <a:effectLst/>
                <a:latin typeface="system-ui"/>
              </a:rPr>
              <a:t> my God, you have made your servant king in place of my father David. But I am only a little child and do not know how to carry out my duties. </a:t>
            </a:r>
            <a:r>
              <a:rPr lang="en-GB" b="1" i="0" baseline="30000" dirty="0">
                <a:solidFill>
                  <a:schemeClr val="bg1"/>
                </a:solidFill>
                <a:effectLst/>
                <a:latin typeface="system-ui"/>
              </a:rPr>
              <a:t>8 </a:t>
            </a:r>
            <a:r>
              <a:rPr lang="en-GB" b="0" i="0" dirty="0">
                <a:solidFill>
                  <a:schemeClr val="bg1"/>
                </a:solidFill>
                <a:effectLst/>
                <a:latin typeface="system-ui"/>
              </a:rPr>
              <a:t>Your servant is here among the people you have chosen, a great people, too numerous to count or number. </a:t>
            </a:r>
            <a:r>
              <a:rPr lang="en-GB" b="1" i="0" baseline="30000" dirty="0">
                <a:solidFill>
                  <a:schemeClr val="bg1"/>
                </a:solidFill>
                <a:effectLst/>
                <a:latin typeface="system-ui"/>
              </a:rPr>
              <a:t>9 </a:t>
            </a:r>
            <a:r>
              <a:rPr lang="en-GB" b="0" i="0" dirty="0">
                <a:solidFill>
                  <a:schemeClr val="bg1"/>
                </a:solidFill>
                <a:effectLst/>
                <a:latin typeface="system-ui"/>
              </a:rPr>
              <a:t>So give your servant a discerning heart to govern your people and to distinguish between right and wrong. For who is able to govern this great people of yours?”</a:t>
            </a:r>
          </a:p>
        </p:txBody>
      </p:sp>
    </p:spTree>
    <p:extLst>
      <p:ext uri="{BB962C8B-B14F-4D97-AF65-F5344CB8AC3E}">
        <p14:creationId xmlns:p14="http://schemas.microsoft.com/office/powerpoint/2010/main" val="2101406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e power of humility | Raizcorp">
            <a:extLst>
              <a:ext uri="{FF2B5EF4-FFF2-40B4-BE49-F238E27FC236}">
                <a16:creationId xmlns:a16="http://schemas.microsoft.com/office/drawing/2014/main" id="{21AE029E-6332-F3FB-A81B-2BB24C234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2" y="3499"/>
            <a:ext cx="10281752" cy="6854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602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DAAE-DB41-08AA-A9D1-BDC3DED03C9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ACCCB04-F1C0-585F-9EA3-38B069EECBFD}"/>
              </a:ext>
            </a:extLst>
          </p:cNvPr>
          <p:cNvSpPr>
            <a:spLocks noGrp="1"/>
          </p:cNvSpPr>
          <p:nvPr>
            <p:ph idx="1"/>
          </p:nvPr>
        </p:nvSpPr>
        <p:spPr/>
        <p:txBody>
          <a:bodyPr/>
          <a:lstStyle/>
          <a:p>
            <a:endParaRPr lang="en-GB"/>
          </a:p>
        </p:txBody>
      </p:sp>
      <p:pic>
        <p:nvPicPr>
          <p:cNvPr id="12290" name="Picture 2" descr="Short-Sightedness &amp; How An Eye Test Can Help - Adelaide City Optometrist">
            <a:extLst>
              <a:ext uri="{FF2B5EF4-FFF2-40B4-BE49-F238E27FC236}">
                <a16:creationId xmlns:a16="http://schemas.microsoft.com/office/drawing/2014/main" id="{F58409D5-BD84-11F1-F98B-84E1834FA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0"/>
            <a:ext cx="10274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904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5C9C-197C-71A5-8606-69D71E593CB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918A4C7-25C7-CE13-06BC-97369C1D3183}"/>
              </a:ext>
            </a:extLst>
          </p:cNvPr>
          <p:cNvSpPr>
            <a:spLocks noGrp="1"/>
          </p:cNvSpPr>
          <p:nvPr>
            <p:ph idx="1"/>
          </p:nvPr>
        </p:nvSpPr>
        <p:spPr/>
        <p:txBody>
          <a:bodyPr/>
          <a:lstStyle/>
          <a:p>
            <a:endParaRPr lang="en-GB"/>
          </a:p>
        </p:txBody>
      </p:sp>
      <p:pic>
        <p:nvPicPr>
          <p:cNvPr id="13314" name="Picture 2" descr="Praying for the Integrity of Justice - Daily Prayer">
            <a:extLst>
              <a:ext uri="{FF2B5EF4-FFF2-40B4-BE49-F238E27FC236}">
                <a16:creationId xmlns:a16="http://schemas.microsoft.com/office/drawing/2014/main" id="{A32A5376-9149-9DEE-B65E-C968D3D33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79" y="0"/>
            <a:ext cx="10271807" cy="6853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3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5003</TotalTime>
  <Words>2163</Words>
  <Application>Microsoft Macintosh PowerPoint</Application>
  <PresentationFormat>Widescreen</PresentationFormat>
  <Paragraphs>146</Paragraphs>
  <Slides>17</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Calibri Light</vt:lpstr>
      <vt:lpstr>Open Sans</vt:lpstr>
      <vt:lpstr>Roboto</vt:lpstr>
      <vt:lpstr>Segoe UI</vt:lpstr>
      <vt:lpstr>system-ui</vt:lpstr>
      <vt:lpstr>Office Theme</vt:lpstr>
      <vt:lpstr>The Kings Study </vt:lpstr>
      <vt:lpstr>Recap</vt:lpstr>
      <vt:lpstr>PowerPoint Presentation</vt:lpstr>
      <vt:lpstr>PowerPoint Presentation</vt:lpstr>
      <vt:lpstr>PowerPoint Presentation</vt:lpstr>
      <vt:lpstr>PowerPoint Presentation</vt:lpstr>
      <vt:lpstr>1 Kings 3:1-3</vt:lpstr>
      <vt:lpstr>Alliances</vt:lpstr>
      <vt:lpstr>High Places</vt:lpstr>
      <vt:lpstr>Wholeheartedness (No exceptions)</vt:lpstr>
      <vt:lpstr>1 Kings 3:4-9</vt:lpstr>
      <vt:lpstr>PowerPoint Presentation</vt:lpstr>
      <vt:lpstr>PowerPoint Presentation</vt:lpstr>
      <vt:lpstr>1 Kings 3:6-9</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3</cp:revision>
  <dcterms:created xsi:type="dcterms:W3CDTF">2023-06-21T11:14:23Z</dcterms:created>
  <dcterms:modified xsi:type="dcterms:W3CDTF">2023-07-20T11:24:18Z</dcterms:modified>
</cp:coreProperties>
</file>