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304" r:id="rId3"/>
    <p:sldId id="305" r:id="rId4"/>
    <p:sldId id="259" r:id="rId5"/>
    <p:sldId id="306" r:id="rId6"/>
    <p:sldId id="318" r:id="rId7"/>
    <p:sldId id="307" r:id="rId8"/>
    <p:sldId id="308" r:id="rId9"/>
    <p:sldId id="310" r:id="rId10"/>
    <p:sldId id="311" r:id="rId11"/>
    <p:sldId id="315" r:id="rId12"/>
    <p:sldId id="31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4" autoAdjust="0"/>
    <p:restoredTop sz="80153" autoAdjust="0"/>
  </p:normalViewPr>
  <p:slideViewPr>
    <p:cSldViewPr snapToGrid="0">
      <p:cViewPr varScale="1">
        <p:scale>
          <a:sx n="89" d="100"/>
          <a:sy n="89" d="100"/>
        </p:scale>
        <p:origin x="137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3DF686-F5CC-4DA2-8F19-6F9C879DCD19}" type="datetimeFigureOut">
              <a:rPr lang="en-GB" smtClean="0"/>
              <a:t>04/09/2023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A103C7-A3AB-456A-92E2-2F9339F8EE35}" type="slidenum">
              <a:rPr lang="en-GB" smtClean="0"/>
              <a:t>‹#›</a:t>
            </a:fld>
            <a:endParaRPr lang="en-GB"/>
          </a:p>
        </p:txBody>
      </p:sp>
    </p:spTree>
    <p:extLst>
      <p:ext uri="{BB962C8B-B14F-4D97-AF65-F5344CB8AC3E}">
        <p14:creationId xmlns:p14="http://schemas.microsoft.com/office/powerpoint/2010/main" val="26612296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Recap, look at Solomon’s request for wisdom, but focus on the wise ruling and </a:t>
            </a:r>
          </a:p>
        </p:txBody>
      </p:sp>
      <p:sp>
        <p:nvSpPr>
          <p:cNvPr id="4" name="Slide Number Placeholder 3"/>
          <p:cNvSpPr>
            <a:spLocks noGrp="1"/>
          </p:cNvSpPr>
          <p:nvPr>
            <p:ph type="sldNum" sz="quarter" idx="5"/>
          </p:nvPr>
        </p:nvSpPr>
        <p:spPr/>
        <p:txBody>
          <a:bodyPr/>
          <a:lstStyle/>
          <a:p>
            <a:fld id="{E5A103C7-A3AB-456A-92E2-2F9339F8EE35}" type="slidenum">
              <a:rPr lang="en-GB" smtClean="0"/>
              <a:t>1</a:t>
            </a:fld>
            <a:endParaRPr lang="en-GB"/>
          </a:p>
        </p:txBody>
      </p:sp>
    </p:spTree>
    <p:extLst>
      <p:ext uri="{BB962C8B-B14F-4D97-AF65-F5344CB8AC3E}">
        <p14:creationId xmlns:p14="http://schemas.microsoft.com/office/powerpoint/2010/main" val="42037339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dirty="0"/>
              <a:t>‘I am only a little child and do not know how to carry out my duties’ – Spanish. Are we okay if God using us means we look a little foolish?</a:t>
            </a:r>
          </a:p>
        </p:txBody>
      </p:sp>
      <p:sp>
        <p:nvSpPr>
          <p:cNvPr id="4" name="Slide Number Placeholder 3"/>
          <p:cNvSpPr>
            <a:spLocks noGrp="1"/>
          </p:cNvSpPr>
          <p:nvPr>
            <p:ph type="sldNum" sz="quarter" idx="5"/>
          </p:nvPr>
        </p:nvSpPr>
        <p:spPr/>
        <p:txBody>
          <a:bodyPr/>
          <a:lstStyle/>
          <a:p>
            <a:fld id="{E5A103C7-A3AB-456A-92E2-2F9339F8EE35}" type="slidenum">
              <a:rPr lang="en-GB" smtClean="0"/>
              <a:t>4</a:t>
            </a:fld>
            <a:endParaRPr lang="en-GB"/>
          </a:p>
        </p:txBody>
      </p:sp>
    </p:spTree>
    <p:extLst>
      <p:ext uri="{BB962C8B-B14F-4D97-AF65-F5344CB8AC3E}">
        <p14:creationId xmlns:p14="http://schemas.microsoft.com/office/powerpoint/2010/main" val="32691749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dirty="0"/>
              <a:t>God loves to pour his blessing into channels not only receptacles – what is our wish list dominated with – self-indulgence or what we need to glorify God?</a:t>
            </a:r>
          </a:p>
        </p:txBody>
      </p:sp>
      <p:sp>
        <p:nvSpPr>
          <p:cNvPr id="4" name="Slide Number Placeholder 3"/>
          <p:cNvSpPr>
            <a:spLocks noGrp="1"/>
          </p:cNvSpPr>
          <p:nvPr>
            <p:ph type="sldNum" sz="quarter" idx="5"/>
          </p:nvPr>
        </p:nvSpPr>
        <p:spPr/>
        <p:txBody>
          <a:bodyPr/>
          <a:lstStyle/>
          <a:p>
            <a:fld id="{E5A103C7-A3AB-456A-92E2-2F9339F8EE35}" type="slidenum">
              <a:rPr lang="en-GB" smtClean="0"/>
              <a:t>5</a:t>
            </a:fld>
            <a:endParaRPr lang="en-GB"/>
          </a:p>
        </p:txBody>
      </p:sp>
    </p:spTree>
    <p:extLst>
      <p:ext uri="{BB962C8B-B14F-4D97-AF65-F5344CB8AC3E}">
        <p14:creationId xmlns:p14="http://schemas.microsoft.com/office/powerpoint/2010/main" val="35728838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6</a:t>
            </a:fld>
            <a:endParaRPr lang="en-GB"/>
          </a:p>
        </p:txBody>
      </p:sp>
    </p:spTree>
    <p:extLst>
      <p:ext uri="{BB962C8B-B14F-4D97-AF65-F5344CB8AC3E}">
        <p14:creationId xmlns:p14="http://schemas.microsoft.com/office/powerpoint/2010/main" val="12633910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7</a:t>
            </a:fld>
            <a:endParaRPr lang="en-GB"/>
          </a:p>
        </p:txBody>
      </p:sp>
    </p:spTree>
    <p:extLst>
      <p:ext uri="{BB962C8B-B14F-4D97-AF65-F5344CB8AC3E}">
        <p14:creationId xmlns:p14="http://schemas.microsoft.com/office/powerpoint/2010/main" val="13880033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Might not have worked, but Solomon knew that it would. He depended on God’s wisdom and risked his reputation in the process.</a:t>
            </a:r>
          </a:p>
          <a:p>
            <a:r>
              <a:rPr lang="en-GB" dirty="0"/>
              <a:t>The judgements of God can seem strange, dangerous, or even foolish at times. Even the act of salvation through Jesus on the cross is deemed as ‘foolish’ to non-believers (1 Cor 1:18) Solomon is quite the dramatist here, he asks for the sword and then reveals what he will do with it. It was not for everyone to understand but the result was that the child was reunited with his mother. Our solutions don’t have to look perfect. </a:t>
            </a:r>
          </a:p>
          <a:p>
            <a:r>
              <a:rPr lang="en-GB" dirty="0"/>
              <a:t>Wouldn’t the other woman also cry out to save the baby? Solomon had wisdom – Isaiah 40:28</a:t>
            </a:r>
          </a:p>
          <a:p>
            <a:endParaRPr lang="en-GB" dirty="0"/>
          </a:p>
          <a:p>
            <a:endParaRPr lang="en-GB" dirty="0"/>
          </a:p>
          <a:p>
            <a:r>
              <a:rPr lang="en-GB" dirty="0"/>
              <a:t>How do you make decisions?  as a leader what do you do when difficult matters are brought before you? Do you judge by sight? We see Solomon make such a wise ruling here because he humbled himself and the wisdom of god was at work in his life. He was willing to stake his reputation. </a:t>
            </a:r>
          </a:p>
        </p:txBody>
      </p:sp>
      <p:sp>
        <p:nvSpPr>
          <p:cNvPr id="4" name="Slide Number Placeholder 3"/>
          <p:cNvSpPr>
            <a:spLocks noGrp="1"/>
          </p:cNvSpPr>
          <p:nvPr>
            <p:ph type="sldNum" sz="quarter" idx="5"/>
          </p:nvPr>
        </p:nvSpPr>
        <p:spPr/>
        <p:txBody>
          <a:bodyPr/>
          <a:lstStyle/>
          <a:p>
            <a:fld id="{E5A103C7-A3AB-456A-92E2-2F9339F8EE35}" type="slidenum">
              <a:rPr lang="en-GB" smtClean="0"/>
              <a:t>8</a:t>
            </a:fld>
            <a:endParaRPr lang="en-GB"/>
          </a:p>
        </p:txBody>
      </p:sp>
    </p:spTree>
    <p:extLst>
      <p:ext uri="{BB962C8B-B14F-4D97-AF65-F5344CB8AC3E}">
        <p14:creationId xmlns:p14="http://schemas.microsoft.com/office/powerpoint/2010/main" val="32092027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When Solomon says ‘bring me a sword’. He uses the sord not to divide but to decide who is the right mother. When there is a dispute do we always say ‘bring me a sword’, for the word of God is sharper than any sword (Hebrews 4:12) When we need wisdom or there’s a problem in front of us, is our first action to turn to Gods word. Some people use the scripture to divide, others for unity love and discernment.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An alternative to my natural reaction</a:t>
            </a:r>
          </a:p>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9</a:t>
            </a:fld>
            <a:endParaRPr lang="en-GB"/>
          </a:p>
        </p:txBody>
      </p:sp>
    </p:spTree>
    <p:extLst>
      <p:ext uri="{BB962C8B-B14F-4D97-AF65-F5344CB8AC3E}">
        <p14:creationId xmlns:p14="http://schemas.microsoft.com/office/powerpoint/2010/main" val="13567644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thing that always strikes me about this passage is that two prostitutes were able to come before the king with an issue. Now we are not sure if they definitely were prostitutes, in other translations they are recorded as two women. But in any case, as they are two women without husbands and with children they would have been in a very low standing in society. It’s striking that they were able to have an audience with the king.</a:t>
            </a:r>
          </a:p>
          <a:p>
            <a:endParaRPr lang="en-GB" dirty="0"/>
          </a:p>
          <a:p>
            <a:r>
              <a:rPr lang="en-GB" dirty="0"/>
              <a:t>But isn’t it even more incredible that we can come before God, present our issues to him and see his wisdom at work in our lives. Again, from Hebrews 4, we are told to come ‘boldly before the throne of grace’</a:t>
            </a:r>
          </a:p>
        </p:txBody>
      </p:sp>
      <p:sp>
        <p:nvSpPr>
          <p:cNvPr id="4" name="Slide Number Placeholder 3"/>
          <p:cNvSpPr>
            <a:spLocks noGrp="1"/>
          </p:cNvSpPr>
          <p:nvPr>
            <p:ph type="sldNum" sz="quarter" idx="5"/>
          </p:nvPr>
        </p:nvSpPr>
        <p:spPr/>
        <p:txBody>
          <a:bodyPr/>
          <a:lstStyle/>
          <a:p>
            <a:fld id="{E5A103C7-A3AB-456A-92E2-2F9339F8EE35}" type="slidenum">
              <a:rPr lang="en-GB" smtClean="0"/>
              <a:t>10</a:t>
            </a:fld>
            <a:endParaRPr lang="en-GB"/>
          </a:p>
        </p:txBody>
      </p:sp>
    </p:spTree>
    <p:extLst>
      <p:ext uri="{BB962C8B-B14F-4D97-AF65-F5344CB8AC3E}">
        <p14:creationId xmlns:p14="http://schemas.microsoft.com/office/powerpoint/2010/main" val="28652063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 character in the new testament disappoints us as much as Solomon, he wasted the gifts that god gave him. Though he accomplished much, he could have accomplished much more, his heart was led away from god in the end. His problem really centred around his personal relationships with his wives, and by the time we get to chapter 11, his heart with be turned away from God.</a:t>
            </a:r>
          </a:p>
        </p:txBody>
      </p:sp>
      <p:sp>
        <p:nvSpPr>
          <p:cNvPr id="4" name="Slide Number Placeholder 3"/>
          <p:cNvSpPr>
            <a:spLocks noGrp="1"/>
          </p:cNvSpPr>
          <p:nvPr>
            <p:ph type="sldNum" sz="quarter" idx="5"/>
          </p:nvPr>
        </p:nvSpPr>
        <p:spPr/>
        <p:txBody>
          <a:bodyPr/>
          <a:lstStyle/>
          <a:p>
            <a:fld id="{E5A103C7-A3AB-456A-92E2-2F9339F8EE35}" type="slidenum">
              <a:rPr lang="en-GB" smtClean="0"/>
              <a:t>11</a:t>
            </a:fld>
            <a:endParaRPr lang="en-GB"/>
          </a:p>
        </p:txBody>
      </p:sp>
    </p:spTree>
    <p:extLst>
      <p:ext uri="{BB962C8B-B14F-4D97-AF65-F5344CB8AC3E}">
        <p14:creationId xmlns:p14="http://schemas.microsoft.com/office/powerpoint/2010/main" val="36887940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9EF4E-82A0-BC31-F330-4085A84E8B8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55A262A-B93D-2A37-9B4C-0FE006EC9CE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2E1D275-228A-37F5-D52E-8CE82E46C613}"/>
              </a:ext>
            </a:extLst>
          </p:cNvPr>
          <p:cNvSpPr>
            <a:spLocks noGrp="1"/>
          </p:cNvSpPr>
          <p:nvPr>
            <p:ph type="dt" sz="half" idx="10"/>
          </p:nvPr>
        </p:nvSpPr>
        <p:spPr/>
        <p:txBody>
          <a:bodyPr/>
          <a:lstStyle/>
          <a:p>
            <a:fld id="{D8E62C7F-6FFB-4DF1-8D32-3A90871BCE46}" type="datetimeFigureOut">
              <a:rPr lang="en-GB" smtClean="0"/>
              <a:t>04/09/2023</a:t>
            </a:fld>
            <a:endParaRPr lang="en-GB"/>
          </a:p>
        </p:txBody>
      </p:sp>
      <p:sp>
        <p:nvSpPr>
          <p:cNvPr id="5" name="Footer Placeholder 4">
            <a:extLst>
              <a:ext uri="{FF2B5EF4-FFF2-40B4-BE49-F238E27FC236}">
                <a16:creationId xmlns:a16="http://schemas.microsoft.com/office/drawing/2014/main" id="{DEAAE93C-9C3B-A0C1-D21C-002573F3EFA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2D512C8-5DF8-9B24-08D3-06C223FEBCDD}"/>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3993349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63F26-CBBE-1C21-7BF7-8036D640D61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60C4F4A-E107-FA21-BBDF-82E5BD931AD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F326BDF-D6DF-98FE-DF44-3D347197F52D}"/>
              </a:ext>
            </a:extLst>
          </p:cNvPr>
          <p:cNvSpPr>
            <a:spLocks noGrp="1"/>
          </p:cNvSpPr>
          <p:nvPr>
            <p:ph type="dt" sz="half" idx="10"/>
          </p:nvPr>
        </p:nvSpPr>
        <p:spPr/>
        <p:txBody>
          <a:bodyPr/>
          <a:lstStyle/>
          <a:p>
            <a:fld id="{D8E62C7F-6FFB-4DF1-8D32-3A90871BCE46}" type="datetimeFigureOut">
              <a:rPr lang="en-GB" smtClean="0"/>
              <a:t>04/09/2023</a:t>
            </a:fld>
            <a:endParaRPr lang="en-GB"/>
          </a:p>
        </p:txBody>
      </p:sp>
      <p:sp>
        <p:nvSpPr>
          <p:cNvPr id="5" name="Footer Placeholder 4">
            <a:extLst>
              <a:ext uri="{FF2B5EF4-FFF2-40B4-BE49-F238E27FC236}">
                <a16:creationId xmlns:a16="http://schemas.microsoft.com/office/drawing/2014/main" id="{98F46C4F-2807-01ED-6627-A0536A89AC0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98A8BDA-F3A8-E5B8-1D8D-33AFFEBFD3C7}"/>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32659232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BBE76-E55F-8149-1EC2-B42F16149B3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BF7C9E2-BDE0-FF8F-BEF7-D58E019DD94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6389373-EB36-79C7-2E00-32353B4DCDF8}"/>
              </a:ext>
            </a:extLst>
          </p:cNvPr>
          <p:cNvSpPr>
            <a:spLocks noGrp="1"/>
          </p:cNvSpPr>
          <p:nvPr>
            <p:ph type="dt" sz="half" idx="10"/>
          </p:nvPr>
        </p:nvSpPr>
        <p:spPr/>
        <p:txBody>
          <a:bodyPr/>
          <a:lstStyle/>
          <a:p>
            <a:fld id="{D8E62C7F-6FFB-4DF1-8D32-3A90871BCE46}" type="datetimeFigureOut">
              <a:rPr lang="en-GB" smtClean="0"/>
              <a:t>04/09/2023</a:t>
            </a:fld>
            <a:endParaRPr lang="en-GB"/>
          </a:p>
        </p:txBody>
      </p:sp>
      <p:sp>
        <p:nvSpPr>
          <p:cNvPr id="5" name="Footer Placeholder 4">
            <a:extLst>
              <a:ext uri="{FF2B5EF4-FFF2-40B4-BE49-F238E27FC236}">
                <a16:creationId xmlns:a16="http://schemas.microsoft.com/office/drawing/2014/main" id="{5391F8EA-EDC2-C331-5093-22D6F11E468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DF6615D-2BBB-0FEF-89F3-52297DE83CEC}"/>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1480698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56C33-8C9B-B5EE-56DD-3FEDD0307D7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EEF2C24-B348-9DAE-A335-C424EB14A05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D96AB4C-2C7A-A5B1-76C9-1FA817AFD12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B48B9D5-AF37-6323-D1D3-063AE904ED47}"/>
              </a:ext>
            </a:extLst>
          </p:cNvPr>
          <p:cNvSpPr>
            <a:spLocks noGrp="1"/>
          </p:cNvSpPr>
          <p:nvPr>
            <p:ph type="dt" sz="half" idx="10"/>
          </p:nvPr>
        </p:nvSpPr>
        <p:spPr/>
        <p:txBody>
          <a:bodyPr/>
          <a:lstStyle/>
          <a:p>
            <a:fld id="{D8E62C7F-6FFB-4DF1-8D32-3A90871BCE46}" type="datetimeFigureOut">
              <a:rPr lang="en-GB" smtClean="0"/>
              <a:t>04/09/2023</a:t>
            </a:fld>
            <a:endParaRPr lang="en-GB"/>
          </a:p>
        </p:txBody>
      </p:sp>
      <p:sp>
        <p:nvSpPr>
          <p:cNvPr id="6" name="Footer Placeholder 5">
            <a:extLst>
              <a:ext uri="{FF2B5EF4-FFF2-40B4-BE49-F238E27FC236}">
                <a16:creationId xmlns:a16="http://schemas.microsoft.com/office/drawing/2014/main" id="{B7E36447-420C-7A86-1719-7D9FBC9B31B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56F3B02-0802-4BAC-1A00-399F123B831B}"/>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27908971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B81B7-6DD9-B50B-1BFA-D5E8A26F4FA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91F982-5CDA-4D28-3BA1-C9F37706AB2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0A557AE-AE2D-1A3A-712F-657D86AC7CB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5415A8D-39CC-2486-50E0-92B9D9BD201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CE059E6-5750-07B5-C982-7EB9100B835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BBFE92B-FF31-F8B7-CEAB-9793DEFF4F94}"/>
              </a:ext>
            </a:extLst>
          </p:cNvPr>
          <p:cNvSpPr>
            <a:spLocks noGrp="1"/>
          </p:cNvSpPr>
          <p:nvPr>
            <p:ph type="dt" sz="half" idx="10"/>
          </p:nvPr>
        </p:nvSpPr>
        <p:spPr/>
        <p:txBody>
          <a:bodyPr/>
          <a:lstStyle/>
          <a:p>
            <a:fld id="{D8E62C7F-6FFB-4DF1-8D32-3A90871BCE46}" type="datetimeFigureOut">
              <a:rPr lang="en-GB" smtClean="0"/>
              <a:t>04/09/2023</a:t>
            </a:fld>
            <a:endParaRPr lang="en-GB"/>
          </a:p>
        </p:txBody>
      </p:sp>
      <p:sp>
        <p:nvSpPr>
          <p:cNvPr id="8" name="Footer Placeholder 7">
            <a:extLst>
              <a:ext uri="{FF2B5EF4-FFF2-40B4-BE49-F238E27FC236}">
                <a16:creationId xmlns:a16="http://schemas.microsoft.com/office/drawing/2014/main" id="{B9301A4A-44D2-0ADE-B565-C5FE7501F99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67FCCFB-AC33-6EEE-A50E-E9AB86B7082C}"/>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20188759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B01B2-ED98-F001-C8F3-80A9D86E61F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863E90C-6FA7-23C8-F450-FC902C926510}"/>
              </a:ext>
            </a:extLst>
          </p:cNvPr>
          <p:cNvSpPr>
            <a:spLocks noGrp="1"/>
          </p:cNvSpPr>
          <p:nvPr>
            <p:ph type="dt" sz="half" idx="10"/>
          </p:nvPr>
        </p:nvSpPr>
        <p:spPr/>
        <p:txBody>
          <a:bodyPr/>
          <a:lstStyle/>
          <a:p>
            <a:fld id="{D8E62C7F-6FFB-4DF1-8D32-3A90871BCE46}" type="datetimeFigureOut">
              <a:rPr lang="en-GB" smtClean="0"/>
              <a:t>04/09/2023</a:t>
            </a:fld>
            <a:endParaRPr lang="en-GB"/>
          </a:p>
        </p:txBody>
      </p:sp>
      <p:sp>
        <p:nvSpPr>
          <p:cNvPr id="4" name="Footer Placeholder 3">
            <a:extLst>
              <a:ext uri="{FF2B5EF4-FFF2-40B4-BE49-F238E27FC236}">
                <a16:creationId xmlns:a16="http://schemas.microsoft.com/office/drawing/2014/main" id="{38E54C92-51C0-DF32-D724-B0A51F622D6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BFF1368-1CC5-1982-DB88-FD71D6113236}"/>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35139046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78A0AA1-8086-92F8-9F89-4C8F798B7FEB}"/>
              </a:ext>
            </a:extLst>
          </p:cNvPr>
          <p:cNvSpPr>
            <a:spLocks noGrp="1"/>
          </p:cNvSpPr>
          <p:nvPr>
            <p:ph type="dt" sz="half" idx="10"/>
          </p:nvPr>
        </p:nvSpPr>
        <p:spPr/>
        <p:txBody>
          <a:bodyPr/>
          <a:lstStyle/>
          <a:p>
            <a:fld id="{D8E62C7F-6FFB-4DF1-8D32-3A90871BCE46}" type="datetimeFigureOut">
              <a:rPr lang="en-GB" smtClean="0"/>
              <a:t>04/09/2023</a:t>
            </a:fld>
            <a:endParaRPr lang="en-GB"/>
          </a:p>
        </p:txBody>
      </p:sp>
      <p:sp>
        <p:nvSpPr>
          <p:cNvPr id="3" name="Footer Placeholder 2">
            <a:extLst>
              <a:ext uri="{FF2B5EF4-FFF2-40B4-BE49-F238E27FC236}">
                <a16:creationId xmlns:a16="http://schemas.microsoft.com/office/drawing/2014/main" id="{B9C1C765-AA61-F339-C7C9-3647D7032E7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850775E-201F-7A35-2B7B-7AC74C5160E1}"/>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3051001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C68A1-856B-5914-BFFE-5ADEA80F9D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D151B3C-8E38-2E5C-0DE4-ACD1A0AF4BA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50CF36F-F10D-51A1-8A6A-925F4E537D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C894DE-00CD-4EF7-C242-DF77AE70E338}"/>
              </a:ext>
            </a:extLst>
          </p:cNvPr>
          <p:cNvSpPr>
            <a:spLocks noGrp="1"/>
          </p:cNvSpPr>
          <p:nvPr>
            <p:ph type="dt" sz="half" idx="10"/>
          </p:nvPr>
        </p:nvSpPr>
        <p:spPr/>
        <p:txBody>
          <a:bodyPr/>
          <a:lstStyle/>
          <a:p>
            <a:fld id="{D8E62C7F-6FFB-4DF1-8D32-3A90871BCE46}" type="datetimeFigureOut">
              <a:rPr lang="en-GB" smtClean="0"/>
              <a:t>04/09/2023</a:t>
            </a:fld>
            <a:endParaRPr lang="en-GB"/>
          </a:p>
        </p:txBody>
      </p:sp>
      <p:sp>
        <p:nvSpPr>
          <p:cNvPr id="6" name="Footer Placeholder 5">
            <a:extLst>
              <a:ext uri="{FF2B5EF4-FFF2-40B4-BE49-F238E27FC236}">
                <a16:creationId xmlns:a16="http://schemas.microsoft.com/office/drawing/2014/main" id="{2B1C046D-86AC-A99E-243C-89A83B7D42A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A16A2BC-143A-CF64-1ED3-254D372F67DB}"/>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8906511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0C6D4-CC47-3F10-575D-E5629559A2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DA2DE71-2F85-6A62-985D-59148A41A4B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BD82C54-34A9-C228-81A9-24583B4E78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CCA67C1-C167-2121-163F-48A664103656}"/>
              </a:ext>
            </a:extLst>
          </p:cNvPr>
          <p:cNvSpPr>
            <a:spLocks noGrp="1"/>
          </p:cNvSpPr>
          <p:nvPr>
            <p:ph type="dt" sz="half" idx="10"/>
          </p:nvPr>
        </p:nvSpPr>
        <p:spPr/>
        <p:txBody>
          <a:bodyPr/>
          <a:lstStyle/>
          <a:p>
            <a:fld id="{D8E62C7F-6FFB-4DF1-8D32-3A90871BCE46}" type="datetimeFigureOut">
              <a:rPr lang="en-GB" smtClean="0"/>
              <a:t>04/09/2023</a:t>
            </a:fld>
            <a:endParaRPr lang="en-GB"/>
          </a:p>
        </p:txBody>
      </p:sp>
      <p:sp>
        <p:nvSpPr>
          <p:cNvPr id="6" name="Footer Placeholder 5">
            <a:extLst>
              <a:ext uri="{FF2B5EF4-FFF2-40B4-BE49-F238E27FC236}">
                <a16:creationId xmlns:a16="http://schemas.microsoft.com/office/drawing/2014/main" id="{645736A9-A339-61D0-6406-776D5D505C1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0A2D892-0AAE-57F6-FD38-E87A7CDFD04C}"/>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41009938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5CB0F-F69E-07D6-785B-67F6D6EA713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28CD41D-27DE-058D-3D6E-C7448B67231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330AE2D-FEC6-08F4-31CA-29067B478EFD}"/>
              </a:ext>
            </a:extLst>
          </p:cNvPr>
          <p:cNvSpPr>
            <a:spLocks noGrp="1"/>
          </p:cNvSpPr>
          <p:nvPr>
            <p:ph type="dt" sz="half" idx="10"/>
          </p:nvPr>
        </p:nvSpPr>
        <p:spPr/>
        <p:txBody>
          <a:bodyPr/>
          <a:lstStyle/>
          <a:p>
            <a:fld id="{D8E62C7F-6FFB-4DF1-8D32-3A90871BCE46}" type="datetimeFigureOut">
              <a:rPr lang="en-GB" smtClean="0"/>
              <a:t>04/09/2023</a:t>
            </a:fld>
            <a:endParaRPr lang="en-GB"/>
          </a:p>
        </p:txBody>
      </p:sp>
      <p:sp>
        <p:nvSpPr>
          <p:cNvPr id="5" name="Footer Placeholder 4">
            <a:extLst>
              <a:ext uri="{FF2B5EF4-FFF2-40B4-BE49-F238E27FC236}">
                <a16:creationId xmlns:a16="http://schemas.microsoft.com/office/drawing/2014/main" id="{70D3AB9F-B3AA-EB0E-73F0-6C74CCC0F43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CAEAB90-C45C-BCEE-7F23-9F9DE273871E}"/>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11248279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A9F98AF-125A-8935-BFC4-E4E4811C510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82F1509-AF51-D0E5-A6D8-E10B5C07D63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AA8C760-CE00-A5E1-FECF-66459723B348}"/>
              </a:ext>
            </a:extLst>
          </p:cNvPr>
          <p:cNvSpPr>
            <a:spLocks noGrp="1"/>
          </p:cNvSpPr>
          <p:nvPr>
            <p:ph type="dt" sz="half" idx="10"/>
          </p:nvPr>
        </p:nvSpPr>
        <p:spPr/>
        <p:txBody>
          <a:bodyPr/>
          <a:lstStyle/>
          <a:p>
            <a:fld id="{D8E62C7F-6FFB-4DF1-8D32-3A90871BCE46}" type="datetimeFigureOut">
              <a:rPr lang="en-GB" smtClean="0"/>
              <a:t>04/09/2023</a:t>
            </a:fld>
            <a:endParaRPr lang="en-GB"/>
          </a:p>
        </p:txBody>
      </p:sp>
      <p:sp>
        <p:nvSpPr>
          <p:cNvPr id="5" name="Footer Placeholder 4">
            <a:extLst>
              <a:ext uri="{FF2B5EF4-FFF2-40B4-BE49-F238E27FC236}">
                <a16:creationId xmlns:a16="http://schemas.microsoft.com/office/drawing/2014/main" id="{57525866-0E65-D528-DB5C-08347126E36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FA1F79A-7CA4-BC3F-9E56-802D06A9F194}"/>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20335033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CD06C4-7045-97CD-C858-9414BE771C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497B1AF-80EF-3353-A993-587D3800E2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A175E55-0822-691A-9CAF-A8C9698D271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E62C7F-6FFB-4DF1-8D32-3A90871BCE46}" type="datetimeFigureOut">
              <a:rPr lang="en-GB" smtClean="0"/>
              <a:t>04/09/2023</a:t>
            </a:fld>
            <a:endParaRPr lang="en-GB"/>
          </a:p>
        </p:txBody>
      </p:sp>
      <p:sp>
        <p:nvSpPr>
          <p:cNvPr id="5" name="Footer Placeholder 4">
            <a:extLst>
              <a:ext uri="{FF2B5EF4-FFF2-40B4-BE49-F238E27FC236}">
                <a16:creationId xmlns:a16="http://schemas.microsoft.com/office/drawing/2014/main" id="{FD091439-6534-FF3B-7EDC-FE14C39FB8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AFA0DF5-F9C0-685D-1873-A86BAF0F299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D99F4D-2E0F-4FAA-B6D3-462AF2262260}" type="slidenum">
              <a:rPr lang="en-GB" smtClean="0"/>
              <a:t>‹#›</a:t>
            </a:fld>
            <a:endParaRPr lang="en-GB"/>
          </a:p>
        </p:txBody>
      </p:sp>
    </p:spTree>
    <p:extLst>
      <p:ext uri="{BB962C8B-B14F-4D97-AF65-F5344CB8AC3E}">
        <p14:creationId xmlns:p14="http://schemas.microsoft.com/office/powerpoint/2010/main" val="24208427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14.png"/><Relationship Id="rId3" Type="http://schemas.openxmlformats.org/officeDocument/2006/relationships/image" Target="../media/image7.jpeg"/><Relationship Id="rId7" Type="http://schemas.openxmlformats.org/officeDocument/2006/relationships/image" Target="../media/image11.png"/><Relationship Id="rId12" Type="http://schemas.microsoft.com/office/2007/relationships/hdphoto" Target="../media/hdphoto3.wdp"/><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image" Target="../media/image10.jpeg"/><Relationship Id="rId11" Type="http://schemas.openxmlformats.org/officeDocument/2006/relationships/image" Target="../media/image13.png"/><Relationship Id="rId5" Type="http://schemas.openxmlformats.org/officeDocument/2006/relationships/image" Target="../media/image9.png"/><Relationship Id="rId10" Type="http://schemas.microsoft.com/office/2007/relationships/hdphoto" Target="../media/hdphoto2.wdp"/><Relationship Id="rId4" Type="http://schemas.openxmlformats.org/officeDocument/2006/relationships/image" Target="../media/image8.jpeg"/><Relationship Id="rId9" Type="http://schemas.openxmlformats.org/officeDocument/2006/relationships/image" Target="../media/image12.png"/><Relationship Id="rId14" Type="http://schemas.microsoft.com/office/2007/relationships/hdphoto" Target="../media/hdphoto4.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microsoft.com/office/2007/relationships/hdphoto" Target="../media/hdphoto5.wdp"/></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7.png"/><Relationship Id="rId1" Type="http://schemas.openxmlformats.org/officeDocument/2006/relationships/slideLayout" Target="../slideLayouts/slideLayout6.xml"/><Relationship Id="rId6" Type="http://schemas.openxmlformats.org/officeDocument/2006/relationships/image" Target="../media/image18.jpeg"/><Relationship Id="rId5" Type="http://schemas.openxmlformats.org/officeDocument/2006/relationships/image" Target="../media/image15.png"/><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072" name="Rectangle 2071">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0" name="Picture 6" descr="New Research Explores How Wisdom Is Different In Men And Women">
            <a:extLst>
              <a:ext uri="{FF2B5EF4-FFF2-40B4-BE49-F238E27FC236}">
                <a16:creationId xmlns:a16="http://schemas.microsoft.com/office/drawing/2014/main" id="{5681DF32-29F2-637D-DF5D-E89DC912A624}"/>
              </a:ext>
            </a:extLst>
          </p:cNvPr>
          <p:cNvPicPr>
            <a:picLocks noChangeAspect="1" noChangeArrowheads="1"/>
          </p:cNvPicPr>
          <p:nvPr/>
        </p:nvPicPr>
        <p:blipFill rotWithShape="1">
          <a:blip r:embed="rId3">
            <a:alphaModFix amt="50000"/>
            <a:extLst>
              <a:ext uri="{28A0092B-C50C-407E-A947-70E740481C1C}">
                <a14:useLocalDpi xmlns:a14="http://schemas.microsoft.com/office/drawing/2010/main" val="0"/>
              </a:ext>
            </a:extLst>
          </a:blip>
          <a:srcRect l="16444" r="1" b="1"/>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2B1E509-F955-F173-D0D0-218E139FD895}"/>
              </a:ext>
            </a:extLst>
          </p:cNvPr>
          <p:cNvSpPr>
            <a:spLocks noGrp="1"/>
          </p:cNvSpPr>
          <p:nvPr>
            <p:ph type="ctrTitle"/>
          </p:nvPr>
        </p:nvSpPr>
        <p:spPr>
          <a:xfrm>
            <a:off x="1524000" y="1122362"/>
            <a:ext cx="9144000" cy="2900518"/>
          </a:xfrm>
        </p:spPr>
        <p:txBody>
          <a:bodyPr>
            <a:normAutofit/>
          </a:bodyPr>
          <a:lstStyle/>
          <a:p>
            <a:r>
              <a:rPr lang="en-GB" dirty="0">
                <a:solidFill>
                  <a:srgbClr val="FFFFFF"/>
                </a:solidFill>
              </a:rPr>
              <a:t>A Wise Ruling</a:t>
            </a:r>
          </a:p>
        </p:txBody>
      </p:sp>
      <p:sp>
        <p:nvSpPr>
          <p:cNvPr id="3" name="Subtitle 2">
            <a:extLst>
              <a:ext uri="{FF2B5EF4-FFF2-40B4-BE49-F238E27FC236}">
                <a16:creationId xmlns:a16="http://schemas.microsoft.com/office/drawing/2014/main" id="{0F340449-25C1-7BE4-D216-E2BACB159E6D}"/>
              </a:ext>
            </a:extLst>
          </p:cNvPr>
          <p:cNvSpPr>
            <a:spLocks noGrp="1"/>
          </p:cNvSpPr>
          <p:nvPr>
            <p:ph type="subTitle" idx="1"/>
          </p:nvPr>
        </p:nvSpPr>
        <p:spPr>
          <a:xfrm>
            <a:off x="1524000" y="4159404"/>
            <a:ext cx="9144000" cy="1098395"/>
          </a:xfrm>
        </p:spPr>
        <p:txBody>
          <a:bodyPr>
            <a:normAutofit/>
          </a:bodyPr>
          <a:lstStyle/>
          <a:p>
            <a:r>
              <a:rPr lang="en-GB" dirty="0">
                <a:solidFill>
                  <a:srgbClr val="FFFFFF"/>
                </a:solidFill>
              </a:rPr>
              <a:t>The Kings Study - Episode 5</a:t>
            </a:r>
          </a:p>
          <a:p>
            <a:r>
              <a:rPr lang="en-GB" dirty="0">
                <a:solidFill>
                  <a:srgbClr val="FFFFFF"/>
                </a:solidFill>
              </a:rPr>
              <a:t>3</a:t>
            </a:r>
            <a:r>
              <a:rPr lang="en-GB" baseline="30000" dirty="0">
                <a:solidFill>
                  <a:srgbClr val="FFFFFF"/>
                </a:solidFill>
              </a:rPr>
              <a:t>rd</a:t>
            </a:r>
            <a:r>
              <a:rPr lang="en-GB" dirty="0">
                <a:solidFill>
                  <a:srgbClr val="FFFFFF"/>
                </a:solidFill>
              </a:rPr>
              <a:t> September 2023</a:t>
            </a:r>
          </a:p>
        </p:txBody>
      </p:sp>
    </p:spTree>
    <p:extLst>
      <p:ext uri="{BB962C8B-B14F-4D97-AF65-F5344CB8AC3E}">
        <p14:creationId xmlns:p14="http://schemas.microsoft.com/office/powerpoint/2010/main" val="17828911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2000"/>
                                  </p:stCondLst>
                                  <p:iterate type="lt">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4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Abishag | Bible Wiki | Fandom">
            <a:extLst>
              <a:ext uri="{FF2B5EF4-FFF2-40B4-BE49-F238E27FC236}">
                <a16:creationId xmlns:a16="http://schemas.microsoft.com/office/drawing/2014/main" id="{D8010B45-BF99-E689-580A-B3FF1CE7F0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4741739" cy="368256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10" descr="FreeBibleimages :: Solomon is crowned king :: Adonijah plots but David  chooses Solomon to be King (1 Kings 1 - 2)">
            <a:extLst>
              <a:ext uri="{FF2B5EF4-FFF2-40B4-BE49-F238E27FC236}">
                <a16:creationId xmlns:a16="http://schemas.microsoft.com/office/drawing/2014/main" id="{F575FA20-6DF6-6E24-EBC4-EDD2F2F191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31353" y="1"/>
            <a:ext cx="4916412" cy="368256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descr="1 Kings 1:28-53 David Appointed | If I Walked With Jesus">
            <a:extLst>
              <a:ext uri="{FF2B5EF4-FFF2-40B4-BE49-F238E27FC236}">
                <a16:creationId xmlns:a16="http://schemas.microsoft.com/office/drawing/2014/main" id="{FA1DFD37-4235-1B1B-BB4A-FE089546F2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4661" y="3053017"/>
            <a:ext cx="5010038" cy="375752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2" descr="Freebibleimages Solomon Is Crowned King Adonijah – Otosection">
            <a:extLst>
              <a:ext uri="{FF2B5EF4-FFF2-40B4-BE49-F238E27FC236}">
                <a16:creationId xmlns:a16="http://schemas.microsoft.com/office/drawing/2014/main" id="{87A68033-804C-182A-3B8B-A49060432A6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18689" y="3053017"/>
            <a:ext cx="5073311" cy="38049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8060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When David was close to death he told Solomon, ‘Be strong and obey God. If you keep his laws you will prosper.’ David reminded Solomon of the promise God had made him, ‘If you do what is right and are faithful with all your heart and soul, you will never fail to have a successor on the throne of Israel.’ – Slide 13">
            <a:extLst>
              <a:ext uri="{FF2B5EF4-FFF2-40B4-BE49-F238E27FC236}">
                <a16:creationId xmlns:a16="http://schemas.microsoft.com/office/drawing/2014/main" id="{2C58D2A3-298D-869D-2097-ED7CA8CDB89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5014"/>
          <a:stretch/>
        </p:blipFill>
        <p:spPr bwMode="auto">
          <a:xfrm>
            <a:off x="3208614" y="180690"/>
            <a:ext cx="6221263" cy="349881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BIBLE AS HISTORY: Abiathar the High Priest - Christian Publishing House Blog">
            <a:extLst>
              <a:ext uri="{FF2B5EF4-FFF2-40B4-BE49-F238E27FC236}">
                <a16:creationId xmlns:a16="http://schemas.microsoft.com/office/drawing/2014/main" id="{4612C192-7ECD-E7BB-EC55-06C55AA5461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593" t="3727" r="12544" b="58757"/>
          <a:stretch/>
        </p:blipFill>
        <p:spPr bwMode="auto">
          <a:xfrm>
            <a:off x="3496704" y="4294313"/>
            <a:ext cx="3328959" cy="215628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1 Kings 1 | Bible Teaching Notes">
            <a:extLst>
              <a:ext uri="{FF2B5EF4-FFF2-40B4-BE49-F238E27FC236}">
                <a16:creationId xmlns:a16="http://schemas.microsoft.com/office/drawing/2014/main" id="{F99F0FC5-2803-1A1A-0AB7-8FE4DD0EC8D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2363" r="4312" b="45238"/>
          <a:stretch/>
        </p:blipFill>
        <p:spPr bwMode="auto">
          <a:xfrm>
            <a:off x="77905" y="4294313"/>
            <a:ext cx="3328959" cy="215628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masa and His &quot;Blood Brothers&quot; in 2 Samuel • Bible Study With Randy">
            <a:extLst>
              <a:ext uri="{FF2B5EF4-FFF2-40B4-BE49-F238E27FC236}">
                <a16:creationId xmlns:a16="http://schemas.microsoft.com/office/drawing/2014/main" id="{9AAF7311-2780-61EC-2AAD-33D374C6A5F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3257" r="21665" b="45238"/>
          <a:stretch/>
        </p:blipFill>
        <p:spPr bwMode="auto">
          <a:xfrm>
            <a:off x="7016624" y="4294313"/>
            <a:ext cx="2562451" cy="215628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Living in that village was Shimei from the same clan as King Saul’s family who held bitter grudges against David. He pelted stones at David and his officials shouting, ‘Get out, get out, you murderer, you scoundrel!. God is repaying you for killing Saul’s family and Absalom will be king.’ – Slide 2">
            <a:extLst>
              <a:ext uri="{FF2B5EF4-FFF2-40B4-BE49-F238E27FC236}">
                <a16:creationId xmlns:a16="http://schemas.microsoft.com/office/drawing/2014/main" id="{58CC408D-3C82-23D7-72BD-B26B4515E21B}"/>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7682" r="14352"/>
          <a:stretch/>
        </p:blipFill>
        <p:spPr bwMode="auto">
          <a:xfrm>
            <a:off x="9770036" y="4294312"/>
            <a:ext cx="2241550" cy="215628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1 Kings 1 | Bible Teaching Notes">
            <a:extLst>
              <a:ext uri="{FF2B5EF4-FFF2-40B4-BE49-F238E27FC236}">
                <a16:creationId xmlns:a16="http://schemas.microsoft.com/office/drawing/2014/main" id="{324E04AD-2AF4-96CE-A51B-3F89B6B8F7B7}"/>
              </a:ext>
            </a:extLst>
          </p:cNvPr>
          <p:cNvPicPr>
            <a:picLocks noChangeAspect="1" noChangeArrowheads="1"/>
          </p:cNvPicPr>
          <p:nvPr/>
        </p:nvPicPr>
        <p:blipFill rotWithShape="1">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l="32363" r="4312" b="45238"/>
          <a:stretch/>
        </p:blipFill>
        <p:spPr bwMode="auto">
          <a:xfrm>
            <a:off x="77905" y="4294312"/>
            <a:ext cx="3328959" cy="215628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BIBLE AS HISTORY: Abiathar the High Priest - Christian Publishing House Blog">
            <a:extLst>
              <a:ext uri="{FF2B5EF4-FFF2-40B4-BE49-F238E27FC236}">
                <a16:creationId xmlns:a16="http://schemas.microsoft.com/office/drawing/2014/main" id="{B400E57A-6E3D-ACA6-90B1-121500E2FED3}"/>
              </a:ext>
            </a:extLst>
          </p:cNvPr>
          <p:cNvPicPr>
            <a:picLocks noChangeAspect="1" noChangeArrowheads="1"/>
          </p:cNvPicPr>
          <p:nvPr/>
        </p:nvPicPr>
        <p:blipFill rotWithShape="1">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l="2593" t="3727" r="12544" b="58757"/>
          <a:stretch/>
        </p:blipFill>
        <p:spPr bwMode="auto">
          <a:xfrm>
            <a:off x="3516372" y="4294312"/>
            <a:ext cx="3328959" cy="215628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Amasa and His &quot;Blood Brothers&quot; in 2 Samuel • Bible Study With Randy">
            <a:extLst>
              <a:ext uri="{FF2B5EF4-FFF2-40B4-BE49-F238E27FC236}">
                <a16:creationId xmlns:a16="http://schemas.microsoft.com/office/drawing/2014/main" id="{F4E40EBE-CDD2-0D23-C8B7-91BF567EB77E}"/>
              </a:ext>
            </a:extLst>
          </p:cNvPr>
          <p:cNvPicPr>
            <a:picLocks noChangeAspect="1" noChangeArrowheads="1"/>
          </p:cNvPicPr>
          <p:nvPr/>
        </p:nvPicPr>
        <p:blipFill rotWithShape="1">
          <a:blip r:embed="rId11">
            <a:extLst>
              <a:ext uri="{BEBA8EAE-BF5A-486C-A8C5-ECC9F3942E4B}">
                <a14:imgProps xmlns:a14="http://schemas.microsoft.com/office/drawing/2010/main">
                  <a14:imgLayer r:embed="rId12">
                    <a14:imgEffect>
                      <a14:artisticGlowEdges/>
                    </a14:imgEffect>
                  </a14:imgLayer>
                </a14:imgProps>
              </a:ext>
              <a:ext uri="{28A0092B-C50C-407E-A947-70E740481C1C}">
                <a14:useLocalDpi xmlns:a14="http://schemas.microsoft.com/office/drawing/2010/main" val="0"/>
              </a:ext>
            </a:extLst>
          </a:blip>
          <a:srcRect l="13257" r="21665" b="45238"/>
          <a:stretch/>
        </p:blipFill>
        <p:spPr bwMode="auto">
          <a:xfrm>
            <a:off x="7016623" y="4294312"/>
            <a:ext cx="2562451" cy="215628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Living in that village was Shimei from the same clan as King Saul’s family who held bitter grudges against David. He pelted stones at David and his officials shouting, ‘Get out, get out, you murderer, you scoundrel!. God is repaying you for killing Saul’s family and Absalom will be king.’ – Slide 2">
            <a:extLst>
              <a:ext uri="{FF2B5EF4-FFF2-40B4-BE49-F238E27FC236}">
                <a16:creationId xmlns:a16="http://schemas.microsoft.com/office/drawing/2014/main" id="{D8D96911-81A4-206D-D3CC-5E1BDFEA0922}"/>
              </a:ext>
            </a:extLst>
          </p:cNvPr>
          <p:cNvPicPr>
            <a:picLocks noChangeAspect="1" noChangeArrowheads="1"/>
          </p:cNvPicPr>
          <p:nvPr/>
        </p:nvPicPr>
        <p:blipFill rotWithShape="1">
          <a:blip r:embed="rId13">
            <a:extLst>
              <a:ext uri="{BEBA8EAE-BF5A-486C-A8C5-ECC9F3942E4B}">
                <a14:imgProps xmlns:a14="http://schemas.microsoft.com/office/drawing/2010/main">
                  <a14:imgLayer r:embed="rId14">
                    <a14:imgEffect>
                      <a14:saturation sat="0"/>
                    </a14:imgEffect>
                  </a14:imgLayer>
                </a14:imgProps>
              </a:ext>
              <a:ext uri="{28A0092B-C50C-407E-A947-70E740481C1C}">
                <a14:useLocalDpi xmlns:a14="http://schemas.microsoft.com/office/drawing/2010/main" val="0"/>
              </a:ext>
            </a:extLst>
          </a:blip>
          <a:srcRect l="7682" r="14352"/>
          <a:stretch/>
        </p:blipFill>
        <p:spPr bwMode="auto">
          <a:xfrm>
            <a:off x="9780077" y="4294312"/>
            <a:ext cx="2241550" cy="21562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5258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46F44-51F4-264F-4561-836BB83C2B96}"/>
              </a:ext>
            </a:extLst>
          </p:cNvPr>
          <p:cNvSpPr>
            <a:spLocks noGrp="1"/>
          </p:cNvSpPr>
          <p:nvPr>
            <p:ph type="title"/>
          </p:nvPr>
        </p:nvSpPr>
        <p:spPr>
          <a:xfrm>
            <a:off x="838200" y="20191"/>
            <a:ext cx="10515600" cy="1325563"/>
          </a:xfrm>
        </p:spPr>
        <p:txBody>
          <a:bodyPr/>
          <a:lstStyle/>
          <a:p>
            <a:pPr algn="ctr"/>
            <a:r>
              <a:rPr lang="en-GB" dirty="0">
                <a:solidFill>
                  <a:schemeClr val="bg1"/>
                </a:solidFill>
              </a:rPr>
              <a:t>1 Kings 3:6-9</a:t>
            </a:r>
          </a:p>
        </p:txBody>
      </p:sp>
      <p:sp>
        <p:nvSpPr>
          <p:cNvPr id="3" name="Content Placeholder 2">
            <a:extLst>
              <a:ext uri="{FF2B5EF4-FFF2-40B4-BE49-F238E27FC236}">
                <a16:creationId xmlns:a16="http://schemas.microsoft.com/office/drawing/2014/main" id="{52CBFDFC-42E5-FE41-B55A-F9FB5F5E41FA}"/>
              </a:ext>
            </a:extLst>
          </p:cNvPr>
          <p:cNvSpPr>
            <a:spLocks noGrp="1"/>
          </p:cNvSpPr>
          <p:nvPr>
            <p:ph idx="1"/>
          </p:nvPr>
        </p:nvSpPr>
        <p:spPr>
          <a:xfrm>
            <a:off x="838200" y="1440043"/>
            <a:ext cx="10515600" cy="5125020"/>
          </a:xfrm>
        </p:spPr>
        <p:txBody>
          <a:bodyPr>
            <a:normAutofit/>
          </a:bodyPr>
          <a:lstStyle/>
          <a:p>
            <a:pPr marL="0" indent="0" algn="l">
              <a:buNone/>
            </a:pPr>
            <a:r>
              <a:rPr lang="en-GB" b="1" i="0" baseline="30000" dirty="0">
                <a:solidFill>
                  <a:schemeClr val="bg1"/>
                </a:solidFill>
                <a:effectLst/>
                <a:latin typeface="system-ui"/>
              </a:rPr>
              <a:t>6 </a:t>
            </a:r>
            <a:r>
              <a:rPr lang="en-GB" b="0" i="0" dirty="0">
                <a:solidFill>
                  <a:schemeClr val="bg1"/>
                </a:solidFill>
                <a:effectLst/>
                <a:latin typeface="system-ui"/>
              </a:rPr>
              <a:t>Solomon answered, “You have shown great kindness to your servant, my father David, because he was faithful to you and righteous and upright in heart. You have continued this great kindness to him and have given him a son to sit on his throne this very day.</a:t>
            </a:r>
          </a:p>
          <a:p>
            <a:pPr marL="0" indent="0" algn="l">
              <a:buNone/>
            </a:pPr>
            <a:r>
              <a:rPr lang="en-GB" b="1" i="0" baseline="30000" dirty="0">
                <a:solidFill>
                  <a:schemeClr val="bg1"/>
                </a:solidFill>
                <a:effectLst/>
                <a:latin typeface="system-ui"/>
              </a:rPr>
              <a:t>7 </a:t>
            </a:r>
            <a:r>
              <a:rPr lang="en-GB" b="0" i="0" dirty="0">
                <a:solidFill>
                  <a:schemeClr val="bg1"/>
                </a:solidFill>
                <a:effectLst/>
                <a:latin typeface="system-ui"/>
              </a:rPr>
              <a:t>“Now, </a:t>
            </a:r>
            <a:r>
              <a:rPr lang="en-GB" b="0" i="0" cap="small" dirty="0">
                <a:solidFill>
                  <a:schemeClr val="bg1"/>
                </a:solidFill>
                <a:effectLst/>
                <a:latin typeface="system-ui"/>
              </a:rPr>
              <a:t>Lord</a:t>
            </a:r>
            <a:r>
              <a:rPr lang="en-GB" b="0" i="0" dirty="0">
                <a:solidFill>
                  <a:schemeClr val="bg1"/>
                </a:solidFill>
                <a:effectLst/>
                <a:latin typeface="system-ui"/>
              </a:rPr>
              <a:t> my God, you have made your servant king in place of my father David. </a:t>
            </a:r>
            <a:r>
              <a:rPr lang="en-GB" b="1" i="0" dirty="0">
                <a:solidFill>
                  <a:srgbClr val="FF0000"/>
                </a:solidFill>
                <a:effectLst/>
                <a:latin typeface="system-ui"/>
              </a:rPr>
              <a:t>But I am only a little child and do not know how to carry out my duties</a:t>
            </a:r>
            <a:r>
              <a:rPr lang="en-GB" b="0" i="0" dirty="0">
                <a:solidFill>
                  <a:srgbClr val="FF0000"/>
                </a:solidFill>
                <a:effectLst/>
                <a:latin typeface="system-ui"/>
              </a:rPr>
              <a:t>. </a:t>
            </a:r>
            <a:r>
              <a:rPr lang="en-GB" b="1" i="0" baseline="30000" dirty="0">
                <a:solidFill>
                  <a:schemeClr val="bg1"/>
                </a:solidFill>
                <a:effectLst/>
                <a:latin typeface="system-ui"/>
              </a:rPr>
              <a:t>8 </a:t>
            </a:r>
            <a:r>
              <a:rPr lang="en-GB" b="0" i="0" dirty="0">
                <a:solidFill>
                  <a:schemeClr val="bg1"/>
                </a:solidFill>
                <a:effectLst/>
                <a:latin typeface="system-ui"/>
              </a:rPr>
              <a:t>Your servant is here among the people you have chosen, a great people, too numerous to count or number. </a:t>
            </a:r>
            <a:r>
              <a:rPr lang="en-GB" b="1" i="0" baseline="30000" dirty="0">
                <a:solidFill>
                  <a:schemeClr val="bg1"/>
                </a:solidFill>
                <a:effectLst/>
                <a:latin typeface="system-ui"/>
              </a:rPr>
              <a:t>9 </a:t>
            </a:r>
            <a:r>
              <a:rPr lang="en-GB" b="0" i="0" dirty="0">
                <a:solidFill>
                  <a:schemeClr val="bg1"/>
                </a:solidFill>
                <a:effectLst/>
                <a:latin typeface="system-ui"/>
              </a:rPr>
              <a:t>So give your servant a discerning heart </a:t>
            </a:r>
            <a:r>
              <a:rPr lang="en-GB" b="1" i="0" dirty="0">
                <a:solidFill>
                  <a:srgbClr val="FF0000"/>
                </a:solidFill>
                <a:effectLst/>
                <a:latin typeface="system-ui"/>
              </a:rPr>
              <a:t>to govern your people </a:t>
            </a:r>
            <a:r>
              <a:rPr lang="en-GB" b="0" i="0" dirty="0">
                <a:solidFill>
                  <a:schemeClr val="bg1"/>
                </a:solidFill>
                <a:effectLst/>
                <a:latin typeface="system-ui"/>
              </a:rPr>
              <a:t>and to distinguish between right and wrong. For who is able to govern this </a:t>
            </a:r>
            <a:r>
              <a:rPr lang="en-GB" b="1" i="0" dirty="0">
                <a:solidFill>
                  <a:srgbClr val="FF0000"/>
                </a:solidFill>
                <a:effectLst/>
                <a:latin typeface="system-ui"/>
              </a:rPr>
              <a:t>great people </a:t>
            </a:r>
            <a:r>
              <a:rPr lang="en-GB" b="0" i="0" dirty="0">
                <a:solidFill>
                  <a:schemeClr val="bg1"/>
                </a:solidFill>
                <a:effectLst/>
                <a:latin typeface="system-ui"/>
              </a:rPr>
              <a:t>of yours?”</a:t>
            </a:r>
          </a:p>
        </p:txBody>
      </p:sp>
    </p:spTree>
    <p:extLst>
      <p:ext uri="{BB962C8B-B14F-4D97-AF65-F5344CB8AC3E}">
        <p14:creationId xmlns:p14="http://schemas.microsoft.com/office/powerpoint/2010/main" val="21014060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46F44-51F4-264F-4561-836BB83C2B96}"/>
              </a:ext>
            </a:extLst>
          </p:cNvPr>
          <p:cNvSpPr>
            <a:spLocks noGrp="1"/>
          </p:cNvSpPr>
          <p:nvPr>
            <p:ph type="title"/>
          </p:nvPr>
        </p:nvSpPr>
        <p:spPr>
          <a:xfrm>
            <a:off x="838200" y="20191"/>
            <a:ext cx="10515600" cy="1325563"/>
          </a:xfrm>
        </p:spPr>
        <p:txBody>
          <a:bodyPr/>
          <a:lstStyle/>
          <a:p>
            <a:pPr algn="ctr"/>
            <a:r>
              <a:rPr lang="en-GB" dirty="0">
                <a:solidFill>
                  <a:schemeClr val="bg1"/>
                </a:solidFill>
              </a:rPr>
              <a:t>1 Kings 3:10-15</a:t>
            </a:r>
          </a:p>
        </p:txBody>
      </p:sp>
      <p:sp>
        <p:nvSpPr>
          <p:cNvPr id="3" name="Content Placeholder 2">
            <a:extLst>
              <a:ext uri="{FF2B5EF4-FFF2-40B4-BE49-F238E27FC236}">
                <a16:creationId xmlns:a16="http://schemas.microsoft.com/office/drawing/2014/main" id="{52CBFDFC-42E5-FE41-B55A-F9FB5F5E41FA}"/>
              </a:ext>
            </a:extLst>
          </p:cNvPr>
          <p:cNvSpPr>
            <a:spLocks noGrp="1"/>
          </p:cNvSpPr>
          <p:nvPr>
            <p:ph idx="1"/>
          </p:nvPr>
        </p:nvSpPr>
        <p:spPr>
          <a:xfrm>
            <a:off x="838200" y="1440043"/>
            <a:ext cx="10515600" cy="5125020"/>
          </a:xfrm>
        </p:spPr>
        <p:txBody>
          <a:bodyPr>
            <a:normAutofit lnSpcReduction="10000"/>
          </a:bodyPr>
          <a:lstStyle/>
          <a:p>
            <a:pPr algn="l"/>
            <a:r>
              <a:rPr lang="en-GB" b="1" i="0" baseline="30000" dirty="0">
                <a:solidFill>
                  <a:schemeClr val="bg1"/>
                </a:solidFill>
                <a:effectLst/>
                <a:latin typeface="system-ui"/>
              </a:rPr>
              <a:t>10 </a:t>
            </a:r>
            <a:r>
              <a:rPr lang="en-GB" b="0" i="0" dirty="0">
                <a:solidFill>
                  <a:schemeClr val="bg1"/>
                </a:solidFill>
                <a:effectLst/>
                <a:latin typeface="system-ui"/>
              </a:rPr>
              <a:t>The Lord was </a:t>
            </a:r>
            <a:r>
              <a:rPr lang="en-GB" b="1" i="0" dirty="0">
                <a:solidFill>
                  <a:srgbClr val="FF0000"/>
                </a:solidFill>
                <a:effectLst/>
                <a:latin typeface="system-ui"/>
              </a:rPr>
              <a:t>pleased</a:t>
            </a:r>
            <a:r>
              <a:rPr lang="en-GB" b="0" i="0" dirty="0">
                <a:solidFill>
                  <a:schemeClr val="bg1"/>
                </a:solidFill>
                <a:effectLst/>
                <a:latin typeface="system-ui"/>
              </a:rPr>
              <a:t> that Solomon had asked for this. </a:t>
            </a:r>
            <a:r>
              <a:rPr lang="en-GB" b="1" i="0" baseline="30000" dirty="0">
                <a:solidFill>
                  <a:schemeClr val="bg1"/>
                </a:solidFill>
                <a:effectLst/>
                <a:latin typeface="system-ui"/>
              </a:rPr>
              <a:t>11 </a:t>
            </a:r>
            <a:r>
              <a:rPr lang="en-GB" b="0" i="0" dirty="0">
                <a:solidFill>
                  <a:schemeClr val="bg1"/>
                </a:solidFill>
                <a:effectLst/>
                <a:latin typeface="system-ui"/>
              </a:rPr>
              <a:t>So God said to him, “Since you have asked for this and not for long life or wealth for yourself, nor have asked for the death of your enemies but for discernment in administering justice, </a:t>
            </a:r>
            <a:r>
              <a:rPr lang="en-GB" b="1" i="0" baseline="30000" dirty="0">
                <a:solidFill>
                  <a:schemeClr val="bg1"/>
                </a:solidFill>
                <a:effectLst/>
                <a:latin typeface="system-ui"/>
              </a:rPr>
              <a:t>12 </a:t>
            </a:r>
            <a:r>
              <a:rPr lang="en-GB" b="0" i="0" dirty="0">
                <a:solidFill>
                  <a:schemeClr val="bg1"/>
                </a:solidFill>
                <a:effectLst/>
                <a:latin typeface="system-ui"/>
              </a:rPr>
              <a:t>I will do what you have asked. I will give you a wise and discerning heart, so that there will never have been anyone like you, nor will there ever be. </a:t>
            </a:r>
            <a:r>
              <a:rPr lang="en-GB" b="1" i="0" baseline="30000" dirty="0">
                <a:solidFill>
                  <a:schemeClr val="bg1"/>
                </a:solidFill>
                <a:effectLst/>
                <a:latin typeface="system-ui"/>
              </a:rPr>
              <a:t>13 </a:t>
            </a:r>
            <a:r>
              <a:rPr lang="en-GB" b="0" i="0" dirty="0">
                <a:solidFill>
                  <a:schemeClr val="bg1"/>
                </a:solidFill>
                <a:effectLst/>
                <a:latin typeface="system-ui"/>
              </a:rPr>
              <a:t>Moreover, I will give you what you have not asked for—both wealth and honor—so that in your lifetime you will have no equal among kings. </a:t>
            </a:r>
            <a:r>
              <a:rPr lang="en-GB" b="1" i="0" baseline="30000" dirty="0">
                <a:solidFill>
                  <a:schemeClr val="bg1"/>
                </a:solidFill>
                <a:effectLst/>
                <a:latin typeface="system-ui"/>
              </a:rPr>
              <a:t>14 </a:t>
            </a:r>
            <a:r>
              <a:rPr lang="en-GB" b="0" i="0" dirty="0">
                <a:solidFill>
                  <a:schemeClr val="bg1"/>
                </a:solidFill>
                <a:effectLst/>
                <a:latin typeface="system-ui"/>
              </a:rPr>
              <a:t>And if you walk in obedience to me and keep my decrees and commands as David your father did, I will give you a long life.” </a:t>
            </a:r>
            <a:r>
              <a:rPr lang="en-GB" b="1" i="0" baseline="30000" dirty="0">
                <a:solidFill>
                  <a:schemeClr val="bg1"/>
                </a:solidFill>
                <a:effectLst/>
                <a:latin typeface="system-ui"/>
              </a:rPr>
              <a:t>15 </a:t>
            </a:r>
            <a:r>
              <a:rPr lang="en-GB" b="0" i="0" dirty="0">
                <a:solidFill>
                  <a:schemeClr val="bg1"/>
                </a:solidFill>
                <a:effectLst/>
                <a:latin typeface="system-ui"/>
              </a:rPr>
              <a:t>Then Solomon awoke—and he realized it had been a dream.</a:t>
            </a:r>
          </a:p>
          <a:p>
            <a:pPr algn="l"/>
            <a:r>
              <a:rPr lang="en-GB" b="0" i="0" dirty="0">
                <a:solidFill>
                  <a:schemeClr val="bg1"/>
                </a:solidFill>
                <a:effectLst/>
                <a:latin typeface="system-ui"/>
              </a:rPr>
              <a:t>He returned to Jerusalem, stood before the ark of the Lord’s covenant and sacrificed burnt offerings and fellowship offerings. Then he gave a feast for all his court.</a:t>
            </a:r>
          </a:p>
        </p:txBody>
      </p:sp>
    </p:spTree>
    <p:extLst>
      <p:ext uri="{BB962C8B-B14F-4D97-AF65-F5344CB8AC3E}">
        <p14:creationId xmlns:p14="http://schemas.microsoft.com/office/powerpoint/2010/main" val="7049312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46F44-51F4-264F-4561-836BB83C2B96}"/>
              </a:ext>
            </a:extLst>
          </p:cNvPr>
          <p:cNvSpPr>
            <a:spLocks noGrp="1"/>
          </p:cNvSpPr>
          <p:nvPr>
            <p:ph type="title"/>
          </p:nvPr>
        </p:nvSpPr>
        <p:spPr>
          <a:xfrm>
            <a:off x="838200" y="20191"/>
            <a:ext cx="10515600" cy="1325563"/>
          </a:xfrm>
        </p:spPr>
        <p:txBody>
          <a:bodyPr/>
          <a:lstStyle/>
          <a:p>
            <a:pPr algn="ctr"/>
            <a:r>
              <a:rPr lang="en-GB" dirty="0">
                <a:solidFill>
                  <a:schemeClr val="bg1"/>
                </a:solidFill>
              </a:rPr>
              <a:t>1 Kings 3:16-28 – A wise ruling</a:t>
            </a:r>
          </a:p>
        </p:txBody>
      </p:sp>
      <p:sp>
        <p:nvSpPr>
          <p:cNvPr id="3" name="Content Placeholder 2">
            <a:extLst>
              <a:ext uri="{FF2B5EF4-FFF2-40B4-BE49-F238E27FC236}">
                <a16:creationId xmlns:a16="http://schemas.microsoft.com/office/drawing/2014/main" id="{52CBFDFC-42E5-FE41-B55A-F9FB5F5E41FA}"/>
              </a:ext>
            </a:extLst>
          </p:cNvPr>
          <p:cNvSpPr>
            <a:spLocks noGrp="1"/>
          </p:cNvSpPr>
          <p:nvPr>
            <p:ph idx="1"/>
          </p:nvPr>
        </p:nvSpPr>
        <p:spPr>
          <a:xfrm>
            <a:off x="285403" y="1157410"/>
            <a:ext cx="11621193" cy="5680399"/>
          </a:xfrm>
        </p:spPr>
        <p:txBody>
          <a:bodyPr>
            <a:normAutofit lnSpcReduction="10000"/>
          </a:bodyPr>
          <a:lstStyle/>
          <a:p>
            <a:pPr algn="l"/>
            <a:r>
              <a:rPr lang="en-GB" b="1" i="0" baseline="30000" dirty="0">
                <a:solidFill>
                  <a:schemeClr val="bg1"/>
                </a:solidFill>
                <a:effectLst/>
                <a:latin typeface="system-ui"/>
              </a:rPr>
              <a:t>16 </a:t>
            </a:r>
            <a:r>
              <a:rPr lang="en-GB" b="0" i="0" dirty="0">
                <a:solidFill>
                  <a:schemeClr val="bg1"/>
                </a:solidFill>
                <a:effectLst/>
                <a:latin typeface="system-ui"/>
              </a:rPr>
              <a:t>Now two prostitutes </a:t>
            </a:r>
            <a:r>
              <a:rPr lang="en-GB" b="1" i="0" dirty="0">
                <a:solidFill>
                  <a:srgbClr val="FF0000"/>
                </a:solidFill>
                <a:effectLst/>
                <a:latin typeface="system-ui"/>
              </a:rPr>
              <a:t>came to the king and stood before him</a:t>
            </a:r>
            <a:r>
              <a:rPr lang="en-GB" b="0" i="0" dirty="0">
                <a:solidFill>
                  <a:schemeClr val="bg1"/>
                </a:solidFill>
                <a:effectLst/>
                <a:latin typeface="system-ui"/>
              </a:rPr>
              <a:t>. </a:t>
            </a:r>
            <a:r>
              <a:rPr lang="en-GB" b="1" i="0" baseline="30000" dirty="0">
                <a:solidFill>
                  <a:schemeClr val="bg1"/>
                </a:solidFill>
                <a:effectLst/>
                <a:latin typeface="system-ui"/>
              </a:rPr>
              <a:t>17 </a:t>
            </a:r>
            <a:r>
              <a:rPr lang="en-GB" b="0" i="0" dirty="0">
                <a:solidFill>
                  <a:schemeClr val="bg1"/>
                </a:solidFill>
                <a:effectLst/>
                <a:latin typeface="system-ui"/>
              </a:rPr>
              <a:t>One of them said, “Pardon me, my lord. This woman and I live in the same house, and I had a baby while she was there with me. </a:t>
            </a:r>
            <a:r>
              <a:rPr lang="en-GB" b="1" i="0" baseline="30000" dirty="0">
                <a:solidFill>
                  <a:schemeClr val="bg1"/>
                </a:solidFill>
                <a:effectLst/>
                <a:latin typeface="system-ui"/>
              </a:rPr>
              <a:t>18 </a:t>
            </a:r>
            <a:r>
              <a:rPr lang="en-GB" b="0" i="0" dirty="0">
                <a:solidFill>
                  <a:schemeClr val="bg1"/>
                </a:solidFill>
                <a:effectLst/>
                <a:latin typeface="system-ui"/>
              </a:rPr>
              <a:t>The third day after my child was born, this woman also had a baby. We were alone; there was no one in the house but the two of us.</a:t>
            </a:r>
          </a:p>
          <a:p>
            <a:pPr algn="l"/>
            <a:r>
              <a:rPr lang="en-GB" b="1" i="0" baseline="30000" dirty="0">
                <a:solidFill>
                  <a:schemeClr val="bg1"/>
                </a:solidFill>
                <a:effectLst/>
                <a:latin typeface="system-ui"/>
              </a:rPr>
              <a:t>19 </a:t>
            </a:r>
            <a:r>
              <a:rPr lang="en-GB" b="0" i="0" dirty="0">
                <a:solidFill>
                  <a:schemeClr val="bg1"/>
                </a:solidFill>
                <a:effectLst/>
                <a:latin typeface="system-ui"/>
              </a:rPr>
              <a:t>“During the night this woman’s son died because she lay on him. </a:t>
            </a:r>
            <a:r>
              <a:rPr lang="en-GB" b="1" i="0" baseline="30000" dirty="0">
                <a:solidFill>
                  <a:schemeClr val="bg1"/>
                </a:solidFill>
                <a:effectLst/>
                <a:latin typeface="system-ui"/>
              </a:rPr>
              <a:t>20 </a:t>
            </a:r>
            <a:r>
              <a:rPr lang="en-GB" b="0" i="0" dirty="0">
                <a:solidFill>
                  <a:schemeClr val="bg1"/>
                </a:solidFill>
                <a:effectLst/>
                <a:latin typeface="system-ui"/>
              </a:rPr>
              <a:t>So she got up in the middle of the night and took my son from my side while I your servant was asleep. She put him by her breast and put her dead son by my breast. </a:t>
            </a:r>
            <a:r>
              <a:rPr lang="en-GB" b="1" i="0" baseline="30000" dirty="0">
                <a:solidFill>
                  <a:schemeClr val="bg1"/>
                </a:solidFill>
                <a:effectLst/>
                <a:latin typeface="system-ui"/>
              </a:rPr>
              <a:t>21 </a:t>
            </a:r>
            <a:r>
              <a:rPr lang="en-GB" b="0" i="0" dirty="0">
                <a:solidFill>
                  <a:schemeClr val="bg1"/>
                </a:solidFill>
                <a:effectLst/>
                <a:latin typeface="system-ui"/>
              </a:rPr>
              <a:t>The next morning, I got up to nurse my son—and he was dead! But when I looked at him closely in the morning light, I saw that it wasn’t the son I had borne.”</a:t>
            </a:r>
          </a:p>
          <a:p>
            <a:pPr algn="l"/>
            <a:r>
              <a:rPr lang="en-GB" b="1" i="0" baseline="30000" dirty="0">
                <a:solidFill>
                  <a:schemeClr val="bg1"/>
                </a:solidFill>
                <a:effectLst/>
                <a:latin typeface="system-ui"/>
              </a:rPr>
              <a:t>22 </a:t>
            </a:r>
            <a:r>
              <a:rPr lang="en-GB" b="0" i="0" dirty="0">
                <a:solidFill>
                  <a:schemeClr val="bg1"/>
                </a:solidFill>
                <a:effectLst/>
                <a:latin typeface="system-ui"/>
              </a:rPr>
              <a:t>The other woman said, “No! The living one is my son; the dead one is yours.”</a:t>
            </a:r>
          </a:p>
          <a:p>
            <a:pPr algn="l"/>
            <a:r>
              <a:rPr lang="en-GB" b="0" i="0" dirty="0">
                <a:solidFill>
                  <a:schemeClr val="bg1"/>
                </a:solidFill>
                <a:effectLst/>
                <a:latin typeface="system-ui"/>
              </a:rPr>
              <a:t>But the first one insisted, “No! The dead one is yours; the living one is mine.” And so they argued before the king.</a:t>
            </a:r>
          </a:p>
        </p:txBody>
      </p:sp>
    </p:spTree>
    <p:extLst>
      <p:ext uri="{BB962C8B-B14F-4D97-AF65-F5344CB8AC3E}">
        <p14:creationId xmlns:p14="http://schemas.microsoft.com/office/powerpoint/2010/main" val="31048205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46F44-51F4-264F-4561-836BB83C2B96}"/>
              </a:ext>
            </a:extLst>
          </p:cNvPr>
          <p:cNvSpPr>
            <a:spLocks noGrp="1"/>
          </p:cNvSpPr>
          <p:nvPr>
            <p:ph type="title"/>
          </p:nvPr>
        </p:nvSpPr>
        <p:spPr>
          <a:xfrm>
            <a:off x="838200" y="20191"/>
            <a:ext cx="10515600" cy="1325563"/>
          </a:xfrm>
        </p:spPr>
        <p:txBody>
          <a:bodyPr/>
          <a:lstStyle/>
          <a:p>
            <a:pPr algn="ctr"/>
            <a:r>
              <a:rPr lang="en-GB" dirty="0">
                <a:solidFill>
                  <a:schemeClr val="bg1"/>
                </a:solidFill>
              </a:rPr>
              <a:t>1 Kings 3:16-28 – A wise ruling</a:t>
            </a:r>
          </a:p>
        </p:txBody>
      </p:sp>
      <p:sp>
        <p:nvSpPr>
          <p:cNvPr id="3" name="Content Placeholder 2">
            <a:extLst>
              <a:ext uri="{FF2B5EF4-FFF2-40B4-BE49-F238E27FC236}">
                <a16:creationId xmlns:a16="http://schemas.microsoft.com/office/drawing/2014/main" id="{52CBFDFC-42E5-FE41-B55A-F9FB5F5E41FA}"/>
              </a:ext>
            </a:extLst>
          </p:cNvPr>
          <p:cNvSpPr>
            <a:spLocks noGrp="1"/>
          </p:cNvSpPr>
          <p:nvPr>
            <p:ph idx="1"/>
          </p:nvPr>
        </p:nvSpPr>
        <p:spPr>
          <a:xfrm>
            <a:off x="285403" y="1177601"/>
            <a:ext cx="11621193" cy="5680399"/>
          </a:xfrm>
        </p:spPr>
        <p:txBody>
          <a:bodyPr>
            <a:normAutofit fontScale="92500" lnSpcReduction="20000"/>
          </a:bodyPr>
          <a:lstStyle/>
          <a:p>
            <a:pPr algn="l"/>
            <a:r>
              <a:rPr lang="en-GB" sz="3200" b="1" i="0" baseline="30000" dirty="0">
                <a:solidFill>
                  <a:schemeClr val="bg1"/>
                </a:solidFill>
                <a:effectLst/>
                <a:latin typeface="system-ui"/>
              </a:rPr>
              <a:t>23 </a:t>
            </a:r>
            <a:r>
              <a:rPr lang="en-GB" sz="3200" b="0" i="0" dirty="0">
                <a:solidFill>
                  <a:schemeClr val="bg1"/>
                </a:solidFill>
                <a:effectLst/>
                <a:latin typeface="system-ui"/>
              </a:rPr>
              <a:t>The king said, “This one says, ‘My son is alive and your son is dead,’ while that one says, ‘No! Your son is dead and mine is alive.’”</a:t>
            </a:r>
          </a:p>
          <a:p>
            <a:pPr algn="l"/>
            <a:r>
              <a:rPr lang="en-GB" sz="3200" b="1" i="0" baseline="30000" dirty="0">
                <a:solidFill>
                  <a:schemeClr val="bg1"/>
                </a:solidFill>
                <a:effectLst/>
                <a:latin typeface="system-ui"/>
              </a:rPr>
              <a:t>24 </a:t>
            </a:r>
            <a:r>
              <a:rPr lang="en-GB" sz="3200" b="0" i="0" dirty="0">
                <a:solidFill>
                  <a:schemeClr val="bg1"/>
                </a:solidFill>
                <a:effectLst/>
                <a:latin typeface="system-ui"/>
              </a:rPr>
              <a:t>Then the king said, “</a:t>
            </a:r>
            <a:r>
              <a:rPr lang="en-GB" sz="3200" b="1" i="0" dirty="0">
                <a:solidFill>
                  <a:srgbClr val="FF0000"/>
                </a:solidFill>
                <a:effectLst/>
                <a:latin typeface="system-ui"/>
              </a:rPr>
              <a:t>Bring me a sword</a:t>
            </a:r>
            <a:r>
              <a:rPr lang="en-GB" sz="3200" b="0" i="0" dirty="0">
                <a:solidFill>
                  <a:schemeClr val="bg1"/>
                </a:solidFill>
                <a:effectLst/>
                <a:latin typeface="system-ui"/>
              </a:rPr>
              <a:t>.” So they brought a sword for the king. </a:t>
            </a:r>
            <a:r>
              <a:rPr lang="en-GB" sz="3200" b="1" i="0" baseline="30000" dirty="0">
                <a:solidFill>
                  <a:schemeClr val="bg1"/>
                </a:solidFill>
                <a:effectLst/>
                <a:latin typeface="system-ui"/>
              </a:rPr>
              <a:t>25 </a:t>
            </a:r>
            <a:r>
              <a:rPr lang="en-GB" sz="3200" b="0" i="0" dirty="0">
                <a:solidFill>
                  <a:schemeClr val="bg1"/>
                </a:solidFill>
                <a:effectLst/>
                <a:latin typeface="system-ui"/>
              </a:rPr>
              <a:t>He then gave an order: “Cut the living child in two and give half to one and half to the other.”</a:t>
            </a:r>
          </a:p>
          <a:p>
            <a:pPr algn="l"/>
            <a:r>
              <a:rPr lang="en-GB" sz="3200" b="1" i="0" baseline="30000" dirty="0">
                <a:solidFill>
                  <a:schemeClr val="bg1"/>
                </a:solidFill>
                <a:effectLst/>
                <a:latin typeface="system-ui"/>
              </a:rPr>
              <a:t>26 </a:t>
            </a:r>
            <a:r>
              <a:rPr lang="en-GB" sz="3200" b="0" i="0" dirty="0">
                <a:solidFill>
                  <a:schemeClr val="bg1"/>
                </a:solidFill>
                <a:effectLst/>
                <a:latin typeface="system-ui"/>
              </a:rPr>
              <a:t>The woman whose son was alive was deeply moved out of love for her son and said to the king, “Please, my lord, give her the living baby! Don’t kill him!”</a:t>
            </a:r>
          </a:p>
          <a:p>
            <a:pPr algn="l"/>
            <a:r>
              <a:rPr lang="en-GB" sz="3200" b="0" i="0" dirty="0">
                <a:solidFill>
                  <a:schemeClr val="bg1"/>
                </a:solidFill>
                <a:effectLst/>
                <a:latin typeface="system-ui"/>
              </a:rPr>
              <a:t>But the other said, “Neither I nor you shall have him. Cut him in two!”</a:t>
            </a:r>
          </a:p>
          <a:p>
            <a:pPr algn="l"/>
            <a:r>
              <a:rPr lang="en-GB" sz="3200" b="1" i="0" baseline="30000" dirty="0">
                <a:solidFill>
                  <a:schemeClr val="bg1"/>
                </a:solidFill>
                <a:effectLst/>
                <a:latin typeface="system-ui"/>
              </a:rPr>
              <a:t>27 </a:t>
            </a:r>
            <a:r>
              <a:rPr lang="en-GB" sz="3200" b="0" i="0" dirty="0">
                <a:solidFill>
                  <a:schemeClr val="bg1"/>
                </a:solidFill>
                <a:effectLst/>
                <a:latin typeface="system-ui"/>
              </a:rPr>
              <a:t>Then the king gave his ruling: “Give the living baby to the first woman. Do not kill him; she is his mother.”</a:t>
            </a:r>
          </a:p>
          <a:p>
            <a:pPr algn="l"/>
            <a:r>
              <a:rPr lang="en-GB" sz="3200" b="1" i="0" baseline="30000" dirty="0">
                <a:solidFill>
                  <a:schemeClr val="bg1"/>
                </a:solidFill>
                <a:effectLst/>
                <a:latin typeface="system-ui"/>
              </a:rPr>
              <a:t>28 </a:t>
            </a:r>
            <a:r>
              <a:rPr lang="en-GB" sz="3200" b="0" i="0" dirty="0">
                <a:solidFill>
                  <a:schemeClr val="bg1"/>
                </a:solidFill>
                <a:effectLst/>
                <a:latin typeface="system-ui"/>
              </a:rPr>
              <a:t>When all Israel heard the verdict the king had given, they held the king in awe, because they saw that he had wisdom from God to administer justice.</a:t>
            </a:r>
          </a:p>
        </p:txBody>
      </p:sp>
    </p:spTree>
    <p:extLst>
      <p:ext uri="{BB962C8B-B14F-4D97-AF65-F5344CB8AC3E}">
        <p14:creationId xmlns:p14="http://schemas.microsoft.com/office/powerpoint/2010/main" val="39318877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94AA2BD-2E3F-4B1D-8127-5744B81153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8A0F87-5586-43A4-BEEB-CAEAD9B96E01}"/>
              </a:ext>
            </a:extLst>
          </p:cNvPr>
          <p:cNvSpPr>
            <a:spLocks noGrp="1"/>
          </p:cNvSpPr>
          <p:nvPr>
            <p:ph type="title"/>
          </p:nvPr>
        </p:nvSpPr>
        <p:spPr>
          <a:xfrm>
            <a:off x="411480" y="987552"/>
            <a:ext cx="4485861" cy="1088136"/>
          </a:xfrm>
        </p:spPr>
        <p:txBody>
          <a:bodyPr anchor="b">
            <a:normAutofit fontScale="90000"/>
          </a:bodyPr>
          <a:lstStyle/>
          <a:p>
            <a:r>
              <a:rPr lang="en-GB" sz="3400" dirty="0"/>
              <a:t>1. God’s wisdom does not equate to worldly wisdom</a:t>
            </a:r>
          </a:p>
        </p:txBody>
      </p:sp>
      <p:sp>
        <p:nvSpPr>
          <p:cNvPr id="12" name="Rectangle 11">
            <a:extLst>
              <a:ext uri="{FF2B5EF4-FFF2-40B4-BE49-F238E27FC236}">
                <a16:creationId xmlns:a16="http://schemas.microsoft.com/office/drawing/2014/main" id="{4BD02261-2DC8-4AA8-9E16-7751AE892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9223" y="38793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3">
            <a:extLst>
              <a:ext uri="{FF2B5EF4-FFF2-40B4-BE49-F238E27FC236}">
                <a16:creationId xmlns:a16="http://schemas.microsoft.com/office/drawing/2014/main" id="{3D752CF2-2291-40B5-B462-C17B174C1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480" y="2286000"/>
            <a:ext cx="43891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417F0C8A-5627-BE9D-7872-F52FAA763BC4}"/>
              </a:ext>
            </a:extLst>
          </p:cNvPr>
          <p:cNvSpPr>
            <a:spLocks noGrp="1"/>
          </p:cNvSpPr>
          <p:nvPr>
            <p:ph idx="1"/>
          </p:nvPr>
        </p:nvSpPr>
        <p:spPr>
          <a:xfrm>
            <a:off x="411479" y="2688336"/>
            <a:ext cx="4498848" cy="3584448"/>
          </a:xfrm>
        </p:spPr>
        <p:txBody>
          <a:bodyPr anchor="t">
            <a:normAutofit/>
          </a:bodyPr>
          <a:lstStyle/>
          <a:p>
            <a:r>
              <a:rPr lang="en-GB" sz="3000" dirty="0"/>
              <a:t>Isaiah 40:28 – His wisdom is so beyond our ability to comprehend that we don’t even have a comparison in anyone or anything.</a:t>
            </a:r>
          </a:p>
        </p:txBody>
      </p:sp>
      <p:pic>
        <p:nvPicPr>
          <p:cNvPr id="5" name="Picture 4">
            <a:extLst>
              <a:ext uri="{FF2B5EF4-FFF2-40B4-BE49-F238E27FC236}">
                <a16:creationId xmlns:a16="http://schemas.microsoft.com/office/drawing/2014/main" id="{B6718713-EA03-A756-A977-465E4FFE28DC}"/>
              </a:ext>
            </a:extLst>
          </p:cNvPr>
          <p:cNvPicPr>
            <a:picLocks noChangeAspect="1"/>
          </p:cNvPicPr>
          <p:nvPr/>
        </p:nvPicPr>
        <p:blipFill rotWithShape="1">
          <a:blip r:embed="rId3"/>
          <a:srcRect t="1124"/>
          <a:stretch/>
        </p:blipFill>
        <p:spPr>
          <a:xfrm>
            <a:off x="5308052" y="10"/>
            <a:ext cx="6883948" cy="6857990"/>
          </a:xfrm>
          <a:custGeom>
            <a:avLst/>
            <a:gdLst/>
            <a:ahLst/>
            <a:cxnLst/>
            <a:rect l="l" t="t" r="r" b="b"/>
            <a:pathLst>
              <a:path w="6883948" h="6858000">
                <a:moveTo>
                  <a:pt x="365648" y="0"/>
                </a:moveTo>
                <a:lnTo>
                  <a:pt x="6883948" y="0"/>
                </a:lnTo>
                <a:lnTo>
                  <a:pt x="6883948" y="6858000"/>
                </a:lnTo>
                <a:lnTo>
                  <a:pt x="365648" y="6858000"/>
                </a:lnTo>
                <a:lnTo>
                  <a:pt x="360213" y="6835050"/>
                </a:lnTo>
                <a:cubicBezTo>
                  <a:pt x="128263" y="5788167"/>
                  <a:pt x="0" y="4637179"/>
                  <a:pt x="0" y="3429001"/>
                </a:cubicBezTo>
                <a:cubicBezTo>
                  <a:pt x="0" y="2220824"/>
                  <a:pt x="128263" y="1069835"/>
                  <a:pt x="360213" y="22952"/>
                </a:cubicBezTo>
                <a:close/>
              </a:path>
            </a:pathLst>
          </a:custGeom>
          <a:effectLst>
            <a:outerShdw blurRad="50800" dist="38100" dir="10800000" algn="r" rotWithShape="0">
              <a:schemeClr val="bg1">
                <a:lumMod val="85000"/>
                <a:alpha val="30000"/>
              </a:schemeClr>
            </a:outerShdw>
          </a:effectLst>
        </p:spPr>
      </p:pic>
      <p:sp>
        <p:nvSpPr>
          <p:cNvPr id="4" name="TextBox 3">
            <a:extLst>
              <a:ext uri="{FF2B5EF4-FFF2-40B4-BE49-F238E27FC236}">
                <a16:creationId xmlns:a16="http://schemas.microsoft.com/office/drawing/2014/main" id="{B9D5FC7C-91A2-6EFF-825D-D7C3ED93C1E0}"/>
              </a:ext>
            </a:extLst>
          </p:cNvPr>
          <p:cNvSpPr txBox="1"/>
          <p:nvPr/>
        </p:nvSpPr>
        <p:spPr>
          <a:xfrm>
            <a:off x="411479" y="5410337"/>
            <a:ext cx="4407410" cy="1246495"/>
          </a:xfrm>
          <a:prstGeom prst="rect">
            <a:avLst/>
          </a:prstGeom>
          <a:noFill/>
          <a:ln>
            <a:solidFill>
              <a:schemeClr val="tx1"/>
            </a:solidFill>
          </a:ln>
        </p:spPr>
        <p:txBody>
          <a:bodyPr wrap="square" rtlCol="0">
            <a:spAutoFit/>
          </a:bodyPr>
          <a:lstStyle/>
          <a:p>
            <a:r>
              <a:rPr lang="en-GB" sz="2500" dirty="0"/>
              <a:t>Can you think of a time when God has directed you to act against conventional wisdom?</a:t>
            </a:r>
          </a:p>
        </p:txBody>
      </p:sp>
    </p:spTree>
    <p:extLst>
      <p:ext uri="{BB962C8B-B14F-4D97-AF65-F5344CB8AC3E}">
        <p14:creationId xmlns:p14="http://schemas.microsoft.com/office/powerpoint/2010/main" val="39973150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FBAA03F-29BD-2760-ECF7-A46E74D3BA76}"/>
              </a:ext>
            </a:extLst>
          </p:cNvPr>
          <p:cNvSpPr>
            <a:spLocks noGrp="1"/>
          </p:cNvSpPr>
          <p:nvPr>
            <p:ph idx="1"/>
          </p:nvPr>
        </p:nvSpPr>
        <p:spPr>
          <a:xfrm>
            <a:off x="838200" y="1415950"/>
            <a:ext cx="4459778" cy="4351338"/>
          </a:xfrm>
        </p:spPr>
        <p:txBody>
          <a:bodyPr/>
          <a:lstStyle/>
          <a:p>
            <a:pPr marL="0" indent="0">
              <a:buNone/>
            </a:pPr>
            <a:r>
              <a:rPr lang="en-GB" sz="2800" b="0" i="0" dirty="0">
                <a:effectLst/>
                <a:latin typeface="system-ui"/>
              </a:rPr>
              <a:t>1 Kings 3:24</a:t>
            </a:r>
          </a:p>
          <a:p>
            <a:pPr marL="0" indent="0">
              <a:buNone/>
            </a:pPr>
            <a:r>
              <a:rPr lang="en-GB" sz="2800" b="0" i="0" dirty="0">
                <a:effectLst/>
                <a:latin typeface="system-ui"/>
              </a:rPr>
              <a:t>Then the king said, “Bring me a sword.” So they brought a sword for the king. </a:t>
            </a:r>
            <a:r>
              <a:rPr lang="en-GB" sz="2800" b="1" i="0" baseline="30000" dirty="0">
                <a:effectLst/>
                <a:latin typeface="system-ui"/>
              </a:rPr>
              <a:t>25 </a:t>
            </a:r>
            <a:r>
              <a:rPr lang="en-GB" sz="2800" b="0" i="0" dirty="0">
                <a:effectLst/>
                <a:latin typeface="system-ui"/>
              </a:rPr>
              <a:t>He then gave an order: “Cut the living child in two and give half to one and half to the other.”</a:t>
            </a:r>
            <a:endParaRPr lang="en-GB" dirty="0"/>
          </a:p>
        </p:txBody>
      </p:sp>
      <p:pic>
        <p:nvPicPr>
          <p:cNvPr id="4" name="Picture 3">
            <a:extLst>
              <a:ext uri="{FF2B5EF4-FFF2-40B4-BE49-F238E27FC236}">
                <a16:creationId xmlns:a16="http://schemas.microsoft.com/office/drawing/2014/main" id="{619E94BA-5F47-5F70-46AA-A079019DAE6D}"/>
              </a:ext>
            </a:extLst>
          </p:cNvPr>
          <p:cNvPicPr>
            <a:picLocks noChangeAspect="1"/>
          </p:cNvPicPr>
          <p:nvPr/>
        </p:nvPicPr>
        <p:blipFill rotWithShape="1">
          <a:blip r:embed="rId3"/>
          <a:srcRect l="37976" r="38751"/>
          <a:stretch/>
        </p:blipFill>
        <p:spPr>
          <a:xfrm>
            <a:off x="5297978" y="681037"/>
            <a:ext cx="1113103" cy="6176963"/>
          </a:xfrm>
          <a:prstGeom prst="rect">
            <a:avLst/>
          </a:prstGeom>
        </p:spPr>
      </p:pic>
      <p:sp>
        <p:nvSpPr>
          <p:cNvPr id="5" name="Content Placeholder 2">
            <a:extLst>
              <a:ext uri="{FF2B5EF4-FFF2-40B4-BE49-F238E27FC236}">
                <a16:creationId xmlns:a16="http://schemas.microsoft.com/office/drawing/2014/main" id="{7F398A62-8D44-1F3F-EB97-793B6191961A}"/>
              </a:ext>
            </a:extLst>
          </p:cNvPr>
          <p:cNvSpPr txBox="1">
            <a:spLocks/>
          </p:cNvSpPr>
          <p:nvPr/>
        </p:nvSpPr>
        <p:spPr>
          <a:xfrm>
            <a:off x="6533804" y="1825625"/>
            <a:ext cx="4459778"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dirty="0"/>
          </a:p>
        </p:txBody>
      </p:sp>
      <p:sp>
        <p:nvSpPr>
          <p:cNvPr id="7" name="TextBox 6">
            <a:extLst>
              <a:ext uri="{FF2B5EF4-FFF2-40B4-BE49-F238E27FC236}">
                <a16:creationId xmlns:a16="http://schemas.microsoft.com/office/drawing/2014/main" id="{204CF669-7299-0ECE-95DD-9FC5EA1A92AE}"/>
              </a:ext>
            </a:extLst>
          </p:cNvPr>
          <p:cNvSpPr txBox="1"/>
          <p:nvPr/>
        </p:nvSpPr>
        <p:spPr>
          <a:xfrm>
            <a:off x="6533804" y="1415950"/>
            <a:ext cx="5004261" cy="3539430"/>
          </a:xfrm>
          <a:prstGeom prst="rect">
            <a:avLst/>
          </a:prstGeom>
          <a:noFill/>
        </p:spPr>
        <p:txBody>
          <a:bodyPr wrap="square">
            <a:spAutoFit/>
          </a:bodyPr>
          <a:lstStyle/>
          <a:p>
            <a:r>
              <a:rPr lang="en-GB" sz="2800" dirty="0">
                <a:solidFill>
                  <a:srgbClr val="000000"/>
                </a:solidFill>
                <a:latin typeface="system-ui"/>
              </a:rPr>
              <a:t>Hebrews 4:12</a:t>
            </a:r>
          </a:p>
          <a:p>
            <a:r>
              <a:rPr lang="en-GB" sz="2800" dirty="0">
                <a:solidFill>
                  <a:srgbClr val="000000"/>
                </a:solidFill>
                <a:latin typeface="system-ui"/>
              </a:rPr>
              <a:t>F</a:t>
            </a:r>
            <a:r>
              <a:rPr lang="en-GB" sz="2800" b="0" i="0" dirty="0">
                <a:solidFill>
                  <a:srgbClr val="000000"/>
                </a:solidFill>
                <a:effectLst/>
                <a:latin typeface="system-ui"/>
              </a:rPr>
              <a:t>or the word of God is alive and active. Sharper than any double-edged sword, it penetrates even to dividing soul and spirit, joints and marrow; it judges the thoughts and attitudes of the heart. </a:t>
            </a:r>
            <a:endParaRPr lang="en-GB" sz="2800" dirty="0"/>
          </a:p>
        </p:txBody>
      </p:sp>
      <p:sp>
        <p:nvSpPr>
          <p:cNvPr id="8" name="Title 1">
            <a:extLst>
              <a:ext uri="{FF2B5EF4-FFF2-40B4-BE49-F238E27FC236}">
                <a16:creationId xmlns:a16="http://schemas.microsoft.com/office/drawing/2014/main" id="{FA20454D-56BB-49EF-9FCA-7E2B4092C533}"/>
              </a:ext>
            </a:extLst>
          </p:cNvPr>
          <p:cNvSpPr>
            <a:spLocks noGrp="1"/>
          </p:cNvSpPr>
          <p:nvPr>
            <p:ph type="title"/>
          </p:nvPr>
        </p:nvSpPr>
        <p:spPr>
          <a:xfrm>
            <a:off x="596729" y="167382"/>
            <a:ext cx="10515600" cy="1325563"/>
          </a:xfrm>
        </p:spPr>
        <p:txBody>
          <a:bodyPr/>
          <a:lstStyle/>
          <a:p>
            <a:r>
              <a:rPr lang="en-GB" dirty="0"/>
              <a:t>2.“Bring me a sword”</a:t>
            </a:r>
          </a:p>
        </p:txBody>
      </p:sp>
      <p:sp>
        <p:nvSpPr>
          <p:cNvPr id="2" name="TextBox 1">
            <a:extLst>
              <a:ext uri="{FF2B5EF4-FFF2-40B4-BE49-F238E27FC236}">
                <a16:creationId xmlns:a16="http://schemas.microsoft.com/office/drawing/2014/main" id="{C87E1E89-21AE-AEC9-8D5B-576CC93C4715}"/>
              </a:ext>
            </a:extLst>
          </p:cNvPr>
          <p:cNvSpPr txBox="1"/>
          <p:nvPr/>
        </p:nvSpPr>
        <p:spPr>
          <a:xfrm>
            <a:off x="6615545" y="5059402"/>
            <a:ext cx="4738255" cy="1631216"/>
          </a:xfrm>
          <a:prstGeom prst="rect">
            <a:avLst/>
          </a:prstGeom>
          <a:noFill/>
          <a:ln>
            <a:solidFill>
              <a:schemeClr val="tx1"/>
            </a:solidFill>
          </a:ln>
        </p:spPr>
        <p:txBody>
          <a:bodyPr wrap="square" rtlCol="0">
            <a:spAutoFit/>
          </a:bodyPr>
          <a:lstStyle/>
          <a:p>
            <a:r>
              <a:rPr lang="en-GB" sz="2500" dirty="0"/>
              <a:t>Can you think of a situation where you could ask for a ‘sword’ to empower you to respond/act differently to your instincts?</a:t>
            </a:r>
          </a:p>
        </p:txBody>
      </p:sp>
    </p:spTree>
    <p:extLst>
      <p:ext uri="{BB962C8B-B14F-4D97-AF65-F5344CB8AC3E}">
        <p14:creationId xmlns:p14="http://schemas.microsoft.com/office/powerpoint/2010/main" val="7855641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FBAA03F-29BD-2760-ECF7-A46E74D3BA76}"/>
              </a:ext>
            </a:extLst>
          </p:cNvPr>
          <p:cNvSpPr>
            <a:spLocks noGrp="1"/>
          </p:cNvSpPr>
          <p:nvPr>
            <p:ph idx="1"/>
          </p:nvPr>
        </p:nvSpPr>
        <p:spPr>
          <a:xfrm>
            <a:off x="354417" y="1526370"/>
            <a:ext cx="4459778" cy="4351338"/>
          </a:xfrm>
        </p:spPr>
        <p:txBody>
          <a:bodyPr/>
          <a:lstStyle/>
          <a:p>
            <a:pPr marL="0" indent="0">
              <a:buNone/>
            </a:pPr>
            <a:r>
              <a:rPr lang="en-GB" sz="2800" b="0" i="0" dirty="0">
                <a:effectLst/>
                <a:latin typeface="system-ui"/>
              </a:rPr>
              <a:t>1 Kings 3:16</a:t>
            </a:r>
          </a:p>
          <a:p>
            <a:pPr marL="0" indent="0">
              <a:buNone/>
            </a:pPr>
            <a:r>
              <a:rPr lang="en-GB" sz="2800" b="0" i="0" dirty="0">
                <a:effectLst/>
                <a:latin typeface="system-ui"/>
              </a:rPr>
              <a:t>Now two prostitutes came to the king and stood before him.</a:t>
            </a:r>
            <a:endParaRPr lang="en-GB" dirty="0"/>
          </a:p>
        </p:txBody>
      </p:sp>
      <p:sp>
        <p:nvSpPr>
          <p:cNvPr id="5" name="Content Placeholder 2">
            <a:extLst>
              <a:ext uri="{FF2B5EF4-FFF2-40B4-BE49-F238E27FC236}">
                <a16:creationId xmlns:a16="http://schemas.microsoft.com/office/drawing/2014/main" id="{7F398A62-8D44-1F3F-EB97-793B6191961A}"/>
              </a:ext>
            </a:extLst>
          </p:cNvPr>
          <p:cNvSpPr txBox="1">
            <a:spLocks/>
          </p:cNvSpPr>
          <p:nvPr/>
        </p:nvSpPr>
        <p:spPr>
          <a:xfrm>
            <a:off x="6533804" y="1825625"/>
            <a:ext cx="4459778"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dirty="0"/>
          </a:p>
        </p:txBody>
      </p:sp>
      <p:sp>
        <p:nvSpPr>
          <p:cNvPr id="7" name="TextBox 6">
            <a:extLst>
              <a:ext uri="{FF2B5EF4-FFF2-40B4-BE49-F238E27FC236}">
                <a16:creationId xmlns:a16="http://schemas.microsoft.com/office/drawing/2014/main" id="{204CF669-7299-0ECE-95DD-9FC5EA1A92AE}"/>
              </a:ext>
            </a:extLst>
          </p:cNvPr>
          <p:cNvSpPr txBox="1"/>
          <p:nvPr/>
        </p:nvSpPr>
        <p:spPr>
          <a:xfrm>
            <a:off x="7554364" y="1509744"/>
            <a:ext cx="4705001" cy="2677656"/>
          </a:xfrm>
          <a:prstGeom prst="rect">
            <a:avLst/>
          </a:prstGeom>
          <a:noFill/>
        </p:spPr>
        <p:txBody>
          <a:bodyPr wrap="square">
            <a:spAutoFit/>
          </a:bodyPr>
          <a:lstStyle/>
          <a:p>
            <a:r>
              <a:rPr lang="en-GB" sz="2800" dirty="0">
                <a:solidFill>
                  <a:srgbClr val="000000"/>
                </a:solidFill>
                <a:latin typeface="system-ui"/>
              </a:rPr>
              <a:t>Hebrews 4:16</a:t>
            </a:r>
          </a:p>
          <a:p>
            <a:r>
              <a:rPr lang="en-GB" sz="2800" b="0" i="0" dirty="0">
                <a:solidFill>
                  <a:srgbClr val="000000"/>
                </a:solidFill>
                <a:effectLst/>
                <a:latin typeface="system-ui"/>
              </a:rPr>
              <a:t>Let us then approach God’s throne of grace with confidence, so that we may receive mercy and find grace to help us in our time of need.</a:t>
            </a:r>
            <a:endParaRPr lang="en-GB" dirty="0"/>
          </a:p>
        </p:txBody>
      </p:sp>
      <p:pic>
        <p:nvPicPr>
          <p:cNvPr id="1026" name="Picture 2" descr="Table Throne Chair King PNG, Clipart, Cartoon, Chair, Clip Art, Copyright,  Couch Free PNG Download">
            <a:extLst>
              <a:ext uri="{FF2B5EF4-FFF2-40B4-BE49-F238E27FC236}">
                <a16:creationId xmlns:a16="http://schemas.microsoft.com/office/drawing/2014/main" id="{10156EA1-DDBF-CD40-60A3-B58A37D8E91E}"/>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2210" b="99586" l="9753" r="89973">
                        <a14:foregroundMark x1="28846" y1="95994" x2="28846" y2="95994"/>
                        <a14:foregroundMark x1="71566" y1="98204" x2="71566" y2="98204"/>
                        <a14:foregroundMark x1="27885" y1="98619" x2="27885" y2="98619"/>
                        <a14:foregroundMark x1="71566" y1="99586" x2="71566" y2="99586"/>
                        <a14:foregroundMark x1="50275" y1="7044" x2="50275" y2="7044"/>
                        <a14:foregroundMark x1="50137" y1="2210" x2="50137" y2="2210"/>
                      </a14:backgroundRemoval>
                    </a14:imgEffect>
                  </a14:imgLayer>
                </a14:imgProps>
              </a:ext>
              <a:ext uri="{28A0092B-C50C-407E-A947-70E740481C1C}">
                <a14:useLocalDpi xmlns:a14="http://schemas.microsoft.com/office/drawing/2010/main" val="0"/>
              </a:ext>
            </a:extLst>
          </a:blip>
          <a:srcRect/>
          <a:stretch>
            <a:fillRect/>
          </a:stretch>
        </p:blipFill>
        <p:spPr bwMode="auto">
          <a:xfrm>
            <a:off x="3667080" y="1509744"/>
            <a:ext cx="4335349" cy="495296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194D0ED-B82C-5614-9F19-3E1D211C48D7}"/>
              </a:ext>
            </a:extLst>
          </p:cNvPr>
          <p:cNvSpPr>
            <a:spLocks noGrp="1"/>
          </p:cNvSpPr>
          <p:nvPr>
            <p:ph type="title"/>
          </p:nvPr>
        </p:nvSpPr>
        <p:spPr>
          <a:xfrm>
            <a:off x="576954" y="214312"/>
            <a:ext cx="10515600" cy="1325563"/>
          </a:xfrm>
        </p:spPr>
        <p:txBody>
          <a:bodyPr/>
          <a:lstStyle/>
          <a:p>
            <a:r>
              <a:rPr lang="en-GB" dirty="0"/>
              <a:t>3. “Come boldly before the throne”</a:t>
            </a:r>
          </a:p>
        </p:txBody>
      </p:sp>
      <p:sp>
        <p:nvSpPr>
          <p:cNvPr id="4" name="TextBox 3">
            <a:extLst>
              <a:ext uri="{FF2B5EF4-FFF2-40B4-BE49-F238E27FC236}">
                <a16:creationId xmlns:a16="http://schemas.microsoft.com/office/drawing/2014/main" id="{90F80A23-8C31-8A85-E9B7-0984F4FB363A}"/>
              </a:ext>
            </a:extLst>
          </p:cNvPr>
          <p:cNvSpPr txBox="1"/>
          <p:nvPr/>
        </p:nvSpPr>
        <p:spPr>
          <a:xfrm>
            <a:off x="7554364" y="5137264"/>
            <a:ext cx="4459778" cy="1246495"/>
          </a:xfrm>
          <a:prstGeom prst="rect">
            <a:avLst/>
          </a:prstGeom>
          <a:noFill/>
          <a:ln>
            <a:solidFill>
              <a:schemeClr val="tx1"/>
            </a:solidFill>
          </a:ln>
        </p:spPr>
        <p:txBody>
          <a:bodyPr wrap="square" rtlCol="0">
            <a:spAutoFit/>
          </a:bodyPr>
          <a:lstStyle/>
          <a:p>
            <a:r>
              <a:rPr lang="en-GB" sz="2500" dirty="0"/>
              <a:t>What are the challenges that prevent us from coming before Him now? </a:t>
            </a:r>
          </a:p>
        </p:txBody>
      </p:sp>
    </p:spTree>
    <p:extLst>
      <p:ext uri="{BB962C8B-B14F-4D97-AF65-F5344CB8AC3E}">
        <p14:creationId xmlns:p14="http://schemas.microsoft.com/office/powerpoint/2010/main" val="1545907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1" name="Rectangle 3080">
            <a:extLst>
              <a:ext uri="{FF2B5EF4-FFF2-40B4-BE49-F238E27FC236}">
                <a16:creationId xmlns:a16="http://schemas.microsoft.com/office/drawing/2014/main" id="{21AC6A30-4F22-4C0F-B278-19C5B8A80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3" name="Rectangle 3082">
            <a:extLst>
              <a:ext uri="{FF2B5EF4-FFF2-40B4-BE49-F238E27FC236}">
                <a16:creationId xmlns:a16="http://schemas.microsoft.com/office/drawing/2014/main" id="{BB4335AD-65B1-44E4-90AF-264024FE4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2191999"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194D0ED-B82C-5614-9F19-3E1D211C48D7}"/>
              </a:ext>
            </a:extLst>
          </p:cNvPr>
          <p:cNvSpPr>
            <a:spLocks noGrp="1"/>
          </p:cNvSpPr>
          <p:nvPr>
            <p:ph type="title"/>
          </p:nvPr>
        </p:nvSpPr>
        <p:spPr>
          <a:xfrm>
            <a:off x="3985260" y="153797"/>
            <a:ext cx="4267200" cy="1351472"/>
          </a:xfrm>
        </p:spPr>
        <p:txBody>
          <a:bodyPr>
            <a:normAutofit/>
          </a:bodyPr>
          <a:lstStyle/>
          <a:p>
            <a:pPr algn="ctr"/>
            <a:r>
              <a:rPr lang="en-GB" sz="3100" dirty="0">
                <a:solidFill>
                  <a:schemeClr val="tx1">
                    <a:lumMod val="85000"/>
                    <a:lumOff val="15000"/>
                  </a:schemeClr>
                </a:solidFill>
              </a:rPr>
              <a:t>4. Solomon disappoints, but Jesus fulfils</a:t>
            </a:r>
          </a:p>
        </p:txBody>
      </p:sp>
      <p:pic>
        <p:nvPicPr>
          <p:cNvPr id="3076" name="Picture 4" descr="The Lenten Positive Acts Challenge | Lenten Positive Acts">
            <a:extLst>
              <a:ext uri="{FF2B5EF4-FFF2-40B4-BE49-F238E27FC236}">
                <a16:creationId xmlns:a16="http://schemas.microsoft.com/office/drawing/2014/main" id="{6FFD3961-70EE-079E-49EA-EABC8EA9D40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1354" r="31867"/>
          <a:stretch/>
        </p:blipFill>
        <p:spPr bwMode="auto">
          <a:xfrm>
            <a:off x="8495954" y="0"/>
            <a:ext cx="3695699" cy="6858001"/>
          </a:xfrm>
          <a:custGeom>
            <a:avLst/>
            <a:gdLst/>
            <a:ahLst/>
            <a:cxnLst/>
            <a:rect l="l" t="t" r="r" b="b"/>
            <a:pathLst>
              <a:path w="3695699" h="6858001">
                <a:moveTo>
                  <a:pt x="0" y="0"/>
                </a:moveTo>
                <a:lnTo>
                  <a:pt x="3435129" y="0"/>
                </a:lnTo>
                <a:lnTo>
                  <a:pt x="3430599" y="17349"/>
                </a:lnTo>
                <a:cubicBezTo>
                  <a:pt x="3437542" y="19835"/>
                  <a:pt x="3423757" y="30822"/>
                  <a:pt x="3427683" y="38871"/>
                </a:cubicBezTo>
                <a:cubicBezTo>
                  <a:pt x="3431230" y="44698"/>
                  <a:pt x="3427877" y="49388"/>
                  <a:pt x="3427096" y="55116"/>
                </a:cubicBezTo>
                <a:cubicBezTo>
                  <a:pt x="3429620" y="62945"/>
                  <a:pt x="3421946" y="87211"/>
                  <a:pt x="3417356" y="93331"/>
                </a:cubicBezTo>
                <a:cubicBezTo>
                  <a:pt x="3401974" y="107607"/>
                  <a:pt x="3409629" y="143436"/>
                  <a:pt x="3397765" y="155370"/>
                </a:cubicBezTo>
                <a:cubicBezTo>
                  <a:pt x="3395800" y="159886"/>
                  <a:pt x="3394789" y="164378"/>
                  <a:pt x="3394373" y="168831"/>
                </a:cubicBezTo>
                <a:lnTo>
                  <a:pt x="3394553" y="181402"/>
                </a:lnTo>
                <a:lnTo>
                  <a:pt x="3397293" y="185192"/>
                </a:lnTo>
                <a:lnTo>
                  <a:pt x="3395923" y="192756"/>
                </a:lnTo>
                <a:cubicBezTo>
                  <a:pt x="3396018" y="193497"/>
                  <a:pt x="3396112" y="194237"/>
                  <a:pt x="3396207" y="194978"/>
                </a:cubicBezTo>
                <a:cubicBezTo>
                  <a:pt x="3396531" y="199154"/>
                  <a:pt x="3396856" y="203330"/>
                  <a:pt x="3397180" y="207506"/>
                </a:cubicBezTo>
                <a:cubicBezTo>
                  <a:pt x="3382438" y="200939"/>
                  <a:pt x="3394549" y="241317"/>
                  <a:pt x="3383191" y="229051"/>
                </a:cubicBezTo>
                <a:cubicBezTo>
                  <a:pt x="3382519" y="234401"/>
                  <a:pt x="3381383" y="237332"/>
                  <a:pt x="3380194" y="239137"/>
                </a:cubicBezTo>
                <a:lnTo>
                  <a:pt x="3349267" y="310262"/>
                </a:lnTo>
                <a:lnTo>
                  <a:pt x="3344455" y="381704"/>
                </a:lnTo>
                <a:cubicBezTo>
                  <a:pt x="3343420" y="464598"/>
                  <a:pt x="3338482" y="511985"/>
                  <a:pt x="3327551" y="571873"/>
                </a:cubicBezTo>
                <a:cubicBezTo>
                  <a:pt x="3316620" y="631761"/>
                  <a:pt x="3309762" y="702429"/>
                  <a:pt x="3278869" y="741030"/>
                </a:cubicBezTo>
                <a:lnTo>
                  <a:pt x="3239259" y="957888"/>
                </a:lnTo>
                <a:cubicBezTo>
                  <a:pt x="3267597" y="1021376"/>
                  <a:pt x="3235647" y="1004478"/>
                  <a:pt x="3243890" y="1047869"/>
                </a:cubicBezTo>
                <a:cubicBezTo>
                  <a:pt x="3245988" y="1077107"/>
                  <a:pt x="3228006" y="1101189"/>
                  <a:pt x="3221700" y="1118244"/>
                </a:cubicBezTo>
                <a:cubicBezTo>
                  <a:pt x="3220198" y="1120922"/>
                  <a:pt x="3213346" y="1188569"/>
                  <a:pt x="3211078" y="1190394"/>
                </a:cubicBezTo>
                <a:cubicBezTo>
                  <a:pt x="3204899" y="1218939"/>
                  <a:pt x="3210276" y="1253036"/>
                  <a:pt x="3199704" y="1304585"/>
                </a:cubicBezTo>
                <a:cubicBezTo>
                  <a:pt x="3199438" y="1346246"/>
                  <a:pt x="3168623" y="1413431"/>
                  <a:pt x="3167741" y="1449444"/>
                </a:cubicBezTo>
                <a:cubicBezTo>
                  <a:pt x="3180911" y="1471132"/>
                  <a:pt x="3193362" y="1499173"/>
                  <a:pt x="3194410" y="1520667"/>
                </a:cubicBezTo>
                <a:cubicBezTo>
                  <a:pt x="3181228" y="1513763"/>
                  <a:pt x="3199978" y="1547097"/>
                  <a:pt x="3184473" y="1547038"/>
                </a:cubicBezTo>
                <a:cubicBezTo>
                  <a:pt x="3185153" y="1550949"/>
                  <a:pt x="3186303" y="1554741"/>
                  <a:pt x="3187573" y="1558550"/>
                </a:cubicBezTo>
                <a:lnTo>
                  <a:pt x="3188231" y="1560544"/>
                </a:lnTo>
                <a:lnTo>
                  <a:pt x="3188195" y="1568317"/>
                </a:lnTo>
                <a:lnTo>
                  <a:pt x="3191518" y="1570772"/>
                </a:lnTo>
                <a:lnTo>
                  <a:pt x="3193853" y="1582659"/>
                </a:lnTo>
                <a:cubicBezTo>
                  <a:pt x="3194213" y="1587070"/>
                  <a:pt x="3193997" y="1591769"/>
                  <a:pt x="3192857" y="1596890"/>
                </a:cubicBezTo>
                <a:cubicBezTo>
                  <a:pt x="3185716" y="1609144"/>
                  <a:pt x="3191593" y="1629575"/>
                  <a:pt x="3189686" y="1647479"/>
                </a:cubicBezTo>
                <a:lnTo>
                  <a:pt x="3187125" y="1655568"/>
                </a:lnTo>
                <a:cubicBezTo>
                  <a:pt x="3187259" y="1659315"/>
                  <a:pt x="3192418" y="1733399"/>
                  <a:pt x="3192552" y="1737146"/>
                </a:cubicBezTo>
                <a:cubicBezTo>
                  <a:pt x="3236684" y="1834597"/>
                  <a:pt x="3210475" y="1851660"/>
                  <a:pt x="3219437" y="1908917"/>
                </a:cubicBezTo>
                <a:lnTo>
                  <a:pt x="3220572" y="1915235"/>
                </a:lnTo>
                <a:cubicBezTo>
                  <a:pt x="3225642" y="1919319"/>
                  <a:pt x="3228448" y="1945519"/>
                  <a:pt x="3226946" y="1954447"/>
                </a:cubicBezTo>
                <a:cubicBezTo>
                  <a:pt x="3219553" y="1979351"/>
                  <a:pt x="3239504" y="2001442"/>
                  <a:pt x="3234148" y="2021397"/>
                </a:cubicBezTo>
                <a:cubicBezTo>
                  <a:pt x="3234224" y="2026740"/>
                  <a:pt x="3235084" y="2031233"/>
                  <a:pt x="3236424" y="2035173"/>
                </a:cubicBezTo>
                <a:lnTo>
                  <a:pt x="3241339" y="2045116"/>
                </a:lnTo>
                <a:lnTo>
                  <a:pt x="3233470" y="2098623"/>
                </a:lnTo>
                <a:cubicBezTo>
                  <a:pt x="3230495" y="2129687"/>
                  <a:pt x="3232618" y="2188321"/>
                  <a:pt x="3230016" y="2240964"/>
                </a:cubicBezTo>
                <a:cubicBezTo>
                  <a:pt x="3226602" y="2283982"/>
                  <a:pt x="3232644" y="2342030"/>
                  <a:pt x="3237809" y="2379644"/>
                </a:cubicBezTo>
                <a:cubicBezTo>
                  <a:pt x="3244462" y="2409884"/>
                  <a:pt x="3221747" y="2435219"/>
                  <a:pt x="3237054" y="2459103"/>
                </a:cubicBezTo>
                <a:cubicBezTo>
                  <a:pt x="3245536" y="2488997"/>
                  <a:pt x="3251426" y="2510390"/>
                  <a:pt x="3255285" y="2538679"/>
                </a:cubicBezTo>
                <a:cubicBezTo>
                  <a:pt x="3258296" y="2574322"/>
                  <a:pt x="3245460" y="2589819"/>
                  <a:pt x="3245073" y="2622720"/>
                </a:cubicBezTo>
                <a:lnTo>
                  <a:pt x="3252960" y="2736087"/>
                </a:lnTo>
                <a:cubicBezTo>
                  <a:pt x="3245577" y="2772183"/>
                  <a:pt x="3230063" y="2856752"/>
                  <a:pt x="3218681" y="2902964"/>
                </a:cubicBezTo>
                <a:cubicBezTo>
                  <a:pt x="3212624" y="2927969"/>
                  <a:pt x="3209733" y="2973979"/>
                  <a:pt x="3203641" y="3008786"/>
                </a:cubicBezTo>
                <a:cubicBezTo>
                  <a:pt x="3197547" y="3043595"/>
                  <a:pt x="3186644" y="3093251"/>
                  <a:pt x="3182123" y="3111815"/>
                </a:cubicBezTo>
                <a:lnTo>
                  <a:pt x="3176517" y="3120169"/>
                </a:lnTo>
                <a:lnTo>
                  <a:pt x="3177035" y="3121646"/>
                </a:lnTo>
                <a:cubicBezTo>
                  <a:pt x="3177423" y="3127588"/>
                  <a:pt x="3176129" y="3130763"/>
                  <a:pt x="3174093" y="3132705"/>
                </a:cubicBezTo>
                <a:lnTo>
                  <a:pt x="3171045" y="3134220"/>
                </a:lnTo>
                <a:lnTo>
                  <a:pt x="3168274" y="3141524"/>
                </a:lnTo>
                <a:lnTo>
                  <a:pt x="3160781" y="3155149"/>
                </a:lnTo>
                <a:cubicBezTo>
                  <a:pt x="3160949" y="3156237"/>
                  <a:pt x="3161116" y="3157326"/>
                  <a:pt x="3161284" y="3158414"/>
                </a:cubicBezTo>
                <a:lnTo>
                  <a:pt x="3152950" y="3180080"/>
                </a:lnTo>
                <a:lnTo>
                  <a:pt x="3153739" y="3180719"/>
                </a:lnTo>
                <a:cubicBezTo>
                  <a:pt x="3155321" y="3182647"/>
                  <a:pt x="3156128" y="3184999"/>
                  <a:pt x="3155342" y="3188313"/>
                </a:cubicBezTo>
                <a:cubicBezTo>
                  <a:pt x="3169797" y="3188216"/>
                  <a:pt x="3159934" y="3192271"/>
                  <a:pt x="3156340" y="3202049"/>
                </a:cubicBezTo>
                <a:cubicBezTo>
                  <a:pt x="3177988" y="3204083"/>
                  <a:pt x="3159779" y="3228842"/>
                  <a:pt x="3169832" y="3237938"/>
                </a:cubicBezTo>
                <a:cubicBezTo>
                  <a:pt x="3166705" y="3245075"/>
                  <a:pt x="3163793" y="3252659"/>
                  <a:pt x="3161244" y="3260564"/>
                </a:cubicBezTo>
                <a:lnTo>
                  <a:pt x="3160005" y="3265314"/>
                </a:lnTo>
                <a:cubicBezTo>
                  <a:pt x="3160063" y="3265371"/>
                  <a:pt x="3160124" y="3265428"/>
                  <a:pt x="3160184" y="3265486"/>
                </a:cubicBezTo>
                <a:cubicBezTo>
                  <a:pt x="3160345" y="3266694"/>
                  <a:pt x="3160101" y="3268319"/>
                  <a:pt x="3159279" y="3270659"/>
                </a:cubicBezTo>
                <a:lnTo>
                  <a:pt x="3157747" y="3273971"/>
                </a:lnTo>
                <a:lnTo>
                  <a:pt x="3155343" y="3283185"/>
                </a:lnTo>
                <a:cubicBezTo>
                  <a:pt x="3155517" y="3284422"/>
                  <a:pt x="3155689" y="3285657"/>
                  <a:pt x="3155860" y="3286893"/>
                </a:cubicBezTo>
                <a:lnTo>
                  <a:pt x="3158001" y="3289146"/>
                </a:lnTo>
                <a:lnTo>
                  <a:pt x="3157508" y="3289877"/>
                </a:lnTo>
                <a:cubicBezTo>
                  <a:pt x="3151604" y="3294411"/>
                  <a:pt x="3144966" y="3293561"/>
                  <a:pt x="3159853" y="3309833"/>
                </a:cubicBezTo>
                <a:cubicBezTo>
                  <a:pt x="3149181" y="3321561"/>
                  <a:pt x="3158789" y="3329345"/>
                  <a:pt x="3157392" y="3351579"/>
                </a:cubicBezTo>
                <a:cubicBezTo>
                  <a:pt x="3148710" y="3357083"/>
                  <a:pt x="3149361" y="3365079"/>
                  <a:pt x="3152871" y="3374240"/>
                </a:cubicBezTo>
                <a:cubicBezTo>
                  <a:pt x="3148885" y="3383513"/>
                  <a:pt x="3145239" y="3392740"/>
                  <a:pt x="3142119" y="3402557"/>
                </a:cubicBezTo>
                <a:lnTo>
                  <a:pt x="3138061" y="3419585"/>
                </a:lnTo>
                <a:lnTo>
                  <a:pt x="3139796" y="3424940"/>
                </a:lnTo>
                <a:cubicBezTo>
                  <a:pt x="3142520" y="3434326"/>
                  <a:pt x="3143300" y="3443700"/>
                  <a:pt x="3137669" y="3463264"/>
                </a:cubicBezTo>
                <a:cubicBezTo>
                  <a:pt x="3147380" y="3480689"/>
                  <a:pt x="3167781" y="3490510"/>
                  <a:pt x="3168140" y="3518969"/>
                </a:cubicBezTo>
                <a:cubicBezTo>
                  <a:pt x="3159473" y="3545761"/>
                  <a:pt x="3191152" y="3574399"/>
                  <a:pt x="3179206" y="3607864"/>
                </a:cubicBezTo>
                <a:cubicBezTo>
                  <a:pt x="3176757" y="3619813"/>
                  <a:pt x="3181069" y="3654600"/>
                  <a:pt x="3189125" y="3659839"/>
                </a:cubicBezTo>
                <a:cubicBezTo>
                  <a:pt x="3191518" y="3666815"/>
                  <a:pt x="3189857" y="3675779"/>
                  <a:pt x="3198077" y="3677681"/>
                </a:cubicBezTo>
                <a:cubicBezTo>
                  <a:pt x="3208136" y="3681475"/>
                  <a:pt x="3196345" y="3709561"/>
                  <a:pt x="3207094" y="3703876"/>
                </a:cubicBezTo>
                <a:cubicBezTo>
                  <a:pt x="3199084" y="3723751"/>
                  <a:pt x="3220453" y="3734396"/>
                  <a:pt x="3227016" y="3748633"/>
                </a:cubicBezTo>
                <a:cubicBezTo>
                  <a:pt x="3218663" y="3764666"/>
                  <a:pt x="3240667" y="3778725"/>
                  <a:pt x="3246806" y="3811324"/>
                </a:cubicBezTo>
                <a:cubicBezTo>
                  <a:pt x="3237058" y="3829063"/>
                  <a:pt x="3251097" y="3833247"/>
                  <a:pt x="3239091" y="3865102"/>
                </a:cubicBezTo>
                <a:cubicBezTo>
                  <a:pt x="3240755" y="3865725"/>
                  <a:pt x="3242340" y="3866659"/>
                  <a:pt x="3243800" y="3867874"/>
                </a:cubicBezTo>
                <a:cubicBezTo>
                  <a:pt x="3252276" y="3874935"/>
                  <a:pt x="3254724" y="3889782"/>
                  <a:pt x="3249268" y="3901031"/>
                </a:cubicBezTo>
                <a:cubicBezTo>
                  <a:pt x="3234180" y="3950514"/>
                  <a:pt x="3270886" y="3938724"/>
                  <a:pt x="3271850" y="3976535"/>
                </a:cubicBezTo>
                <a:cubicBezTo>
                  <a:pt x="3275333" y="4018513"/>
                  <a:pt x="3265836" y="4033210"/>
                  <a:pt x="3253128" y="4091308"/>
                </a:cubicBezTo>
                <a:cubicBezTo>
                  <a:pt x="3262530" y="4093945"/>
                  <a:pt x="3263925" y="4100312"/>
                  <a:pt x="3261491" y="4112665"/>
                </a:cubicBezTo>
                <a:cubicBezTo>
                  <a:pt x="3263824" y="4132845"/>
                  <a:pt x="3285122" y="4124005"/>
                  <a:pt x="3275235" y="4148543"/>
                </a:cubicBezTo>
                <a:cubicBezTo>
                  <a:pt x="3282222" y="4163609"/>
                  <a:pt x="3300717" y="4191930"/>
                  <a:pt x="3303406" y="4203059"/>
                </a:cubicBezTo>
                <a:cubicBezTo>
                  <a:pt x="3307769" y="4216879"/>
                  <a:pt x="3289765" y="4198911"/>
                  <a:pt x="3291377" y="4215304"/>
                </a:cubicBezTo>
                <a:cubicBezTo>
                  <a:pt x="3295421" y="4234470"/>
                  <a:pt x="3290844" y="4240556"/>
                  <a:pt x="3303627" y="4247412"/>
                </a:cubicBezTo>
                <a:cubicBezTo>
                  <a:pt x="3300302" y="4270043"/>
                  <a:pt x="3313094" y="4269840"/>
                  <a:pt x="3323715" y="4295574"/>
                </a:cubicBezTo>
                <a:cubicBezTo>
                  <a:pt x="3318854" y="4309546"/>
                  <a:pt x="3323708" y="4317748"/>
                  <a:pt x="3331757" y="4324626"/>
                </a:cubicBezTo>
                <a:cubicBezTo>
                  <a:pt x="3334500" y="4352298"/>
                  <a:pt x="3348521" y="4373553"/>
                  <a:pt x="3357571" y="4402594"/>
                </a:cubicBezTo>
                <a:cubicBezTo>
                  <a:pt x="3395421" y="4440113"/>
                  <a:pt x="3406716" y="4492429"/>
                  <a:pt x="3416883" y="4511276"/>
                </a:cubicBezTo>
                <a:lnTo>
                  <a:pt x="3418568" y="4515669"/>
                </a:lnTo>
                <a:cubicBezTo>
                  <a:pt x="3418685" y="4519956"/>
                  <a:pt x="3418801" y="4524244"/>
                  <a:pt x="3418918" y="4528531"/>
                </a:cubicBezTo>
                <a:cubicBezTo>
                  <a:pt x="3418727" y="4530191"/>
                  <a:pt x="3418537" y="4531850"/>
                  <a:pt x="3418346" y="4533510"/>
                </a:cubicBezTo>
                <a:cubicBezTo>
                  <a:pt x="3418215" y="4536889"/>
                  <a:pt x="3418462" y="4539065"/>
                  <a:pt x="3419005" y="4540494"/>
                </a:cubicBezTo>
                <a:lnTo>
                  <a:pt x="3424268" y="4595886"/>
                </a:lnTo>
                <a:cubicBezTo>
                  <a:pt x="3429156" y="4624362"/>
                  <a:pt x="3443934" y="4682306"/>
                  <a:pt x="3448330" y="4711348"/>
                </a:cubicBezTo>
                <a:lnTo>
                  <a:pt x="3445621" y="4714874"/>
                </a:lnTo>
                <a:cubicBezTo>
                  <a:pt x="3444103" y="4718397"/>
                  <a:pt x="3443735" y="4723077"/>
                  <a:pt x="3445980" y="4730345"/>
                </a:cubicBezTo>
                <a:lnTo>
                  <a:pt x="3446976" y="4731926"/>
                </a:lnTo>
                <a:lnTo>
                  <a:pt x="3443720" y="4745408"/>
                </a:lnTo>
                <a:cubicBezTo>
                  <a:pt x="3444756" y="4771155"/>
                  <a:pt x="3455466" y="4843107"/>
                  <a:pt x="3453194" y="4886406"/>
                </a:cubicBezTo>
                <a:cubicBezTo>
                  <a:pt x="3454856" y="4906631"/>
                  <a:pt x="3481235" y="5008239"/>
                  <a:pt x="3455210" y="5025296"/>
                </a:cubicBezTo>
                <a:cubicBezTo>
                  <a:pt x="3442202" y="5116320"/>
                  <a:pt x="3464654" y="5119078"/>
                  <a:pt x="3462841" y="5211091"/>
                </a:cubicBezTo>
                <a:cubicBezTo>
                  <a:pt x="3469390" y="5269669"/>
                  <a:pt x="3462794" y="5327391"/>
                  <a:pt x="3469385" y="5356669"/>
                </a:cubicBezTo>
                <a:cubicBezTo>
                  <a:pt x="3471479" y="5361935"/>
                  <a:pt x="3474277" y="5366825"/>
                  <a:pt x="3477268" y="5371683"/>
                </a:cubicBezTo>
                <a:lnTo>
                  <a:pt x="3478824" y="5374232"/>
                </a:lnTo>
                <a:lnTo>
                  <a:pt x="3486664" y="5427532"/>
                </a:lnTo>
                <a:lnTo>
                  <a:pt x="3499845" y="5523238"/>
                </a:lnTo>
                <a:cubicBezTo>
                  <a:pt x="3496480" y="5535759"/>
                  <a:pt x="3498126" y="5574631"/>
                  <a:pt x="3505782" y="5582050"/>
                </a:cubicBezTo>
                <a:cubicBezTo>
                  <a:pt x="3507640" y="5590169"/>
                  <a:pt x="3505294" y="5599602"/>
                  <a:pt x="3513368" y="5603412"/>
                </a:cubicBezTo>
                <a:cubicBezTo>
                  <a:pt x="3518549" y="5620896"/>
                  <a:pt x="3530454" y="5660930"/>
                  <a:pt x="3536869" y="5686953"/>
                </a:cubicBezTo>
                <a:cubicBezTo>
                  <a:pt x="3527290" y="5702684"/>
                  <a:pt x="3548216" y="5722678"/>
                  <a:pt x="3551859" y="5759548"/>
                </a:cubicBezTo>
                <a:cubicBezTo>
                  <a:pt x="3540751" y="5776843"/>
                  <a:pt x="3554471" y="5784377"/>
                  <a:pt x="3540024" y="5816599"/>
                </a:cubicBezTo>
                <a:cubicBezTo>
                  <a:pt x="3541640" y="5817630"/>
                  <a:pt x="3543154" y="5818984"/>
                  <a:pt x="3544521" y="5820619"/>
                </a:cubicBezTo>
                <a:cubicBezTo>
                  <a:pt x="3552455" y="5830118"/>
                  <a:pt x="3553767" y="5846834"/>
                  <a:pt x="3547449" y="5857956"/>
                </a:cubicBezTo>
                <a:cubicBezTo>
                  <a:pt x="3528571" y="5908761"/>
                  <a:pt x="3532186" y="5952107"/>
                  <a:pt x="3530253" y="5993572"/>
                </a:cubicBezTo>
                <a:cubicBezTo>
                  <a:pt x="3530522" y="6040113"/>
                  <a:pt x="3553891" y="6005695"/>
                  <a:pt x="3536734" y="6066404"/>
                </a:cubicBezTo>
                <a:cubicBezTo>
                  <a:pt x="3545935" y="6071268"/>
                  <a:pt x="3546842" y="6078512"/>
                  <a:pt x="3543461" y="6091477"/>
                </a:cubicBezTo>
                <a:cubicBezTo>
                  <a:pt x="3549602" y="6107585"/>
                  <a:pt x="3568275" y="6137061"/>
                  <a:pt x="3573577" y="6163051"/>
                </a:cubicBezTo>
                <a:cubicBezTo>
                  <a:pt x="3577046" y="6182032"/>
                  <a:pt x="3572259" y="6223892"/>
                  <a:pt x="3575275" y="6247420"/>
                </a:cubicBezTo>
                <a:cubicBezTo>
                  <a:pt x="3570217" y="6271412"/>
                  <a:pt x="3583023" y="6273898"/>
                  <a:pt x="3591673" y="6304222"/>
                </a:cubicBezTo>
                <a:cubicBezTo>
                  <a:pt x="3585743" y="6318440"/>
                  <a:pt x="3589967" y="6328418"/>
                  <a:pt x="3597489" y="6337624"/>
                </a:cubicBezTo>
                <a:cubicBezTo>
                  <a:pt x="3598113" y="6368401"/>
                  <a:pt x="3610504" y="6394558"/>
                  <a:pt x="3617330" y="6428161"/>
                </a:cubicBezTo>
                <a:cubicBezTo>
                  <a:pt x="3612404" y="6466489"/>
                  <a:pt x="3633001" y="6482393"/>
                  <a:pt x="3640218" y="6518318"/>
                </a:cubicBezTo>
                <a:cubicBezTo>
                  <a:pt x="3625420" y="6557419"/>
                  <a:pt x="3668862" y="6537820"/>
                  <a:pt x="3670788" y="6568733"/>
                </a:cubicBezTo>
                <a:cubicBezTo>
                  <a:pt x="3659124" y="6621466"/>
                  <a:pt x="3685482" y="6565072"/>
                  <a:pt x="3687763" y="6643164"/>
                </a:cubicBezTo>
                <a:cubicBezTo>
                  <a:pt x="3685396" y="6647995"/>
                  <a:pt x="3689317" y="6656838"/>
                  <a:pt x="3693097" y="6655183"/>
                </a:cubicBezTo>
                <a:cubicBezTo>
                  <a:pt x="3693444" y="6672318"/>
                  <a:pt x="3690193" y="6715787"/>
                  <a:pt x="3689847" y="6745974"/>
                </a:cubicBezTo>
                <a:cubicBezTo>
                  <a:pt x="3689583" y="6773144"/>
                  <a:pt x="3690048" y="6817635"/>
                  <a:pt x="3691023" y="6836306"/>
                </a:cubicBezTo>
                <a:lnTo>
                  <a:pt x="3695699" y="6858001"/>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6FBAA03F-29BD-2760-ECF7-A46E74D3BA76}"/>
              </a:ext>
            </a:extLst>
          </p:cNvPr>
          <p:cNvSpPr>
            <a:spLocks noGrp="1"/>
          </p:cNvSpPr>
          <p:nvPr>
            <p:ph idx="1"/>
          </p:nvPr>
        </p:nvSpPr>
        <p:spPr>
          <a:xfrm>
            <a:off x="4198619" y="1444190"/>
            <a:ext cx="3810000" cy="4101042"/>
          </a:xfrm>
        </p:spPr>
        <p:txBody>
          <a:bodyPr>
            <a:normAutofit/>
          </a:bodyPr>
          <a:lstStyle/>
          <a:p>
            <a:pPr marL="0" indent="0">
              <a:buNone/>
            </a:pPr>
            <a:r>
              <a:rPr lang="en-GB" sz="2500" b="0" i="0" dirty="0">
                <a:solidFill>
                  <a:schemeClr val="tx1">
                    <a:lumMod val="85000"/>
                    <a:lumOff val="15000"/>
                  </a:schemeClr>
                </a:solidFill>
                <a:effectLst/>
                <a:latin typeface="system-ui"/>
              </a:rPr>
              <a:t>1 Kings </a:t>
            </a:r>
            <a:r>
              <a:rPr lang="en-GB" sz="2500" dirty="0">
                <a:solidFill>
                  <a:schemeClr val="tx1">
                    <a:lumMod val="85000"/>
                    <a:lumOff val="15000"/>
                  </a:schemeClr>
                </a:solidFill>
                <a:latin typeface="system-ui"/>
              </a:rPr>
              <a:t>11:4</a:t>
            </a:r>
            <a:endParaRPr lang="en-GB" sz="2500" b="0" i="0" dirty="0">
              <a:solidFill>
                <a:schemeClr val="tx1">
                  <a:lumMod val="85000"/>
                  <a:lumOff val="15000"/>
                </a:schemeClr>
              </a:solidFill>
              <a:effectLst/>
              <a:latin typeface="system-ui"/>
            </a:endParaRPr>
          </a:p>
          <a:p>
            <a:pPr marL="0" indent="0">
              <a:buNone/>
            </a:pPr>
            <a:r>
              <a:rPr lang="en-GB" sz="2500" b="0" i="0" dirty="0">
                <a:solidFill>
                  <a:schemeClr val="tx1">
                    <a:lumMod val="85000"/>
                    <a:lumOff val="15000"/>
                  </a:schemeClr>
                </a:solidFill>
                <a:effectLst/>
                <a:latin typeface="system-ui"/>
              </a:rPr>
              <a:t>As Solomon grew old, his wives turned his heart after other gods, and his heart was not fully devoted to the LORD his God, as the heart of David his father had been.</a:t>
            </a:r>
            <a:endParaRPr lang="en-GB" sz="2500" dirty="0">
              <a:solidFill>
                <a:schemeClr val="tx1">
                  <a:lumMod val="85000"/>
                  <a:lumOff val="15000"/>
                </a:schemeClr>
              </a:solidFill>
              <a:latin typeface="system-ui"/>
            </a:endParaRPr>
          </a:p>
        </p:txBody>
      </p:sp>
      <p:pic>
        <p:nvPicPr>
          <p:cNvPr id="3074" name="Picture 2" descr="The Next Time You Feel All Is Lost, Remember This | Inc.com">
            <a:extLst>
              <a:ext uri="{FF2B5EF4-FFF2-40B4-BE49-F238E27FC236}">
                <a16:creationId xmlns:a16="http://schemas.microsoft.com/office/drawing/2014/main" id="{89ACD70B-5CBE-14A1-283C-60692EAD66C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7652" r="32726"/>
          <a:stretch/>
        </p:blipFill>
        <p:spPr bwMode="auto">
          <a:xfrm>
            <a:off x="0" y="-1"/>
            <a:ext cx="3611533" cy="6857990"/>
          </a:xfrm>
          <a:custGeom>
            <a:avLst/>
            <a:gdLst/>
            <a:ahLst/>
            <a:cxnLst/>
            <a:rect l="l" t="t" r="r" b="b"/>
            <a:pathLst>
              <a:path w="3810000" h="6858000">
                <a:moveTo>
                  <a:pt x="95627" y="0"/>
                </a:moveTo>
                <a:lnTo>
                  <a:pt x="3810000" y="0"/>
                </a:lnTo>
                <a:lnTo>
                  <a:pt x="3810000" y="6858000"/>
                </a:lnTo>
                <a:lnTo>
                  <a:pt x="13132" y="6858000"/>
                </a:lnTo>
                <a:cubicBezTo>
                  <a:pt x="13183" y="6857363"/>
                  <a:pt x="13234" y="6856727"/>
                  <a:pt x="13284" y="6856090"/>
                </a:cubicBezTo>
                <a:lnTo>
                  <a:pt x="31566" y="6805847"/>
                </a:lnTo>
                <a:lnTo>
                  <a:pt x="30463" y="6715381"/>
                </a:lnTo>
                <a:cubicBezTo>
                  <a:pt x="29585" y="6714082"/>
                  <a:pt x="28597" y="6713038"/>
                  <a:pt x="27533" y="6712286"/>
                </a:cubicBezTo>
                <a:lnTo>
                  <a:pt x="31288" y="6698474"/>
                </a:lnTo>
                <a:lnTo>
                  <a:pt x="29901" y="6686264"/>
                </a:lnTo>
                <a:cubicBezTo>
                  <a:pt x="29591" y="6639749"/>
                  <a:pt x="29281" y="6593234"/>
                  <a:pt x="28971" y="6546719"/>
                </a:cubicBezTo>
                <a:cubicBezTo>
                  <a:pt x="23415" y="6502008"/>
                  <a:pt x="3087" y="6462057"/>
                  <a:pt x="310" y="6408337"/>
                </a:cubicBezTo>
                <a:cubicBezTo>
                  <a:pt x="-2468" y="6354617"/>
                  <a:pt x="14431" y="6312397"/>
                  <a:pt x="12307" y="6224401"/>
                </a:cubicBezTo>
                <a:lnTo>
                  <a:pt x="27152" y="6147415"/>
                </a:lnTo>
                <a:lnTo>
                  <a:pt x="39044" y="6093837"/>
                </a:lnTo>
                <a:cubicBezTo>
                  <a:pt x="47718" y="6039281"/>
                  <a:pt x="47985" y="5964495"/>
                  <a:pt x="46816" y="5915901"/>
                </a:cubicBezTo>
                <a:cubicBezTo>
                  <a:pt x="43189" y="5876557"/>
                  <a:pt x="47196" y="5863739"/>
                  <a:pt x="33533" y="5831562"/>
                </a:cubicBezTo>
                <a:cubicBezTo>
                  <a:pt x="27901" y="5792459"/>
                  <a:pt x="47408" y="5747455"/>
                  <a:pt x="46555" y="5710909"/>
                </a:cubicBezTo>
                <a:cubicBezTo>
                  <a:pt x="53188" y="5686865"/>
                  <a:pt x="49116" y="5615845"/>
                  <a:pt x="62461" y="5602222"/>
                </a:cubicBezTo>
                <a:cubicBezTo>
                  <a:pt x="64066" y="5572067"/>
                  <a:pt x="49594" y="5555548"/>
                  <a:pt x="56185" y="5529979"/>
                </a:cubicBezTo>
                <a:lnTo>
                  <a:pt x="67961" y="5458854"/>
                </a:lnTo>
                <a:lnTo>
                  <a:pt x="110939" y="5353584"/>
                </a:lnTo>
                <a:cubicBezTo>
                  <a:pt x="123070" y="5308303"/>
                  <a:pt x="110671" y="5307524"/>
                  <a:pt x="128276" y="5249764"/>
                </a:cubicBezTo>
                <a:cubicBezTo>
                  <a:pt x="137692" y="5218499"/>
                  <a:pt x="146153" y="5160067"/>
                  <a:pt x="156749" y="5116288"/>
                </a:cubicBezTo>
                <a:cubicBezTo>
                  <a:pt x="167347" y="5072508"/>
                  <a:pt x="184838" y="5010298"/>
                  <a:pt x="191855" y="4987089"/>
                </a:cubicBezTo>
                <a:lnTo>
                  <a:pt x="219824" y="4934095"/>
                </a:lnTo>
                <a:cubicBezTo>
                  <a:pt x="223315" y="4926170"/>
                  <a:pt x="231151" y="4920904"/>
                  <a:pt x="231137" y="4903120"/>
                </a:cubicBezTo>
                <a:lnTo>
                  <a:pt x="219738" y="4827391"/>
                </a:lnTo>
                <a:cubicBezTo>
                  <a:pt x="223928" y="4818620"/>
                  <a:pt x="227939" y="4809255"/>
                  <a:pt x="231597" y="4799440"/>
                </a:cubicBezTo>
                <a:lnTo>
                  <a:pt x="233480" y="4793512"/>
                </a:lnTo>
                <a:cubicBezTo>
                  <a:pt x="233423" y="4793432"/>
                  <a:pt x="233367" y="4793351"/>
                  <a:pt x="233310" y="4793271"/>
                </a:cubicBezTo>
                <a:cubicBezTo>
                  <a:pt x="233275" y="4791711"/>
                  <a:pt x="233728" y="4789662"/>
                  <a:pt x="234882" y="4786765"/>
                </a:cubicBezTo>
                <a:lnTo>
                  <a:pt x="236914" y="4782703"/>
                </a:lnTo>
                <a:lnTo>
                  <a:pt x="246329" y="4683644"/>
                </a:lnTo>
                <a:cubicBezTo>
                  <a:pt x="256294" y="4677568"/>
                  <a:pt x="256527" y="4667288"/>
                  <a:pt x="253823" y="4655204"/>
                </a:cubicBezTo>
                <a:cubicBezTo>
                  <a:pt x="259521" y="4631796"/>
                  <a:pt x="280440" y="4574275"/>
                  <a:pt x="280514" y="4543195"/>
                </a:cubicBezTo>
                <a:cubicBezTo>
                  <a:pt x="272112" y="4519880"/>
                  <a:pt x="251340" y="4505102"/>
                  <a:pt x="254268" y="4468722"/>
                </a:cubicBezTo>
                <a:cubicBezTo>
                  <a:pt x="266696" y="4435462"/>
                  <a:pt x="236001" y="4395418"/>
                  <a:pt x="252728" y="4353998"/>
                </a:cubicBezTo>
                <a:cubicBezTo>
                  <a:pt x="256750" y="4339008"/>
                  <a:pt x="256168" y="4294115"/>
                  <a:pt x="248123" y="4286542"/>
                </a:cubicBezTo>
                <a:cubicBezTo>
                  <a:pt x="246365" y="4277371"/>
                  <a:pt x="249194" y="4266107"/>
                  <a:pt x="240584" y="4262777"/>
                </a:cubicBezTo>
                <a:cubicBezTo>
                  <a:pt x="230221" y="4256829"/>
                  <a:pt x="246153" y="4222259"/>
                  <a:pt x="233949" y="4228340"/>
                </a:cubicBezTo>
                <a:cubicBezTo>
                  <a:pt x="244865" y="4203839"/>
                  <a:pt x="223150" y="4187902"/>
                  <a:pt x="217758" y="4169004"/>
                </a:cubicBezTo>
                <a:cubicBezTo>
                  <a:pt x="228596" y="4149446"/>
                  <a:pt x="206597" y="4129080"/>
                  <a:pt x="203797" y="4086781"/>
                </a:cubicBezTo>
                <a:cubicBezTo>
                  <a:pt x="216334" y="4065199"/>
                  <a:pt x="201740" y="4058317"/>
                  <a:pt x="218344" y="4018957"/>
                </a:cubicBezTo>
                <a:cubicBezTo>
                  <a:pt x="216630" y="4017979"/>
                  <a:pt x="215034" y="4016614"/>
                  <a:pt x="213609" y="4014902"/>
                </a:cubicBezTo>
                <a:cubicBezTo>
                  <a:pt x="205325" y="4004955"/>
                  <a:pt x="204424" y="3985729"/>
                  <a:pt x="211594" y="3971964"/>
                </a:cubicBezTo>
                <a:cubicBezTo>
                  <a:pt x="233561" y="3910433"/>
                  <a:pt x="230991" y="3860613"/>
                  <a:pt x="234357" y="3812226"/>
                </a:cubicBezTo>
                <a:cubicBezTo>
                  <a:pt x="235501" y="3758242"/>
                  <a:pt x="209185" y="3801364"/>
                  <a:pt x="229596" y="3728573"/>
                </a:cubicBezTo>
                <a:cubicBezTo>
                  <a:pt x="219804" y="3724174"/>
                  <a:pt x="219047" y="3715890"/>
                  <a:pt x="223099" y="3700384"/>
                </a:cubicBezTo>
                <a:cubicBezTo>
                  <a:pt x="222942" y="3674360"/>
                  <a:pt x="199034" y="3683312"/>
                  <a:pt x="212511" y="3653063"/>
                </a:cubicBezTo>
                <a:cubicBezTo>
                  <a:pt x="207582" y="3623616"/>
                  <a:pt x="199349" y="3555881"/>
                  <a:pt x="193522" y="3523704"/>
                </a:cubicBezTo>
                <a:cubicBezTo>
                  <a:pt x="199728" y="3495169"/>
                  <a:pt x="185963" y="3494025"/>
                  <a:pt x="177551" y="3460001"/>
                </a:cubicBezTo>
                <a:cubicBezTo>
                  <a:pt x="184399" y="3442692"/>
                  <a:pt x="180138" y="3431687"/>
                  <a:pt x="172293" y="3422022"/>
                </a:cubicBezTo>
                <a:cubicBezTo>
                  <a:pt x="172567" y="3386386"/>
                  <a:pt x="159982" y="3357707"/>
                  <a:pt x="153640" y="3319632"/>
                </a:cubicBezTo>
                <a:cubicBezTo>
                  <a:pt x="117352" y="3267571"/>
                  <a:pt x="111308" y="3199530"/>
                  <a:pt x="102580" y="3174350"/>
                </a:cubicBezTo>
                <a:lnTo>
                  <a:pt x="101281" y="3168555"/>
                </a:lnTo>
                <a:cubicBezTo>
                  <a:pt x="101655" y="3163067"/>
                  <a:pt x="102030" y="3157580"/>
                  <a:pt x="102403" y="3152092"/>
                </a:cubicBezTo>
                <a:lnTo>
                  <a:pt x="103597" y="3145797"/>
                </a:lnTo>
                <a:cubicBezTo>
                  <a:pt x="104132" y="3141497"/>
                  <a:pt x="104119" y="3138691"/>
                  <a:pt x="103701" y="3136806"/>
                </a:cubicBezTo>
                <a:lnTo>
                  <a:pt x="108221" y="3088993"/>
                </a:lnTo>
                <a:cubicBezTo>
                  <a:pt x="109464" y="3064872"/>
                  <a:pt x="113188" y="3030250"/>
                  <a:pt x="111158" y="2992081"/>
                </a:cubicBezTo>
                <a:cubicBezTo>
                  <a:pt x="109031" y="2944441"/>
                  <a:pt x="104226" y="2942439"/>
                  <a:pt x="105565" y="2902844"/>
                </a:cubicBezTo>
                <a:cubicBezTo>
                  <a:pt x="107874" y="2897323"/>
                  <a:pt x="101362" y="2801618"/>
                  <a:pt x="105102" y="2797375"/>
                </a:cubicBezTo>
                <a:cubicBezTo>
                  <a:pt x="86174" y="2744941"/>
                  <a:pt x="109804" y="2750735"/>
                  <a:pt x="107241" y="2691357"/>
                </a:cubicBezTo>
                <a:cubicBezTo>
                  <a:pt x="107811" y="2665349"/>
                  <a:pt x="115946" y="2561129"/>
                  <a:pt x="145888" y="2542201"/>
                </a:cubicBezTo>
                <a:cubicBezTo>
                  <a:pt x="170455" y="2427400"/>
                  <a:pt x="123634" y="2367849"/>
                  <a:pt x="136292" y="2250554"/>
                </a:cubicBezTo>
                <a:cubicBezTo>
                  <a:pt x="110877" y="2215639"/>
                  <a:pt x="134601" y="2180816"/>
                  <a:pt x="130310" y="2141581"/>
                </a:cubicBezTo>
                <a:cubicBezTo>
                  <a:pt x="154051" y="2149219"/>
                  <a:pt x="117587" y="2094975"/>
                  <a:pt x="144587" y="2089095"/>
                </a:cubicBezTo>
                <a:cubicBezTo>
                  <a:pt x="142952" y="2082142"/>
                  <a:pt x="140513" y="2075590"/>
                  <a:pt x="137867" y="2069059"/>
                </a:cubicBezTo>
                <a:lnTo>
                  <a:pt x="136492" y="2065634"/>
                </a:lnTo>
                <a:cubicBezTo>
                  <a:pt x="136216" y="2060851"/>
                  <a:pt x="135939" y="2056067"/>
                  <a:pt x="135663" y="2051284"/>
                </a:cubicBezTo>
                <a:lnTo>
                  <a:pt x="124268" y="1960184"/>
                </a:lnTo>
                <a:cubicBezTo>
                  <a:pt x="138968" y="1926370"/>
                  <a:pt x="111716" y="1914873"/>
                  <a:pt x="131257" y="1873060"/>
                </a:cubicBezTo>
                <a:cubicBezTo>
                  <a:pt x="136329" y="1857442"/>
                  <a:pt x="139083" y="1807624"/>
                  <a:pt x="131724" y="1797311"/>
                </a:cubicBezTo>
                <a:cubicBezTo>
                  <a:pt x="130673" y="1786740"/>
                  <a:pt x="134293" y="1774954"/>
                  <a:pt x="126063" y="1769201"/>
                </a:cubicBezTo>
                <a:cubicBezTo>
                  <a:pt x="116300" y="1760126"/>
                  <a:pt x="134551" y="1725705"/>
                  <a:pt x="122085" y="1729500"/>
                </a:cubicBezTo>
                <a:cubicBezTo>
                  <a:pt x="134648" y="1705012"/>
                  <a:pt x="114449" y="1682158"/>
                  <a:pt x="110543" y="1659949"/>
                </a:cubicBezTo>
                <a:cubicBezTo>
                  <a:pt x="122664" y="1640913"/>
                  <a:pt x="102513" y="1613087"/>
                  <a:pt x="102892" y="1565607"/>
                </a:cubicBezTo>
                <a:cubicBezTo>
                  <a:pt x="116835" y="1544742"/>
                  <a:pt x="102976" y="1533616"/>
                  <a:pt x="122245" y="1494057"/>
                </a:cubicBezTo>
                <a:cubicBezTo>
                  <a:pt x="120629" y="1492563"/>
                  <a:pt x="119160" y="1490668"/>
                  <a:pt x="117883" y="1488429"/>
                </a:cubicBezTo>
                <a:cubicBezTo>
                  <a:pt x="110465" y="1475431"/>
                  <a:pt x="111002" y="1453942"/>
                  <a:pt x="119083" y="1440433"/>
                </a:cubicBezTo>
                <a:cubicBezTo>
                  <a:pt x="145274" y="1377630"/>
                  <a:pt x="146438" y="1321884"/>
                  <a:pt x="153340" y="1269148"/>
                </a:cubicBezTo>
                <a:cubicBezTo>
                  <a:pt x="158467" y="1209690"/>
                  <a:pt x="129360" y="1251077"/>
                  <a:pt x="154855" y="1175439"/>
                </a:cubicBezTo>
                <a:cubicBezTo>
                  <a:pt x="145538" y="1168218"/>
                  <a:pt x="145408" y="1158868"/>
                  <a:pt x="150548" y="1142685"/>
                </a:cubicBezTo>
                <a:cubicBezTo>
                  <a:pt x="152321" y="1113850"/>
                  <a:pt x="128121" y="1118007"/>
                  <a:pt x="143630" y="1087778"/>
                </a:cubicBezTo>
                <a:cubicBezTo>
                  <a:pt x="139451" y="1064261"/>
                  <a:pt x="125971" y="1018012"/>
                  <a:pt x="125476" y="1001580"/>
                </a:cubicBezTo>
                <a:cubicBezTo>
                  <a:pt x="123958" y="976962"/>
                  <a:pt x="134851" y="962709"/>
                  <a:pt x="134526" y="940069"/>
                </a:cubicBezTo>
                <a:cubicBezTo>
                  <a:pt x="142751" y="909988"/>
                  <a:pt x="129284" y="905409"/>
                  <a:pt x="123523" y="865739"/>
                </a:cubicBezTo>
                <a:cubicBezTo>
                  <a:pt x="131549" y="848234"/>
                  <a:pt x="128173" y="835030"/>
                  <a:pt x="121164" y="822450"/>
                </a:cubicBezTo>
                <a:cubicBezTo>
                  <a:pt x="124077" y="783082"/>
                  <a:pt x="113811" y="748321"/>
                  <a:pt x="110389" y="704665"/>
                </a:cubicBezTo>
                <a:cubicBezTo>
                  <a:pt x="120144" y="656264"/>
                  <a:pt x="99869" y="633697"/>
                  <a:pt x="96299" y="587032"/>
                </a:cubicBezTo>
                <a:cubicBezTo>
                  <a:pt x="87861" y="539988"/>
                  <a:pt x="66571" y="452493"/>
                  <a:pt x="59759" y="422399"/>
                </a:cubicBezTo>
                <a:cubicBezTo>
                  <a:pt x="62865" y="416491"/>
                  <a:pt x="59682" y="404768"/>
                  <a:pt x="55429" y="406467"/>
                </a:cubicBezTo>
                <a:cubicBezTo>
                  <a:pt x="56742" y="400038"/>
                  <a:pt x="64884" y="384166"/>
                  <a:pt x="58062" y="383409"/>
                </a:cubicBezTo>
                <a:cubicBezTo>
                  <a:pt x="57210" y="351894"/>
                  <a:pt x="61145" y="320031"/>
                  <a:pt x="69487" y="290892"/>
                </a:cubicBezTo>
                <a:cubicBezTo>
                  <a:pt x="57686" y="231306"/>
                  <a:pt x="89539" y="260845"/>
                  <a:pt x="86198" y="217175"/>
                </a:cubicBezTo>
                <a:cubicBezTo>
                  <a:pt x="72715" y="183379"/>
                  <a:pt x="83646" y="168958"/>
                  <a:pt x="74643" y="129155"/>
                </a:cubicBezTo>
                <a:cubicBezTo>
                  <a:pt x="96697" y="112411"/>
                  <a:pt x="72236" y="90977"/>
                  <a:pt x="78417" y="74202"/>
                </a:cubicBezTo>
                <a:cubicBezTo>
                  <a:pt x="59029" y="57686"/>
                  <a:pt x="81827" y="29115"/>
                  <a:pt x="94183" y="4683"/>
                </a:cubicBezTo>
                <a:close/>
              </a:path>
            </a:pathLst>
          </a:custGeom>
          <a:noFill/>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7F398A62-8D44-1F3F-EB97-793B6191961A}"/>
              </a:ext>
            </a:extLst>
          </p:cNvPr>
          <p:cNvSpPr txBox="1">
            <a:spLocks/>
          </p:cNvSpPr>
          <p:nvPr/>
        </p:nvSpPr>
        <p:spPr>
          <a:xfrm>
            <a:off x="6533804" y="1825625"/>
            <a:ext cx="4459778"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dirty="0"/>
          </a:p>
        </p:txBody>
      </p:sp>
      <p:sp>
        <p:nvSpPr>
          <p:cNvPr id="4" name="TextBox 3">
            <a:extLst>
              <a:ext uri="{FF2B5EF4-FFF2-40B4-BE49-F238E27FC236}">
                <a16:creationId xmlns:a16="http://schemas.microsoft.com/office/drawing/2014/main" id="{E487907B-526E-9E24-484D-C97164ADFE84}"/>
              </a:ext>
            </a:extLst>
          </p:cNvPr>
          <p:cNvSpPr txBox="1"/>
          <p:nvPr/>
        </p:nvSpPr>
        <p:spPr>
          <a:xfrm>
            <a:off x="4198619" y="4537264"/>
            <a:ext cx="3481994" cy="2015936"/>
          </a:xfrm>
          <a:prstGeom prst="rect">
            <a:avLst/>
          </a:prstGeom>
          <a:noFill/>
          <a:ln>
            <a:solidFill>
              <a:schemeClr val="tx1"/>
            </a:solidFill>
          </a:ln>
        </p:spPr>
        <p:txBody>
          <a:bodyPr wrap="square" rtlCol="0">
            <a:spAutoFit/>
          </a:bodyPr>
          <a:lstStyle/>
          <a:p>
            <a:r>
              <a:rPr lang="en-GB" sz="2500" dirty="0"/>
              <a:t>Have you been disappointed by putting your faith in things other than God? It’s time to come back to Him</a:t>
            </a:r>
          </a:p>
        </p:txBody>
      </p:sp>
    </p:spTree>
    <p:extLst>
      <p:ext uri="{BB962C8B-B14F-4D97-AF65-F5344CB8AC3E}">
        <p14:creationId xmlns:p14="http://schemas.microsoft.com/office/powerpoint/2010/main" val="22006146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B12ED-C247-0DB3-986E-23927D238C88}"/>
              </a:ext>
            </a:extLst>
          </p:cNvPr>
          <p:cNvSpPr>
            <a:spLocks noGrp="1"/>
          </p:cNvSpPr>
          <p:nvPr>
            <p:ph type="title"/>
          </p:nvPr>
        </p:nvSpPr>
        <p:spPr>
          <a:xfrm>
            <a:off x="177858" y="99851"/>
            <a:ext cx="10515600" cy="748780"/>
          </a:xfrm>
        </p:spPr>
        <p:txBody>
          <a:bodyPr>
            <a:normAutofit/>
          </a:bodyPr>
          <a:lstStyle/>
          <a:p>
            <a:r>
              <a:rPr lang="en-GB" sz="3200" u="sng" dirty="0"/>
              <a:t>What is God speaking to you about?</a:t>
            </a:r>
          </a:p>
        </p:txBody>
      </p:sp>
      <p:pic>
        <p:nvPicPr>
          <p:cNvPr id="3" name="Picture 2" descr="Table Throne Chair King PNG, Clipart, Cartoon, Chair, Clip Art, Copyright,  Couch Free PNG Download">
            <a:extLst>
              <a:ext uri="{FF2B5EF4-FFF2-40B4-BE49-F238E27FC236}">
                <a16:creationId xmlns:a16="http://schemas.microsoft.com/office/drawing/2014/main" id="{BFB57A30-5AB1-2E32-C4AA-CC1024EB41F3}"/>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2210" b="99586" l="9753" r="89973">
                        <a14:foregroundMark x1="28846" y1="95994" x2="28846" y2="95994"/>
                        <a14:foregroundMark x1="71566" y1="98204" x2="71566" y2="98204"/>
                        <a14:foregroundMark x1="27885" y1="98619" x2="27885" y2="98619"/>
                        <a14:foregroundMark x1="71566" y1="99586" x2="71566" y2="99586"/>
                        <a14:foregroundMark x1="50275" y1="7044" x2="50275" y2="7044"/>
                        <a14:foregroundMark x1="50137" y1="2210" x2="50137" y2="2210"/>
                      </a14:backgroundRemoval>
                    </a14:imgEffect>
                  </a14:imgLayer>
                </a14:imgProps>
              </a:ext>
              <a:ext uri="{28A0092B-C50C-407E-A947-70E740481C1C}">
                <a14:useLocalDpi xmlns:a14="http://schemas.microsoft.com/office/drawing/2010/main" val="0"/>
              </a:ext>
            </a:extLst>
          </a:blip>
          <a:srcRect/>
          <a:stretch>
            <a:fillRect/>
          </a:stretch>
        </p:blipFill>
        <p:spPr bwMode="auto">
          <a:xfrm>
            <a:off x="6245109" y="1160725"/>
            <a:ext cx="2018825" cy="230643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8EED884-4D1F-BE94-2E6B-2A33EF691A5A}"/>
              </a:ext>
            </a:extLst>
          </p:cNvPr>
          <p:cNvSpPr txBox="1"/>
          <p:nvPr/>
        </p:nvSpPr>
        <p:spPr>
          <a:xfrm>
            <a:off x="8492859" y="1605424"/>
            <a:ext cx="3385531" cy="1631216"/>
          </a:xfrm>
          <a:prstGeom prst="rect">
            <a:avLst/>
          </a:prstGeom>
          <a:noFill/>
          <a:ln>
            <a:solidFill>
              <a:schemeClr val="tx1"/>
            </a:solidFill>
          </a:ln>
        </p:spPr>
        <p:txBody>
          <a:bodyPr wrap="square" rtlCol="0">
            <a:spAutoFit/>
          </a:bodyPr>
          <a:lstStyle/>
          <a:p>
            <a:r>
              <a:rPr lang="en-GB" sz="2500" dirty="0"/>
              <a:t>What are the challenges that prevent us from coming before Him now? </a:t>
            </a:r>
          </a:p>
        </p:txBody>
      </p:sp>
      <p:pic>
        <p:nvPicPr>
          <p:cNvPr id="5" name="Picture 4">
            <a:extLst>
              <a:ext uri="{FF2B5EF4-FFF2-40B4-BE49-F238E27FC236}">
                <a16:creationId xmlns:a16="http://schemas.microsoft.com/office/drawing/2014/main" id="{4F72DCBA-5A24-29A3-61E1-14B16DA4A3BC}"/>
              </a:ext>
            </a:extLst>
          </p:cNvPr>
          <p:cNvPicPr>
            <a:picLocks noChangeAspect="1"/>
          </p:cNvPicPr>
          <p:nvPr/>
        </p:nvPicPr>
        <p:blipFill rotWithShape="1">
          <a:blip r:embed="rId4"/>
          <a:srcRect l="37976" r="38751"/>
          <a:stretch/>
        </p:blipFill>
        <p:spPr>
          <a:xfrm flipH="1">
            <a:off x="685691" y="769660"/>
            <a:ext cx="812851" cy="3088560"/>
          </a:xfrm>
          <a:prstGeom prst="rect">
            <a:avLst/>
          </a:prstGeom>
        </p:spPr>
      </p:pic>
      <p:sp>
        <p:nvSpPr>
          <p:cNvPr id="6" name="TextBox 5">
            <a:extLst>
              <a:ext uri="{FF2B5EF4-FFF2-40B4-BE49-F238E27FC236}">
                <a16:creationId xmlns:a16="http://schemas.microsoft.com/office/drawing/2014/main" id="{6758ADF0-8689-7139-2EE5-195B0E9E0839}"/>
              </a:ext>
            </a:extLst>
          </p:cNvPr>
          <p:cNvSpPr txBox="1"/>
          <p:nvPr/>
        </p:nvSpPr>
        <p:spPr>
          <a:xfrm flipH="1">
            <a:off x="2006375" y="1413064"/>
            <a:ext cx="4144760" cy="2015936"/>
          </a:xfrm>
          <a:prstGeom prst="rect">
            <a:avLst/>
          </a:prstGeom>
          <a:noFill/>
          <a:ln>
            <a:solidFill>
              <a:schemeClr val="tx1"/>
            </a:solidFill>
          </a:ln>
        </p:spPr>
        <p:txBody>
          <a:bodyPr wrap="square" rtlCol="0">
            <a:spAutoFit/>
          </a:bodyPr>
          <a:lstStyle/>
          <a:p>
            <a:r>
              <a:rPr lang="en-GB" sz="2500" dirty="0"/>
              <a:t>Can you think of a situation where you could ask for a ‘sword’ to empower you to respond/act differently to your instincts?</a:t>
            </a:r>
          </a:p>
        </p:txBody>
      </p:sp>
      <p:pic>
        <p:nvPicPr>
          <p:cNvPr id="7" name="Picture 6">
            <a:extLst>
              <a:ext uri="{FF2B5EF4-FFF2-40B4-BE49-F238E27FC236}">
                <a16:creationId xmlns:a16="http://schemas.microsoft.com/office/drawing/2014/main" id="{B93F2B57-8A8C-7387-8D9C-27EF729175C5}"/>
              </a:ext>
            </a:extLst>
          </p:cNvPr>
          <p:cNvPicPr>
            <a:picLocks noChangeAspect="1"/>
          </p:cNvPicPr>
          <p:nvPr/>
        </p:nvPicPr>
        <p:blipFill rotWithShape="1">
          <a:blip r:embed="rId5"/>
          <a:srcRect t="1124"/>
          <a:stretch/>
        </p:blipFill>
        <p:spPr>
          <a:xfrm>
            <a:off x="4078755" y="3762095"/>
            <a:ext cx="2498598" cy="2996054"/>
          </a:xfrm>
          <a:custGeom>
            <a:avLst/>
            <a:gdLst/>
            <a:ahLst/>
            <a:cxnLst/>
            <a:rect l="l" t="t" r="r" b="b"/>
            <a:pathLst>
              <a:path w="6883948" h="6858000">
                <a:moveTo>
                  <a:pt x="365648" y="0"/>
                </a:moveTo>
                <a:lnTo>
                  <a:pt x="6883948" y="0"/>
                </a:lnTo>
                <a:lnTo>
                  <a:pt x="6883948" y="6858000"/>
                </a:lnTo>
                <a:lnTo>
                  <a:pt x="365648" y="6858000"/>
                </a:lnTo>
                <a:lnTo>
                  <a:pt x="360213" y="6835050"/>
                </a:lnTo>
                <a:cubicBezTo>
                  <a:pt x="128263" y="5788167"/>
                  <a:pt x="0" y="4637179"/>
                  <a:pt x="0" y="3429001"/>
                </a:cubicBezTo>
                <a:cubicBezTo>
                  <a:pt x="0" y="2220824"/>
                  <a:pt x="128263" y="1069835"/>
                  <a:pt x="360213" y="22952"/>
                </a:cubicBezTo>
                <a:close/>
              </a:path>
            </a:pathLst>
          </a:custGeom>
          <a:effectLst>
            <a:outerShdw blurRad="50800" dist="38100" dir="10800000" algn="r" rotWithShape="0">
              <a:schemeClr val="bg1">
                <a:lumMod val="85000"/>
                <a:alpha val="30000"/>
              </a:schemeClr>
            </a:outerShdw>
          </a:effectLst>
        </p:spPr>
      </p:pic>
      <p:sp>
        <p:nvSpPr>
          <p:cNvPr id="8" name="TextBox 7">
            <a:extLst>
              <a:ext uri="{FF2B5EF4-FFF2-40B4-BE49-F238E27FC236}">
                <a16:creationId xmlns:a16="http://schemas.microsoft.com/office/drawing/2014/main" id="{8CDE3948-BE11-D067-3B8C-E2B776BFAFEF}"/>
              </a:ext>
            </a:extLst>
          </p:cNvPr>
          <p:cNvSpPr txBox="1"/>
          <p:nvPr/>
        </p:nvSpPr>
        <p:spPr>
          <a:xfrm>
            <a:off x="193958" y="4422653"/>
            <a:ext cx="3661757" cy="1631216"/>
          </a:xfrm>
          <a:prstGeom prst="rect">
            <a:avLst/>
          </a:prstGeom>
          <a:noFill/>
          <a:ln>
            <a:solidFill>
              <a:schemeClr val="tx1"/>
            </a:solidFill>
          </a:ln>
        </p:spPr>
        <p:txBody>
          <a:bodyPr wrap="square" rtlCol="0">
            <a:spAutoFit/>
          </a:bodyPr>
          <a:lstStyle/>
          <a:p>
            <a:r>
              <a:rPr lang="en-GB" sz="2500" dirty="0"/>
              <a:t>Can you think of a time when God has directed you to act against conventional wisdom?</a:t>
            </a:r>
          </a:p>
        </p:txBody>
      </p:sp>
      <p:pic>
        <p:nvPicPr>
          <p:cNvPr id="9" name="Picture 4" descr="The Lenten Positive Acts Challenge | Lenten Positive Acts">
            <a:extLst>
              <a:ext uri="{FF2B5EF4-FFF2-40B4-BE49-F238E27FC236}">
                <a16:creationId xmlns:a16="http://schemas.microsoft.com/office/drawing/2014/main" id="{8EF2036A-553D-BBCC-C13F-7F4B0BD93E4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1354" r="31867"/>
          <a:stretch/>
        </p:blipFill>
        <p:spPr bwMode="auto">
          <a:xfrm>
            <a:off x="10766142" y="4095260"/>
            <a:ext cx="1231900" cy="2286001"/>
          </a:xfrm>
          <a:custGeom>
            <a:avLst/>
            <a:gdLst/>
            <a:ahLst/>
            <a:cxnLst/>
            <a:rect l="l" t="t" r="r" b="b"/>
            <a:pathLst>
              <a:path w="3695699" h="6858001">
                <a:moveTo>
                  <a:pt x="0" y="0"/>
                </a:moveTo>
                <a:lnTo>
                  <a:pt x="3435129" y="0"/>
                </a:lnTo>
                <a:lnTo>
                  <a:pt x="3430599" y="17349"/>
                </a:lnTo>
                <a:cubicBezTo>
                  <a:pt x="3437542" y="19835"/>
                  <a:pt x="3423757" y="30822"/>
                  <a:pt x="3427683" y="38871"/>
                </a:cubicBezTo>
                <a:cubicBezTo>
                  <a:pt x="3431230" y="44698"/>
                  <a:pt x="3427877" y="49388"/>
                  <a:pt x="3427096" y="55116"/>
                </a:cubicBezTo>
                <a:cubicBezTo>
                  <a:pt x="3429620" y="62945"/>
                  <a:pt x="3421946" y="87211"/>
                  <a:pt x="3417356" y="93331"/>
                </a:cubicBezTo>
                <a:cubicBezTo>
                  <a:pt x="3401974" y="107607"/>
                  <a:pt x="3409629" y="143436"/>
                  <a:pt x="3397765" y="155370"/>
                </a:cubicBezTo>
                <a:cubicBezTo>
                  <a:pt x="3395800" y="159886"/>
                  <a:pt x="3394789" y="164378"/>
                  <a:pt x="3394373" y="168831"/>
                </a:cubicBezTo>
                <a:lnTo>
                  <a:pt x="3394553" y="181402"/>
                </a:lnTo>
                <a:lnTo>
                  <a:pt x="3397293" y="185192"/>
                </a:lnTo>
                <a:lnTo>
                  <a:pt x="3395923" y="192756"/>
                </a:lnTo>
                <a:cubicBezTo>
                  <a:pt x="3396018" y="193497"/>
                  <a:pt x="3396112" y="194237"/>
                  <a:pt x="3396207" y="194978"/>
                </a:cubicBezTo>
                <a:cubicBezTo>
                  <a:pt x="3396531" y="199154"/>
                  <a:pt x="3396856" y="203330"/>
                  <a:pt x="3397180" y="207506"/>
                </a:cubicBezTo>
                <a:cubicBezTo>
                  <a:pt x="3382438" y="200939"/>
                  <a:pt x="3394549" y="241317"/>
                  <a:pt x="3383191" y="229051"/>
                </a:cubicBezTo>
                <a:cubicBezTo>
                  <a:pt x="3382519" y="234401"/>
                  <a:pt x="3381383" y="237332"/>
                  <a:pt x="3380194" y="239137"/>
                </a:cubicBezTo>
                <a:lnTo>
                  <a:pt x="3349267" y="310262"/>
                </a:lnTo>
                <a:lnTo>
                  <a:pt x="3344455" y="381704"/>
                </a:lnTo>
                <a:cubicBezTo>
                  <a:pt x="3343420" y="464598"/>
                  <a:pt x="3338482" y="511985"/>
                  <a:pt x="3327551" y="571873"/>
                </a:cubicBezTo>
                <a:cubicBezTo>
                  <a:pt x="3316620" y="631761"/>
                  <a:pt x="3309762" y="702429"/>
                  <a:pt x="3278869" y="741030"/>
                </a:cubicBezTo>
                <a:lnTo>
                  <a:pt x="3239259" y="957888"/>
                </a:lnTo>
                <a:cubicBezTo>
                  <a:pt x="3267597" y="1021376"/>
                  <a:pt x="3235647" y="1004478"/>
                  <a:pt x="3243890" y="1047869"/>
                </a:cubicBezTo>
                <a:cubicBezTo>
                  <a:pt x="3245988" y="1077107"/>
                  <a:pt x="3228006" y="1101189"/>
                  <a:pt x="3221700" y="1118244"/>
                </a:cubicBezTo>
                <a:cubicBezTo>
                  <a:pt x="3220198" y="1120922"/>
                  <a:pt x="3213346" y="1188569"/>
                  <a:pt x="3211078" y="1190394"/>
                </a:cubicBezTo>
                <a:cubicBezTo>
                  <a:pt x="3204899" y="1218939"/>
                  <a:pt x="3210276" y="1253036"/>
                  <a:pt x="3199704" y="1304585"/>
                </a:cubicBezTo>
                <a:cubicBezTo>
                  <a:pt x="3199438" y="1346246"/>
                  <a:pt x="3168623" y="1413431"/>
                  <a:pt x="3167741" y="1449444"/>
                </a:cubicBezTo>
                <a:cubicBezTo>
                  <a:pt x="3180911" y="1471132"/>
                  <a:pt x="3193362" y="1499173"/>
                  <a:pt x="3194410" y="1520667"/>
                </a:cubicBezTo>
                <a:cubicBezTo>
                  <a:pt x="3181228" y="1513763"/>
                  <a:pt x="3199978" y="1547097"/>
                  <a:pt x="3184473" y="1547038"/>
                </a:cubicBezTo>
                <a:cubicBezTo>
                  <a:pt x="3185153" y="1550949"/>
                  <a:pt x="3186303" y="1554741"/>
                  <a:pt x="3187573" y="1558550"/>
                </a:cubicBezTo>
                <a:lnTo>
                  <a:pt x="3188231" y="1560544"/>
                </a:lnTo>
                <a:lnTo>
                  <a:pt x="3188195" y="1568317"/>
                </a:lnTo>
                <a:lnTo>
                  <a:pt x="3191518" y="1570772"/>
                </a:lnTo>
                <a:lnTo>
                  <a:pt x="3193853" y="1582659"/>
                </a:lnTo>
                <a:cubicBezTo>
                  <a:pt x="3194213" y="1587070"/>
                  <a:pt x="3193997" y="1591769"/>
                  <a:pt x="3192857" y="1596890"/>
                </a:cubicBezTo>
                <a:cubicBezTo>
                  <a:pt x="3185716" y="1609144"/>
                  <a:pt x="3191593" y="1629575"/>
                  <a:pt x="3189686" y="1647479"/>
                </a:cubicBezTo>
                <a:lnTo>
                  <a:pt x="3187125" y="1655568"/>
                </a:lnTo>
                <a:cubicBezTo>
                  <a:pt x="3187259" y="1659315"/>
                  <a:pt x="3192418" y="1733399"/>
                  <a:pt x="3192552" y="1737146"/>
                </a:cubicBezTo>
                <a:cubicBezTo>
                  <a:pt x="3236684" y="1834597"/>
                  <a:pt x="3210475" y="1851660"/>
                  <a:pt x="3219437" y="1908917"/>
                </a:cubicBezTo>
                <a:lnTo>
                  <a:pt x="3220572" y="1915235"/>
                </a:lnTo>
                <a:cubicBezTo>
                  <a:pt x="3225642" y="1919319"/>
                  <a:pt x="3228448" y="1945519"/>
                  <a:pt x="3226946" y="1954447"/>
                </a:cubicBezTo>
                <a:cubicBezTo>
                  <a:pt x="3219553" y="1979351"/>
                  <a:pt x="3239504" y="2001442"/>
                  <a:pt x="3234148" y="2021397"/>
                </a:cubicBezTo>
                <a:cubicBezTo>
                  <a:pt x="3234224" y="2026740"/>
                  <a:pt x="3235084" y="2031233"/>
                  <a:pt x="3236424" y="2035173"/>
                </a:cubicBezTo>
                <a:lnTo>
                  <a:pt x="3241339" y="2045116"/>
                </a:lnTo>
                <a:lnTo>
                  <a:pt x="3233470" y="2098623"/>
                </a:lnTo>
                <a:cubicBezTo>
                  <a:pt x="3230495" y="2129687"/>
                  <a:pt x="3232618" y="2188321"/>
                  <a:pt x="3230016" y="2240964"/>
                </a:cubicBezTo>
                <a:cubicBezTo>
                  <a:pt x="3226602" y="2283982"/>
                  <a:pt x="3232644" y="2342030"/>
                  <a:pt x="3237809" y="2379644"/>
                </a:cubicBezTo>
                <a:cubicBezTo>
                  <a:pt x="3244462" y="2409884"/>
                  <a:pt x="3221747" y="2435219"/>
                  <a:pt x="3237054" y="2459103"/>
                </a:cubicBezTo>
                <a:cubicBezTo>
                  <a:pt x="3245536" y="2488997"/>
                  <a:pt x="3251426" y="2510390"/>
                  <a:pt x="3255285" y="2538679"/>
                </a:cubicBezTo>
                <a:cubicBezTo>
                  <a:pt x="3258296" y="2574322"/>
                  <a:pt x="3245460" y="2589819"/>
                  <a:pt x="3245073" y="2622720"/>
                </a:cubicBezTo>
                <a:lnTo>
                  <a:pt x="3252960" y="2736087"/>
                </a:lnTo>
                <a:cubicBezTo>
                  <a:pt x="3245577" y="2772183"/>
                  <a:pt x="3230063" y="2856752"/>
                  <a:pt x="3218681" y="2902964"/>
                </a:cubicBezTo>
                <a:cubicBezTo>
                  <a:pt x="3212624" y="2927969"/>
                  <a:pt x="3209733" y="2973979"/>
                  <a:pt x="3203641" y="3008786"/>
                </a:cubicBezTo>
                <a:cubicBezTo>
                  <a:pt x="3197547" y="3043595"/>
                  <a:pt x="3186644" y="3093251"/>
                  <a:pt x="3182123" y="3111815"/>
                </a:cubicBezTo>
                <a:lnTo>
                  <a:pt x="3176517" y="3120169"/>
                </a:lnTo>
                <a:lnTo>
                  <a:pt x="3177035" y="3121646"/>
                </a:lnTo>
                <a:cubicBezTo>
                  <a:pt x="3177423" y="3127588"/>
                  <a:pt x="3176129" y="3130763"/>
                  <a:pt x="3174093" y="3132705"/>
                </a:cubicBezTo>
                <a:lnTo>
                  <a:pt x="3171045" y="3134220"/>
                </a:lnTo>
                <a:lnTo>
                  <a:pt x="3168274" y="3141524"/>
                </a:lnTo>
                <a:lnTo>
                  <a:pt x="3160781" y="3155149"/>
                </a:lnTo>
                <a:cubicBezTo>
                  <a:pt x="3160949" y="3156237"/>
                  <a:pt x="3161116" y="3157326"/>
                  <a:pt x="3161284" y="3158414"/>
                </a:cubicBezTo>
                <a:lnTo>
                  <a:pt x="3152950" y="3180080"/>
                </a:lnTo>
                <a:lnTo>
                  <a:pt x="3153739" y="3180719"/>
                </a:lnTo>
                <a:cubicBezTo>
                  <a:pt x="3155321" y="3182647"/>
                  <a:pt x="3156128" y="3184999"/>
                  <a:pt x="3155342" y="3188313"/>
                </a:cubicBezTo>
                <a:cubicBezTo>
                  <a:pt x="3169797" y="3188216"/>
                  <a:pt x="3159934" y="3192271"/>
                  <a:pt x="3156340" y="3202049"/>
                </a:cubicBezTo>
                <a:cubicBezTo>
                  <a:pt x="3177988" y="3204083"/>
                  <a:pt x="3159779" y="3228842"/>
                  <a:pt x="3169832" y="3237938"/>
                </a:cubicBezTo>
                <a:cubicBezTo>
                  <a:pt x="3166705" y="3245075"/>
                  <a:pt x="3163793" y="3252659"/>
                  <a:pt x="3161244" y="3260564"/>
                </a:cubicBezTo>
                <a:lnTo>
                  <a:pt x="3160005" y="3265314"/>
                </a:lnTo>
                <a:cubicBezTo>
                  <a:pt x="3160063" y="3265371"/>
                  <a:pt x="3160124" y="3265428"/>
                  <a:pt x="3160184" y="3265486"/>
                </a:cubicBezTo>
                <a:cubicBezTo>
                  <a:pt x="3160345" y="3266694"/>
                  <a:pt x="3160101" y="3268319"/>
                  <a:pt x="3159279" y="3270659"/>
                </a:cubicBezTo>
                <a:lnTo>
                  <a:pt x="3157747" y="3273971"/>
                </a:lnTo>
                <a:lnTo>
                  <a:pt x="3155343" y="3283185"/>
                </a:lnTo>
                <a:cubicBezTo>
                  <a:pt x="3155517" y="3284422"/>
                  <a:pt x="3155689" y="3285657"/>
                  <a:pt x="3155860" y="3286893"/>
                </a:cubicBezTo>
                <a:lnTo>
                  <a:pt x="3158001" y="3289146"/>
                </a:lnTo>
                <a:lnTo>
                  <a:pt x="3157508" y="3289877"/>
                </a:lnTo>
                <a:cubicBezTo>
                  <a:pt x="3151604" y="3294411"/>
                  <a:pt x="3144966" y="3293561"/>
                  <a:pt x="3159853" y="3309833"/>
                </a:cubicBezTo>
                <a:cubicBezTo>
                  <a:pt x="3149181" y="3321561"/>
                  <a:pt x="3158789" y="3329345"/>
                  <a:pt x="3157392" y="3351579"/>
                </a:cubicBezTo>
                <a:cubicBezTo>
                  <a:pt x="3148710" y="3357083"/>
                  <a:pt x="3149361" y="3365079"/>
                  <a:pt x="3152871" y="3374240"/>
                </a:cubicBezTo>
                <a:cubicBezTo>
                  <a:pt x="3148885" y="3383513"/>
                  <a:pt x="3145239" y="3392740"/>
                  <a:pt x="3142119" y="3402557"/>
                </a:cubicBezTo>
                <a:lnTo>
                  <a:pt x="3138061" y="3419585"/>
                </a:lnTo>
                <a:lnTo>
                  <a:pt x="3139796" y="3424940"/>
                </a:lnTo>
                <a:cubicBezTo>
                  <a:pt x="3142520" y="3434326"/>
                  <a:pt x="3143300" y="3443700"/>
                  <a:pt x="3137669" y="3463264"/>
                </a:cubicBezTo>
                <a:cubicBezTo>
                  <a:pt x="3147380" y="3480689"/>
                  <a:pt x="3167781" y="3490510"/>
                  <a:pt x="3168140" y="3518969"/>
                </a:cubicBezTo>
                <a:cubicBezTo>
                  <a:pt x="3159473" y="3545761"/>
                  <a:pt x="3191152" y="3574399"/>
                  <a:pt x="3179206" y="3607864"/>
                </a:cubicBezTo>
                <a:cubicBezTo>
                  <a:pt x="3176757" y="3619813"/>
                  <a:pt x="3181069" y="3654600"/>
                  <a:pt x="3189125" y="3659839"/>
                </a:cubicBezTo>
                <a:cubicBezTo>
                  <a:pt x="3191518" y="3666815"/>
                  <a:pt x="3189857" y="3675779"/>
                  <a:pt x="3198077" y="3677681"/>
                </a:cubicBezTo>
                <a:cubicBezTo>
                  <a:pt x="3208136" y="3681475"/>
                  <a:pt x="3196345" y="3709561"/>
                  <a:pt x="3207094" y="3703876"/>
                </a:cubicBezTo>
                <a:cubicBezTo>
                  <a:pt x="3199084" y="3723751"/>
                  <a:pt x="3220453" y="3734396"/>
                  <a:pt x="3227016" y="3748633"/>
                </a:cubicBezTo>
                <a:cubicBezTo>
                  <a:pt x="3218663" y="3764666"/>
                  <a:pt x="3240667" y="3778725"/>
                  <a:pt x="3246806" y="3811324"/>
                </a:cubicBezTo>
                <a:cubicBezTo>
                  <a:pt x="3237058" y="3829063"/>
                  <a:pt x="3251097" y="3833247"/>
                  <a:pt x="3239091" y="3865102"/>
                </a:cubicBezTo>
                <a:cubicBezTo>
                  <a:pt x="3240755" y="3865725"/>
                  <a:pt x="3242340" y="3866659"/>
                  <a:pt x="3243800" y="3867874"/>
                </a:cubicBezTo>
                <a:cubicBezTo>
                  <a:pt x="3252276" y="3874935"/>
                  <a:pt x="3254724" y="3889782"/>
                  <a:pt x="3249268" y="3901031"/>
                </a:cubicBezTo>
                <a:cubicBezTo>
                  <a:pt x="3234180" y="3950514"/>
                  <a:pt x="3270886" y="3938724"/>
                  <a:pt x="3271850" y="3976535"/>
                </a:cubicBezTo>
                <a:cubicBezTo>
                  <a:pt x="3275333" y="4018513"/>
                  <a:pt x="3265836" y="4033210"/>
                  <a:pt x="3253128" y="4091308"/>
                </a:cubicBezTo>
                <a:cubicBezTo>
                  <a:pt x="3262530" y="4093945"/>
                  <a:pt x="3263925" y="4100312"/>
                  <a:pt x="3261491" y="4112665"/>
                </a:cubicBezTo>
                <a:cubicBezTo>
                  <a:pt x="3263824" y="4132845"/>
                  <a:pt x="3285122" y="4124005"/>
                  <a:pt x="3275235" y="4148543"/>
                </a:cubicBezTo>
                <a:cubicBezTo>
                  <a:pt x="3282222" y="4163609"/>
                  <a:pt x="3300717" y="4191930"/>
                  <a:pt x="3303406" y="4203059"/>
                </a:cubicBezTo>
                <a:cubicBezTo>
                  <a:pt x="3307769" y="4216879"/>
                  <a:pt x="3289765" y="4198911"/>
                  <a:pt x="3291377" y="4215304"/>
                </a:cubicBezTo>
                <a:cubicBezTo>
                  <a:pt x="3295421" y="4234470"/>
                  <a:pt x="3290844" y="4240556"/>
                  <a:pt x="3303627" y="4247412"/>
                </a:cubicBezTo>
                <a:cubicBezTo>
                  <a:pt x="3300302" y="4270043"/>
                  <a:pt x="3313094" y="4269840"/>
                  <a:pt x="3323715" y="4295574"/>
                </a:cubicBezTo>
                <a:cubicBezTo>
                  <a:pt x="3318854" y="4309546"/>
                  <a:pt x="3323708" y="4317748"/>
                  <a:pt x="3331757" y="4324626"/>
                </a:cubicBezTo>
                <a:cubicBezTo>
                  <a:pt x="3334500" y="4352298"/>
                  <a:pt x="3348521" y="4373553"/>
                  <a:pt x="3357571" y="4402594"/>
                </a:cubicBezTo>
                <a:cubicBezTo>
                  <a:pt x="3395421" y="4440113"/>
                  <a:pt x="3406716" y="4492429"/>
                  <a:pt x="3416883" y="4511276"/>
                </a:cubicBezTo>
                <a:lnTo>
                  <a:pt x="3418568" y="4515669"/>
                </a:lnTo>
                <a:cubicBezTo>
                  <a:pt x="3418685" y="4519956"/>
                  <a:pt x="3418801" y="4524244"/>
                  <a:pt x="3418918" y="4528531"/>
                </a:cubicBezTo>
                <a:cubicBezTo>
                  <a:pt x="3418727" y="4530191"/>
                  <a:pt x="3418537" y="4531850"/>
                  <a:pt x="3418346" y="4533510"/>
                </a:cubicBezTo>
                <a:cubicBezTo>
                  <a:pt x="3418215" y="4536889"/>
                  <a:pt x="3418462" y="4539065"/>
                  <a:pt x="3419005" y="4540494"/>
                </a:cubicBezTo>
                <a:lnTo>
                  <a:pt x="3424268" y="4595886"/>
                </a:lnTo>
                <a:cubicBezTo>
                  <a:pt x="3429156" y="4624362"/>
                  <a:pt x="3443934" y="4682306"/>
                  <a:pt x="3448330" y="4711348"/>
                </a:cubicBezTo>
                <a:lnTo>
                  <a:pt x="3445621" y="4714874"/>
                </a:lnTo>
                <a:cubicBezTo>
                  <a:pt x="3444103" y="4718397"/>
                  <a:pt x="3443735" y="4723077"/>
                  <a:pt x="3445980" y="4730345"/>
                </a:cubicBezTo>
                <a:lnTo>
                  <a:pt x="3446976" y="4731926"/>
                </a:lnTo>
                <a:lnTo>
                  <a:pt x="3443720" y="4745408"/>
                </a:lnTo>
                <a:cubicBezTo>
                  <a:pt x="3444756" y="4771155"/>
                  <a:pt x="3455466" y="4843107"/>
                  <a:pt x="3453194" y="4886406"/>
                </a:cubicBezTo>
                <a:cubicBezTo>
                  <a:pt x="3454856" y="4906631"/>
                  <a:pt x="3481235" y="5008239"/>
                  <a:pt x="3455210" y="5025296"/>
                </a:cubicBezTo>
                <a:cubicBezTo>
                  <a:pt x="3442202" y="5116320"/>
                  <a:pt x="3464654" y="5119078"/>
                  <a:pt x="3462841" y="5211091"/>
                </a:cubicBezTo>
                <a:cubicBezTo>
                  <a:pt x="3469390" y="5269669"/>
                  <a:pt x="3462794" y="5327391"/>
                  <a:pt x="3469385" y="5356669"/>
                </a:cubicBezTo>
                <a:cubicBezTo>
                  <a:pt x="3471479" y="5361935"/>
                  <a:pt x="3474277" y="5366825"/>
                  <a:pt x="3477268" y="5371683"/>
                </a:cubicBezTo>
                <a:lnTo>
                  <a:pt x="3478824" y="5374232"/>
                </a:lnTo>
                <a:lnTo>
                  <a:pt x="3486664" y="5427532"/>
                </a:lnTo>
                <a:lnTo>
                  <a:pt x="3499845" y="5523238"/>
                </a:lnTo>
                <a:cubicBezTo>
                  <a:pt x="3496480" y="5535759"/>
                  <a:pt x="3498126" y="5574631"/>
                  <a:pt x="3505782" y="5582050"/>
                </a:cubicBezTo>
                <a:cubicBezTo>
                  <a:pt x="3507640" y="5590169"/>
                  <a:pt x="3505294" y="5599602"/>
                  <a:pt x="3513368" y="5603412"/>
                </a:cubicBezTo>
                <a:cubicBezTo>
                  <a:pt x="3518549" y="5620896"/>
                  <a:pt x="3530454" y="5660930"/>
                  <a:pt x="3536869" y="5686953"/>
                </a:cubicBezTo>
                <a:cubicBezTo>
                  <a:pt x="3527290" y="5702684"/>
                  <a:pt x="3548216" y="5722678"/>
                  <a:pt x="3551859" y="5759548"/>
                </a:cubicBezTo>
                <a:cubicBezTo>
                  <a:pt x="3540751" y="5776843"/>
                  <a:pt x="3554471" y="5784377"/>
                  <a:pt x="3540024" y="5816599"/>
                </a:cubicBezTo>
                <a:cubicBezTo>
                  <a:pt x="3541640" y="5817630"/>
                  <a:pt x="3543154" y="5818984"/>
                  <a:pt x="3544521" y="5820619"/>
                </a:cubicBezTo>
                <a:cubicBezTo>
                  <a:pt x="3552455" y="5830118"/>
                  <a:pt x="3553767" y="5846834"/>
                  <a:pt x="3547449" y="5857956"/>
                </a:cubicBezTo>
                <a:cubicBezTo>
                  <a:pt x="3528571" y="5908761"/>
                  <a:pt x="3532186" y="5952107"/>
                  <a:pt x="3530253" y="5993572"/>
                </a:cubicBezTo>
                <a:cubicBezTo>
                  <a:pt x="3530522" y="6040113"/>
                  <a:pt x="3553891" y="6005695"/>
                  <a:pt x="3536734" y="6066404"/>
                </a:cubicBezTo>
                <a:cubicBezTo>
                  <a:pt x="3545935" y="6071268"/>
                  <a:pt x="3546842" y="6078512"/>
                  <a:pt x="3543461" y="6091477"/>
                </a:cubicBezTo>
                <a:cubicBezTo>
                  <a:pt x="3549602" y="6107585"/>
                  <a:pt x="3568275" y="6137061"/>
                  <a:pt x="3573577" y="6163051"/>
                </a:cubicBezTo>
                <a:cubicBezTo>
                  <a:pt x="3577046" y="6182032"/>
                  <a:pt x="3572259" y="6223892"/>
                  <a:pt x="3575275" y="6247420"/>
                </a:cubicBezTo>
                <a:cubicBezTo>
                  <a:pt x="3570217" y="6271412"/>
                  <a:pt x="3583023" y="6273898"/>
                  <a:pt x="3591673" y="6304222"/>
                </a:cubicBezTo>
                <a:cubicBezTo>
                  <a:pt x="3585743" y="6318440"/>
                  <a:pt x="3589967" y="6328418"/>
                  <a:pt x="3597489" y="6337624"/>
                </a:cubicBezTo>
                <a:cubicBezTo>
                  <a:pt x="3598113" y="6368401"/>
                  <a:pt x="3610504" y="6394558"/>
                  <a:pt x="3617330" y="6428161"/>
                </a:cubicBezTo>
                <a:cubicBezTo>
                  <a:pt x="3612404" y="6466489"/>
                  <a:pt x="3633001" y="6482393"/>
                  <a:pt x="3640218" y="6518318"/>
                </a:cubicBezTo>
                <a:cubicBezTo>
                  <a:pt x="3625420" y="6557419"/>
                  <a:pt x="3668862" y="6537820"/>
                  <a:pt x="3670788" y="6568733"/>
                </a:cubicBezTo>
                <a:cubicBezTo>
                  <a:pt x="3659124" y="6621466"/>
                  <a:pt x="3685482" y="6565072"/>
                  <a:pt x="3687763" y="6643164"/>
                </a:cubicBezTo>
                <a:cubicBezTo>
                  <a:pt x="3685396" y="6647995"/>
                  <a:pt x="3689317" y="6656838"/>
                  <a:pt x="3693097" y="6655183"/>
                </a:cubicBezTo>
                <a:cubicBezTo>
                  <a:pt x="3693444" y="6672318"/>
                  <a:pt x="3690193" y="6715787"/>
                  <a:pt x="3689847" y="6745974"/>
                </a:cubicBezTo>
                <a:cubicBezTo>
                  <a:pt x="3689583" y="6773144"/>
                  <a:pt x="3690048" y="6817635"/>
                  <a:pt x="3691023" y="6836306"/>
                </a:cubicBezTo>
                <a:lnTo>
                  <a:pt x="3695699" y="6858001"/>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C6F79094-9B19-6AC1-9771-6D15A19D6521}"/>
              </a:ext>
            </a:extLst>
          </p:cNvPr>
          <p:cNvSpPr txBox="1"/>
          <p:nvPr/>
        </p:nvSpPr>
        <p:spPr>
          <a:xfrm>
            <a:off x="6930750" y="4194021"/>
            <a:ext cx="3481994" cy="2015936"/>
          </a:xfrm>
          <a:prstGeom prst="rect">
            <a:avLst/>
          </a:prstGeom>
          <a:noFill/>
          <a:ln>
            <a:solidFill>
              <a:schemeClr val="tx1"/>
            </a:solidFill>
          </a:ln>
        </p:spPr>
        <p:txBody>
          <a:bodyPr wrap="square" rtlCol="0">
            <a:spAutoFit/>
          </a:bodyPr>
          <a:lstStyle/>
          <a:p>
            <a:r>
              <a:rPr lang="en-GB" sz="2500" dirty="0"/>
              <a:t>Have you been disappointed by putting your faith in things other than God? It’s time to come back to Him.</a:t>
            </a:r>
          </a:p>
        </p:txBody>
      </p:sp>
    </p:spTree>
    <p:extLst>
      <p:ext uri="{BB962C8B-B14F-4D97-AF65-F5344CB8AC3E}">
        <p14:creationId xmlns:p14="http://schemas.microsoft.com/office/powerpoint/2010/main" val="28926555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10719</TotalTime>
  <Words>1790</Words>
  <Application>Microsoft Macintosh PowerPoint</Application>
  <PresentationFormat>Widescreen</PresentationFormat>
  <Paragraphs>69</Paragraphs>
  <Slides>12</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system-ui</vt:lpstr>
      <vt:lpstr>Office Theme</vt:lpstr>
      <vt:lpstr>A Wise Ruling</vt:lpstr>
      <vt:lpstr>PowerPoint Presentation</vt:lpstr>
      <vt:lpstr>PowerPoint Presentation</vt:lpstr>
      <vt:lpstr>1 Kings 3:6-9</vt:lpstr>
      <vt:lpstr>1 Kings 3:10-15</vt:lpstr>
      <vt:lpstr>1 Kings 3:16-28 – A wise ruling</vt:lpstr>
      <vt:lpstr>1 Kings 3:16-28 – A wise ruling</vt:lpstr>
      <vt:lpstr>1. God’s wisdom does not equate to worldly wisdom</vt:lpstr>
      <vt:lpstr>2.“Bring me a sword”</vt:lpstr>
      <vt:lpstr>3. “Come boldly before the throne”</vt:lpstr>
      <vt:lpstr>4. Solomon disappoints, but Jesus fulfils</vt:lpstr>
      <vt:lpstr>What is God speaking to you about?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Kings Study</dc:title>
  <dc:creator>Jamie Singleton</dc:creator>
  <cp:lastModifiedBy>Elspeth Paisley</cp:lastModifiedBy>
  <cp:revision>6</cp:revision>
  <dcterms:created xsi:type="dcterms:W3CDTF">2023-06-21T11:14:23Z</dcterms:created>
  <dcterms:modified xsi:type="dcterms:W3CDTF">2023-09-04T11:29:49Z</dcterms:modified>
</cp:coreProperties>
</file>