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46" r:id="rId3"/>
    <p:sldId id="345" r:id="rId4"/>
    <p:sldId id="347" r:id="rId5"/>
    <p:sldId id="342" r:id="rId6"/>
    <p:sldId id="348" r:id="rId7"/>
    <p:sldId id="349" r:id="rId8"/>
    <p:sldId id="350" r:id="rId9"/>
    <p:sldId id="351" r:id="rId10"/>
    <p:sldId id="352" r:id="rId11"/>
    <p:sldId id="353" r:id="rId12"/>
    <p:sldId id="343" r:id="rId13"/>
    <p:sldId id="354" r:id="rId14"/>
    <p:sldId id="355" r:id="rId15"/>
    <p:sldId id="344" r:id="rId16"/>
    <p:sldId id="258" r:id="rId17"/>
    <p:sldId id="356" r:id="rId18"/>
    <p:sldId id="357" r:id="rId19"/>
    <p:sldId id="358" r:id="rId20"/>
    <p:sldId id="360" r:id="rId21"/>
    <p:sldId id="361" r:id="rId22"/>
    <p:sldId id="363" r:id="rId23"/>
    <p:sldId id="364" r:id="rId24"/>
    <p:sldId id="36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DA901D-182C-4413-B6DF-22A6019F5EDD}" v="443" dt="2023-10-06T08:10:44.7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80136" autoAdjust="0"/>
  </p:normalViewPr>
  <p:slideViewPr>
    <p:cSldViewPr snapToGrid="0">
      <p:cViewPr varScale="1">
        <p:scale>
          <a:sx n="101" d="100"/>
          <a:sy n="101" d="100"/>
        </p:scale>
        <p:origin x="15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DF686-F5CC-4DA2-8F19-6F9C879DCD19}" type="datetimeFigureOut">
              <a:rPr lang="en-GB" smtClean="0"/>
              <a:t>09/10/2023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A103C7-A3AB-456A-92E2-2F9339F8EE35}" type="slidenum">
              <a:rPr lang="en-GB" smtClean="0"/>
              <a:t>‹#›</a:t>
            </a:fld>
            <a:endParaRPr lang="en-GB"/>
          </a:p>
        </p:txBody>
      </p:sp>
    </p:spTree>
    <p:extLst>
      <p:ext uri="{BB962C8B-B14F-4D97-AF65-F5344CB8AC3E}">
        <p14:creationId xmlns:p14="http://schemas.microsoft.com/office/powerpoint/2010/main" val="266122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biblegateway.com/passage/?search=Philippians%203%3A7-10&amp;version=NIV#fen-NIV-29431a"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1 Kings 8</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previous chapters we have seen Solomon setup his government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chpt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4), start prep for building temple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chpt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5), then built the temple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chpt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6), then furnish it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chpt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7). Now is the big dedication ceremony – the grand opening. Again we won’t read verse by verse because there is a lot of detail (66 verses). But we will pick out some themes and zoom into a few verses based on what I feel God wants us to get from this scripture at this time. </a:t>
            </a:r>
          </a:p>
          <a:p>
            <a:endParaRPr lang="en-GB" dirty="0"/>
          </a:p>
          <a:p>
            <a:r>
              <a:rPr lang="en-GB" dirty="0"/>
              <a:t>Key themes</a:t>
            </a:r>
          </a:p>
          <a:p>
            <a:pPr marL="228600" indent="-228600">
              <a:buAutoNum type="arabicParenBoth"/>
            </a:pPr>
            <a:r>
              <a:rPr lang="en-GB" dirty="0"/>
              <a:t>Heart of the matter is the heart</a:t>
            </a:r>
          </a:p>
          <a:p>
            <a:pPr marL="228600" indent="-228600">
              <a:buAutoNum type="arabicParenBoth"/>
            </a:pPr>
            <a:r>
              <a:rPr lang="en-GB" dirty="0"/>
              <a:t>His presence is overwhelming and leaves a mark</a:t>
            </a:r>
          </a:p>
          <a:p>
            <a:pPr marL="228600" indent="-228600">
              <a:buAutoNum type="arabicParenBoth"/>
            </a:pPr>
            <a:r>
              <a:rPr lang="en-GB" dirty="0"/>
              <a:t>Who is the star of the show?</a:t>
            </a:r>
          </a:p>
          <a:p>
            <a:pPr marL="228600" indent="-228600">
              <a:buAutoNum type="arabicParenBoth"/>
            </a:pPr>
            <a:r>
              <a:rPr lang="en-GB" dirty="0"/>
              <a:t>The scandal </a:t>
            </a:r>
            <a:r>
              <a:rPr lang="en-GB"/>
              <a:t>of forgiveness</a:t>
            </a: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a:t>
            </a:fld>
            <a:endParaRPr lang="en-GB"/>
          </a:p>
        </p:txBody>
      </p:sp>
    </p:spTree>
    <p:extLst>
      <p:ext uri="{BB962C8B-B14F-4D97-AF65-F5344CB8AC3E}">
        <p14:creationId xmlns:p14="http://schemas.microsoft.com/office/powerpoint/2010/main" val="4203733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Ark (representing God’s presence) moved from the tabernacle into the temple</a:t>
            </a:r>
          </a:p>
        </p:txBody>
      </p:sp>
      <p:sp>
        <p:nvSpPr>
          <p:cNvPr id="4" name="Slide Number Placeholder 3"/>
          <p:cNvSpPr>
            <a:spLocks noGrp="1"/>
          </p:cNvSpPr>
          <p:nvPr>
            <p:ph type="sldNum" sz="quarter" idx="5"/>
          </p:nvPr>
        </p:nvSpPr>
        <p:spPr/>
        <p:txBody>
          <a:bodyPr/>
          <a:lstStyle/>
          <a:p>
            <a:fld id="{E5A103C7-A3AB-456A-92E2-2F9339F8EE35}" type="slidenum">
              <a:rPr lang="en-GB" smtClean="0"/>
              <a:t>2</a:t>
            </a:fld>
            <a:endParaRPr lang="en-GB"/>
          </a:p>
        </p:txBody>
      </p:sp>
    </p:spTree>
    <p:extLst>
      <p:ext uri="{BB962C8B-B14F-4D97-AF65-F5344CB8AC3E}">
        <p14:creationId xmlns:p14="http://schemas.microsoft.com/office/powerpoint/2010/main" val="1289183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3</a:t>
            </a:fld>
            <a:endParaRPr lang="en-GB"/>
          </a:p>
        </p:txBody>
      </p:sp>
    </p:spTree>
    <p:extLst>
      <p:ext uri="{BB962C8B-B14F-4D97-AF65-F5344CB8AC3E}">
        <p14:creationId xmlns:p14="http://schemas.microsoft.com/office/powerpoint/2010/main" val="363016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solidFill>
                  <a:srgbClr val="000000"/>
                </a:solidFill>
                <a:effectLst/>
                <a:latin typeface="Arial" panose="020B0604020202020204" pitchFamily="34" charset="0"/>
                <a:ea typeface="Times New Roman" panose="02020603050405020304" pitchFamily="18" charset="0"/>
              </a:rPr>
              <a:t>Last week Jeremy made the point Solomon followed David’s PLAN but missed his PURPOSE</a:t>
            </a:r>
            <a:endParaRPr lang="en-GB" sz="12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en-GB" sz="1100" dirty="0">
                <a:solidFill>
                  <a:srgbClr val="000000"/>
                </a:solidFill>
                <a:effectLst/>
                <a:latin typeface="Arial" panose="020B0604020202020204" pitchFamily="34" charset="0"/>
                <a:ea typeface="Times New Roman" panose="02020603050405020304" pitchFamily="18" charset="0"/>
              </a:rPr>
              <a:t>This is so important for us</a:t>
            </a:r>
            <a:endParaRPr lang="en-GB" sz="1200" dirty="0">
              <a:effectLst/>
              <a:latin typeface="Times New Roman" panose="02020603050405020304" pitchFamily="18" charset="0"/>
              <a:ea typeface="Times New Roman" panose="02020603050405020304" pitchFamily="18" charset="0"/>
            </a:endParaRPr>
          </a:p>
          <a:p>
            <a:pPr marL="742950" lvl="1" indent="-285750">
              <a:buFont typeface="Courier New" panose="02070309020205020404" pitchFamily="49" charset="0"/>
              <a:buChar char="o"/>
            </a:pPr>
            <a:r>
              <a:rPr lang="en-GB" sz="1100" dirty="0">
                <a:solidFill>
                  <a:srgbClr val="000000"/>
                </a:solidFill>
                <a:effectLst/>
                <a:latin typeface="Arial" panose="020B0604020202020204" pitchFamily="34" charset="0"/>
                <a:ea typeface="Times New Roman" panose="02020603050405020304" pitchFamily="18" charset="0"/>
              </a:rPr>
              <a:t>Keeping the movement going</a:t>
            </a:r>
            <a:endParaRPr lang="en-GB" sz="1200" dirty="0">
              <a:effectLst/>
              <a:latin typeface="Times New Roman" panose="02020603050405020304" pitchFamily="18" charset="0"/>
              <a:ea typeface="Times New Roman" panose="02020603050405020304" pitchFamily="18" charset="0"/>
            </a:endParaRPr>
          </a:p>
          <a:p>
            <a:pPr marL="742950" lvl="1" indent="-285750">
              <a:buFont typeface="Courier New" panose="02070309020205020404" pitchFamily="49" charset="0"/>
              <a:buChar char="o"/>
            </a:pPr>
            <a:r>
              <a:rPr lang="en-GB" sz="1100" dirty="0">
                <a:solidFill>
                  <a:srgbClr val="000000"/>
                </a:solidFill>
                <a:effectLst/>
                <a:latin typeface="Arial" panose="020B0604020202020204" pitchFamily="34" charset="0"/>
                <a:ea typeface="Times New Roman" panose="02020603050405020304" pitchFamily="18" charset="0"/>
              </a:rPr>
              <a:t>Blessing vs birthright (love the form or the King/Kingdom)</a:t>
            </a:r>
            <a:endParaRPr lang="en-GB" sz="1200" dirty="0">
              <a:effectLst/>
              <a:latin typeface="Times New Roman" panose="02020603050405020304" pitchFamily="18" charset="0"/>
              <a:ea typeface="Times New Roman" panose="02020603050405020304" pitchFamily="18" charset="0"/>
            </a:endParaRPr>
          </a:p>
          <a:p>
            <a:pPr marL="742950" lvl="1" indent="-285750">
              <a:buFont typeface="Courier New" panose="02070309020205020404" pitchFamily="49" charset="0"/>
              <a:buChar char="o"/>
            </a:pPr>
            <a:r>
              <a:rPr lang="en-GB" sz="1100" dirty="0">
                <a:solidFill>
                  <a:srgbClr val="000000"/>
                </a:solidFill>
                <a:effectLst/>
                <a:latin typeface="Arial" panose="020B0604020202020204" pitchFamily="34" charset="0"/>
                <a:ea typeface="Times New Roman" panose="02020603050405020304" pitchFamily="18" charset="0"/>
              </a:rPr>
              <a:t>Do we love the same things that caused our spiritual forefathers to start the journey?</a:t>
            </a:r>
            <a:endParaRPr lang="en-GB" sz="1200" dirty="0">
              <a:effectLst/>
              <a:latin typeface="Times New Roman" panose="02020603050405020304" pitchFamily="18" charset="0"/>
              <a:ea typeface="Times New Roman" panose="02020603050405020304" pitchFamily="18" charset="0"/>
            </a:endParaRPr>
          </a:p>
          <a:p>
            <a:endParaRPr lang="en-GB" sz="1100" dirty="0">
              <a:solidFill>
                <a:srgbClr val="000000"/>
              </a:solidFill>
              <a:effectLst/>
              <a:latin typeface="Arial" panose="020B0604020202020204" pitchFamily="34" charset="0"/>
              <a:ea typeface="Times New Roman" panose="02020603050405020304" pitchFamily="18" charset="0"/>
            </a:endParaRPr>
          </a:p>
          <a:p>
            <a:r>
              <a:rPr lang="en-GB" sz="1100" dirty="0">
                <a:solidFill>
                  <a:srgbClr val="000000"/>
                </a:solidFill>
                <a:effectLst/>
                <a:latin typeface="Arial" panose="020B0604020202020204" pitchFamily="34" charset="0"/>
                <a:ea typeface="Times New Roman" panose="02020603050405020304" pitchFamily="18" charset="0"/>
              </a:rPr>
              <a:t>But looking at the scripture we just read – aren’t we being a little harsh on Solomon – it doesn’t say he did anything wrong? </a:t>
            </a:r>
          </a:p>
          <a:p>
            <a:endParaRPr lang="en-GB" sz="1100" dirty="0">
              <a:solidFill>
                <a:srgbClr val="000000"/>
              </a:solidFill>
              <a:effectLst/>
              <a:latin typeface="Arial" panose="020B0604020202020204" pitchFamily="34" charset="0"/>
              <a:ea typeface="Times New Roman" panose="02020603050405020304" pitchFamily="18" charset="0"/>
            </a:endParaRPr>
          </a:p>
          <a:p>
            <a:r>
              <a:rPr lang="en-GB" sz="1100" dirty="0">
                <a:solidFill>
                  <a:srgbClr val="000000"/>
                </a:solidFill>
                <a:effectLst/>
                <a:latin typeface="Arial" panose="020B0604020202020204" pitchFamily="34" charset="0"/>
                <a:ea typeface="Times New Roman" panose="02020603050405020304" pitchFamily="18" charset="0"/>
              </a:rPr>
              <a:t>We see another example of Solomon missing the purpose – why did David want to bring the ark/presence of God to Jerusalem in the first place? </a:t>
            </a:r>
            <a:endParaRPr lang="en-GB" sz="12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4</a:t>
            </a:fld>
            <a:endParaRPr lang="en-GB"/>
          </a:p>
        </p:txBody>
      </p:sp>
    </p:spTree>
    <p:extLst>
      <p:ext uri="{BB962C8B-B14F-4D97-AF65-F5344CB8AC3E}">
        <p14:creationId xmlns:p14="http://schemas.microsoft.com/office/powerpoint/2010/main" val="1009355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mn-lt"/>
              </a:rPr>
              <a:t>Both David and Solomon moved the ark</a:t>
            </a:r>
          </a:p>
          <a:p>
            <a:r>
              <a:rPr lang="en-GB" sz="1100" dirty="0">
                <a:latin typeface="+mn-lt"/>
              </a:rPr>
              <a:t>Early on in the book of 1 </a:t>
            </a:r>
            <a:r>
              <a:rPr lang="en-GB" sz="1100" dirty="0" err="1">
                <a:latin typeface="+mn-lt"/>
              </a:rPr>
              <a:t>sam</a:t>
            </a:r>
            <a:r>
              <a:rPr lang="en-GB" sz="1100" dirty="0">
                <a:latin typeface="+mn-lt"/>
              </a:rPr>
              <a:t> some corrupt Israelite priest take the ark into battle (as if they can use God as they please), they lose the battle, the enemy captures the ark, but God starts causing them a problem so they send it back to Israel and it sits at some guys house for 20 years until David brings it to Jerusalem</a:t>
            </a:r>
          </a:p>
          <a:p>
            <a:endParaRPr lang="en-GB" sz="1100" dirty="0">
              <a:latin typeface="+mn-lt"/>
            </a:endParaRPr>
          </a:p>
          <a:p>
            <a:r>
              <a:rPr lang="en-GB" sz="1100" dirty="0">
                <a:latin typeface="+mn-lt"/>
              </a:rPr>
              <a:t>Solomon brings ark from tabernacle into the temple </a:t>
            </a:r>
          </a:p>
          <a:p>
            <a:endParaRPr lang="en-GB" sz="1100" dirty="0">
              <a:latin typeface="+mn-lt"/>
            </a:endParaRPr>
          </a:p>
          <a:p>
            <a:r>
              <a:rPr lang="en-GB" sz="1100" dirty="0">
                <a:solidFill>
                  <a:srgbClr val="000000"/>
                </a:solidFill>
                <a:effectLst/>
                <a:latin typeface="+mn-lt"/>
                <a:ea typeface="Times New Roman" panose="02020603050405020304" pitchFamily="18" charset="0"/>
              </a:rPr>
              <a:t>Compare David bring ark to Jerusalem with Solomon bringing the ark into the temple – spot the difference</a:t>
            </a:r>
            <a:endParaRPr lang="en-GB" sz="1100" dirty="0">
              <a:effectLst/>
              <a:latin typeface="+mn-lt"/>
              <a:ea typeface="Times New Roman" panose="02020603050405020304" pitchFamily="18" charset="0"/>
            </a:endParaRPr>
          </a:p>
          <a:p>
            <a:pPr marL="342900" lvl="0" indent="-342900" fontAlgn="base">
              <a:buSzPts val="1000"/>
              <a:buFont typeface="Symbol" panose="05050102010706020507" pitchFamily="18" charset="2"/>
              <a:buChar char=""/>
              <a:tabLst>
                <a:tab pos="457200" algn="l"/>
              </a:tabLst>
            </a:pPr>
            <a:r>
              <a:rPr lang="en-GB" sz="1100" dirty="0">
                <a:solidFill>
                  <a:srgbClr val="000000"/>
                </a:solidFill>
                <a:effectLst/>
                <a:latin typeface="+mn-lt"/>
                <a:ea typeface="Times New Roman" panose="02020603050405020304" pitchFamily="18" charset="0"/>
              </a:rPr>
              <a:t>David humble (strips off) &amp; joyful (dancing)</a:t>
            </a:r>
            <a:endParaRPr lang="en-GB" sz="1100" dirty="0">
              <a:effectLst/>
              <a:latin typeface="+mn-lt"/>
              <a:ea typeface="Times New Roman" panose="02020603050405020304" pitchFamily="18" charset="0"/>
            </a:endParaRPr>
          </a:p>
          <a:p>
            <a:pPr marL="742950" lvl="1" indent="-285750" fontAlgn="base">
              <a:buSzPts val="1000"/>
              <a:buFont typeface="Courier New" panose="02070309020205020404" pitchFamily="49" charset="0"/>
              <a:buChar char="o"/>
              <a:tabLst>
                <a:tab pos="914400" algn="l"/>
              </a:tabLst>
            </a:pPr>
            <a:r>
              <a:rPr lang="en-GB" sz="1100" dirty="0">
                <a:solidFill>
                  <a:srgbClr val="000000"/>
                </a:solidFill>
                <a:effectLst/>
                <a:latin typeface="+mn-lt"/>
                <a:ea typeface="Times New Roman" panose="02020603050405020304" pitchFamily="18" charset="0"/>
                <a:cs typeface="Times New Roman" panose="02020603050405020304" pitchFamily="18" charset="0"/>
              </a:rPr>
              <a:t>2 Sam 6:13 …So David went to bring up the ark of God from the house of Obed-Edom to the City of David with </a:t>
            </a:r>
            <a:r>
              <a:rPr lang="en-GB" sz="1100" dirty="0">
                <a:solidFill>
                  <a:srgbClr val="000000"/>
                </a:solidFill>
                <a:effectLst/>
                <a:highlight>
                  <a:srgbClr val="FFFF00"/>
                </a:highlight>
                <a:latin typeface="+mn-lt"/>
                <a:ea typeface="Times New Roman" panose="02020603050405020304" pitchFamily="18" charset="0"/>
                <a:cs typeface="Times New Roman" panose="02020603050405020304" pitchFamily="18" charset="0"/>
              </a:rPr>
              <a:t>rejoicing</a:t>
            </a:r>
            <a:r>
              <a:rPr lang="en-GB" sz="1100" dirty="0">
                <a:solidFill>
                  <a:srgbClr val="000000"/>
                </a:solidFill>
                <a:effectLst/>
                <a:latin typeface="+mn-lt"/>
                <a:ea typeface="Times New Roman" panose="02020603050405020304" pitchFamily="18" charset="0"/>
                <a:cs typeface="Times New Roman" panose="02020603050405020304" pitchFamily="18" charset="0"/>
              </a:rPr>
              <a:t>.</a:t>
            </a:r>
            <a:endParaRPr lang="en-GB" sz="1100" dirty="0">
              <a:effectLst/>
              <a:latin typeface="+mn-lt"/>
              <a:ea typeface="Times New Roman" panose="02020603050405020304" pitchFamily="18" charset="0"/>
              <a:cs typeface="Times New Roman" panose="02020603050405020304" pitchFamily="18" charset="0"/>
            </a:endParaRPr>
          </a:p>
          <a:p>
            <a:pPr marL="742950" lvl="1" indent="-285750" fontAlgn="base">
              <a:buSzPts val="1000"/>
              <a:buFont typeface="Courier New" panose="02070309020205020404" pitchFamily="49" charset="0"/>
              <a:buChar char="o"/>
              <a:tabLst>
                <a:tab pos="914400" algn="l"/>
                <a:tab pos="914400" algn="l"/>
              </a:tabLst>
            </a:pPr>
            <a:r>
              <a:rPr lang="en-GB" sz="1100" dirty="0">
                <a:solidFill>
                  <a:srgbClr val="000000"/>
                </a:solidFill>
                <a:effectLst/>
                <a:latin typeface="+mn-lt"/>
                <a:ea typeface="Times New Roman" panose="02020603050405020304" pitchFamily="18" charset="0"/>
                <a:cs typeface="Times New Roman" panose="02020603050405020304" pitchFamily="18" charset="0"/>
              </a:rPr>
              <a:t>2 Sam 6:14-15 </a:t>
            </a:r>
            <a:r>
              <a:rPr lang="en-GB" sz="1100" b="1" baseline="30000" dirty="0">
                <a:solidFill>
                  <a:srgbClr val="000000"/>
                </a:solidFill>
                <a:effectLst/>
                <a:latin typeface="+mn-lt"/>
                <a:ea typeface="Times New Roman" panose="02020603050405020304" pitchFamily="18" charset="0"/>
                <a:cs typeface="Times New Roman" panose="02020603050405020304" pitchFamily="18" charset="0"/>
              </a:rPr>
              <a:t>14 </a:t>
            </a:r>
            <a:r>
              <a:rPr lang="en-GB" sz="1100" dirty="0">
                <a:solidFill>
                  <a:srgbClr val="000000"/>
                </a:solidFill>
                <a:effectLst/>
                <a:latin typeface="+mn-lt"/>
                <a:ea typeface="Times New Roman" panose="02020603050405020304" pitchFamily="18" charset="0"/>
                <a:cs typeface="Times New Roman" panose="02020603050405020304" pitchFamily="18" charset="0"/>
              </a:rPr>
              <a:t>Wearing a linen ephod, David was </a:t>
            </a:r>
            <a:r>
              <a:rPr lang="en-GB" sz="1100" dirty="0">
                <a:solidFill>
                  <a:srgbClr val="000000"/>
                </a:solidFill>
                <a:effectLst/>
                <a:highlight>
                  <a:srgbClr val="FFFF00"/>
                </a:highlight>
                <a:latin typeface="+mn-lt"/>
                <a:ea typeface="Times New Roman" panose="02020603050405020304" pitchFamily="18" charset="0"/>
                <a:cs typeface="Times New Roman" panose="02020603050405020304" pitchFamily="18" charset="0"/>
              </a:rPr>
              <a:t>dancing</a:t>
            </a:r>
            <a:r>
              <a:rPr lang="en-GB" sz="1100" dirty="0">
                <a:solidFill>
                  <a:srgbClr val="000000"/>
                </a:solidFill>
                <a:effectLst/>
                <a:latin typeface="+mn-lt"/>
                <a:ea typeface="Times New Roman" panose="02020603050405020304" pitchFamily="18" charset="0"/>
                <a:cs typeface="Times New Roman" panose="02020603050405020304" pitchFamily="18" charset="0"/>
              </a:rPr>
              <a:t> before the </a:t>
            </a:r>
            <a:r>
              <a:rPr lang="en-GB" sz="1100" cap="small" dirty="0">
                <a:solidFill>
                  <a:srgbClr val="000000"/>
                </a:solidFill>
                <a:effectLst/>
                <a:latin typeface="+mn-lt"/>
                <a:ea typeface="Times New Roman" panose="02020603050405020304" pitchFamily="18" charset="0"/>
                <a:cs typeface="Times New Roman" panose="02020603050405020304" pitchFamily="18" charset="0"/>
              </a:rPr>
              <a:t>Lord</a:t>
            </a:r>
            <a:r>
              <a:rPr lang="en-GB" sz="1100" dirty="0">
                <a:solidFill>
                  <a:srgbClr val="000000"/>
                </a:solidFill>
                <a:effectLst/>
                <a:latin typeface="+mn-lt"/>
                <a:ea typeface="Times New Roman" panose="02020603050405020304" pitchFamily="18" charset="0"/>
                <a:cs typeface="Times New Roman" panose="02020603050405020304" pitchFamily="18" charset="0"/>
              </a:rPr>
              <a:t> with </a:t>
            </a:r>
            <a:r>
              <a:rPr lang="en-GB" sz="1100" dirty="0">
                <a:solidFill>
                  <a:srgbClr val="000000"/>
                </a:solidFill>
                <a:effectLst/>
                <a:highlight>
                  <a:srgbClr val="FFFF00"/>
                </a:highlight>
                <a:latin typeface="+mn-lt"/>
                <a:ea typeface="Times New Roman" panose="02020603050405020304" pitchFamily="18" charset="0"/>
                <a:cs typeface="Times New Roman" panose="02020603050405020304" pitchFamily="18" charset="0"/>
              </a:rPr>
              <a:t>all his might</a:t>
            </a:r>
            <a:r>
              <a:rPr lang="en-GB" sz="1100" dirty="0">
                <a:solidFill>
                  <a:srgbClr val="000000"/>
                </a:solidFill>
                <a:effectLst/>
                <a:latin typeface="+mn-lt"/>
                <a:ea typeface="Times New Roman" panose="02020603050405020304" pitchFamily="18" charset="0"/>
                <a:cs typeface="Times New Roman" panose="02020603050405020304" pitchFamily="18" charset="0"/>
              </a:rPr>
              <a:t>, </a:t>
            </a:r>
            <a:r>
              <a:rPr lang="en-GB" sz="1100" kern="1200" dirty="0">
                <a:solidFill>
                  <a:srgbClr val="000000"/>
                </a:solidFill>
                <a:effectLst/>
                <a:latin typeface="+mn-lt"/>
                <a:ea typeface="Times New Roman" panose="02020603050405020304" pitchFamily="18" charset="0"/>
                <a:cs typeface="Times New Roman" panose="02020603050405020304" pitchFamily="18" charset="0"/>
              </a:rPr>
              <a:t>15 while he and all Israel were bringing up the ark of the Lord with shouts and the sound of trumpets. David’s abandonment embarrassed his wife </a:t>
            </a:r>
          </a:p>
          <a:p>
            <a:pPr marL="342900" lvl="0" indent="-342900" fontAlgn="base">
              <a:buSzPts val="1000"/>
              <a:buFont typeface="Symbol" panose="05050102010706020507" pitchFamily="18" charset="2"/>
              <a:buChar char=""/>
              <a:tabLst>
                <a:tab pos="914400" algn="l"/>
                <a:tab pos="457200" algn="l"/>
              </a:tabLst>
            </a:pPr>
            <a:r>
              <a:rPr lang="en-GB" sz="1100" kern="1200" dirty="0">
                <a:solidFill>
                  <a:srgbClr val="000000"/>
                </a:solidFill>
                <a:effectLst/>
                <a:latin typeface="+mn-lt"/>
                <a:ea typeface="Times New Roman" panose="02020603050405020304" pitchFamily="18" charset="0"/>
                <a:cs typeface="+mn-cs"/>
              </a:rPr>
              <a:t>Solomon still all about appearance, exuberant display</a:t>
            </a:r>
          </a:p>
          <a:p>
            <a:pPr marL="342900" lvl="0" indent="-342900" fontAlgn="base">
              <a:buSzPts val="1000"/>
              <a:buFont typeface="Symbol" panose="05050102010706020507" pitchFamily="18" charset="2"/>
              <a:buChar char=""/>
              <a:tabLst>
                <a:tab pos="914400" algn="l"/>
                <a:tab pos="457200" algn="l"/>
              </a:tabLst>
            </a:pPr>
            <a:r>
              <a:rPr lang="en-GB" sz="1100" kern="1200" dirty="0">
                <a:solidFill>
                  <a:srgbClr val="000000"/>
                </a:solidFill>
                <a:effectLst/>
                <a:latin typeface="+mn-lt"/>
                <a:ea typeface="Times New Roman" panose="02020603050405020304" pitchFamily="18" charset="0"/>
                <a:cs typeface="+mn-cs"/>
              </a:rPr>
              <a:t>David enjoyed God - Heart fully devoted to God - relationship </a:t>
            </a:r>
          </a:p>
          <a:p>
            <a:pPr marL="342900" lvl="0" indent="-342900" fontAlgn="base">
              <a:buSzPts val="1000"/>
              <a:buFont typeface="Symbol" panose="05050102010706020507" pitchFamily="18" charset="2"/>
              <a:buChar char=""/>
              <a:tabLst>
                <a:tab pos="914400" algn="l"/>
                <a:tab pos="457200" algn="l"/>
              </a:tabLst>
            </a:pPr>
            <a:r>
              <a:rPr lang="en-GB" sz="1100" kern="1200" dirty="0">
                <a:solidFill>
                  <a:srgbClr val="000000"/>
                </a:solidFill>
                <a:effectLst/>
                <a:latin typeface="+mn-lt"/>
                <a:ea typeface="Times New Roman" panose="02020603050405020304" pitchFamily="18" charset="0"/>
                <a:cs typeface="+mn-cs"/>
              </a:rPr>
              <a:t>Solomon served (used) God - Divided heart – religious – this theme of Solomon’s divided/corrupt heart has been throughout the </a:t>
            </a:r>
            <a:r>
              <a:rPr lang="en-GB" sz="1100" kern="1200" dirty="0" err="1">
                <a:solidFill>
                  <a:srgbClr val="000000"/>
                </a:solidFill>
                <a:effectLst/>
                <a:latin typeface="+mn-lt"/>
                <a:ea typeface="Times New Roman" panose="02020603050405020304" pitchFamily="18" charset="0"/>
                <a:cs typeface="+mn-cs"/>
              </a:rPr>
              <a:t>chpts</a:t>
            </a:r>
            <a:r>
              <a:rPr lang="en-GB" sz="1100" kern="1200" dirty="0">
                <a:solidFill>
                  <a:srgbClr val="000000"/>
                </a:solidFill>
                <a:effectLst/>
                <a:latin typeface="+mn-lt"/>
                <a:ea typeface="Times New Roman" panose="02020603050405020304" pitchFamily="18" charset="0"/>
                <a:cs typeface="+mn-cs"/>
              </a:rPr>
              <a:t> so far and will come clearer in next </a:t>
            </a:r>
            <a:r>
              <a:rPr lang="en-GB" sz="1100" kern="1200" dirty="0" err="1">
                <a:solidFill>
                  <a:srgbClr val="000000"/>
                </a:solidFill>
                <a:effectLst/>
                <a:latin typeface="+mn-lt"/>
                <a:ea typeface="Times New Roman" panose="02020603050405020304" pitchFamily="18" charset="0"/>
                <a:cs typeface="+mn-cs"/>
              </a:rPr>
              <a:t>chpts</a:t>
            </a:r>
            <a:r>
              <a:rPr lang="en-GB" sz="1100" kern="1200" dirty="0">
                <a:solidFill>
                  <a:srgbClr val="000000"/>
                </a:solidFill>
                <a:effectLst/>
                <a:latin typeface="+mn-lt"/>
                <a:ea typeface="Times New Roman" panose="02020603050405020304" pitchFamily="18" charset="0"/>
                <a:cs typeface="+mn-cs"/>
              </a:rPr>
              <a:t>. Solomon didn’t love the presence of God like David </a:t>
            </a:r>
          </a:p>
          <a:p>
            <a:endParaRPr lang="en-GB" sz="1100" dirty="0">
              <a:latin typeface="+mn-lt"/>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5</a:t>
            </a:fld>
            <a:endParaRPr lang="en-GB"/>
          </a:p>
        </p:txBody>
      </p:sp>
    </p:spTree>
    <p:extLst>
      <p:ext uri="{BB962C8B-B14F-4D97-AF65-F5344CB8AC3E}">
        <p14:creationId xmlns:p14="http://schemas.microsoft.com/office/powerpoint/2010/main" val="2974041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0" eaLnBrk="1" latinLnBrk="0" hangingPunct="1">
              <a:lnSpc>
                <a:spcPct val="107000"/>
              </a:lnSpc>
              <a:spcAft>
                <a:spcPts val="800"/>
              </a:spcAft>
            </a:pPr>
            <a:r>
              <a:rPr lang="en-GB" sz="1800" u="none"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bible offers and damning and accurate assessment of the human heart </a:t>
            </a:r>
          </a:p>
          <a:p>
            <a:pPr marL="0" algn="l" defTabSz="914400" rtl="0" eaLnBrk="1" latinLnBrk="0" hangingPunct="1">
              <a:lnSpc>
                <a:spcPct val="107000"/>
              </a:lnSpc>
              <a:spcAft>
                <a:spcPts val="800"/>
              </a:spcAft>
            </a:pPr>
            <a:r>
              <a:rPr lang="en-GB" sz="1800" u="none"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(By heart we mean our decision making – not just emotion like in modern day use) </a:t>
            </a:r>
          </a:p>
        </p:txBody>
      </p:sp>
      <p:sp>
        <p:nvSpPr>
          <p:cNvPr id="4" name="Slide Number Placeholder 3"/>
          <p:cNvSpPr>
            <a:spLocks noGrp="1"/>
          </p:cNvSpPr>
          <p:nvPr>
            <p:ph type="sldNum" sz="quarter" idx="5"/>
          </p:nvPr>
        </p:nvSpPr>
        <p:spPr/>
        <p:txBody>
          <a:bodyPr/>
          <a:lstStyle/>
          <a:p>
            <a:fld id="{E5A103C7-A3AB-456A-92E2-2F9339F8EE35}" type="slidenum">
              <a:rPr lang="en-GB" smtClean="0"/>
              <a:t>6</a:t>
            </a:fld>
            <a:endParaRPr lang="en-GB"/>
          </a:p>
        </p:txBody>
      </p:sp>
    </p:spTree>
    <p:extLst>
      <p:ext uri="{BB962C8B-B14F-4D97-AF65-F5344CB8AC3E}">
        <p14:creationId xmlns:p14="http://schemas.microsoft.com/office/powerpoint/2010/main" val="2945415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0" eaLnBrk="1" latinLnBrk="0" hangingPunct="1">
              <a:lnSpc>
                <a:spcPct val="107000"/>
              </a:lnSpc>
              <a:spcAft>
                <a:spcPts val="800"/>
              </a:spcAft>
            </a:pPr>
            <a:endParaRPr lang="en-GB" sz="1800" u="none"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7</a:t>
            </a:fld>
            <a:endParaRPr lang="en-GB"/>
          </a:p>
        </p:txBody>
      </p:sp>
    </p:spTree>
    <p:extLst>
      <p:ext uri="{BB962C8B-B14F-4D97-AF65-F5344CB8AC3E}">
        <p14:creationId xmlns:p14="http://schemas.microsoft.com/office/powerpoint/2010/main" val="3113471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Arial" panose="020B0604020202020204" pitchFamily="34" charset="0"/>
              <a:buChar char="-"/>
            </a:pP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God kept promising – in those days….</a:t>
            </a:r>
          </a:p>
          <a:p>
            <a:pPr marL="342900" lvl="0" indent="-342900">
              <a:lnSpc>
                <a:spcPct val="107000"/>
              </a:lnSpc>
              <a:buFont typeface="Arial" panose="020B0604020202020204" pitchFamily="34" charset="0"/>
              <a:buChar char="-"/>
            </a:pPr>
            <a:endParaRPr lang="en-GB"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Arial" panose="020B0604020202020204" pitchFamily="34" charset="0"/>
              <a:buChar char="-"/>
            </a:pP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Then it happens – the Spirit is poured out</a:t>
            </a:r>
          </a:p>
          <a:p>
            <a:pPr marL="342900" lvl="0" indent="-342900">
              <a:lnSpc>
                <a:spcPct val="107000"/>
              </a:lnSpc>
              <a:spcAft>
                <a:spcPts val="800"/>
              </a:spcAft>
              <a:buFont typeface="Arial" panose="020B0604020202020204" pitchFamily="34" charset="0"/>
              <a:buChar char="-"/>
            </a:pP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Impact of the Spirit (see Rom 8 – its dense!)</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8</a:t>
            </a:fld>
            <a:endParaRPr lang="en-GB"/>
          </a:p>
        </p:txBody>
      </p:sp>
    </p:spTree>
    <p:extLst>
      <p:ext uri="{BB962C8B-B14F-4D97-AF65-F5344CB8AC3E}">
        <p14:creationId xmlns:p14="http://schemas.microsoft.com/office/powerpoint/2010/main" val="3975098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Arial" panose="020B0604020202020204" pitchFamily="34" charset="0"/>
              <a:buChar char="-"/>
            </a:pPr>
            <a:r>
              <a:rPr lang="en-GB" sz="1100" kern="100" dirty="0">
                <a:effectLst/>
                <a:latin typeface="Calibri" panose="020F0502020204030204" pitchFamily="34" charset="0"/>
                <a:ea typeface="Times New Roman" panose="02020603050405020304" pitchFamily="18" charset="0"/>
                <a:cs typeface="Times New Roman" panose="02020603050405020304" pitchFamily="18" charset="0"/>
              </a:rPr>
              <a:t>Other benefits of being filled with Spirit</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We please God</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Desire what He wants </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We come to believe we are children of God (v16 </a:t>
            </a: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The Spirit himself testifies with our spirit that we are God’s children.) </a:t>
            </a: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9</a:t>
            </a:fld>
            <a:endParaRPr lang="en-GB"/>
          </a:p>
        </p:txBody>
      </p:sp>
    </p:spTree>
    <p:extLst>
      <p:ext uri="{BB962C8B-B14F-4D97-AF65-F5344CB8AC3E}">
        <p14:creationId xmlns:p14="http://schemas.microsoft.com/office/powerpoint/2010/main" val="2887691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hearts are corrupt – we can’t please God, we fail to do the good we know we should do, we go through motions, our heart can’t be cured</a:t>
            </a:r>
          </a:p>
          <a:p>
            <a:r>
              <a:rPr lang="en-GB" dirty="0"/>
              <a:t>God promises a heart transplant – He gives us a new heart and spirit</a:t>
            </a:r>
          </a:p>
          <a:p>
            <a:r>
              <a:rPr lang="en-GB" dirty="0"/>
              <a:t>He pours His spirit into us</a:t>
            </a:r>
          </a:p>
          <a:p>
            <a:r>
              <a:rPr lang="en-GB" dirty="0"/>
              <a:t>This means we have a new heart and spirit and now know we are His children (intimacy) and we can please Him </a:t>
            </a:r>
          </a:p>
          <a:p>
            <a:endParaRPr lang="en-GB" dirty="0"/>
          </a:p>
          <a:p>
            <a:pPr>
              <a:lnSpc>
                <a:spcPct val="107000"/>
              </a:lnSpc>
              <a:spcAft>
                <a:spcPts val="800"/>
              </a:spcAft>
            </a:pPr>
            <a:r>
              <a:rPr lang="en-GB" sz="1100" b="1" kern="100" dirty="0">
                <a:effectLst/>
                <a:latin typeface="Calibri" panose="020F0502020204030204" pitchFamily="34" charset="0"/>
                <a:ea typeface="Calibri" panose="020F0502020204030204" pitchFamily="34" charset="0"/>
                <a:cs typeface="Times New Roman" panose="02020603050405020304" pitchFamily="18" charset="0"/>
              </a:rPr>
              <a:t>Response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n-GB" sz="1100" kern="100" dirty="0">
                <a:effectLst/>
                <a:latin typeface="Calibri" panose="020F0502020204030204" pitchFamily="34" charset="0"/>
                <a:ea typeface="Times New Roman" panose="02020603050405020304" pitchFamily="18" charset="0"/>
                <a:cs typeface="Times New Roman" panose="02020603050405020304" pitchFamily="18" charset="0"/>
              </a:rPr>
              <a:t>A new heart, is a work of His spirit in you </a:t>
            </a:r>
          </a:p>
          <a:p>
            <a:pPr marL="342900" lvl="0" indent="-342900">
              <a:lnSpc>
                <a:spcPct val="107000"/>
              </a:lnSpc>
              <a:buFont typeface="Arial" panose="020B0604020202020204" pitchFamily="34" charset="0"/>
              <a:buChar char="-"/>
            </a:pPr>
            <a:r>
              <a:rPr lang="en-GB" sz="1100" kern="100" dirty="0">
                <a:effectLst/>
                <a:latin typeface="Calibri" panose="020F0502020204030204" pitchFamily="34" charset="0"/>
                <a:ea typeface="Times New Roman" panose="02020603050405020304" pitchFamily="18" charset="0"/>
                <a:cs typeface="Times New Roman" panose="02020603050405020304" pitchFamily="18" charset="0"/>
              </a:rPr>
              <a:t>If you want to be genuine in your pursuit of Him (not just going through the motions) </a:t>
            </a:r>
          </a:p>
          <a:p>
            <a:pPr marL="342900" lvl="0" indent="-342900">
              <a:lnSpc>
                <a:spcPct val="107000"/>
              </a:lnSpc>
              <a:buFont typeface="Arial" panose="020B0604020202020204" pitchFamily="34" charset="0"/>
              <a:buChar char="-"/>
            </a:pPr>
            <a:r>
              <a:rPr lang="en-GB" sz="1100" kern="100" dirty="0">
                <a:effectLst/>
                <a:latin typeface="Calibri" panose="020F0502020204030204" pitchFamily="34" charset="0"/>
                <a:ea typeface="Times New Roman" panose="02020603050405020304" pitchFamily="18" charset="0"/>
                <a:cs typeface="Times New Roman" panose="02020603050405020304" pitchFamily="18" charset="0"/>
              </a:rPr>
              <a:t>When I taught from </a:t>
            </a:r>
            <a:r>
              <a:rPr lang="en-GB" sz="1100" kern="100" dirty="0" err="1">
                <a:effectLst/>
                <a:latin typeface="Calibri" panose="020F0502020204030204" pitchFamily="34" charset="0"/>
                <a:ea typeface="Times New Roman" panose="02020603050405020304" pitchFamily="18" charset="0"/>
                <a:cs typeface="Times New Roman" panose="02020603050405020304" pitchFamily="18" charset="0"/>
              </a:rPr>
              <a:t>chpt</a:t>
            </a:r>
            <a:r>
              <a:rPr lang="en-GB" sz="1100" kern="100" dirty="0">
                <a:effectLst/>
                <a:latin typeface="Calibri" panose="020F0502020204030204" pitchFamily="34" charset="0"/>
                <a:ea typeface="Times New Roman" panose="02020603050405020304" pitchFamily="18" charset="0"/>
                <a:cs typeface="Times New Roman" panose="02020603050405020304" pitchFamily="18" charset="0"/>
              </a:rPr>
              <a:t> 6 I talked about being the temple of the holy spirit, carrying the spirit into every situation we are in</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Perhaps you have never been filled with His spirit </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Perhaps you have already decided to make Jesus Lord (which is a work of the spirit in you) but you suspect there is more</a:t>
            </a:r>
          </a:p>
          <a:p>
            <a:pPr marL="742950" lvl="1" indent="-285750">
              <a:lnSpc>
                <a:spcPct val="107000"/>
              </a:lnSpc>
              <a:buFont typeface="Courier New" panose="02070309020205020404" pitchFamily="49" charset="0"/>
              <a:buChar char="o"/>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Perhaps you have had times of knowing the infilling of His presence but historically and not recently/currently – bible says be being fill </a:t>
            </a:r>
          </a:p>
          <a:p>
            <a:pPr marL="342900" lvl="0" indent="-342900">
              <a:lnSpc>
                <a:spcPct val="107000"/>
              </a:lnSpc>
              <a:spcAft>
                <a:spcPts val="800"/>
              </a:spcAft>
              <a:buFont typeface="Arial" panose="020B0604020202020204" pitchFamily="34" charset="0"/>
              <a:buChar char="-"/>
            </a:pPr>
            <a:r>
              <a:rPr lang="en-GB" sz="1100" kern="100" dirty="0">
                <a:effectLst/>
                <a:latin typeface="Calibri" panose="020F0502020204030204" pitchFamily="34" charset="0"/>
                <a:ea typeface="Times New Roman" panose="02020603050405020304" pitchFamily="18" charset="0"/>
                <a:cs typeface="Times New Roman" panose="02020603050405020304" pitchFamily="18" charset="0"/>
              </a:rPr>
              <a:t>You will soon have opportunity to respond</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10</a:t>
            </a:fld>
            <a:endParaRPr lang="en-GB"/>
          </a:p>
        </p:txBody>
      </p:sp>
    </p:spTree>
    <p:extLst>
      <p:ext uri="{BB962C8B-B14F-4D97-AF65-F5344CB8AC3E}">
        <p14:creationId xmlns:p14="http://schemas.microsoft.com/office/powerpoint/2010/main" val="241063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11</a:t>
            </a:fld>
            <a:endParaRPr lang="en-GB"/>
          </a:p>
        </p:txBody>
      </p:sp>
    </p:spTree>
    <p:extLst>
      <p:ext uri="{BB962C8B-B14F-4D97-AF65-F5344CB8AC3E}">
        <p14:creationId xmlns:p14="http://schemas.microsoft.com/office/powerpoint/2010/main" val="4051562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100" kern="100" dirty="0">
                <a:effectLst/>
                <a:latin typeface="+mn-lt"/>
                <a:ea typeface="Calibri" panose="020F0502020204030204" pitchFamily="34" charset="0"/>
                <a:cs typeface="Times New Roman" panose="02020603050405020304" pitchFamily="18" charset="0"/>
              </a:rPr>
              <a:t>Priests couldn’t perform service because the cloud</a:t>
            </a: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Wouldn’t it be great to be caught up in the presence of God </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If I reached out I could touch </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e.g. SAS – same power that held back the red sea is in you – A level motivation </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He has done everything necessary to make it possible for us to enter His presence</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We can’t afford to get hung up on chords, keys and song preferences - the curtain has been torn! the tomb is empty! We have been invited into the intimate union of the Father, Son and Spirit. </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It’s not just </a:t>
            </a:r>
            <a:r>
              <a:rPr lang="en-GB" sz="1100" kern="0" dirty="0" err="1">
                <a:solidFill>
                  <a:srgbClr val="000000"/>
                </a:solidFill>
                <a:effectLst/>
                <a:latin typeface="+mn-lt"/>
                <a:ea typeface="Times New Roman" panose="02020603050405020304" pitchFamily="18" charset="0"/>
                <a:cs typeface="Calibri" panose="020F0502020204030204" pitchFamily="34" charset="0"/>
              </a:rPr>
              <a:t>sunday</a:t>
            </a:r>
            <a:r>
              <a:rPr lang="en-GB" sz="1100" kern="0" dirty="0">
                <a:solidFill>
                  <a:srgbClr val="000000"/>
                </a:solidFill>
                <a:effectLst/>
                <a:latin typeface="+mn-lt"/>
                <a:ea typeface="Times New Roman" panose="02020603050405020304" pitchFamily="18" charset="0"/>
                <a:cs typeface="Calibri" panose="020F0502020204030204" pitchFamily="34" charset="0"/>
              </a:rPr>
              <a:t> mornings - it can be on our own or can be when we are together</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We collectively are the temple that He fills now - 2 or more gathered</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GB" sz="1100" b="1" kern="0" dirty="0">
              <a:solidFill>
                <a:srgbClr val="000000"/>
              </a:solidFill>
              <a:effectLst/>
              <a:latin typeface="+mn-lt"/>
              <a:ea typeface="Times New Roman" panose="02020603050405020304" pitchFamily="18" charset="0"/>
              <a:cs typeface="Calibri" panose="020F0502020204030204" pitchFamily="34" charset="0"/>
            </a:endParaRPr>
          </a:p>
          <a:p>
            <a:pPr>
              <a:lnSpc>
                <a:spcPct val="107000"/>
              </a:lnSpc>
              <a:spcAft>
                <a:spcPts val="800"/>
              </a:spcAft>
            </a:pPr>
            <a:r>
              <a:rPr lang="en-GB" sz="1100" b="1" kern="0" dirty="0">
                <a:solidFill>
                  <a:srgbClr val="000000"/>
                </a:solidFill>
                <a:effectLst/>
                <a:latin typeface="+mn-lt"/>
                <a:ea typeface="Times New Roman" panose="02020603050405020304" pitchFamily="18" charset="0"/>
                <a:cs typeface="Calibri" panose="020F0502020204030204" pitchFamily="34" charset="0"/>
              </a:rPr>
              <a:t>Application:</a:t>
            </a:r>
            <a:r>
              <a:rPr lang="en-GB" sz="1100" kern="0" dirty="0">
                <a:solidFill>
                  <a:srgbClr val="000000"/>
                </a:solidFill>
                <a:effectLst/>
                <a:latin typeface="+mn-lt"/>
                <a:ea typeface="Times New Roman" panose="02020603050405020304" pitchFamily="18" charset="0"/>
                <a:cs typeface="Calibri" panose="020F0502020204030204" pitchFamily="34" charset="0"/>
              </a:rPr>
              <a:t> I want to be more conscious of God than the activities of worship. Let's invite Him now</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(Let’s stand in recognition someone of honour has just entered the room like in verse 14)</a:t>
            </a:r>
            <a:endParaRPr lang="en-GB" sz="1100" kern="100" dirty="0">
              <a:effectLst/>
              <a:latin typeface="+mn-lt"/>
              <a:ea typeface="Calibri" panose="020F0502020204030204" pitchFamily="34" charset="0"/>
              <a:cs typeface="Times New Roman" panose="02020603050405020304" pitchFamily="18" charset="0"/>
            </a:endParaRPr>
          </a:p>
          <a:p>
            <a:pPr marL="457200">
              <a:lnSpc>
                <a:spcPct val="107000"/>
              </a:lnSpc>
              <a:spcAft>
                <a:spcPts val="800"/>
              </a:spcAft>
            </a:pPr>
            <a:r>
              <a:rPr lang="en-GB" sz="1100" i="1" kern="100" dirty="0">
                <a:solidFill>
                  <a:srgbClr val="202124"/>
                </a:solidFill>
                <a:effectLst/>
                <a:latin typeface="+mn-lt"/>
                <a:ea typeface="Calibri" panose="020F0502020204030204" pitchFamily="34" charset="0"/>
                <a:cs typeface="Times New Roman" panose="02020603050405020304" pitchFamily="18" charset="0"/>
              </a:rPr>
              <a:t>Holy Spirit You are welcome here</a:t>
            </a:r>
            <a:br>
              <a:rPr lang="en-GB" sz="1100" i="1" kern="100" dirty="0">
                <a:solidFill>
                  <a:srgbClr val="202124"/>
                </a:solidFill>
                <a:effectLst/>
                <a:latin typeface="+mn-lt"/>
                <a:ea typeface="Calibri" panose="020F0502020204030204" pitchFamily="34" charset="0"/>
                <a:cs typeface="Times New Roman" panose="02020603050405020304" pitchFamily="18" charset="0"/>
              </a:rPr>
            </a:br>
            <a:r>
              <a:rPr lang="en-GB" sz="1100" i="1" kern="100" dirty="0">
                <a:solidFill>
                  <a:srgbClr val="202124"/>
                </a:solidFill>
                <a:effectLst/>
                <a:latin typeface="+mn-lt"/>
                <a:ea typeface="Calibri" panose="020F0502020204030204" pitchFamily="34" charset="0"/>
                <a:cs typeface="Times New Roman" panose="02020603050405020304" pitchFamily="18" charset="0"/>
              </a:rPr>
              <a:t>Come flood this place and fill the atmosphere</a:t>
            </a:r>
            <a:br>
              <a:rPr lang="en-GB" sz="1100" i="1" kern="100" dirty="0">
                <a:solidFill>
                  <a:srgbClr val="202124"/>
                </a:solidFill>
                <a:effectLst/>
                <a:latin typeface="+mn-lt"/>
                <a:ea typeface="Calibri" panose="020F0502020204030204" pitchFamily="34" charset="0"/>
                <a:cs typeface="Times New Roman" panose="02020603050405020304" pitchFamily="18" charset="0"/>
              </a:rPr>
            </a:br>
            <a:r>
              <a:rPr lang="en-GB" sz="1100" i="1" kern="100" dirty="0">
                <a:solidFill>
                  <a:srgbClr val="202124"/>
                </a:solidFill>
                <a:effectLst/>
                <a:latin typeface="+mn-lt"/>
                <a:ea typeface="Calibri" panose="020F0502020204030204" pitchFamily="34" charset="0"/>
                <a:cs typeface="Times New Roman" panose="02020603050405020304" pitchFamily="18" charset="0"/>
              </a:rPr>
              <a:t>Your Glory God is what our hearts long for</a:t>
            </a:r>
            <a:br>
              <a:rPr lang="en-GB" sz="1100" i="1" kern="100" dirty="0">
                <a:solidFill>
                  <a:srgbClr val="202124"/>
                </a:solidFill>
                <a:effectLst/>
                <a:latin typeface="+mn-lt"/>
                <a:ea typeface="Calibri" panose="020F0502020204030204" pitchFamily="34" charset="0"/>
                <a:cs typeface="Times New Roman" panose="02020603050405020304" pitchFamily="18" charset="0"/>
              </a:rPr>
            </a:br>
            <a:r>
              <a:rPr lang="en-GB" sz="1100" i="1" kern="100" dirty="0">
                <a:solidFill>
                  <a:srgbClr val="202124"/>
                </a:solidFill>
                <a:effectLst/>
                <a:latin typeface="+mn-lt"/>
                <a:ea typeface="Calibri" panose="020F0502020204030204" pitchFamily="34" charset="0"/>
                <a:cs typeface="Times New Roman" panose="02020603050405020304" pitchFamily="18" charset="0"/>
              </a:rPr>
              <a:t>To be overcome by Your Presence Lord</a:t>
            </a:r>
            <a:endParaRPr lang="en-GB" sz="1100" kern="100" dirty="0">
              <a:effectLst/>
              <a:latin typeface="+mn-lt"/>
              <a:ea typeface="Calibri" panose="020F0502020204030204" pitchFamily="34" charset="0"/>
              <a:cs typeface="Times New Roman" panose="02020603050405020304" pitchFamily="18" charset="0"/>
            </a:endParaRPr>
          </a:p>
          <a:p>
            <a:pPr marL="457200">
              <a:lnSpc>
                <a:spcPct val="107000"/>
              </a:lnSpc>
            </a:pPr>
            <a:r>
              <a:rPr lang="en-GB" sz="1100" kern="0" dirty="0">
                <a:solidFill>
                  <a:srgbClr val="000000"/>
                </a:solidFill>
                <a:effectLst/>
                <a:latin typeface="+mn-lt"/>
                <a:ea typeface="Times New Roman" panose="02020603050405020304" pitchFamily="18" charset="0"/>
                <a:cs typeface="Calibri" panose="020F0502020204030204" pitchFamily="34" charset="0"/>
              </a:rPr>
              <a:t>	</a:t>
            </a:r>
          </a:p>
          <a:p>
            <a:pPr marL="457200">
              <a:lnSpc>
                <a:spcPct val="107000"/>
              </a:lnSpc>
            </a:pPr>
            <a:r>
              <a:rPr lang="en-GB" sz="1100" kern="0" dirty="0">
                <a:solidFill>
                  <a:srgbClr val="000000"/>
                </a:solidFill>
                <a:effectLst/>
                <a:latin typeface="+mn-lt"/>
                <a:ea typeface="Times New Roman" panose="02020603050405020304" pitchFamily="18" charset="0"/>
                <a:cs typeface="Calibri" panose="020F0502020204030204" pitchFamily="34" charset="0"/>
              </a:rPr>
              <a:t>Do you want the spirit to confirm you are His child? That you belong to Him</a:t>
            </a:r>
            <a:endParaRPr lang="en-GB" sz="1100" kern="100" dirty="0">
              <a:effectLst/>
              <a:latin typeface="+mn-lt"/>
              <a:ea typeface="Calibri" panose="020F0502020204030204" pitchFamily="34" charset="0"/>
              <a:cs typeface="Times New Roman" panose="02020603050405020304" pitchFamily="18" charset="0"/>
            </a:endParaRPr>
          </a:p>
          <a:p>
            <a:pPr marL="457200">
              <a:lnSpc>
                <a:spcPct val="107000"/>
              </a:lnSpc>
              <a:spcAft>
                <a:spcPts val="800"/>
              </a:spcAft>
            </a:pPr>
            <a:r>
              <a:rPr lang="en-GB" sz="1100" kern="0" dirty="0">
                <a:solidFill>
                  <a:srgbClr val="000000"/>
                </a:solidFill>
                <a:effectLst/>
                <a:latin typeface="+mn-lt"/>
                <a:ea typeface="Times New Roman" panose="02020603050405020304" pitchFamily="18" charset="0"/>
                <a:cs typeface="Calibri" panose="020F0502020204030204" pitchFamily="34" charset="0"/>
              </a:rPr>
              <a:t>	Fill for first time or refreshing?</a:t>
            </a:r>
            <a:endParaRPr lang="en-GB" sz="1100" kern="100" dirty="0">
              <a:effectLst/>
              <a:latin typeface="+mn-lt"/>
              <a:ea typeface="Calibri" panose="020F0502020204030204" pitchFamily="34" charset="0"/>
              <a:cs typeface="Times New Roman" panose="02020603050405020304" pitchFamily="18" charset="0"/>
            </a:endParaRPr>
          </a:p>
          <a:p>
            <a:r>
              <a:rPr lang="en-GB" sz="1100" dirty="0">
                <a:latin typeface="+mn-lt"/>
              </a:rPr>
              <a:t>		[Raise your hand where you stand]</a:t>
            </a:r>
          </a:p>
        </p:txBody>
      </p:sp>
      <p:sp>
        <p:nvSpPr>
          <p:cNvPr id="4" name="Slide Number Placeholder 3"/>
          <p:cNvSpPr>
            <a:spLocks noGrp="1"/>
          </p:cNvSpPr>
          <p:nvPr>
            <p:ph type="sldNum" sz="quarter" idx="5"/>
          </p:nvPr>
        </p:nvSpPr>
        <p:spPr/>
        <p:txBody>
          <a:bodyPr/>
          <a:lstStyle/>
          <a:p>
            <a:fld id="{E5A103C7-A3AB-456A-92E2-2F9339F8EE35}" type="slidenum">
              <a:rPr lang="en-GB" smtClean="0"/>
              <a:t>12</a:t>
            </a:fld>
            <a:endParaRPr lang="en-GB"/>
          </a:p>
        </p:txBody>
      </p:sp>
    </p:spTree>
    <p:extLst>
      <p:ext uri="{BB962C8B-B14F-4D97-AF65-F5344CB8AC3E}">
        <p14:creationId xmlns:p14="http://schemas.microsoft.com/office/powerpoint/2010/main" val="1105643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13</a:t>
            </a:fld>
            <a:endParaRPr lang="en-GB"/>
          </a:p>
        </p:txBody>
      </p:sp>
    </p:spTree>
    <p:extLst>
      <p:ext uri="{BB962C8B-B14F-4D97-AF65-F5344CB8AC3E}">
        <p14:creationId xmlns:p14="http://schemas.microsoft.com/office/powerpoint/2010/main" val="3521055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Ps 127:1 </a:t>
            </a:r>
            <a:r>
              <a:rPr lang="en-GB" b="0" i="0" dirty="0">
                <a:solidFill>
                  <a:srgbClr val="040C28"/>
                </a:solidFill>
                <a:effectLst/>
                <a:latin typeface="Google Sans"/>
              </a:rPr>
              <a:t>Unless the LORD builds the house, its builders </a:t>
            </a:r>
            <a:r>
              <a:rPr lang="en-GB" b="0" i="0" dirty="0" err="1">
                <a:solidFill>
                  <a:srgbClr val="040C28"/>
                </a:solidFill>
                <a:effectLst/>
                <a:latin typeface="Google Sans"/>
              </a:rPr>
              <a:t>labor</a:t>
            </a:r>
            <a:r>
              <a:rPr lang="en-GB" b="0" i="0" dirty="0">
                <a:solidFill>
                  <a:srgbClr val="040C28"/>
                </a:solidFill>
                <a:effectLst/>
                <a:latin typeface="Google Sans"/>
              </a:rPr>
              <a:t> in vain</a:t>
            </a:r>
            <a:r>
              <a:rPr lang="en-GB" b="0" i="0" dirty="0">
                <a:solidFill>
                  <a:srgbClr val="202124"/>
                </a:solidFill>
                <a:effectLst/>
                <a:latin typeface="Google Sans"/>
              </a:rPr>
              <a:t>.</a:t>
            </a:r>
          </a:p>
          <a:p>
            <a:pPr marL="457200">
              <a:lnSpc>
                <a:spcPct val="107000"/>
              </a:lnSpc>
              <a:spcAft>
                <a:spcPts val="800"/>
              </a:spcAft>
            </a:pPr>
            <a:endParaRPr lang="en-GB" b="0" i="0" dirty="0">
              <a:solidFill>
                <a:srgbClr val="202124"/>
              </a:solidFill>
              <a:effectLst/>
              <a:latin typeface="Google Sans"/>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 says this but is still a little over focused on the impressive structure </a:t>
            </a:r>
            <a:endPar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Double minded = unstable</a:t>
            </a:r>
          </a:p>
          <a:p>
            <a:pPr marL="342900" lvl="0" indent="-342900" fontAlgn="base">
              <a:lnSpc>
                <a:spcPct val="107000"/>
              </a:lnSpc>
              <a:spcAft>
                <a:spcPts val="800"/>
              </a:spcAft>
              <a:buSzPts val="1000"/>
              <a:buFont typeface="Symbol" panose="05050102010706020507" pitchFamily="18" charset="2"/>
              <a:buChar char=""/>
              <a:tabLst>
                <a:tab pos="457200" algn="l"/>
              </a:tabLst>
            </a:pPr>
            <a:endParaRPr lang="en-GB" sz="18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14</a:t>
            </a:fld>
            <a:endParaRPr lang="en-GB"/>
          </a:p>
        </p:txBody>
      </p:sp>
    </p:spTree>
    <p:extLst>
      <p:ext uri="{BB962C8B-B14F-4D97-AF65-F5344CB8AC3E}">
        <p14:creationId xmlns:p14="http://schemas.microsoft.com/office/powerpoint/2010/main" val="1003865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100" b="1" kern="0" dirty="0">
                <a:solidFill>
                  <a:srgbClr val="000000"/>
                </a:solidFill>
                <a:effectLst/>
                <a:latin typeface="+mn-lt"/>
                <a:ea typeface="Times New Roman" panose="02020603050405020304" pitchFamily="18" charset="0"/>
                <a:cs typeface="Times New Roman" panose="02020603050405020304" pitchFamily="18" charset="0"/>
              </a:rPr>
              <a:t>It’s all about me</a:t>
            </a:r>
            <a:endParaRPr lang="en-GB" sz="11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Times New Roman" panose="02020603050405020304" pitchFamily="18" charset="0"/>
              </a:rPr>
              <a:t>“I have…” A lot of Solomon in this passage - making himself the starring role rather than the cameo he is. </a:t>
            </a:r>
            <a:endParaRPr lang="en-GB" sz="1100" kern="100" dirty="0">
              <a:effectLst/>
              <a:latin typeface="+mn-lt"/>
              <a:ea typeface="Calibri" panose="020F0502020204030204" pitchFamily="34" charset="0"/>
              <a:cs typeface="Times New Roman" panose="02020603050405020304" pitchFamily="18" charset="0"/>
            </a:endParaRPr>
          </a:p>
          <a:p>
            <a:pPr>
              <a:spcAft>
                <a:spcPts val="800"/>
              </a:spcAft>
            </a:pPr>
            <a:r>
              <a:rPr lang="en-GB" sz="1100" dirty="0">
                <a:solidFill>
                  <a:srgbClr val="000000"/>
                </a:solidFill>
                <a:effectLst/>
                <a:latin typeface="+mn-lt"/>
                <a:ea typeface="Times New Roman" panose="02020603050405020304" pitchFamily="18" charset="0"/>
              </a:rPr>
              <a:t>:13</a:t>
            </a:r>
            <a:endParaRPr lang="en-GB" sz="1100" dirty="0">
              <a:effectLst/>
              <a:latin typeface="+mn-lt"/>
              <a:ea typeface="Times New Roman" panose="02020603050405020304" pitchFamily="18" charset="0"/>
            </a:endParaRPr>
          </a:p>
          <a:p>
            <a:pPr>
              <a:spcAft>
                <a:spcPts val="800"/>
              </a:spcAft>
            </a:pPr>
            <a:r>
              <a:rPr lang="en-GB" sz="1100" dirty="0">
                <a:solidFill>
                  <a:srgbClr val="000000"/>
                </a:solidFill>
                <a:effectLst/>
                <a:latin typeface="+mn-lt"/>
                <a:ea typeface="Times New Roman" panose="02020603050405020304" pitchFamily="18" charset="0"/>
              </a:rPr>
              <a:t>I have indeed built a magnificent temple for you</a:t>
            </a:r>
            <a:endParaRPr lang="en-GB" sz="1100" dirty="0">
              <a:effectLst/>
              <a:latin typeface="+mn-lt"/>
              <a:ea typeface="Times New Roman" panose="02020603050405020304" pitchFamily="18" charset="0"/>
            </a:endParaRPr>
          </a:p>
          <a:p>
            <a:pPr marL="342900" lvl="0" indent="-342900" fontAlgn="base">
              <a:buSzPts val="1000"/>
              <a:buFont typeface="Symbol" panose="05050102010706020507" pitchFamily="18" charset="2"/>
              <a:buChar char=""/>
              <a:tabLst>
                <a:tab pos="457200" algn="l"/>
              </a:tabLst>
            </a:pPr>
            <a:r>
              <a:rPr lang="en-GB" sz="1100" dirty="0">
                <a:solidFill>
                  <a:srgbClr val="000000"/>
                </a:solidFill>
                <a:effectLst/>
                <a:latin typeface="+mn-lt"/>
                <a:ea typeface="Times New Roman" panose="02020603050405020304" pitchFamily="18" charset="0"/>
              </a:rPr>
              <a:t>completely missed what was right in front of his face - the presence of the creator of the universe was right in front of him and he thinks the build is the magnificent thing</a:t>
            </a:r>
            <a:endParaRPr lang="en-GB" sz="1100" dirty="0">
              <a:effectLst/>
              <a:latin typeface="+mn-lt"/>
              <a:ea typeface="Times New Roman" panose="02020603050405020304" pitchFamily="18" charset="0"/>
            </a:endParaRPr>
          </a:p>
          <a:p>
            <a:pPr marL="342900" lvl="0" indent="-342900" fontAlgn="base">
              <a:spcAft>
                <a:spcPts val="800"/>
              </a:spcAft>
              <a:buSzPts val="1000"/>
              <a:buFont typeface="Symbol" panose="05050102010706020507" pitchFamily="18" charset="2"/>
              <a:buChar char=""/>
              <a:tabLst>
                <a:tab pos="457200" algn="l"/>
              </a:tabLst>
            </a:pPr>
            <a:r>
              <a:rPr lang="en-GB" sz="1100" dirty="0">
                <a:solidFill>
                  <a:srgbClr val="000000"/>
                </a:solidFill>
                <a:effectLst/>
                <a:latin typeface="+mn-lt"/>
                <a:ea typeface="Times New Roman" panose="02020603050405020304" pitchFamily="18" charset="0"/>
              </a:rPr>
              <a:t>You can be here and still miss it</a:t>
            </a:r>
            <a:endParaRPr lang="en-GB" sz="1100" dirty="0">
              <a:effectLst/>
              <a:latin typeface="+mn-lt"/>
              <a:ea typeface="Times New Roman" panose="02020603050405020304" pitchFamily="18" charset="0"/>
            </a:endParaRPr>
          </a:p>
          <a:p>
            <a:pPr>
              <a:lnSpc>
                <a:spcPct val="107000"/>
              </a:lnSpc>
              <a:spcAft>
                <a:spcPts val="800"/>
              </a:spcAft>
            </a:pPr>
            <a:r>
              <a:rPr lang="en-GB" sz="1100" kern="0" dirty="0">
                <a:solidFill>
                  <a:srgbClr val="000000"/>
                </a:solidFill>
                <a:effectLst/>
                <a:latin typeface="+mn-lt"/>
                <a:ea typeface="Times New Roman" panose="02020603050405020304" pitchFamily="18" charset="0"/>
                <a:cs typeface="Times New Roman" panose="02020603050405020304" pitchFamily="18" charset="0"/>
              </a:rPr>
              <a:t>Compare to 1 Peter 4:11 </a:t>
            </a:r>
            <a:r>
              <a:rPr lang="en-GB" sz="1100" b="0" i="1" dirty="0">
                <a:solidFill>
                  <a:srgbClr val="000000"/>
                </a:solidFill>
                <a:effectLst/>
                <a:latin typeface="+mn-lt"/>
              </a:rPr>
              <a:t>If anyone speaks, they should do so as one who speaks the very words of God. If anyone serves, they should do so with the strength God provides, so that in all things God may be praised through Jesus Christ. To him be the glory and the power for ever and ever. Amen.</a:t>
            </a:r>
            <a:endParaRPr lang="en-GB" sz="1100" i="1" kern="100" dirty="0">
              <a:effectLst/>
              <a:latin typeface="+mn-lt"/>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7000"/>
              </a:lnSpc>
              <a:spcBef>
                <a:spcPts val="0"/>
              </a:spcBef>
              <a:spcAft>
                <a:spcPts val="800"/>
              </a:spcAft>
              <a:buClrTx/>
              <a:buSzPts val="1000"/>
              <a:buFont typeface="Symbol" panose="05050102010706020507" pitchFamily="18" charset="2"/>
              <a:buNone/>
              <a:tabLst>
                <a:tab pos="457200" algn="l"/>
              </a:tabLst>
              <a:defRPr/>
            </a:pPr>
            <a:r>
              <a:rPr lang="en-GB" sz="1100" kern="0" dirty="0">
                <a:solidFill>
                  <a:srgbClr val="000000"/>
                </a:solidFill>
                <a:effectLst/>
                <a:latin typeface="+mn-lt"/>
                <a:ea typeface="Times New Roman" panose="02020603050405020304" pitchFamily="18" charset="0"/>
                <a:cs typeface="Times New Roman" panose="02020603050405020304" pitchFamily="18" charset="0"/>
              </a:rPr>
              <a:t>- everything we do is for His glory and fame </a:t>
            </a:r>
          </a:p>
          <a:p>
            <a:pPr marL="0" marR="0" lvl="0" indent="0" algn="l" defTabSz="914400" rtl="0" eaLnBrk="1" fontAlgn="base" latinLnBrk="0" hangingPunct="1">
              <a:lnSpc>
                <a:spcPct val="107000"/>
              </a:lnSpc>
              <a:spcBef>
                <a:spcPts val="0"/>
              </a:spcBef>
              <a:spcAft>
                <a:spcPts val="800"/>
              </a:spcAft>
              <a:buClrTx/>
              <a:buSzPts val="1000"/>
              <a:buFont typeface="Symbol" panose="05050102010706020507" pitchFamily="18" charset="2"/>
              <a:buNone/>
              <a:tabLst>
                <a:tab pos="457200" algn="l"/>
              </a:tabLst>
              <a:defRPr/>
            </a:pPr>
            <a:endParaRPr lang="en-GB" sz="1100" kern="0" dirty="0">
              <a:solidFill>
                <a:srgbClr val="000000"/>
              </a:solidFill>
              <a:effectLst/>
              <a:latin typeface="+mn-lt"/>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7000"/>
              </a:lnSpc>
              <a:spcBef>
                <a:spcPts val="0"/>
              </a:spcBef>
              <a:spcAft>
                <a:spcPts val="800"/>
              </a:spcAft>
              <a:buClrTx/>
              <a:buSzPts val="1000"/>
              <a:buFont typeface="Symbol" panose="05050102010706020507" pitchFamily="18" charset="2"/>
              <a:buNone/>
              <a:tabLst>
                <a:tab pos="457200" algn="l"/>
              </a:tabLst>
              <a:defRPr/>
            </a:pPr>
            <a:r>
              <a:rPr lang="en-GB" sz="1100" kern="0" dirty="0">
                <a:solidFill>
                  <a:srgbClr val="000000"/>
                </a:solidFill>
                <a:effectLst/>
                <a:latin typeface="+mn-lt"/>
                <a:ea typeface="Times New Roman" panose="02020603050405020304" pitchFamily="18" charset="0"/>
              </a:rPr>
              <a:t>Q: anywhere you have worshipped the created rather than the creator</a:t>
            </a:r>
            <a:r>
              <a:rPr lang="en-GB" sz="1100" kern="0" dirty="0">
                <a:solidFill>
                  <a:srgbClr val="000000"/>
                </a:solidFill>
                <a:effectLst/>
                <a:latin typeface="+mn-lt"/>
                <a:ea typeface="Times New Roman" panose="02020603050405020304" pitchFamily="18" charset="0"/>
                <a:cs typeface="Times New Roman" panose="02020603050405020304" pitchFamily="18" charset="0"/>
              </a:rPr>
              <a:t>?</a:t>
            </a:r>
          </a:p>
          <a:p>
            <a:pPr marL="0" marR="0" lvl="0" indent="0" algn="l" defTabSz="914400" rtl="0" eaLnBrk="1" fontAlgn="base" latinLnBrk="0" hangingPunct="1">
              <a:lnSpc>
                <a:spcPct val="107000"/>
              </a:lnSpc>
              <a:spcBef>
                <a:spcPts val="0"/>
              </a:spcBef>
              <a:spcAft>
                <a:spcPts val="800"/>
              </a:spcAft>
              <a:buClrTx/>
              <a:buSzPts val="1000"/>
              <a:buFont typeface="Symbol" panose="05050102010706020507" pitchFamily="18" charset="2"/>
              <a:buNone/>
              <a:tabLst>
                <a:tab pos="457200" algn="l"/>
              </a:tabLst>
              <a:defRPr/>
            </a:pPr>
            <a:r>
              <a:rPr lang="en-GB" sz="1100" kern="0" dirty="0">
                <a:solidFill>
                  <a:srgbClr val="000000"/>
                </a:solidFill>
                <a:effectLst/>
                <a:latin typeface="+mn-lt"/>
                <a:ea typeface="Times New Roman" panose="02020603050405020304" pitchFamily="18" charset="0"/>
                <a:cs typeface="Times New Roman" panose="02020603050405020304" pitchFamily="18" charset="0"/>
              </a:rPr>
              <a:t>- did you know we can worship </a:t>
            </a:r>
            <a:r>
              <a:rPr lang="en-GB" sz="1100" kern="0" dirty="0" err="1">
                <a:solidFill>
                  <a:srgbClr val="000000"/>
                </a:solidFill>
                <a:effectLst/>
                <a:latin typeface="+mn-lt"/>
                <a:ea typeface="Times New Roman" panose="02020603050405020304" pitchFamily="18" charset="0"/>
                <a:cs typeface="Times New Roman" panose="02020603050405020304" pitchFamily="18" charset="0"/>
              </a:rPr>
              <a:t>worship</a:t>
            </a:r>
            <a:r>
              <a:rPr lang="en-GB" sz="1100" kern="0" dirty="0">
                <a:solidFill>
                  <a:srgbClr val="000000"/>
                </a:solidFill>
                <a:effectLst/>
                <a:latin typeface="+mn-lt"/>
                <a:ea typeface="Times New Roman" panose="02020603050405020304" pitchFamily="18" charset="0"/>
                <a:cs typeface="Times New Roman" panose="02020603050405020304" pitchFamily="18" charset="0"/>
              </a:rPr>
              <a:t>?</a:t>
            </a:r>
          </a:p>
          <a:p>
            <a:pPr marL="0" marR="0" lvl="0" indent="0" algn="l" defTabSz="914400" rtl="0" eaLnBrk="1" fontAlgn="base" latinLnBrk="0" hangingPunct="1">
              <a:lnSpc>
                <a:spcPct val="107000"/>
              </a:lnSpc>
              <a:spcBef>
                <a:spcPts val="0"/>
              </a:spcBef>
              <a:spcAft>
                <a:spcPts val="800"/>
              </a:spcAft>
              <a:buClrTx/>
              <a:buSzPts val="1000"/>
              <a:buFont typeface="Symbol" panose="05050102010706020507" pitchFamily="18" charset="2"/>
              <a:buNone/>
              <a:tabLst>
                <a:tab pos="457200" algn="l"/>
              </a:tabLst>
              <a:defRPr/>
            </a:pPr>
            <a:r>
              <a:rPr lang="en-GB" sz="1100" kern="0" dirty="0">
                <a:solidFill>
                  <a:srgbClr val="000000"/>
                </a:solidFill>
                <a:effectLst/>
                <a:latin typeface="+mn-lt"/>
                <a:ea typeface="Times New Roman" panose="02020603050405020304" pitchFamily="18" charset="0"/>
                <a:cs typeface="Times New Roman" panose="02020603050405020304" pitchFamily="18" charset="0"/>
              </a:rPr>
              <a:t>- an idol is any good thing which becomes the ultimate thing – as long as this thing is not God (the creator) it is created </a:t>
            </a:r>
          </a:p>
          <a:p>
            <a:pPr marL="0" marR="0" lvl="0" indent="0" algn="l" defTabSz="914400" rtl="0" eaLnBrk="1" fontAlgn="base" latinLnBrk="0" hangingPunct="1">
              <a:lnSpc>
                <a:spcPct val="107000"/>
              </a:lnSpc>
              <a:spcBef>
                <a:spcPts val="0"/>
              </a:spcBef>
              <a:spcAft>
                <a:spcPts val="800"/>
              </a:spcAft>
              <a:buClrTx/>
              <a:buSzPts val="1000"/>
              <a:buFont typeface="Symbol" panose="05050102010706020507" pitchFamily="18" charset="2"/>
              <a:buNone/>
              <a:tabLst>
                <a:tab pos="457200" algn="l"/>
              </a:tabLst>
              <a:defRPr/>
            </a:pPr>
            <a:r>
              <a:rPr lang="en-GB" sz="1100" kern="0" dirty="0">
                <a:solidFill>
                  <a:srgbClr val="000000"/>
                </a:solidFill>
                <a:effectLst/>
                <a:latin typeface="+mn-lt"/>
                <a:ea typeface="Times New Roman" panose="02020603050405020304" pitchFamily="18" charset="0"/>
                <a:cs typeface="Times New Roman" panose="02020603050405020304" pitchFamily="18" charset="0"/>
              </a:rPr>
              <a:t>- anything you will give priority to over God (friendship, children, career, education, ‘me-time’)</a:t>
            </a:r>
          </a:p>
        </p:txBody>
      </p:sp>
      <p:sp>
        <p:nvSpPr>
          <p:cNvPr id="4" name="Slide Number Placeholder 3"/>
          <p:cNvSpPr>
            <a:spLocks noGrp="1"/>
          </p:cNvSpPr>
          <p:nvPr>
            <p:ph type="sldNum" sz="quarter" idx="5"/>
          </p:nvPr>
        </p:nvSpPr>
        <p:spPr/>
        <p:txBody>
          <a:bodyPr/>
          <a:lstStyle/>
          <a:p>
            <a:fld id="{E5A103C7-A3AB-456A-92E2-2F9339F8EE35}" type="slidenum">
              <a:rPr lang="en-GB" smtClean="0"/>
              <a:t>15</a:t>
            </a:fld>
            <a:endParaRPr lang="en-GB"/>
          </a:p>
        </p:txBody>
      </p:sp>
    </p:spTree>
    <p:extLst>
      <p:ext uri="{BB962C8B-B14F-4D97-AF65-F5344CB8AC3E}">
        <p14:creationId xmlns:p14="http://schemas.microsoft.com/office/powerpoint/2010/main" val="2639946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mn-lt"/>
              </a:rPr>
              <a:t>Solomon’s ego was hogging the stage</a:t>
            </a:r>
          </a:p>
          <a:p>
            <a:r>
              <a:rPr lang="en-GB" sz="1100" dirty="0">
                <a:latin typeface="+mn-lt"/>
              </a:rPr>
              <a:t>But how do I battle against my ego? My need to be centre of attention? The star?</a:t>
            </a:r>
          </a:p>
          <a:p>
            <a:endParaRPr lang="en-GB" sz="1100" dirty="0">
              <a:latin typeface="+mn-lt"/>
            </a:endParaRPr>
          </a:p>
          <a:p>
            <a:r>
              <a:rPr lang="en-GB" sz="1100" dirty="0">
                <a:latin typeface="+mn-lt"/>
              </a:rPr>
              <a:t>Ant picture </a:t>
            </a:r>
          </a:p>
          <a:p>
            <a:endParaRPr lang="en-GB" sz="1100" dirty="0">
              <a:latin typeface="+mn-lt"/>
            </a:endParaRPr>
          </a:p>
          <a:p>
            <a:r>
              <a:rPr lang="en-GB" sz="1100" dirty="0">
                <a:latin typeface="+mn-lt"/>
              </a:rPr>
              <a:t>When its not all about you, you are free to give generously to the next generation – to keep the movement going</a:t>
            </a:r>
          </a:p>
          <a:p>
            <a:r>
              <a:rPr lang="en-GB" sz="1100" dirty="0">
                <a:latin typeface="+mn-lt"/>
              </a:rPr>
              <a:t>David – stocked the nails for the doors even though he wouldn’t get to build </a:t>
            </a:r>
          </a:p>
          <a:p>
            <a:endParaRPr lang="en-GB"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rgbClr val="000000"/>
                </a:solidFill>
                <a:effectLst/>
                <a:latin typeface="+mn-lt"/>
                <a:ea typeface="Times New Roman" panose="02020603050405020304" pitchFamily="18" charset="0"/>
              </a:rPr>
              <a:t>I get to invest in next generation – helping them to experience more of Him, greater devotion to Him, be part of God’s kingdom which starts before me and continues after me – not all about me</a:t>
            </a:r>
            <a:endParaRPr lang="en-GB" sz="1100" dirty="0">
              <a:effectLst/>
              <a:latin typeface="+mn-lt"/>
              <a:ea typeface="Times New Roman" panose="02020603050405020304" pitchFamily="18" charset="0"/>
            </a:endParaRPr>
          </a:p>
          <a:p>
            <a:endParaRPr lang="en-GB" sz="1100" dirty="0">
              <a:latin typeface="+mn-lt"/>
            </a:endParaRPr>
          </a:p>
          <a:p>
            <a:pPr>
              <a:spcAft>
                <a:spcPts val="800"/>
              </a:spcAft>
            </a:pPr>
            <a:r>
              <a:rPr lang="en-GB" sz="1100" b="1" dirty="0">
                <a:solidFill>
                  <a:srgbClr val="000000"/>
                </a:solidFill>
                <a:effectLst/>
                <a:latin typeface="+mn-lt"/>
                <a:ea typeface="Times New Roman" panose="02020603050405020304" pitchFamily="18" charset="0"/>
              </a:rPr>
              <a:t>Application:</a:t>
            </a:r>
            <a:r>
              <a:rPr lang="en-GB" sz="1100" dirty="0">
                <a:solidFill>
                  <a:srgbClr val="000000"/>
                </a:solidFill>
                <a:effectLst/>
                <a:latin typeface="+mn-lt"/>
                <a:ea typeface="Times New Roman" panose="02020603050405020304" pitchFamily="18" charset="0"/>
              </a:rPr>
              <a:t> God, create a hunger for you and your presence rather than externals (Birthright vs blessing) - phil 3:7-10 - to know HIM </a:t>
            </a:r>
          </a:p>
          <a:p>
            <a:pPr>
              <a:spcAft>
                <a:spcPts val="800"/>
              </a:spcAft>
            </a:pPr>
            <a:r>
              <a:rPr lang="en-GB" sz="1100" b="1" i="1" baseline="30000" dirty="0">
                <a:solidFill>
                  <a:srgbClr val="000000"/>
                </a:solidFill>
                <a:effectLst/>
                <a:latin typeface="+mn-lt"/>
              </a:rPr>
              <a:t>7 </a:t>
            </a:r>
            <a:r>
              <a:rPr lang="en-GB" sz="1100" b="0" i="1" dirty="0">
                <a:solidFill>
                  <a:srgbClr val="000000"/>
                </a:solidFill>
                <a:effectLst/>
                <a:latin typeface="+mn-lt"/>
              </a:rPr>
              <a:t>But whatever were gains to me I now consider loss for the sake of Christ. </a:t>
            </a:r>
            <a:r>
              <a:rPr lang="en-GB" sz="1100" b="1" i="1" baseline="30000" dirty="0">
                <a:solidFill>
                  <a:srgbClr val="000000"/>
                </a:solidFill>
                <a:effectLst/>
                <a:latin typeface="+mn-lt"/>
              </a:rPr>
              <a:t>8 </a:t>
            </a:r>
            <a:r>
              <a:rPr lang="en-GB" sz="1100" b="0" i="1" dirty="0">
                <a:solidFill>
                  <a:srgbClr val="000000"/>
                </a:solidFill>
                <a:effectLst/>
                <a:latin typeface="+mn-lt"/>
              </a:rPr>
              <a:t>What is more, I consider everything a loss because of the surpassing worth of knowing Christ Jesus my Lord, for whose sake I have lost all things. I consider them garbage, that I may gain Christ </a:t>
            </a:r>
            <a:r>
              <a:rPr lang="en-GB" sz="1100" b="1" i="1" baseline="30000" dirty="0">
                <a:solidFill>
                  <a:srgbClr val="000000"/>
                </a:solidFill>
                <a:effectLst/>
                <a:latin typeface="+mn-lt"/>
              </a:rPr>
              <a:t>9 </a:t>
            </a:r>
            <a:r>
              <a:rPr lang="en-GB" sz="1100" b="0" i="1" dirty="0">
                <a:solidFill>
                  <a:srgbClr val="000000"/>
                </a:solidFill>
                <a:effectLst/>
                <a:latin typeface="+mn-lt"/>
              </a:rPr>
              <a:t>and be found in him, not having a righteousness of my own that comes from the law, but that which is through faith in</a:t>
            </a:r>
            <a:r>
              <a:rPr lang="en-GB" sz="1100" b="0" i="1" baseline="30000" dirty="0">
                <a:solidFill>
                  <a:srgbClr val="000000"/>
                </a:solidFill>
                <a:effectLst/>
                <a:latin typeface="+mn-lt"/>
              </a:rPr>
              <a:t>[</a:t>
            </a:r>
            <a:r>
              <a:rPr lang="en-GB" sz="1100" b="0" i="1" baseline="30000" dirty="0">
                <a:solidFill>
                  <a:srgbClr val="4A4A4A"/>
                </a:solidFill>
                <a:effectLst/>
                <a:latin typeface="+mn-lt"/>
                <a:hlinkClick r:id="rId3" tooltip="See footnote a"/>
              </a:rPr>
              <a:t>a</a:t>
            </a:r>
            <a:r>
              <a:rPr lang="en-GB" sz="1100" b="0" i="1" baseline="30000" dirty="0">
                <a:solidFill>
                  <a:srgbClr val="000000"/>
                </a:solidFill>
                <a:effectLst/>
                <a:latin typeface="+mn-lt"/>
              </a:rPr>
              <a:t>]</a:t>
            </a:r>
            <a:r>
              <a:rPr lang="en-GB" sz="1100" b="0" i="1" dirty="0">
                <a:solidFill>
                  <a:srgbClr val="000000"/>
                </a:solidFill>
                <a:effectLst/>
                <a:latin typeface="+mn-lt"/>
              </a:rPr>
              <a:t> Christ—the righteousness that comes from God on the basis of faith. </a:t>
            </a:r>
            <a:r>
              <a:rPr lang="en-GB" sz="1100" b="1" i="1" baseline="30000" dirty="0">
                <a:solidFill>
                  <a:srgbClr val="000000"/>
                </a:solidFill>
                <a:effectLst/>
                <a:latin typeface="+mn-lt"/>
              </a:rPr>
              <a:t>10 </a:t>
            </a:r>
            <a:r>
              <a:rPr lang="en-GB" sz="1100" b="0" i="1" dirty="0">
                <a:solidFill>
                  <a:srgbClr val="000000"/>
                </a:solidFill>
                <a:effectLst/>
                <a:latin typeface="+mn-lt"/>
              </a:rPr>
              <a:t>I want to know Christ—yes, to know the power of his resurrection and participation in his sufferings, becoming like him in his death,</a:t>
            </a:r>
            <a:endParaRPr lang="en-GB" sz="1100" i="1" dirty="0">
              <a:solidFill>
                <a:srgbClr val="000000"/>
              </a:solidFill>
              <a:effectLst/>
              <a:latin typeface="+mn-lt"/>
              <a:ea typeface="Times New Roman" panose="02020603050405020304" pitchFamily="18" charset="0"/>
            </a:endParaRPr>
          </a:p>
          <a:p>
            <a:pPr>
              <a:spcAft>
                <a:spcPts val="800"/>
              </a:spcAft>
            </a:pPr>
            <a:endParaRPr lang="en-GB" sz="1100" dirty="0">
              <a:effectLst/>
              <a:latin typeface="+mn-lt"/>
              <a:ea typeface="Times New Roman" panose="02020603050405020304" pitchFamily="18" charset="0"/>
            </a:endParaRPr>
          </a:p>
          <a:p>
            <a:pPr marL="342900" lvl="0" indent="-342900" fontAlgn="base">
              <a:spcAft>
                <a:spcPts val="800"/>
              </a:spcAft>
              <a:buSzPts val="1000"/>
              <a:buFont typeface="Symbol" panose="05050102010706020507" pitchFamily="18" charset="2"/>
              <a:buChar char=""/>
              <a:tabLst>
                <a:tab pos="457200" algn="l"/>
              </a:tabLst>
            </a:pPr>
            <a:r>
              <a:rPr lang="en-GB" sz="1100" dirty="0">
                <a:solidFill>
                  <a:srgbClr val="000000"/>
                </a:solidFill>
                <a:effectLst/>
                <a:latin typeface="+mn-lt"/>
                <a:ea typeface="Times New Roman" panose="02020603050405020304" pitchFamily="18" charset="0"/>
              </a:rPr>
              <a:t>Phil 2:13 - it is God who creates the desire (not working harder) </a:t>
            </a:r>
            <a:endParaRPr lang="en-GB" sz="1100" dirty="0">
              <a:effectLst/>
              <a:latin typeface="+mn-lt"/>
              <a:ea typeface="Times New Roman" panose="02020603050405020304" pitchFamily="18" charset="0"/>
            </a:endParaRPr>
          </a:p>
          <a:p>
            <a:endParaRPr lang="en-GB" sz="1100" dirty="0">
              <a:latin typeface="+mn-lt"/>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16</a:t>
            </a:fld>
            <a:endParaRPr lang="en-GB"/>
          </a:p>
        </p:txBody>
      </p:sp>
    </p:spTree>
    <p:extLst>
      <p:ext uri="{BB962C8B-B14F-4D97-AF65-F5344CB8AC3E}">
        <p14:creationId xmlns:p14="http://schemas.microsoft.com/office/powerpoint/2010/main" val="2575541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Theme of forgiveness in dedication prayer (v30, 34, 36, 39, 50)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17</a:t>
            </a:fld>
            <a:endParaRPr lang="en-GB"/>
          </a:p>
        </p:txBody>
      </p:sp>
    </p:spTree>
    <p:extLst>
      <p:ext uri="{BB962C8B-B14F-4D97-AF65-F5344CB8AC3E}">
        <p14:creationId xmlns:p14="http://schemas.microsoft.com/office/powerpoint/2010/main" val="2628156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Difference between forgiveness and consequences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19</a:t>
            </a:fld>
            <a:endParaRPr lang="en-GB"/>
          </a:p>
        </p:txBody>
      </p:sp>
    </p:spTree>
    <p:extLst>
      <p:ext uri="{BB962C8B-B14F-4D97-AF65-F5344CB8AC3E}">
        <p14:creationId xmlns:p14="http://schemas.microsoft.com/office/powerpoint/2010/main" val="987208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 cost the Son of God</a:t>
            </a:r>
          </a:p>
          <a:p>
            <a:endParaRPr lang="en-GB" dirty="0"/>
          </a:p>
          <a:p>
            <a:pPr lvl="1">
              <a:lnSpc>
                <a:spcPct val="107000"/>
              </a:lnSpc>
              <a:spcAft>
                <a:spcPts val="800"/>
              </a:spcAft>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Not ‘what can I get away with?’</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Seeing Jesus hanging on the cross answers the question “does God take sin seriously?”</a:t>
            </a:r>
            <a:endParaRPr lang="en-GB" dirty="0"/>
          </a:p>
          <a:p>
            <a:endParaRPr lang="en-GB" dirty="0"/>
          </a:p>
          <a:p>
            <a:r>
              <a:rPr lang="en-GB" dirty="0"/>
              <a:t>The resurrection confirmed that the power of sin had been broken </a:t>
            </a:r>
          </a:p>
        </p:txBody>
      </p:sp>
      <p:sp>
        <p:nvSpPr>
          <p:cNvPr id="4" name="Slide Number Placeholder 3"/>
          <p:cNvSpPr>
            <a:spLocks noGrp="1"/>
          </p:cNvSpPr>
          <p:nvPr>
            <p:ph type="sldNum" sz="quarter" idx="5"/>
          </p:nvPr>
        </p:nvSpPr>
        <p:spPr/>
        <p:txBody>
          <a:bodyPr/>
          <a:lstStyle/>
          <a:p>
            <a:fld id="{E5A103C7-A3AB-456A-92E2-2F9339F8EE35}" type="slidenum">
              <a:rPr lang="en-GB" smtClean="0"/>
              <a:t>20</a:t>
            </a:fld>
            <a:endParaRPr lang="en-GB"/>
          </a:p>
        </p:txBody>
      </p:sp>
    </p:spTree>
    <p:extLst>
      <p:ext uri="{BB962C8B-B14F-4D97-AF65-F5344CB8AC3E}">
        <p14:creationId xmlns:p14="http://schemas.microsoft.com/office/powerpoint/2010/main" val="3814127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Grace for forgiveness &amp; grace (empowering) to live (by His Spirit) in a way pleasing to Him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21</a:t>
            </a:fld>
            <a:endParaRPr lang="en-GB"/>
          </a:p>
        </p:txBody>
      </p:sp>
    </p:spTree>
    <p:extLst>
      <p:ext uri="{BB962C8B-B14F-4D97-AF65-F5344CB8AC3E}">
        <p14:creationId xmlns:p14="http://schemas.microsoft.com/office/powerpoint/2010/main" val="3014023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lnSpc>
                <a:spcPct val="107000"/>
              </a:lnSpc>
              <a:spcAft>
                <a:spcPts val="800"/>
              </a:spcAft>
              <a:buSzPts val="1000"/>
              <a:buFont typeface="Symbol" panose="05050102010706020507" pitchFamily="18" charset="2"/>
              <a:buNone/>
              <a:tabLst>
                <a:tab pos="457200" algn="l"/>
              </a:tabLst>
            </a:pPr>
            <a:endParaRPr lang="en-GB" sz="18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22</a:t>
            </a:fld>
            <a:endParaRPr lang="en-GB"/>
          </a:p>
        </p:txBody>
      </p:sp>
    </p:spTree>
    <p:extLst>
      <p:ext uri="{BB962C8B-B14F-4D97-AF65-F5344CB8AC3E}">
        <p14:creationId xmlns:p14="http://schemas.microsoft.com/office/powerpoint/2010/main" val="3644497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Even if due to rebellion now in captivity – can still have change of heart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Prodigal Son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Loved ones who are far away could still have change of heart whilst in captivity – God still responses. Not too late and never too far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 turn and find He is there (and had been there the whole time)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Application:</a:t>
            </a:r>
            <a:r>
              <a:rPr lang="en-GB"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Have you got someone in your heart who seems so far away?</a:t>
            </a:r>
          </a:p>
          <a:p>
            <a:pPr>
              <a:lnSpc>
                <a:spcPct val="107000"/>
              </a:lnSpc>
              <a:spcAft>
                <a:spcPts val="800"/>
              </a:spcAft>
            </a:pPr>
            <a:endParaRPr lang="en-GB" sz="18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Song: Speak the name of Jesus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23</a:t>
            </a:fld>
            <a:endParaRPr lang="en-GB"/>
          </a:p>
        </p:txBody>
      </p:sp>
    </p:spTree>
    <p:extLst>
      <p:ext uri="{BB962C8B-B14F-4D97-AF65-F5344CB8AC3E}">
        <p14:creationId xmlns:p14="http://schemas.microsoft.com/office/powerpoint/2010/main" val="26399901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24</a:t>
            </a:fld>
            <a:endParaRPr lang="en-GB"/>
          </a:p>
        </p:txBody>
      </p:sp>
    </p:spTree>
    <p:extLst>
      <p:ext uri="{BB962C8B-B14F-4D97-AF65-F5344CB8AC3E}">
        <p14:creationId xmlns:p14="http://schemas.microsoft.com/office/powerpoint/2010/main" val="3774441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4E-82A0-BC31-F330-4085A84E8B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5A262A-B93D-2A37-9B4C-0FE006EC9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1D275-228A-37F5-D52E-8CE82E46C613}"/>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5" name="Footer Placeholder 4">
            <a:extLst>
              <a:ext uri="{FF2B5EF4-FFF2-40B4-BE49-F238E27FC236}">
                <a16:creationId xmlns:a16="http://schemas.microsoft.com/office/drawing/2014/main" id="{DEAAE93C-9C3B-A0C1-D21C-002573F3EF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512C8-5DF8-9B24-08D3-06C223FEBCDD}"/>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993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3F26-CBBE-1C21-7BF7-8036D640D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C4F4A-E107-FA21-BBDF-82E5BD931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26BDF-D6DF-98FE-DF44-3D347197F52D}"/>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5" name="Footer Placeholder 4">
            <a:extLst>
              <a:ext uri="{FF2B5EF4-FFF2-40B4-BE49-F238E27FC236}">
                <a16:creationId xmlns:a16="http://schemas.microsoft.com/office/drawing/2014/main" id="{98F46C4F-2807-01ED-6627-A0536A89AC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A8BDA-F3A8-E5B8-1D8D-33AFFEBFD3C7}"/>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26592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BE76-E55F-8149-1EC2-B42F16149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7C9E2-BDE0-FF8F-BEF7-D58E019DD9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389373-EB36-79C7-2E00-32353B4DCDF8}"/>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5" name="Footer Placeholder 4">
            <a:extLst>
              <a:ext uri="{FF2B5EF4-FFF2-40B4-BE49-F238E27FC236}">
                <a16:creationId xmlns:a16="http://schemas.microsoft.com/office/drawing/2014/main" id="{5391F8EA-EDC2-C331-5093-22D6F11E46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6615D-2BBB-0FEF-89F3-52297DE83CE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4806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6C33-8C9B-B5EE-56DD-3FEDD0307D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EF2C24-B348-9DAE-A335-C424EB14A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96AB4C-2C7A-A5B1-76C9-1FA817AFD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48B9D5-AF37-6323-D1D3-063AE904ED47}"/>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6" name="Footer Placeholder 5">
            <a:extLst>
              <a:ext uri="{FF2B5EF4-FFF2-40B4-BE49-F238E27FC236}">
                <a16:creationId xmlns:a16="http://schemas.microsoft.com/office/drawing/2014/main" id="{B7E36447-420C-7A86-1719-7D9FBC9B3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F3B02-0802-4BAC-1A00-399F123B831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79089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81B7-6DD9-B50B-1BFA-D5E8A26F4F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1F982-5CDA-4D28-3BA1-C9F37706A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557AE-AE2D-1A3A-712F-657D86AC7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415A8D-39CC-2486-50E0-92B9D9BD2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059E6-5750-07B5-C982-7EB9100B8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BBFE92B-FF31-F8B7-CEAB-9793DEFF4F94}"/>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8" name="Footer Placeholder 7">
            <a:extLst>
              <a:ext uri="{FF2B5EF4-FFF2-40B4-BE49-F238E27FC236}">
                <a16:creationId xmlns:a16="http://schemas.microsoft.com/office/drawing/2014/main" id="{B9301A4A-44D2-0ADE-B565-C5FE7501F9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CCFB-AC33-6EEE-A50E-E9AB86B7082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1887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1B2-ED98-F001-C8F3-80A9D86E61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63E90C-6FA7-23C8-F450-FC902C926510}"/>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4" name="Footer Placeholder 3">
            <a:extLst>
              <a:ext uri="{FF2B5EF4-FFF2-40B4-BE49-F238E27FC236}">
                <a16:creationId xmlns:a16="http://schemas.microsoft.com/office/drawing/2014/main" id="{38E54C92-51C0-DF32-D724-B0A51F622D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FF1368-1CC5-1982-DB88-FD71D6113236}"/>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513904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A0AA1-8086-92F8-9F89-4C8F798B7FEB}"/>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3" name="Footer Placeholder 2">
            <a:extLst>
              <a:ext uri="{FF2B5EF4-FFF2-40B4-BE49-F238E27FC236}">
                <a16:creationId xmlns:a16="http://schemas.microsoft.com/office/drawing/2014/main" id="{B9C1C765-AA61-F339-C7C9-3647D7032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50775E-201F-7A35-2B7B-7AC74C5160E1}"/>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05100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68A1-856B-5914-BFFE-5ADEA80F9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151B3C-8E38-2E5C-0DE4-ACD1A0AF4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CF36F-F10D-51A1-8A6A-925F4E537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894DE-00CD-4EF7-C242-DF77AE70E338}"/>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6" name="Footer Placeholder 5">
            <a:extLst>
              <a:ext uri="{FF2B5EF4-FFF2-40B4-BE49-F238E27FC236}">
                <a16:creationId xmlns:a16="http://schemas.microsoft.com/office/drawing/2014/main" id="{2B1C046D-86AC-A99E-243C-89A83B7D42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6A2BC-143A-CF64-1ED3-254D372F67D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89065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6D4-CC47-3F10-575D-E5629559A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A2DE71-2F85-6A62-985D-59148A41A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D82C54-34A9-C228-81A9-24583B4E7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67C1-C167-2121-163F-48A664103656}"/>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6" name="Footer Placeholder 5">
            <a:extLst>
              <a:ext uri="{FF2B5EF4-FFF2-40B4-BE49-F238E27FC236}">
                <a16:creationId xmlns:a16="http://schemas.microsoft.com/office/drawing/2014/main" id="{645736A9-A339-61D0-6406-776D5D505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2D892-0AAE-57F6-FD38-E87A7CDFD04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410099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CB0F-F69E-07D6-785B-67F6D6EA7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8CD41D-27DE-058D-3D6E-C7448B6723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0AE2D-FEC6-08F4-31CA-29067B478EFD}"/>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5" name="Footer Placeholder 4">
            <a:extLst>
              <a:ext uri="{FF2B5EF4-FFF2-40B4-BE49-F238E27FC236}">
                <a16:creationId xmlns:a16="http://schemas.microsoft.com/office/drawing/2014/main" id="{70D3AB9F-B3AA-EB0E-73F0-6C74CCC0F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EAB90-C45C-BCEE-7F23-9F9DE273871E}"/>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12482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F98AF-125A-8935-BFC4-E4E4811C51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2F1509-AF51-D0E5-A6D8-E10B5C07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8C760-CE00-A5E1-FECF-66459723B348}"/>
              </a:ext>
            </a:extLst>
          </p:cNvPr>
          <p:cNvSpPr>
            <a:spLocks noGrp="1"/>
          </p:cNvSpPr>
          <p:nvPr>
            <p:ph type="dt" sz="half" idx="10"/>
          </p:nvPr>
        </p:nvSpPr>
        <p:spPr/>
        <p:txBody>
          <a:bodyPr/>
          <a:lstStyle/>
          <a:p>
            <a:fld id="{D8E62C7F-6FFB-4DF1-8D32-3A90871BCE46}" type="datetimeFigureOut">
              <a:rPr lang="en-GB" smtClean="0"/>
              <a:t>09/10/2023</a:t>
            </a:fld>
            <a:endParaRPr lang="en-GB"/>
          </a:p>
        </p:txBody>
      </p:sp>
      <p:sp>
        <p:nvSpPr>
          <p:cNvPr id="5" name="Footer Placeholder 4">
            <a:extLst>
              <a:ext uri="{FF2B5EF4-FFF2-40B4-BE49-F238E27FC236}">
                <a16:creationId xmlns:a16="http://schemas.microsoft.com/office/drawing/2014/main" id="{57525866-0E65-D528-DB5C-08347126E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1F79A-7CA4-BC3F-9E56-802D06A9F194}"/>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3350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D06C4-7045-97CD-C858-9414BE771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97B1AF-80EF-3353-A993-587D3800E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75E55-0822-691A-9CAF-A8C9698D2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62C7F-6FFB-4DF1-8D32-3A90871BCE46}" type="datetimeFigureOut">
              <a:rPr lang="en-GB" smtClean="0"/>
              <a:t>09/10/2023</a:t>
            </a:fld>
            <a:endParaRPr lang="en-GB"/>
          </a:p>
        </p:txBody>
      </p:sp>
      <p:sp>
        <p:nvSpPr>
          <p:cNvPr id="5" name="Footer Placeholder 4">
            <a:extLst>
              <a:ext uri="{FF2B5EF4-FFF2-40B4-BE49-F238E27FC236}">
                <a16:creationId xmlns:a16="http://schemas.microsoft.com/office/drawing/2014/main" id="{FD091439-6534-FF3B-7EDC-FE14C39FB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FA0DF5-F9C0-685D-1873-A86BAF0F2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99F4D-2E0F-4FAA-B6D3-462AF2262260}" type="slidenum">
              <a:rPr lang="en-GB" smtClean="0"/>
              <a:t>‹#›</a:t>
            </a:fld>
            <a:endParaRPr lang="en-GB"/>
          </a:p>
        </p:txBody>
      </p:sp>
    </p:spTree>
    <p:extLst>
      <p:ext uri="{BB962C8B-B14F-4D97-AF65-F5344CB8AC3E}">
        <p14:creationId xmlns:p14="http://schemas.microsoft.com/office/powerpoint/2010/main" val="242084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op craftsmen who worked with bronze were hired from King Hiram to make two large pillars for the portico of the temple. A large wash basin stood on top of 12 bronze bulls. Ten movable stands and basins were also crafted in bronze. It took 7 years to complete the magnificent work on the temple. – Slide 9">
            <a:extLst>
              <a:ext uri="{FF2B5EF4-FFF2-40B4-BE49-F238E27FC236}">
                <a16:creationId xmlns:a16="http://schemas.microsoft.com/office/drawing/2014/main" id="{16EB254B-CB5B-7446-6A65-A9740C5BC0EE}"/>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10691" b="14309"/>
          <a:stretch/>
        </p:blipFill>
        <p:spPr bwMode="auto">
          <a:xfrm>
            <a:off x="0" y="37215"/>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The Kings Series</a:t>
            </a:r>
            <a:br>
              <a:rPr lang="en-GB" dirty="0">
                <a:solidFill>
                  <a:srgbClr val="FFFFFF"/>
                </a:solidFill>
              </a:rPr>
            </a:br>
            <a:r>
              <a:rPr lang="en-GB" dirty="0">
                <a:solidFill>
                  <a:srgbClr val="FFFFFF"/>
                </a:solidFill>
              </a:rPr>
              <a:t>Episode 9</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1524000" y="4159404"/>
            <a:ext cx="9144000" cy="1098395"/>
          </a:xfrm>
        </p:spPr>
        <p:txBody>
          <a:bodyPr>
            <a:noAutofit/>
          </a:bodyPr>
          <a:lstStyle/>
          <a:p>
            <a:r>
              <a:rPr lang="en-GB" sz="3600" dirty="0">
                <a:solidFill>
                  <a:srgbClr val="FFFFFF"/>
                </a:solidFill>
              </a:rPr>
              <a:t>The Kings Study – Episode 9</a:t>
            </a:r>
          </a:p>
          <a:p>
            <a:endParaRPr lang="en-GB" sz="1400" dirty="0">
              <a:solidFill>
                <a:srgbClr val="FFFFFF"/>
              </a:solidFill>
            </a:endParaRPr>
          </a:p>
          <a:p>
            <a:r>
              <a:rPr lang="en-GB" sz="3600" dirty="0">
                <a:solidFill>
                  <a:srgbClr val="FFFFFF"/>
                </a:solidFill>
              </a:rPr>
              <a:t>8</a:t>
            </a:r>
            <a:r>
              <a:rPr lang="en-GB" sz="3600" baseline="30000" dirty="0">
                <a:solidFill>
                  <a:srgbClr val="FFFFFF"/>
                </a:solidFill>
              </a:rPr>
              <a:t>th</a:t>
            </a:r>
            <a:r>
              <a:rPr lang="en-GB" sz="3600" dirty="0">
                <a:solidFill>
                  <a:srgbClr val="FFFFFF"/>
                </a:solidFill>
              </a:rPr>
              <a:t> Oct 2023</a:t>
            </a:r>
          </a:p>
        </p:txBody>
      </p:sp>
    </p:spTree>
    <p:extLst>
      <p:ext uri="{BB962C8B-B14F-4D97-AF65-F5344CB8AC3E}">
        <p14:creationId xmlns:p14="http://schemas.microsoft.com/office/powerpoint/2010/main" val="1782891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125894"/>
            <a:ext cx="10515600" cy="878884"/>
          </a:xfrm>
        </p:spPr>
        <p:txBody>
          <a:bodyPr/>
          <a:lstStyle/>
          <a:p>
            <a:pPr algn="ctr"/>
            <a:r>
              <a:rPr lang="en-GB" dirty="0">
                <a:solidFill>
                  <a:schemeClr val="bg1"/>
                </a:solidFill>
              </a:rPr>
              <a:t>1 Kings 8:1-7</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196703" y="1079205"/>
            <a:ext cx="11807456" cy="5640572"/>
          </a:xfrm>
        </p:spPr>
        <p:txBody>
          <a:bodyPr>
            <a:normAutofit lnSpcReduction="10000"/>
          </a:bodyPr>
          <a:lstStyle/>
          <a:p>
            <a:pPr marL="0" indent="0" algn="l">
              <a:buNone/>
            </a:pPr>
            <a:r>
              <a:rPr lang="en-GB" b="0" i="0" dirty="0">
                <a:solidFill>
                  <a:schemeClr val="bg1"/>
                </a:solidFill>
                <a:effectLst/>
                <a:latin typeface="system-ui"/>
              </a:rPr>
              <a:t>Then King Solomon summoned into his presence at Jerusalem the elders of Israel, all the heads of the tribes and the chiefs of the Israelite families, to bring up the ark of the </a:t>
            </a:r>
            <a:r>
              <a:rPr lang="en-GB" b="0" i="0" cap="small" dirty="0">
                <a:solidFill>
                  <a:schemeClr val="bg1"/>
                </a:solidFill>
                <a:effectLst/>
                <a:latin typeface="system-ui"/>
              </a:rPr>
              <a:t>Lord</a:t>
            </a:r>
            <a:r>
              <a:rPr lang="en-GB" b="0" i="0" dirty="0">
                <a:solidFill>
                  <a:schemeClr val="bg1"/>
                </a:solidFill>
                <a:effectLst/>
                <a:latin typeface="system-ui"/>
              </a:rPr>
              <a:t>’s covenant from Zion, the City of David. </a:t>
            </a:r>
            <a:r>
              <a:rPr lang="en-GB" b="1" i="0" baseline="30000" dirty="0">
                <a:solidFill>
                  <a:schemeClr val="bg1"/>
                </a:solidFill>
                <a:effectLst/>
                <a:latin typeface="system-ui"/>
              </a:rPr>
              <a:t>2 </a:t>
            </a:r>
            <a:r>
              <a:rPr lang="en-GB" b="0" i="0" dirty="0">
                <a:solidFill>
                  <a:schemeClr val="bg1"/>
                </a:solidFill>
                <a:effectLst/>
                <a:latin typeface="system-ui"/>
              </a:rPr>
              <a:t>All the Israelites came together to King Solomon at the time of the festival in the month of </a:t>
            </a:r>
            <a:r>
              <a:rPr lang="en-GB" b="0" i="0" dirty="0" err="1">
                <a:solidFill>
                  <a:schemeClr val="bg1"/>
                </a:solidFill>
                <a:effectLst/>
                <a:latin typeface="system-ui"/>
              </a:rPr>
              <a:t>Ethanim</a:t>
            </a:r>
            <a:r>
              <a:rPr lang="en-GB" b="0" i="0" dirty="0">
                <a:solidFill>
                  <a:schemeClr val="bg1"/>
                </a:solidFill>
                <a:effectLst/>
                <a:latin typeface="system-ui"/>
              </a:rPr>
              <a:t>, the seventh month.</a:t>
            </a:r>
          </a:p>
          <a:p>
            <a:pPr marL="0" indent="0" algn="l">
              <a:buNone/>
            </a:pPr>
            <a:r>
              <a:rPr lang="en-GB" b="1" i="0" baseline="30000" dirty="0">
                <a:solidFill>
                  <a:schemeClr val="bg1"/>
                </a:solidFill>
                <a:effectLst/>
                <a:latin typeface="system-ui"/>
              </a:rPr>
              <a:t>3 </a:t>
            </a:r>
            <a:r>
              <a:rPr lang="en-GB" b="0" i="0" dirty="0">
                <a:solidFill>
                  <a:schemeClr val="bg1"/>
                </a:solidFill>
                <a:effectLst/>
                <a:latin typeface="system-ui"/>
              </a:rPr>
              <a:t>When all the elders of Israel had arrived, the priests took up the ark, </a:t>
            </a:r>
            <a:r>
              <a:rPr lang="en-GB" b="1" i="0" baseline="30000" dirty="0">
                <a:solidFill>
                  <a:schemeClr val="bg1"/>
                </a:solidFill>
                <a:effectLst/>
                <a:latin typeface="system-ui"/>
              </a:rPr>
              <a:t>4 </a:t>
            </a:r>
            <a:r>
              <a:rPr lang="en-GB" b="0" i="0" dirty="0">
                <a:solidFill>
                  <a:schemeClr val="bg1"/>
                </a:solidFill>
                <a:effectLst/>
                <a:latin typeface="system-ui"/>
              </a:rPr>
              <a:t>and they brought up the ark of the </a:t>
            </a:r>
            <a:r>
              <a:rPr lang="en-GB" b="0" i="0" cap="small" dirty="0">
                <a:solidFill>
                  <a:schemeClr val="bg1"/>
                </a:solidFill>
                <a:effectLst/>
                <a:latin typeface="system-ui"/>
              </a:rPr>
              <a:t>Lord</a:t>
            </a:r>
            <a:r>
              <a:rPr lang="en-GB" b="0" i="0" dirty="0">
                <a:solidFill>
                  <a:schemeClr val="bg1"/>
                </a:solidFill>
                <a:effectLst/>
                <a:latin typeface="system-ui"/>
              </a:rPr>
              <a:t> and the tent of meeting and all the sacred furnishings in it. The priests and Levites carried them up, </a:t>
            </a:r>
            <a:r>
              <a:rPr lang="en-GB" b="1" i="0" baseline="30000" dirty="0">
                <a:solidFill>
                  <a:schemeClr val="bg1"/>
                </a:solidFill>
                <a:effectLst/>
                <a:latin typeface="system-ui"/>
              </a:rPr>
              <a:t>5 </a:t>
            </a:r>
            <a:r>
              <a:rPr lang="en-GB" b="0" i="0" dirty="0">
                <a:solidFill>
                  <a:schemeClr val="bg1"/>
                </a:solidFill>
                <a:effectLst/>
                <a:latin typeface="system-ui"/>
              </a:rPr>
              <a:t>and King Solomon and the entire assembly of Israel that had gathered about him were before the ark, sacrificing so many sheep and cattle that they could not be recorded or counted.</a:t>
            </a:r>
          </a:p>
          <a:p>
            <a:pPr marL="0" indent="0" algn="l">
              <a:buNone/>
            </a:pPr>
            <a:r>
              <a:rPr lang="en-GB" b="1" i="0" baseline="30000" dirty="0">
                <a:solidFill>
                  <a:schemeClr val="bg1"/>
                </a:solidFill>
                <a:effectLst/>
                <a:latin typeface="system-ui"/>
              </a:rPr>
              <a:t>6 </a:t>
            </a:r>
            <a:r>
              <a:rPr lang="en-GB" b="0" i="0" dirty="0">
                <a:solidFill>
                  <a:schemeClr val="bg1"/>
                </a:solidFill>
                <a:effectLst/>
                <a:latin typeface="system-ui"/>
              </a:rPr>
              <a:t>The priests then brought the ark of the </a:t>
            </a:r>
            <a:r>
              <a:rPr lang="en-GB" b="0" i="0" cap="small" dirty="0">
                <a:solidFill>
                  <a:schemeClr val="bg1"/>
                </a:solidFill>
                <a:effectLst/>
                <a:latin typeface="system-ui"/>
              </a:rPr>
              <a:t>Lord</a:t>
            </a:r>
            <a:r>
              <a:rPr lang="en-GB" b="0" i="0" dirty="0">
                <a:solidFill>
                  <a:schemeClr val="bg1"/>
                </a:solidFill>
                <a:effectLst/>
                <a:latin typeface="system-ui"/>
              </a:rPr>
              <a:t>’s covenant to its place in the inner sanctuary of the temple, the Most Holy Place, and put it beneath the wings of the cherubim. </a:t>
            </a:r>
            <a:r>
              <a:rPr lang="en-GB" b="1" i="0" baseline="30000" dirty="0">
                <a:solidFill>
                  <a:schemeClr val="bg1"/>
                </a:solidFill>
                <a:effectLst/>
                <a:latin typeface="system-ui"/>
              </a:rPr>
              <a:t>7 </a:t>
            </a:r>
            <a:r>
              <a:rPr lang="en-GB" b="0" i="0" dirty="0">
                <a:solidFill>
                  <a:schemeClr val="bg1"/>
                </a:solidFill>
                <a:effectLst/>
                <a:latin typeface="system-ui"/>
              </a:rPr>
              <a:t>The cherubim spread their wings over the place of the ark and overshadowed the ark and its carrying poles</a:t>
            </a:r>
          </a:p>
        </p:txBody>
      </p:sp>
    </p:spTree>
    <p:extLst>
      <p:ext uri="{BB962C8B-B14F-4D97-AF65-F5344CB8AC3E}">
        <p14:creationId xmlns:p14="http://schemas.microsoft.com/office/powerpoint/2010/main" val="2010329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0F48-6D64-3B10-E5C6-0A7FE5DDA499}"/>
              </a:ext>
            </a:extLst>
          </p:cNvPr>
          <p:cNvSpPr>
            <a:spLocks noGrp="1"/>
          </p:cNvSpPr>
          <p:nvPr>
            <p:ph type="title"/>
          </p:nvPr>
        </p:nvSpPr>
        <p:spPr>
          <a:xfrm>
            <a:off x="838200" y="2045073"/>
            <a:ext cx="10515600" cy="1325563"/>
          </a:xfrm>
        </p:spPr>
        <p:txBody>
          <a:bodyPr/>
          <a:lstStyle/>
          <a:p>
            <a:pPr algn="ctr"/>
            <a:r>
              <a:rPr lang="en-GB" b="1" dirty="0">
                <a:solidFill>
                  <a:schemeClr val="bg1"/>
                </a:solidFill>
              </a:rPr>
              <a:t>(1) Heart of the matter is the heart</a:t>
            </a:r>
          </a:p>
        </p:txBody>
      </p:sp>
    </p:spTree>
    <p:extLst>
      <p:ext uri="{BB962C8B-B14F-4D97-AF65-F5344CB8AC3E}">
        <p14:creationId xmlns:p14="http://schemas.microsoft.com/office/powerpoint/2010/main" val="136849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8BA77-FE5C-6EB9-3509-8109C268593C}"/>
              </a:ext>
            </a:extLst>
          </p:cNvPr>
          <p:cNvSpPr>
            <a:spLocks noGrp="1"/>
          </p:cNvSpPr>
          <p:nvPr>
            <p:ph type="title"/>
          </p:nvPr>
        </p:nvSpPr>
        <p:spPr>
          <a:xfrm>
            <a:off x="838200" y="2061018"/>
            <a:ext cx="10515600" cy="2500349"/>
          </a:xfrm>
        </p:spPr>
        <p:txBody>
          <a:bodyPr>
            <a:normAutofit fontScale="90000"/>
          </a:bodyPr>
          <a:lstStyle/>
          <a:p>
            <a:pPr algn="ctr"/>
            <a:r>
              <a:rPr lang="en-GB" sz="3600" i="1" dirty="0">
                <a:solidFill>
                  <a:srgbClr val="000000"/>
                </a:solidFill>
                <a:effectLst/>
                <a:latin typeface="Arial" panose="020B0604020202020204" pitchFamily="34" charset="0"/>
                <a:ea typeface="Times New Roman" panose="02020603050405020304" pitchFamily="18" charset="0"/>
              </a:rPr>
              <a:t>Solomon followed David’s PLAN </a:t>
            </a:r>
            <a:br>
              <a:rPr lang="en-GB" sz="3600" i="1" dirty="0">
                <a:solidFill>
                  <a:srgbClr val="000000"/>
                </a:solidFill>
                <a:effectLst/>
                <a:latin typeface="Arial" panose="020B0604020202020204" pitchFamily="34" charset="0"/>
                <a:ea typeface="Times New Roman" panose="02020603050405020304" pitchFamily="18" charset="0"/>
              </a:rPr>
            </a:br>
            <a:r>
              <a:rPr lang="en-GB" sz="3600" i="1" dirty="0">
                <a:solidFill>
                  <a:srgbClr val="000000"/>
                </a:solidFill>
                <a:effectLst/>
                <a:latin typeface="Arial" panose="020B0604020202020204" pitchFamily="34" charset="0"/>
                <a:ea typeface="Times New Roman" panose="02020603050405020304" pitchFamily="18" charset="0"/>
              </a:rPr>
              <a:t>but </a:t>
            </a:r>
            <a:br>
              <a:rPr lang="en-GB" sz="3600" i="1" dirty="0">
                <a:solidFill>
                  <a:srgbClr val="000000"/>
                </a:solidFill>
                <a:effectLst/>
                <a:latin typeface="Arial" panose="020B0604020202020204" pitchFamily="34" charset="0"/>
                <a:ea typeface="Times New Roman" panose="02020603050405020304" pitchFamily="18" charset="0"/>
              </a:rPr>
            </a:br>
            <a:r>
              <a:rPr lang="en-GB" sz="3600" i="1" dirty="0">
                <a:solidFill>
                  <a:srgbClr val="000000"/>
                </a:solidFill>
                <a:effectLst/>
                <a:latin typeface="Arial" panose="020B0604020202020204" pitchFamily="34" charset="0"/>
                <a:ea typeface="Times New Roman" panose="02020603050405020304" pitchFamily="18" charset="0"/>
              </a:rPr>
              <a:t>missed his PURPOSE</a:t>
            </a:r>
            <a:br>
              <a:rPr lang="en-GB" sz="3600" dirty="0">
                <a:solidFill>
                  <a:srgbClr val="000000"/>
                </a:solidFill>
                <a:effectLst/>
                <a:latin typeface="Arial" panose="020B0604020202020204" pitchFamily="34" charset="0"/>
                <a:ea typeface="Times New Roman" panose="02020603050405020304" pitchFamily="18" charset="0"/>
              </a:rPr>
            </a:br>
            <a:br>
              <a:rPr lang="en-GB" sz="3600" dirty="0">
                <a:solidFill>
                  <a:srgbClr val="000000"/>
                </a:solidFill>
                <a:effectLst/>
                <a:latin typeface="Arial" panose="020B0604020202020204" pitchFamily="34" charset="0"/>
                <a:ea typeface="Times New Roman" panose="02020603050405020304" pitchFamily="18" charset="0"/>
              </a:rPr>
            </a:br>
            <a:r>
              <a:rPr lang="en-GB" sz="3600" dirty="0">
                <a:solidFill>
                  <a:srgbClr val="000000"/>
                </a:solidFill>
                <a:effectLst/>
                <a:latin typeface="Arial" panose="020B0604020202020204" pitchFamily="34" charset="0"/>
                <a:ea typeface="Times New Roman" panose="02020603050405020304" pitchFamily="18" charset="0"/>
              </a:rPr>
              <a:t>- Jeremy</a:t>
            </a:r>
            <a:endParaRPr lang="en-GB" sz="3600" dirty="0"/>
          </a:p>
        </p:txBody>
      </p:sp>
    </p:spTree>
    <p:extLst>
      <p:ext uri="{BB962C8B-B14F-4D97-AF65-F5344CB8AC3E}">
        <p14:creationId xmlns:p14="http://schemas.microsoft.com/office/powerpoint/2010/main" val="3580847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The elders and a vast number of people were assembled at a holiday feast to watch as the Ark of the Covenant was brought into the temple. – Slide 10">
            <a:extLst>
              <a:ext uri="{FF2B5EF4-FFF2-40B4-BE49-F238E27FC236}">
                <a16:creationId xmlns:a16="http://schemas.microsoft.com/office/drawing/2014/main" id="{60AF10DC-D1CC-E288-8DA3-4BFC5EA8AC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5917" y="1517797"/>
            <a:ext cx="5447416" cy="408556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ey brought the Ark and set it inside the tent that David had pitched for it. David sacrificed burnt offerings and fellowship offerings and blessed everyone in the name of the Lord. He gave a loaf of bread, a cake of dates and a cake of raisins to each person in the crowd. Then everyone returned home. – Slide 17">
            <a:extLst>
              <a:ext uri="{FF2B5EF4-FFF2-40B4-BE49-F238E27FC236}">
                <a16:creationId xmlns:a16="http://schemas.microsoft.com/office/drawing/2014/main" id="{C3CF22F2-49FF-61D7-59EC-4B5D82D990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496" y="1517797"/>
            <a:ext cx="5447416" cy="40855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AE2D928-B33B-BAAA-8015-9C108A64F560}"/>
              </a:ext>
            </a:extLst>
          </p:cNvPr>
          <p:cNvSpPr txBox="1"/>
          <p:nvPr/>
        </p:nvSpPr>
        <p:spPr>
          <a:xfrm>
            <a:off x="2201382" y="447971"/>
            <a:ext cx="1667601" cy="523220"/>
          </a:xfrm>
          <a:prstGeom prst="rect">
            <a:avLst/>
          </a:prstGeom>
          <a:noFill/>
        </p:spPr>
        <p:txBody>
          <a:bodyPr wrap="square">
            <a:spAutoFit/>
          </a:bodyPr>
          <a:lstStyle/>
          <a:p>
            <a:r>
              <a:rPr lang="en-GB" sz="2800" dirty="0"/>
              <a:t>2 Sam 6</a:t>
            </a:r>
          </a:p>
        </p:txBody>
      </p:sp>
      <p:sp>
        <p:nvSpPr>
          <p:cNvPr id="8" name="TextBox 7">
            <a:extLst>
              <a:ext uri="{FF2B5EF4-FFF2-40B4-BE49-F238E27FC236}">
                <a16:creationId xmlns:a16="http://schemas.microsoft.com/office/drawing/2014/main" id="{3ABB1D8C-744E-8AA4-FBF2-2CE8D02F4EB7}"/>
              </a:ext>
            </a:extLst>
          </p:cNvPr>
          <p:cNvSpPr txBox="1"/>
          <p:nvPr/>
        </p:nvSpPr>
        <p:spPr>
          <a:xfrm>
            <a:off x="7646138" y="447971"/>
            <a:ext cx="1667601" cy="523220"/>
          </a:xfrm>
          <a:prstGeom prst="rect">
            <a:avLst/>
          </a:prstGeom>
          <a:noFill/>
        </p:spPr>
        <p:txBody>
          <a:bodyPr wrap="square">
            <a:spAutoFit/>
          </a:bodyPr>
          <a:lstStyle/>
          <a:p>
            <a:r>
              <a:rPr lang="en-GB" sz="2800" dirty="0"/>
              <a:t>1 Kings 8</a:t>
            </a:r>
          </a:p>
        </p:txBody>
      </p:sp>
      <p:pic>
        <p:nvPicPr>
          <p:cNvPr id="4" name="Picture 2" descr="As the Ark of the Covenant was entering Jerusalem, David’s wife Michal, daughter of Saul, watched from a window. When she saw King David dancing and celebrating, she despised him in her heart. – Slide 16">
            <a:extLst>
              <a:ext uri="{FF2B5EF4-FFF2-40B4-BE49-F238E27FC236}">
                <a16:creationId xmlns:a16="http://schemas.microsoft.com/office/drawing/2014/main" id="{F6A31E50-A9DB-ACBE-4BA7-7CBAB5AC42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6653"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89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9FCC2-63DB-9B31-7D12-3C70F1CE81D6}"/>
              </a:ext>
            </a:extLst>
          </p:cNvPr>
          <p:cNvSpPr>
            <a:spLocks noGrp="1"/>
          </p:cNvSpPr>
          <p:nvPr>
            <p:ph type="title"/>
          </p:nvPr>
        </p:nvSpPr>
        <p:spPr/>
        <p:txBody>
          <a:bodyPr/>
          <a:lstStyle/>
          <a:p>
            <a:pPr algn="ctr"/>
            <a:r>
              <a:rPr lang="en-GB" dirty="0"/>
              <a:t>There is a battle over your heart</a:t>
            </a:r>
          </a:p>
        </p:txBody>
      </p:sp>
      <p:sp>
        <p:nvSpPr>
          <p:cNvPr id="5" name="Rectangle 4">
            <a:extLst>
              <a:ext uri="{FF2B5EF4-FFF2-40B4-BE49-F238E27FC236}">
                <a16:creationId xmlns:a16="http://schemas.microsoft.com/office/drawing/2014/main" id="{F562A42A-83C1-4F53-C779-98CE89189013}"/>
              </a:ext>
            </a:extLst>
          </p:cNvPr>
          <p:cNvSpPr/>
          <p:nvPr/>
        </p:nvSpPr>
        <p:spPr>
          <a:xfrm>
            <a:off x="838200" y="2759149"/>
            <a:ext cx="5794744" cy="23019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GB" sz="2800" kern="100" dirty="0">
                <a:solidFill>
                  <a:schemeClr val="bg1"/>
                </a:solidFill>
                <a:ea typeface="Calibri" panose="020F0502020204030204" pitchFamily="34" charset="0"/>
                <a:cs typeface="Times New Roman" panose="02020603050405020304" pitchFamily="18" charset="0"/>
              </a:rPr>
              <a:t>The heart is deceitful above all things and beyond cure. Who can understand it? </a:t>
            </a:r>
          </a:p>
          <a:p>
            <a:pPr algn="ctr">
              <a:lnSpc>
                <a:spcPct val="107000"/>
              </a:lnSpc>
              <a:spcAft>
                <a:spcPts val="800"/>
              </a:spcAft>
            </a:pPr>
            <a:r>
              <a:rPr lang="en-GB" sz="2800" kern="100" dirty="0">
                <a:solidFill>
                  <a:schemeClr val="bg1"/>
                </a:solidFill>
                <a:ea typeface="Calibri" panose="020F0502020204030204" pitchFamily="34" charset="0"/>
                <a:cs typeface="Times New Roman" panose="02020603050405020304" pitchFamily="18" charset="0"/>
              </a:rPr>
              <a:t>- Jeremiah 17:9</a:t>
            </a:r>
          </a:p>
        </p:txBody>
      </p:sp>
      <p:pic>
        <p:nvPicPr>
          <p:cNvPr id="4098" name="Picture 2" descr="Corrupt Heart (Extinction) - ARK: Survival Evolved Wiki">
            <a:extLst>
              <a:ext uri="{FF2B5EF4-FFF2-40B4-BE49-F238E27FC236}">
                <a16:creationId xmlns:a16="http://schemas.microsoft.com/office/drawing/2014/main" id="{B1E12DD7-974D-8DA3-E17F-43686E372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6083" y="1873102"/>
            <a:ext cx="4091763" cy="4091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80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wipe(down)">
                                      <p:cBhvr>
                                        <p:cTn id="11"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9FCC2-63DB-9B31-7D12-3C70F1CE81D6}"/>
              </a:ext>
            </a:extLst>
          </p:cNvPr>
          <p:cNvSpPr>
            <a:spLocks noGrp="1"/>
          </p:cNvSpPr>
          <p:nvPr>
            <p:ph type="title"/>
          </p:nvPr>
        </p:nvSpPr>
        <p:spPr/>
        <p:txBody>
          <a:bodyPr/>
          <a:lstStyle/>
          <a:p>
            <a:pPr algn="ctr"/>
            <a:r>
              <a:rPr lang="en-GB" dirty="0"/>
              <a:t>There is a battle over your heart</a:t>
            </a:r>
          </a:p>
        </p:txBody>
      </p:sp>
      <p:sp>
        <p:nvSpPr>
          <p:cNvPr id="6" name="Rectangle 5">
            <a:extLst>
              <a:ext uri="{FF2B5EF4-FFF2-40B4-BE49-F238E27FC236}">
                <a16:creationId xmlns:a16="http://schemas.microsoft.com/office/drawing/2014/main" id="{8DC183A9-B1F2-D9A5-0D14-AE1C38F7C59C}"/>
              </a:ext>
            </a:extLst>
          </p:cNvPr>
          <p:cNvSpPr/>
          <p:nvPr/>
        </p:nvSpPr>
        <p:spPr>
          <a:xfrm>
            <a:off x="372139" y="1690688"/>
            <a:ext cx="6448648" cy="469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kern="100" dirty="0">
                <a:solidFill>
                  <a:schemeClr val="bg1"/>
                </a:solidFill>
                <a:ea typeface="Calibri" panose="020F0502020204030204" pitchFamily="34" charset="0"/>
                <a:cs typeface="Times New Roman" panose="02020603050405020304" pitchFamily="18" charset="0"/>
              </a:rPr>
              <a:t>Then </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 will give you a </a:t>
            </a:r>
            <a:r>
              <a:rPr lang="en-GB" sz="2800" u="sng"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new heart </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and put a </a:t>
            </a:r>
            <a:r>
              <a:rPr lang="en-GB" sz="2800" u="sng"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new spirit </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 you; I will remove from you your heart of stone and give you a heart of flesh. And I will put </a:t>
            </a:r>
            <a:r>
              <a:rPr lang="en-GB" sz="2800" u="sng"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my Spirit </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 you and </a:t>
            </a:r>
            <a:r>
              <a:rPr lang="en-GB" sz="2800" u="sng"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move you </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to follow my decrees and be careful to </a:t>
            </a:r>
            <a:r>
              <a:rPr lang="en-GB" sz="2800" u="sng"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keep my laws</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Then you will live in the land I gave your ancestors; you will be </a:t>
            </a:r>
            <a:r>
              <a:rPr lang="en-GB" sz="2800" u="sng"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my people</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and I will be </a:t>
            </a:r>
            <a:r>
              <a:rPr lang="en-GB" sz="2800" u="sng"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your God </a:t>
            </a:r>
          </a:p>
          <a:p>
            <a:pPr algn="ct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Eze 36:26-28</a:t>
            </a:r>
          </a:p>
        </p:txBody>
      </p:sp>
      <p:pic>
        <p:nvPicPr>
          <p:cNvPr id="3" name="Picture 2" descr="Corrupt Heart (Extinction) - ARK: Survival Evolved Wiki">
            <a:extLst>
              <a:ext uri="{FF2B5EF4-FFF2-40B4-BE49-F238E27FC236}">
                <a16:creationId xmlns:a16="http://schemas.microsoft.com/office/drawing/2014/main" id="{0542F60C-E1CF-B729-3586-7078E3A58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8228" y="1798676"/>
            <a:ext cx="4400105" cy="440010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Understanding Your Heart and How it Functions | Cardiology">
            <a:extLst>
              <a:ext uri="{FF2B5EF4-FFF2-40B4-BE49-F238E27FC236}">
                <a16:creationId xmlns:a16="http://schemas.microsoft.com/office/drawing/2014/main" id="{A0A5926D-8AB2-6440-E922-EB125630234E}"/>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4150" l="10000" r="90000">
                        <a14:foregroundMark x1="51033" y1="92200" x2="51033" y2="92200"/>
                        <a14:foregroundMark x1="50733" y1="89800" x2="50533" y2="94150"/>
                      </a14:backgroundRemoval>
                    </a14:imgEffect>
                  </a14:imgLayer>
                </a14:imgProps>
              </a:ext>
              <a:ext uri="{28A0092B-C50C-407E-A947-70E740481C1C}">
                <a14:useLocalDpi xmlns:a14="http://schemas.microsoft.com/office/drawing/2010/main" val="0"/>
              </a:ext>
            </a:extLst>
          </a:blip>
          <a:srcRect l="31815" t="7159" r="30847" b="3000"/>
          <a:stretch/>
        </p:blipFill>
        <p:spPr bwMode="auto">
          <a:xfrm>
            <a:off x="8383843" y="1363780"/>
            <a:ext cx="3131217" cy="5022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75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1+ppt_w/2"/>
                                          </p:val>
                                        </p:tav>
                                      </p:tavLst>
                                    </p:anim>
                                    <p:anim calcmode="lin" valueType="num">
                                      <p:cBhvr additive="base">
                                        <p:cTn id="7" dur="500"/>
                                        <p:tgtEl>
                                          <p:spTgt spid="3"/>
                                        </p:tgtEl>
                                        <p:attrNameLst>
                                          <p:attrName>ppt_y</p:attrName>
                                        </p:attrNameLst>
                                      </p:cBhvr>
                                      <p:tavLst>
                                        <p:tav tm="0">
                                          <p:val>
                                            <p:strVal val="ppt_y"/>
                                          </p:val>
                                        </p:tav>
                                        <p:tav tm="100000">
                                          <p:val>
                                            <p:strVal val="ppt_y"/>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1+#ppt_w/2"/>
                                          </p:val>
                                        </p:tav>
                                        <p:tav tm="100000">
                                          <p:val>
                                            <p:strVal val="#ppt_x"/>
                                          </p:val>
                                        </p:tav>
                                      </p:tavLst>
                                    </p:anim>
                                    <p:anim calcmode="lin" valueType="num">
                                      <p:cBhvr additive="base">
                                        <p:cTn id="14"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eavenly Dove, Make Me Love - Resonant 7">
            <a:extLst>
              <a:ext uri="{FF2B5EF4-FFF2-40B4-BE49-F238E27FC236}">
                <a16:creationId xmlns:a16="http://schemas.microsoft.com/office/drawing/2014/main" id="{D140C523-05A1-F125-F277-391B4650AA5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6982" l="9820" r="96593">
                        <a14:foregroundMark x1="20040" y1="1811" x2="18838" y2="13883"/>
                        <a14:foregroundMark x1="18838" y1="13883" x2="5812" y2="35010"/>
                        <a14:foregroundMark x1="5812" y1="35010" x2="6613" y2="46680"/>
                        <a14:foregroundMark x1="6613" y1="46680" x2="18036" y2="53521"/>
                        <a14:foregroundMark x1="18036" y1="53521" x2="31263" y2="49296"/>
                        <a14:foregroundMark x1="31263" y1="49296" x2="44890" y2="35815"/>
                        <a14:foregroundMark x1="44890" y1="35815" x2="57715" y2="31187"/>
                        <a14:foregroundMark x1="57715" y1="31187" x2="56914" y2="18511"/>
                        <a14:foregroundMark x1="56914" y1="18511" x2="52305" y2="6640"/>
                        <a14:foregroundMark x1="52305" y1="6640" x2="42485" y2="2012"/>
                        <a14:foregroundMark x1="42485" y1="2012" x2="21042" y2="402"/>
                        <a14:foregroundMark x1="21042" y1="402" x2="21042" y2="604"/>
                        <a14:foregroundMark x1="28457" y1="22736" x2="23447" y2="36016"/>
                        <a14:foregroundMark x1="23447" y1="36016" x2="23447" y2="36016"/>
                        <a14:foregroundMark x1="23246" y1="17103" x2="39679" y2="17907"/>
                        <a14:foregroundMark x1="39679" y1="17907" x2="40080" y2="17706"/>
                        <a14:foregroundMark x1="37275" y1="64386" x2="43287" y2="75654"/>
                        <a14:foregroundMark x1="43287" y1="75654" x2="62725" y2="93561"/>
                        <a14:foregroundMark x1="62725" y1="93561" x2="73347" y2="95976"/>
                        <a14:foregroundMark x1="73347" y1="95976" x2="83968" y2="86922"/>
                        <a14:foregroundMark x1="90280" y1="70020" x2="94188" y2="59557"/>
                        <a14:foregroundMark x1="83968" y1="86922" x2="90280" y2="70020"/>
                        <a14:foregroundMark x1="94188" y1="59557" x2="93988" y2="46076"/>
                        <a14:foregroundMark x1="93988" y1="46076" x2="81363" y2="42455"/>
                        <a14:foregroundMark x1="69924" y1="50427" x2="64329" y2="54326"/>
                        <a14:foregroundMark x1="81363" y1="42455" x2="79471" y2="43774"/>
                        <a14:foregroundMark x1="45691" y1="18712" x2="31663" y2="19316"/>
                        <a14:foregroundMark x1="31663" y1="19316" x2="31463" y2="19316"/>
                        <a14:foregroundMark x1="72946" y1="96781" x2="75150" y2="96982"/>
                        <a14:foregroundMark x1="96593" y1="58149" x2="95992" y2="64990"/>
                        <a14:foregroundMark x1="36473" y1="69416" x2="36673" y2="69416"/>
                        <a14:foregroundMark x1="35872" y1="68813" x2="37275" y2="72032"/>
                        <a14:foregroundMark x1="38878" y1="76660" x2="36072" y2="63984"/>
                        <a14:foregroundMark x1="36072" y1="63984" x2="37876" y2="60966"/>
                        <a14:backgroundMark x1="71142" y1="36217" x2="81563" y2="36620"/>
                        <a14:backgroundMark x1="72745" y1="43058" x2="76954" y2="36016"/>
                        <a14:backgroundMark x1="75150" y1="40845" x2="82565" y2="37626"/>
                        <a14:backgroundMark x1="94188" y1="93159" x2="94790" y2="93159"/>
                        <a14:backgroundMark x1="98998" y1="70020" x2="98998" y2="70020"/>
                      </a14:backgroundRemoval>
                    </a14:imgEffect>
                  </a14:imgLayer>
                </a14:imgProps>
              </a:ext>
              <a:ext uri="{28A0092B-C50C-407E-A947-70E740481C1C}">
                <a14:useLocalDpi xmlns:a14="http://schemas.microsoft.com/office/drawing/2010/main" val="0"/>
              </a:ext>
            </a:extLst>
          </a:blip>
          <a:srcRect/>
          <a:stretch>
            <a:fillRect/>
          </a:stretch>
        </p:blipFill>
        <p:spPr bwMode="auto">
          <a:xfrm>
            <a:off x="492532" y="1237476"/>
            <a:ext cx="4752975" cy="47339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88FC517-1D5F-A466-A2F6-EF71C043D852}"/>
              </a:ext>
            </a:extLst>
          </p:cNvPr>
          <p:cNvSpPr/>
          <p:nvPr/>
        </p:nvSpPr>
        <p:spPr>
          <a:xfrm>
            <a:off x="5989787" y="284640"/>
            <a:ext cx="5822986" cy="32973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kern="100" dirty="0">
                <a:solidFill>
                  <a:schemeClr val="bg1"/>
                </a:solidFill>
                <a:ea typeface="Calibri" panose="020F0502020204030204" pitchFamily="34" charset="0"/>
                <a:cs typeface="Times New Roman" panose="02020603050405020304" pitchFamily="18" charset="0"/>
              </a:rPr>
              <a:t>“And afterward,</a:t>
            </a:r>
            <a:br>
              <a:rPr lang="en-GB" sz="2400" kern="100" dirty="0">
                <a:solidFill>
                  <a:schemeClr val="bg1"/>
                </a:solidFill>
                <a:ea typeface="Calibri" panose="020F0502020204030204" pitchFamily="34" charset="0"/>
                <a:cs typeface="Times New Roman" panose="02020603050405020304" pitchFamily="18" charset="0"/>
              </a:rPr>
            </a:br>
            <a:r>
              <a:rPr lang="en-GB" sz="2400" kern="100" dirty="0">
                <a:solidFill>
                  <a:schemeClr val="bg1"/>
                </a:solidFill>
                <a:ea typeface="Calibri" panose="020F0502020204030204" pitchFamily="34" charset="0"/>
                <a:cs typeface="Times New Roman" panose="02020603050405020304" pitchFamily="18" charset="0"/>
              </a:rPr>
              <a:t>    I will </a:t>
            </a:r>
            <a:r>
              <a:rPr lang="en-GB" sz="2400" u="sng" kern="100" dirty="0">
                <a:solidFill>
                  <a:schemeClr val="bg1"/>
                </a:solidFill>
                <a:ea typeface="Calibri" panose="020F0502020204030204" pitchFamily="34" charset="0"/>
                <a:cs typeface="Times New Roman" panose="02020603050405020304" pitchFamily="18" charset="0"/>
              </a:rPr>
              <a:t>pour out my Spirit</a:t>
            </a:r>
            <a:r>
              <a:rPr lang="en-GB" sz="2400" kern="100" dirty="0">
                <a:solidFill>
                  <a:schemeClr val="bg1"/>
                </a:solidFill>
                <a:ea typeface="Calibri" panose="020F0502020204030204" pitchFamily="34" charset="0"/>
                <a:cs typeface="Times New Roman" panose="02020603050405020304" pitchFamily="18" charset="0"/>
              </a:rPr>
              <a:t> on all people.</a:t>
            </a:r>
            <a:br>
              <a:rPr lang="en-GB" sz="2400" kern="100" dirty="0">
                <a:solidFill>
                  <a:schemeClr val="bg1"/>
                </a:solidFill>
                <a:ea typeface="Calibri" panose="020F0502020204030204" pitchFamily="34" charset="0"/>
                <a:cs typeface="Times New Roman" panose="02020603050405020304" pitchFamily="18" charset="0"/>
              </a:rPr>
            </a:br>
            <a:r>
              <a:rPr lang="en-GB" sz="2400" kern="100" dirty="0">
                <a:solidFill>
                  <a:schemeClr val="bg1"/>
                </a:solidFill>
                <a:ea typeface="Calibri" panose="020F0502020204030204" pitchFamily="34" charset="0"/>
                <a:cs typeface="Times New Roman" panose="02020603050405020304" pitchFamily="18" charset="0"/>
              </a:rPr>
              <a:t>Your sons and daughters will prophesy,</a:t>
            </a:r>
            <a:br>
              <a:rPr lang="en-GB" sz="2400" kern="100" dirty="0">
                <a:solidFill>
                  <a:schemeClr val="bg1"/>
                </a:solidFill>
                <a:ea typeface="Calibri" panose="020F0502020204030204" pitchFamily="34" charset="0"/>
                <a:cs typeface="Times New Roman" panose="02020603050405020304" pitchFamily="18" charset="0"/>
              </a:rPr>
            </a:br>
            <a:r>
              <a:rPr lang="en-GB" sz="2400" kern="100" dirty="0">
                <a:solidFill>
                  <a:schemeClr val="bg1"/>
                </a:solidFill>
                <a:ea typeface="Calibri" panose="020F0502020204030204" pitchFamily="34" charset="0"/>
                <a:cs typeface="Times New Roman" panose="02020603050405020304" pitchFamily="18" charset="0"/>
              </a:rPr>
              <a:t>    your old men will dream dreams,</a:t>
            </a:r>
            <a:br>
              <a:rPr lang="en-GB" sz="2400" kern="100" dirty="0">
                <a:solidFill>
                  <a:schemeClr val="bg1"/>
                </a:solidFill>
                <a:ea typeface="Calibri" panose="020F0502020204030204" pitchFamily="34" charset="0"/>
                <a:cs typeface="Times New Roman" panose="02020603050405020304" pitchFamily="18" charset="0"/>
              </a:rPr>
            </a:br>
            <a:r>
              <a:rPr lang="en-GB" sz="2400" kern="100" dirty="0">
                <a:solidFill>
                  <a:schemeClr val="bg1"/>
                </a:solidFill>
                <a:ea typeface="Calibri" panose="020F0502020204030204" pitchFamily="34" charset="0"/>
                <a:cs typeface="Times New Roman" panose="02020603050405020304" pitchFamily="18" charset="0"/>
              </a:rPr>
              <a:t>    your young men will see visions.</a:t>
            </a:r>
            <a:br>
              <a:rPr lang="en-GB" sz="2400" kern="100" dirty="0">
                <a:solidFill>
                  <a:schemeClr val="bg1"/>
                </a:solidFill>
                <a:ea typeface="Calibri" panose="020F0502020204030204" pitchFamily="34" charset="0"/>
                <a:cs typeface="Times New Roman" panose="02020603050405020304" pitchFamily="18" charset="0"/>
              </a:rPr>
            </a:br>
            <a:r>
              <a:rPr lang="en-GB" sz="2400" kern="100" dirty="0">
                <a:solidFill>
                  <a:schemeClr val="bg1"/>
                </a:solidFill>
                <a:ea typeface="Calibri" panose="020F0502020204030204" pitchFamily="34" charset="0"/>
                <a:cs typeface="Times New Roman" panose="02020603050405020304" pitchFamily="18" charset="0"/>
              </a:rPr>
              <a:t>Even on my servants, both men and women,</a:t>
            </a:r>
            <a:br>
              <a:rPr lang="en-GB" sz="2400" kern="100" dirty="0">
                <a:solidFill>
                  <a:schemeClr val="bg1"/>
                </a:solidFill>
                <a:ea typeface="Calibri" panose="020F0502020204030204" pitchFamily="34" charset="0"/>
                <a:cs typeface="Times New Roman" panose="02020603050405020304" pitchFamily="18" charset="0"/>
              </a:rPr>
            </a:br>
            <a:r>
              <a:rPr lang="en-GB" sz="2400" kern="100" dirty="0">
                <a:solidFill>
                  <a:schemeClr val="bg1"/>
                </a:solidFill>
                <a:ea typeface="Calibri" panose="020F0502020204030204" pitchFamily="34" charset="0"/>
                <a:cs typeface="Times New Roman" panose="02020603050405020304" pitchFamily="18" charset="0"/>
              </a:rPr>
              <a:t>    I will pour out my Spirit in those days. </a:t>
            </a:r>
          </a:p>
          <a:p>
            <a:pPr algn="ctr"/>
            <a:r>
              <a:rPr lang="en-GB" sz="2400" kern="100" dirty="0">
                <a:solidFill>
                  <a:schemeClr val="bg1"/>
                </a:solidFill>
                <a:ea typeface="Calibri" panose="020F0502020204030204" pitchFamily="34" charset="0"/>
                <a:cs typeface="Times New Roman" panose="02020603050405020304" pitchFamily="18" charset="0"/>
              </a:rPr>
              <a:t>- Joel 2:28-29</a:t>
            </a:r>
          </a:p>
        </p:txBody>
      </p:sp>
      <p:sp>
        <p:nvSpPr>
          <p:cNvPr id="4" name="Rectangle 3">
            <a:extLst>
              <a:ext uri="{FF2B5EF4-FFF2-40B4-BE49-F238E27FC236}">
                <a16:creationId xmlns:a16="http://schemas.microsoft.com/office/drawing/2014/main" id="{A201EF59-2F5F-F0AA-A611-83A52E0AE0CB}"/>
              </a:ext>
            </a:extLst>
          </p:cNvPr>
          <p:cNvSpPr/>
          <p:nvPr/>
        </p:nvSpPr>
        <p:spPr>
          <a:xfrm>
            <a:off x="5989787" y="3891517"/>
            <a:ext cx="5822986" cy="23568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kern="100" dirty="0">
                <a:solidFill>
                  <a:schemeClr val="bg1"/>
                </a:solidFill>
                <a:ea typeface="Calibri" panose="020F0502020204030204" pitchFamily="34" charset="0"/>
                <a:cs typeface="Times New Roman" panose="02020603050405020304" pitchFamily="18" charset="0"/>
              </a:rPr>
              <a:t>They saw what seemed to be tongues of fire that separated and came to rest on each of them. All of them were </a:t>
            </a:r>
            <a:r>
              <a:rPr lang="en-GB" sz="2400" u="sng" kern="100" dirty="0">
                <a:solidFill>
                  <a:schemeClr val="bg1"/>
                </a:solidFill>
                <a:ea typeface="Calibri" panose="020F0502020204030204" pitchFamily="34" charset="0"/>
                <a:cs typeface="Times New Roman" panose="02020603050405020304" pitchFamily="18" charset="0"/>
              </a:rPr>
              <a:t>filled with the Holy Spirit</a:t>
            </a:r>
            <a:r>
              <a:rPr lang="en-GB" sz="2400" kern="100" dirty="0">
                <a:solidFill>
                  <a:schemeClr val="bg1"/>
                </a:solidFill>
                <a:ea typeface="Calibri" panose="020F0502020204030204" pitchFamily="34" charset="0"/>
                <a:cs typeface="Times New Roman" panose="02020603050405020304" pitchFamily="18" charset="0"/>
              </a:rPr>
              <a:t> and began to speak in other tongues as the Spirit enabled them.</a:t>
            </a:r>
          </a:p>
          <a:p>
            <a:pPr algn="ctr"/>
            <a:r>
              <a:rPr lang="en-GB" sz="2400" kern="100" dirty="0">
                <a:solidFill>
                  <a:schemeClr val="bg1"/>
                </a:solidFill>
                <a:ea typeface="Calibri" panose="020F0502020204030204" pitchFamily="34" charset="0"/>
                <a:cs typeface="Times New Roman" panose="02020603050405020304" pitchFamily="18" charset="0"/>
              </a:rPr>
              <a:t>- Acts 2:3-4</a:t>
            </a:r>
          </a:p>
        </p:txBody>
      </p:sp>
    </p:spTree>
    <p:extLst>
      <p:ext uri="{BB962C8B-B14F-4D97-AF65-F5344CB8AC3E}">
        <p14:creationId xmlns:p14="http://schemas.microsoft.com/office/powerpoint/2010/main" val="1870828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05676-6239-4BB2-2519-D6E23535A550}"/>
              </a:ext>
            </a:extLst>
          </p:cNvPr>
          <p:cNvSpPr>
            <a:spLocks noGrp="1"/>
          </p:cNvSpPr>
          <p:nvPr>
            <p:ph type="title"/>
          </p:nvPr>
        </p:nvSpPr>
        <p:spPr/>
        <p:txBody>
          <a:bodyPr/>
          <a:lstStyle/>
          <a:p>
            <a:endParaRPr lang="en-GB"/>
          </a:p>
        </p:txBody>
      </p:sp>
      <p:sp>
        <p:nvSpPr>
          <p:cNvPr id="3" name="Rectangle 2">
            <a:extLst>
              <a:ext uri="{FF2B5EF4-FFF2-40B4-BE49-F238E27FC236}">
                <a16:creationId xmlns:a16="http://schemas.microsoft.com/office/drawing/2014/main" id="{A1D12F3D-BCBC-AD08-2935-09A72B13859F}"/>
              </a:ext>
            </a:extLst>
          </p:cNvPr>
          <p:cNvSpPr/>
          <p:nvPr/>
        </p:nvSpPr>
        <p:spPr>
          <a:xfrm>
            <a:off x="482010" y="212763"/>
            <a:ext cx="4609214" cy="28016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GB" sz="2400" kern="100" dirty="0">
                <a:solidFill>
                  <a:schemeClr val="bg1"/>
                </a:solidFill>
                <a:effectLst/>
                <a:ea typeface="Calibri" panose="020F0502020204030204" pitchFamily="34" charset="0"/>
                <a:cs typeface="Times New Roman" panose="02020603050405020304" pitchFamily="18" charset="0"/>
              </a:rPr>
              <a:t>in order that the righteous requirement of the </a:t>
            </a:r>
            <a:r>
              <a:rPr lang="en-GB" sz="2400" u="sng" kern="100" dirty="0">
                <a:solidFill>
                  <a:schemeClr val="bg1"/>
                </a:solidFill>
                <a:effectLst/>
                <a:ea typeface="Calibri" panose="020F0502020204030204" pitchFamily="34" charset="0"/>
                <a:cs typeface="Times New Roman" panose="02020603050405020304" pitchFamily="18" charset="0"/>
              </a:rPr>
              <a:t>law</a:t>
            </a:r>
            <a:r>
              <a:rPr lang="en-GB" sz="2400" kern="100" dirty="0">
                <a:solidFill>
                  <a:schemeClr val="bg1"/>
                </a:solidFill>
                <a:effectLst/>
                <a:ea typeface="Calibri" panose="020F0502020204030204" pitchFamily="34" charset="0"/>
                <a:cs typeface="Times New Roman" panose="02020603050405020304" pitchFamily="18" charset="0"/>
              </a:rPr>
              <a:t> might be </a:t>
            </a:r>
            <a:r>
              <a:rPr lang="en-GB" sz="2400" u="sng" kern="100" dirty="0">
                <a:solidFill>
                  <a:schemeClr val="bg1"/>
                </a:solidFill>
                <a:effectLst/>
                <a:ea typeface="Calibri" panose="020F0502020204030204" pitchFamily="34" charset="0"/>
                <a:cs typeface="Times New Roman" panose="02020603050405020304" pitchFamily="18" charset="0"/>
              </a:rPr>
              <a:t>fully met in us</a:t>
            </a:r>
            <a:r>
              <a:rPr lang="en-GB" sz="2400" kern="100" dirty="0">
                <a:solidFill>
                  <a:schemeClr val="bg1"/>
                </a:solidFill>
                <a:effectLst/>
                <a:ea typeface="Calibri" panose="020F0502020204030204" pitchFamily="34" charset="0"/>
                <a:cs typeface="Times New Roman" panose="02020603050405020304" pitchFamily="18" charset="0"/>
              </a:rPr>
              <a:t>, who do not live according to the flesh but according to the </a:t>
            </a:r>
            <a:r>
              <a:rPr lang="en-GB" sz="2400" kern="100" dirty="0">
                <a:solidFill>
                  <a:schemeClr val="bg1"/>
                </a:solidFill>
                <a:ea typeface="Calibri" panose="020F0502020204030204" pitchFamily="34" charset="0"/>
                <a:cs typeface="Times New Roman" panose="02020603050405020304" pitchFamily="18" charset="0"/>
              </a:rPr>
              <a:t>Spirit. </a:t>
            </a:r>
          </a:p>
          <a:p>
            <a:pPr algn="ctr">
              <a:lnSpc>
                <a:spcPct val="107000"/>
              </a:lnSpc>
              <a:spcAft>
                <a:spcPts val="800"/>
              </a:spcAft>
            </a:pPr>
            <a:r>
              <a:rPr lang="en-GB" sz="2400" kern="100" dirty="0">
                <a:solidFill>
                  <a:schemeClr val="bg1"/>
                </a:solidFill>
                <a:ea typeface="Calibri" panose="020F0502020204030204" pitchFamily="34" charset="0"/>
                <a:cs typeface="Times New Roman" panose="02020603050405020304" pitchFamily="18" charset="0"/>
              </a:rPr>
              <a:t>- Rom 8:4</a:t>
            </a:r>
          </a:p>
        </p:txBody>
      </p:sp>
      <p:sp>
        <p:nvSpPr>
          <p:cNvPr id="4" name="Rectangle 3">
            <a:extLst>
              <a:ext uri="{FF2B5EF4-FFF2-40B4-BE49-F238E27FC236}">
                <a16:creationId xmlns:a16="http://schemas.microsoft.com/office/drawing/2014/main" id="{99B25808-8014-F2D1-5E8B-EBC27762CDE6}"/>
              </a:ext>
            </a:extLst>
          </p:cNvPr>
          <p:cNvSpPr/>
          <p:nvPr/>
        </p:nvSpPr>
        <p:spPr>
          <a:xfrm>
            <a:off x="414671" y="4300870"/>
            <a:ext cx="4763385" cy="22648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GB" sz="2400" kern="100" dirty="0">
                <a:solidFill>
                  <a:schemeClr val="bg1"/>
                </a:solidFill>
                <a:ea typeface="Calibri" panose="020F0502020204030204" pitchFamily="34" charset="0"/>
                <a:cs typeface="Times New Roman" panose="02020603050405020304" pitchFamily="18" charset="0"/>
              </a:rPr>
              <a:t>The Spirit himself testifies with our spirit that we are God’s children.</a:t>
            </a:r>
          </a:p>
          <a:p>
            <a:pPr algn="ctr">
              <a:lnSpc>
                <a:spcPct val="107000"/>
              </a:lnSpc>
              <a:spcAft>
                <a:spcPts val="800"/>
              </a:spcAft>
            </a:pPr>
            <a:r>
              <a:rPr lang="en-GB" sz="2400" kern="100" dirty="0">
                <a:solidFill>
                  <a:schemeClr val="bg1"/>
                </a:solidFill>
                <a:ea typeface="Calibri" panose="020F0502020204030204" pitchFamily="34" charset="0"/>
                <a:cs typeface="Times New Roman" panose="02020603050405020304" pitchFamily="18" charset="0"/>
              </a:rPr>
              <a:t>- Rom 8:16</a:t>
            </a:r>
          </a:p>
        </p:txBody>
      </p:sp>
      <p:pic>
        <p:nvPicPr>
          <p:cNvPr id="7170" name="Picture 2" descr="Download Father Son Silhouette Royalty-Free Vector Graphic ...">
            <a:extLst>
              <a:ext uri="{FF2B5EF4-FFF2-40B4-BE49-F238E27FC236}">
                <a16:creationId xmlns:a16="http://schemas.microsoft.com/office/drawing/2014/main" id="{9E851DBC-B5E4-DA72-2D7B-1B54E6EB29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1304" y="0"/>
            <a:ext cx="62960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95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0004A-F5ED-1010-1A11-3D78F19DD35E}"/>
              </a:ext>
            </a:extLst>
          </p:cNvPr>
          <p:cNvSpPr>
            <a:spLocks noGrp="1"/>
          </p:cNvSpPr>
          <p:nvPr>
            <p:ph type="title"/>
          </p:nvPr>
        </p:nvSpPr>
        <p:spPr/>
        <p:txBody>
          <a:bodyPr/>
          <a:lstStyle/>
          <a:p>
            <a:endParaRPr lang="en-GB"/>
          </a:p>
        </p:txBody>
      </p:sp>
      <p:pic>
        <p:nvPicPr>
          <p:cNvPr id="3" name="Picture 2" descr="Corrupt Heart (Extinction) - ARK: Survival Evolved Wiki">
            <a:extLst>
              <a:ext uri="{FF2B5EF4-FFF2-40B4-BE49-F238E27FC236}">
                <a16:creationId xmlns:a16="http://schemas.microsoft.com/office/drawing/2014/main" id="{49140545-0249-76F4-F155-635C0E1F6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52577"/>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orrupt Heart (Extinction) - ARK: Survival Evolved Wiki">
            <a:extLst>
              <a:ext uri="{FF2B5EF4-FFF2-40B4-BE49-F238E27FC236}">
                <a16:creationId xmlns:a16="http://schemas.microsoft.com/office/drawing/2014/main" id="{FA70CC9F-A036-D6F8-2675-4437A074F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7696" y="3252272"/>
            <a:ext cx="1675567" cy="16755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Understanding Your Heart and How it Functions | Cardiology">
            <a:extLst>
              <a:ext uri="{FF2B5EF4-FFF2-40B4-BE49-F238E27FC236}">
                <a16:creationId xmlns:a16="http://schemas.microsoft.com/office/drawing/2014/main" id="{557F8F44-217B-7683-2DF6-10974F7705E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4150" l="10000" r="90000">
                        <a14:foregroundMark x1="51033" y1="92200" x2="51033" y2="92200"/>
                        <a14:foregroundMark x1="50733" y1="89800" x2="50533" y2="94150"/>
                      </a14:backgroundRemoval>
                    </a14:imgEffect>
                  </a14:imgLayer>
                </a14:imgProps>
              </a:ext>
              <a:ext uri="{28A0092B-C50C-407E-A947-70E740481C1C}">
                <a14:useLocalDpi xmlns:a14="http://schemas.microsoft.com/office/drawing/2010/main" val="0"/>
              </a:ext>
            </a:extLst>
          </a:blip>
          <a:srcRect l="31815" t="7159" r="30847" b="3000"/>
          <a:stretch/>
        </p:blipFill>
        <p:spPr bwMode="auto">
          <a:xfrm>
            <a:off x="4497571" y="2151784"/>
            <a:ext cx="1148317" cy="1842050"/>
          </a:xfrm>
          <a:prstGeom prst="rect">
            <a:avLst/>
          </a:prstGeom>
          <a:noFill/>
          <a:extLst>
            <a:ext uri="{909E8E84-426E-40DD-AFC4-6F175D3DCCD1}">
              <a14:hiddenFill xmlns:a14="http://schemas.microsoft.com/office/drawing/2010/main">
                <a:solidFill>
                  <a:srgbClr val="FFFFFF"/>
                </a:solidFill>
              </a14:hiddenFill>
            </a:ext>
          </a:extLst>
        </p:spPr>
      </p:pic>
      <p:sp>
        <p:nvSpPr>
          <p:cNvPr id="7" name="Arrow: Bent 6">
            <a:extLst>
              <a:ext uri="{FF2B5EF4-FFF2-40B4-BE49-F238E27FC236}">
                <a16:creationId xmlns:a16="http://schemas.microsoft.com/office/drawing/2014/main" id="{6509040A-C3EF-E0D5-BE73-2CA0754C8EFB}"/>
              </a:ext>
            </a:extLst>
          </p:cNvPr>
          <p:cNvSpPr/>
          <p:nvPr/>
        </p:nvSpPr>
        <p:spPr>
          <a:xfrm rot="10800000">
            <a:off x="4417828" y="3993834"/>
            <a:ext cx="1015410" cy="934005"/>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Arrow: Bent 7">
            <a:extLst>
              <a:ext uri="{FF2B5EF4-FFF2-40B4-BE49-F238E27FC236}">
                <a16:creationId xmlns:a16="http://schemas.microsoft.com/office/drawing/2014/main" id="{A80AB0D0-3E58-1D17-C1CD-6FC543F8250E}"/>
              </a:ext>
            </a:extLst>
          </p:cNvPr>
          <p:cNvSpPr/>
          <p:nvPr/>
        </p:nvSpPr>
        <p:spPr>
          <a:xfrm>
            <a:off x="3342167" y="2235026"/>
            <a:ext cx="1015410" cy="934005"/>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9" name="Picture 2" descr="Heavenly Dove, Make Me Love - Resonant 7">
            <a:extLst>
              <a:ext uri="{FF2B5EF4-FFF2-40B4-BE49-F238E27FC236}">
                <a16:creationId xmlns:a16="http://schemas.microsoft.com/office/drawing/2014/main" id="{7AA2ED3E-2058-712B-A3F6-7D89F670BC2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6982" l="9820" r="96593">
                        <a14:foregroundMark x1="20040" y1="1811" x2="18838" y2="13883"/>
                        <a14:foregroundMark x1="18838" y1="13883" x2="5812" y2="35010"/>
                        <a14:foregroundMark x1="5812" y1="35010" x2="6613" y2="46680"/>
                        <a14:foregroundMark x1="6613" y1="46680" x2="18036" y2="53521"/>
                        <a14:foregroundMark x1="18036" y1="53521" x2="31263" y2="49296"/>
                        <a14:foregroundMark x1="31263" y1="49296" x2="44890" y2="35815"/>
                        <a14:foregroundMark x1="44890" y1="35815" x2="57715" y2="31187"/>
                        <a14:foregroundMark x1="57715" y1="31187" x2="56914" y2="18511"/>
                        <a14:foregroundMark x1="56914" y1="18511" x2="52305" y2="6640"/>
                        <a14:foregroundMark x1="52305" y1="6640" x2="42485" y2="2012"/>
                        <a14:foregroundMark x1="42485" y1="2012" x2="21042" y2="402"/>
                        <a14:foregroundMark x1="21042" y1="402" x2="21042" y2="604"/>
                        <a14:foregroundMark x1="28457" y1="22736" x2="23447" y2="36016"/>
                        <a14:foregroundMark x1="23447" y1="36016" x2="23447" y2="36016"/>
                        <a14:foregroundMark x1="23246" y1="17103" x2="39679" y2="17907"/>
                        <a14:foregroundMark x1="39679" y1="17907" x2="40080" y2="17706"/>
                        <a14:foregroundMark x1="37275" y1="64386" x2="43287" y2="75654"/>
                        <a14:foregroundMark x1="43287" y1="75654" x2="62725" y2="93561"/>
                        <a14:foregroundMark x1="62725" y1="93561" x2="73347" y2="95976"/>
                        <a14:foregroundMark x1="73347" y1="95976" x2="83968" y2="86922"/>
                        <a14:foregroundMark x1="90280" y1="70020" x2="94188" y2="59557"/>
                        <a14:foregroundMark x1="83968" y1="86922" x2="90280" y2="70020"/>
                        <a14:foregroundMark x1="94188" y1="59557" x2="93988" y2="46076"/>
                        <a14:foregroundMark x1="93988" y1="46076" x2="81363" y2="42455"/>
                        <a14:foregroundMark x1="69924" y1="50427" x2="64329" y2="54326"/>
                        <a14:foregroundMark x1="81363" y1="42455" x2="79471" y2="43774"/>
                        <a14:foregroundMark x1="45691" y1="18712" x2="31663" y2="19316"/>
                        <a14:foregroundMark x1="31663" y1="19316" x2="31463" y2="19316"/>
                        <a14:foregroundMark x1="72946" y1="96781" x2="75150" y2="96982"/>
                        <a14:foregroundMark x1="96593" y1="58149" x2="95992" y2="64990"/>
                        <a14:foregroundMark x1="36473" y1="69416" x2="36673" y2="69416"/>
                        <a14:foregroundMark x1="35872" y1="68813" x2="37275" y2="72032"/>
                        <a14:foregroundMark x1="38878" y1="76660" x2="36072" y2="63984"/>
                        <a14:foregroundMark x1="36072" y1="63984" x2="37876" y2="60966"/>
                        <a14:backgroundMark x1="71142" y1="36217" x2="81563" y2="36620"/>
                        <a14:backgroundMark x1="72745" y1="43058" x2="76954" y2="36016"/>
                        <a14:backgroundMark x1="75150" y1="40845" x2="82565" y2="37626"/>
                        <a14:backgroundMark x1="94188" y1="93159" x2="94790" y2="93159"/>
                        <a14:backgroundMark x1="98998" y1="70020" x2="98998" y2="70020"/>
                      </a14:backgroundRemoval>
                    </a14:imgEffect>
                  </a14:imgLayer>
                </a14:imgProps>
              </a:ext>
              <a:ext uri="{28A0092B-C50C-407E-A947-70E740481C1C}">
                <a14:useLocalDpi xmlns:a14="http://schemas.microsoft.com/office/drawing/2010/main" val="0"/>
              </a:ext>
            </a:extLst>
          </a:blip>
          <a:srcRect/>
          <a:stretch>
            <a:fillRect/>
          </a:stretch>
        </p:blipFill>
        <p:spPr bwMode="auto">
          <a:xfrm>
            <a:off x="6429542" y="2324986"/>
            <a:ext cx="2529502" cy="25193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ownload Father Son Silhouette Royalty-Free Vector Graphic ...">
            <a:extLst>
              <a:ext uri="{FF2B5EF4-FFF2-40B4-BE49-F238E27FC236}">
                <a16:creationId xmlns:a16="http://schemas.microsoft.com/office/drawing/2014/main" id="{62879D9D-F32B-2047-B1C4-9197A2739F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81371" y="2345560"/>
            <a:ext cx="2312916" cy="251936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70AE8A7-4EE3-7975-B191-17E48C6EFEF0}"/>
              </a:ext>
            </a:extLst>
          </p:cNvPr>
          <p:cNvSpPr txBox="1"/>
          <p:nvPr/>
        </p:nvSpPr>
        <p:spPr>
          <a:xfrm>
            <a:off x="7937204" y="5237064"/>
            <a:ext cx="4311503" cy="1384995"/>
          </a:xfrm>
          <a:prstGeom prst="rect">
            <a:avLst/>
          </a:prstGeom>
          <a:noFill/>
        </p:spPr>
        <p:txBody>
          <a:bodyPr wrap="square" rtlCol="0">
            <a:spAutoFit/>
          </a:bodyPr>
          <a:lstStyle/>
          <a:p>
            <a:r>
              <a:rPr lang="en-GB" sz="2400" dirty="0"/>
              <a:t>Question:</a:t>
            </a:r>
          </a:p>
          <a:p>
            <a:endParaRPr lang="en-GB" sz="1200" dirty="0"/>
          </a:p>
          <a:p>
            <a:r>
              <a:rPr lang="en-GB" sz="2400" dirty="0"/>
              <a:t>(1) Do you want God to give you a new heart, devoted to Him?</a:t>
            </a:r>
          </a:p>
        </p:txBody>
      </p:sp>
    </p:spTree>
    <p:extLst>
      <p:ext uri="{BB962C8B-B14F-4D97-AF65-F5344CB8AC3E}">
        <p14:creationId xmlns:p14="http://schemas.microsoft.com/office/powerpoint/2010/main" val="184834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0F48-6D64-3B10-E5C6-0A7FE5DDA499}"/>
              </a:ext>
            </a:extLst>
          </p:cNvPr>
          <p:cNvSpPr>
            <a:spLocks noGrp="1"/>
          </p:cNvSpPr>
          <p:nvPr>
            <p:ph type="title"/>
          </p:nvPr>
        </p:nvSpPr>
        <p:spPr>
          <a:xfrm>
            <a:off x="838200" y="2045073"/>
            <a:ext cx="10515600" cy="1325563"/>
          </a:xfrm>
        </p:spPr>
        <p:txBody>
          <a:bodyPr/>
          <a:lstStyle/>
          <a:p>
            <a:pPr algn="ctr"/>
            <a:r>
              <a:rPr lang="en-GB" b="1" dirty="0">
                <a:solidFill>
                  <a:schemeClr val="bg1"/>
                </a:solidFill>
              </a:rPr>
              <a:t>(2) Obstructive Presence</a:t>
            </a:r>
          </a:p>
        </p:txBody>
      </p:sp>
    </p:spTree>
    <p:extLst>
      <p:ext uri="{BB962C8B-B14F-4D97-AF65-F5344CB8AC3E}">
        <p14:creationId xmlns:p14="http://schemas.microsoft.com/office/powerpoint/2010/main" val="2367062890"/>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32" name="Picture 8" descr="It was put in the Most Holy Place beneath the wings of the cherubim. – Slide 11">
            <a:extLst>
              <a:ext uri="{FF2B5EF4-FFF2-40B4-BE49-F238E27FC236}">
                <a16:creationId xmlns:a16="http://schemas.microsoft.com/office/drawing/2014/main" id="{2FD5322D-C131-A0E8-473F-7918E1940F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723" y="-37214"/>
            <a:ext cx="9243237" cy="69324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en the priests withdrew from the Holy Place, the cloud of the glory of the Lord filled the temple and was so overwhelming the priests were unable perform their service. – Slide 12">
            <a:extLst>
              <a:ext uri="{FF2B5EF4-FFF2-40B4-BE49-F238E27FC236}">
                <a16:creationId xmlns:a16="http://schemas.microsoft.com/office/drawing/2014/main" id="{2C4877B4-6686-A25A-7438-4B10C29C2A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7723" y="-37215"/>
            <a:ext cx="9243237" cy="69324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AAD833C-EE70-EE06-39F3-71034EED1EC4}"/>
              </a:ext>
            </a:extLst>
          </p:cNvPr>
          <p:cNvSpPr txBox="1"/>
          <p:nvPr/>
        </p:nvSpPr>
        <p:spPr>
          <a:xfrm>
            <a:off x="267587" y="202029"/>
            <a:ext cx="3304954" cy="6581543"/>
          </a:xfrm>
          <a:prstGeom prst="rect">
            <a:avLst/>
          </a:prstGeom>
          <a:noFill/>
        </p:spPr>
        <p:txBody>
          <a:bodyPr wrap="square">
            <a:spAutoFit/>
          </a:bodyPr>
          <a:lstStyle/>
          <a:p>
            <a:r>
              <a:rPr lang="en-GB" sz="2800" b="0" i="0" dirty="0">
                <a:solidFill>
                  <a:schemeClr val="bg1"/>
                </a:solidFill>
                <a:effectLst/>
                <a:latin typeface="system-ui"/>
              </a:rPr>
              <a:t>1 Kings 8:10-11</a:t>
            </a:r>
          </a:p>
          <a:p>
            <a:endParaRPr lang="en-GB" sz="2800" b="0" i="0" dirty="0">
              <a:solidFill>
                <a:schemeClr val="bg1"/>
              </a:solidFill>
              <a:effectLst/>
              <a:latin typeface="system-ui"/>
            </a:endParaRPr>
          </a:p>
          <a:p>
            <a:r>
              <a:rPr lang="en-GB" sz="2800" b="0" i="0" dirty="0">
                <a:solidFill>
                  <a:schemeClr val="bg1"/>
                </a:solidFill>
                <a:effectLst/>
                <a:latin typeface="system-ui"/>
              </a:rPr>
              <a:t>When the priests withdrew from the Holy Place, the cloud filled the temple of the </a:t>
            </a:r>
            <a:r>
              <a:rPr lang="en-GB" sz="2800" b="0" i="0" cap="small" dirty="0">
                <a:solidFill>
                  <a:schemeClr val="bg1"/>
                </a:solidFill>
                <a:effectLst/>
                <a:latin typeface="system-ui"/>
              </a:rPr>
              <a:t>Lord</a:t>
            </a:r>
            <a:r>
              <a:rPr lang="en-GB" sz="2800" b="0" i="0" dirty="0">
                <a:solidFill>
                  <a:schemeClr val="bg1"/>
                </a:solidFill>
                <a:effectLst/>
                <a:latin typeface="system-ui"/>
              </a:rPr>
              <a:t>. And the priests could not perform their service because of the cloud, for the glory of the </a:t>
            </a:r>
            <a:r>
              <a:rPr lang="en-GB" sz="2800" b="0" i="0" cap="small" dirty="0">
                <a:solidFill>
                  <a:schemeClr val="bg1"/>
                </a:solidFill>
                <a:effectLst/>
                <a:latin typeface="system-ui"/>
              </a:rPr>
              <a:t>Lord</a:t>
            </a:r>
            <a:r>
              <a:rPr lang="en-GB" sz="2800" b="0" i="0" dirty="0">
                <a:solidFill>
                  <a:schemeClr val="bg1"/>
                </a:solidFill>
                <a:effectLst/>
                <a:latin typeface="system-ui"/>
              </a:rPr>
              <a:t> filled his temple.</a:t>
            </a:r>
            <a:endParaRPr lang="en-GB" sz="2800" dirty="0">
              <a:solidFill>
                <a:schemeClr val="bg1"/>
              </a:solidFill>
            </a:endParaRPr>
          </a:p>
        </p:txBody>
      </p:sp>
      <p:sp>
        <p:nvSpPr>
          <p:cNvPr id="4" name="TextBox 3">
            <a:extLst>
              <a:ext uri="{FF2B5EF4-FFF2-40B4-BE49-F238E27FC236}">
                <a16:creationId xmlns:a16="http://schemas.microsoft.com/office/drawing/2014/main" id="{5B261AE2-C40B-D48F-21AA-890D6A64980E}"/>
              </a:ext>
            </a:extLst>
          </p:cNvPr>
          <p:cNvSpPr txBox="1"/>
          <p:nvPr/>
        </p:nvSpPr>
        <p:spPr>
          <a:xfrm>
            <a:off x="7814930" y="5348705"/>
            <a:ext cx="5194005" cy="1384995"/>
          </a:xfrm>
          <a:prstGeom prst="rect">
            <a:avLst/>
          </a:prstGeom>
          <a:solidFill>
            <a:schemeClr val="tx1"/>
          </a:solidFill>
        </p:spPr>
        <p:txBody>
          <a:bodyPr wrap="square" rtlCol="0">
            <a:spAutoFit/>
          </a:bodyPr>
          <a:lstStyle/>
          <a:p>
            <a:r>
              <a:rPr lang="en-GB" sz="2400" dirty="0">
                <a:solidFill>
                  <a:schemeClr val="bg1"/>
                </a:solidFill>
              </a:rPr>
              <a:t>Question:</a:t>
            </a:r>
          </a:p>
          <a:p>
            <a:endParaRPr lang="en-GB" sz="1200" dirty="0">
              <a:solidFill>
                <a:schemeClr val="bg1"/>
              </a:solidFill>
            </a:endParaRPr>
          </a:p>
          <a:p>
            <a:r>
              <a:rPr lang="en-GB" sz="2400" dirty="0">
                <a:solidFill>
                  <a:schemeClr val="bg1"/>
                </a:solidFill>
              </a:rPr>
              <a:t>(2) Do you want to be more aware of Him than activities of worship?</a:t>
            </a:r>
          </a:p>
        </p:txBody>
      </p:sp>
    </p:spTree>
    <p:extLst>
      <p:ext uri="{BB962C8B-B14F-4D97-AF65-F5344CB8AC3E}">
        <p14:creationId xmlns:p14="http://schemas.microsoft.com/office/powerpoint/2010/main" val="256415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down)">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0F48-6D64-3B10-E5C6-0A7FE5DDA499}"/>
              </a:ext>
            </a:extLst>
          </p:cNvPr>
          <p:cNvSpPr>
            <a:spLocks noGrp="1"/>
          </p:cNvSpPr>
          <p:nvPr>
            <p:ph type="title"/>
          </p:nvPr>
        </p:nvSpPr>
        <p:spPr>
          <a:xfrm>
            <a:off x="838200" y="2045073"/>
            <a:ext cx="10515600" cy="1325563"/>
          </a:xfrm>
        </p:spPr>
        <p:txBody>
          <a:bodyPr/>
          <a:lstStyle/>
          <a:p>
            <a:pPr algn="ctr"/>
            <a:r>
              <a:rPr lang="en-GB" b="1" dirty="0">
                <a:solidFill>
                  <a:schemeClr val="bg1"/>
                </a:solidFill>
              </a:rPr>
              <a:t>(3) Cameo or Star</a:t>
            </a:r>
          </a:p>
        </p:txBody>
      </p:sp>
    </p:spTree>
    <p:extLst>
      <p:ext uri="{BB962C8B-B14F-4D97-AF65-F5344CB8AC3E}">
        <p14:creationId xmlns:p14="http://schemas.microsoft.com/office/powerpoint/2010/main" val="41213254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AD833C-EE70-EE06-39F3-71034EED1EC4}"/>
              </a:ext>
            </a:extLst>
          </p:cNvPr>
          <p:cNvSpPr txBox="1"/>
          <p:nvPr/>
        </p:nvSpPr>
        <p:spPr>
          <a:xfrm>
            <a:off x="687573" y="866563"/>
            <a:ext cx="10955078" cy="2554545"/>
          </a:xfrm>
          <a:prstGeom prst="rect">
            <a:avLst/>
          </a:prstGeom>
          <a:noFill/>
        </p:spPr>
        <p:txBody>
          <a:bodyPr wrap="square">
            <a:spAutoFit/>
          </a:bodyPr>
          <a:lstStyle/>
          <a:p>
            <a:pPr algn="ctr"/>
            <a:r>
              <a:rPr lang="en-GB" sz="3200" b="0" i="0" dirty="0">
                <a:solidFill>
                  <a:schemeClr val="bg1"/>
                </a:solidFill>
                <a:effectLst/>
                <a:latin typeface="system-ui"/>
              </a:rPr>
              <a:t>1 Kings 8:27</a:t>
            </a:r>
          </a:p>
          <a:p>
            <a:endParaRPr lang="en-GB" sz="3200" b="0" i="0" dirty="0">
              <a:solidFill>
                <a:schemeClr val="bg1"/>
              </a:solidFill>
              <a:effectLst/>
              <a:latin typeface="system-ui"/>
            </a:endParaRPr>
          </a:p>
          <a:p>
            <a:r>
              <a:rPr lang="en-GB" sz="3200" dirty="0">
                <a:solidFill>
                  <a:schemeClr val="bg1"/>
                </a:solidFill>
                <a:latin typeface="system-ui"/>
              </a:rPr>
              <a:t>“But will God really dwell on earth? The heavens, even the highest heaven, cannot contain you. How much less this temple I have built! </a:t>
            </a:r>
          </a:p>
        </p:txBody>
      </p:sp>
    </p:spTree>
    <p:extLst>
      <p:ext uri="{BB962C8B-B14F-4D97-AF65-F5344CB8AC3E}">
        <p14:creationId xmlns:p14="http://schemas.microsoft.com/office/powerpoint/2010/main" val="1586402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olomon blessed the people and praised God. ‘The Lord has kept his promise to David and I have built the temple for the Name of the Lord,’ he declared. – Slide 13">
            <a:extLst>
              <a:ext uri="{FF2B5EF4-FFF2-40B4-BE49-F238E27FC236}">
                <a16:creationId xmlns:a16="http://schemas.microsoft.com/office/drawing/2014/main" id="{FDCB1EDB-6A99-B4AB-16D7-E425D0FE21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9823" y="-10633"/>
            <a:ext cx="9138684" cy="6854013"/>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Rectangle with Corners Rounded 1">
            <a:extLst>
              <a:ext uri="{FF2B5EF4-FFF2-40B4-BE49-F238E27FC236}">
                <a16:creationId xmlns:a16="http://schemas.microsoft.com/office/drawing/2014/main" id="{6A484B0C-C800-FADA-C6E5-21733076F690}"/>
              </a:ext>
            </a:extLst>
          </p:cNvPr>
          <p:cNvSpPr/>
          <p:nvPr/>
        </p:nvSpPr>
        <p:spPr>
          <a:xfrm>
            <a:off x="247206" y="4366438"/>
            <a:ext cx="6116380" cy="1323753"/>
          </a:xfrm>
          <a:prstGeom prst="wedgeRoundRectCallout">
            <a:avLst>
              <a:gd name="adj1" fmla="val -1244"/>
              <a:gd name="adj2" fmla="val -18729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i="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a:t>
            </a:r>
            <a:r>
              <a:rPr lang="en-GB"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have indeed built a magnificent temple</a:t>
            </a:r>
          </a:p>
        </p:txBody>
      </p:sp>
      <p:sp>
        <p:nvSpPr>
          <p:cNvPr id="3" name="Speech Bubble: Rectangle with Corners Rounded 2">
            <a:extLst>
              <a:ext uri="{FF2B5EF4-FFF2-40B4-BE49-F238E27FC236}">
                <a16:creationId xmlns:a16="http://schemas.microsoft.com/office/drawing/2014/main" id="{2C5A8567-E5E8-55AF-A24D-A1C592703F66}"/>
              </a:ext>
            </a:extLst>
          </p:cNvPr>
          <p:cNvSpPr/>
          <p:nvPr/>
        </p:nvSpPr>
        <p:spPr>
          <a:xfrm>
            <a:off x="6141187" y="305243"/>
            <a:ext cx="3269511" cy="1323753"/>
          </a:xfrm>
          <a:prstGeom prst="wedgeRoundRectCallout">
            <a:avLst>
              <a:gd name="adj1" fmla="val -68475"/>
              <a:gd name="adj2" fmla="val 8378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i="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 </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sit on the throne</a:t>
            </a:r>
          </a:p>
        </p:txBody>
      </p:sp>
      <p:sp>
        <p:nvSpPr>
          <p:cNvPr id="4" name="Speech Bubble: Rectangle with Corners Rounded 3">
            <a:extLst>
              <a:ext uri="{FF2B5EF4-FFF2-40B4-BE49-F238E27FC236}">
                <a16:creationId xmlns:a16="http://schemas.microsoft.com/office/drawing/2014/main" id="{2ABEE237-586C-1BDD-6C8A-CB7D5A690941}"/>
              </a:ext>
            </a:extLst>
          </p:cNvPr>
          <p:cNvSpPr/>
          <p:nvPr/>
        </p:nvSpPr>
        <p:spPr>
          <a:xfrm>
            <a:off x="6444216" y="2541845"/>
            <a:ext cx="3269511" cy="1323753"/>
          </a:xfrm>
          <a:prstGeom prst="wedgeRoundRectCallout">
            <a:avLst>
              <a:gd name="adj1" fmla="val -91239"/>
              <a:gd name="adj2" fmla="val -6320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i="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 </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have built</a:t>
            </a:r>
          </a:p>
        </p:txBody>
      </p:sp>
      <p:sp>
        <p:nvSpPr>
          <p:cNvPr id="5" name="Speech Bubble: Rectangle with Corners Rounded 4">
            <a:extLst>
              <a:ext uri="{FF2B5EF4-FFF2-40B4-BE49-F238E27FC236}">
                <a16:creationId xmlns:a16="http://schemas.microsoft.com/office/drawing/2014/main" id="{EC68CA3D-B6A4-CF22-A86B-37B0EDA03628}"/>
              </a:ext>
            </a:extLst>
          </p:cNvPr>
          <p:cNvSpPr/>
          <p:nvPr/>
        </p:nvSpPr>
        <p:spPr>
          <a:xfrm>
            <a:off x="79744" y="236132"/>
            <a:ext cx="3269511" cy="1323753"/>
          </a:xfrm>
          <a:prstGeom prst="wedgeRoundRectCallout">
            <a:avLst>
              <a:gd name="adj1" fmla="val 56403"/>
              <a:gd name="adj2" fmla="val 7615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i="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a:t>
            </a:r>
            <a:r>
              <a:rPr lang="en-GB"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have provided a place</a:t>
            </a:r>
          </a:p>
        </p:txBody>
      </p:sp>
      <p:sp>
        <p:nvSpPr>
          <p:cNvPr id="6" name="TextBox 5">
            <a:extLst>
              <a:ext uri="{FF2B5EF4-FFF2-40B4-BE49-F238E27FC236}">
                <a16:creationId xmlns:a16="http://schemas.microsoft.com/office/drawing/2014/main" id="{424A1519-ABE2-E68A-4B4F-60676A493A27}"/>
              </a:ext>
            </a:extLst>
          </p:cNvPr>
          <p:cNvSpPr txBox="1"/>
          <p:nvPr/>
        </p:nvSpPr>
        <p:spPr>
          <a:xfrm>
            <a:off x="6444216" y="5359338"/>
            <a:ext cx="5664497" cy="1384995"/>
          </a:xfrm>
          <a:prstGeom prst="rect">
            <a:avLst/>
          </a:prstGeom>
          <a:solidFill>
            <a:schemeClr val="tx1"/>
          </a:solidFill>
        </p:spPr>
        <p:txBody>
          <a:bodyPr wrap="square" rtlCol="0">
            <a:spAutoFit/>
          </a:bodyPr>
          <a:lstStyle/>
          <a:p>
            <a:r>
              <a:rPr lang="en-GB" sz="2400" dirty="0">
                <a:solidFill>
                  <a:schemeClr val="bg1"/>
                </a:solidFill>
              </a:rPr>
              <a:t>Question:</a:t>
            </a:r>
          </a:p>
          <a:p>
            <a:endParaRPr lang="en-GB" sz="1200" dirty="0">
              <a:solidFill>
                <a:schemeClr val="bg1"/>
              </a:solidFill>
            </a:endParaRPr>
          </a:p>
          <a:p>
            <a:r>
              <a:rPr lang="en-GB" sz="2400" dirty="0">
                <a:solidFill>
                  <a:schemeClr val="bg1"/>
                </a:solidFill>
              </a:rPr>
              <a:t>(3) Is there anywhere you have worshipped the created rather than the creator?</a:t>
            </a:r>
          </a:p>
        </p:txBody>
      </p:sp>
    </p:spTree>
    <p:extLst>
      <p:ext uri="{BB962C8B-B14F-4D97-AF65-F5344CB8AC3E}">
        <p14:creationId xmlns:p14="http://schemas.microsoft.com/office/powerpoint/2010/main" val="235656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wo Lessons We Can Learn From Ant Colonies | HuffPost The World Post">
            <a:extLst>
              <a:ext uri="{FF2B5EF4-FFF2-40B4-BE49-F238E27FC236}">
                <a16:creationId xmlns:a16="http://schemas.microsoft.com/office/drawing/2014/main" id="{97EE0147-90D1-A2A4-3231-AF7350DFC5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804" y="3414783"/>
            <a:ext cx="6624790" cy="33123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remium Photo | Colony of ants who are helping to build a nest ants close up">
            <a:extLst>
              <a:ext uri="{FF2B5EF4-FFF2-40B4-BE49-F238E27FC236}">
                <a16:creationId xmlns:a16="http://schemas.microsoft.com/office/drawing/2014/main" id="{4DB4A639-3CD0-1971-CC2A-F83F380004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7190" b="9713"/>
          <a:stretch/>
        </p:blipFill>
        <p:spPr bwMode="auto">
          <a:xfrm>
            <a:off x="1952555" y="70015"/>
            <a:ext cx="8543640" cy="32320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Mound Builders of the Forest: Western Thatch Ants - Trailkeepers of Oregon">
            <a:extLst>
              <a:ext uri="{FF2B5EF4-FFF2-40B4-BE49-F238E27FC236}">
                <a16:creationId xmlns:a16="http://schemas.microsoft.com/office/drawing/2014/main" id="{82AF10FF-22FF-F3BE-C8E6-F0D77048C8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9890" y="3429000"/>
            <a:ext cx="4981322" cy="32981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Premium Photo | Colony of ants who are helping to build a nest ants close up">
            <a:extLst>
              <a:ext uri="{FF2B5EF4-FFF2-40B4-BE49-F238E27FC236}">
                <a16:creationId xmlns:a16="http://schemas.microsoft.com/office/drawing/2014/main" id="{0EAC62F4-B2C6-86F7-86AB-4E94379E38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977" t="52335" r="42074" b="26205"/>
          <a:stretch/>
        </p:blipFill>
        <p:spPr bwMode="auto">
          <a:xfrm>
            <a:off x="4530200" y="987551"/>
            <a:ext cx="2387890" cy="13062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4BAE89E-3A1A-57F6-C33F-398982AF75C1}"/>
              </a:ext>
            </a:extLst>
          </p:cNvPr>
          <p:cNvSpPr txBox="1"/>
          <p:nvPr/>
        </p:nvSpPr>
        <p:spPr>
          <a:xfrm>
            <a:off x="8498034" y="5342183"/>
            <a:ext cx="3443178" cy="1384995"/>
          </a:xfrm>
          <a:prstGeom prst="rect">
            <a:avLst/>
          </a:prstGeom>
          <a:solidFill>
            <a:schemeClr val="tx1"/>
          </a:solidFill>
        </p:spPr>
        <p:txBody>
          <a:bodyPr wrap="square" rtlCol="0">
            <a:spAutoFit/>
          </a:bodyPr>
          <a:lstStyle/>
          <a:p>
            <a:r>
              <a:rPr lang="en-GB" sz="2400" dirty="0">
                <a:solidFill>
                  <a:schemeClr val="bg1"/>
                </a:solidFill>
              </a:rPr>
              <a:t>Question:</a:t>
            </a:r>
          </a:p>
          <a:p>
            <a:endParaRPr lang="en-GB" sz="1200" dirty="0">
              <a:solidFill>
                <a:schemeClr val="bg1"/>
              </a:solidFill>
            </a:endParaRPr>
          </a:p>
          <a:p>
            <a:r>
              <a:rPr lang="en-GB" sz="2400" dirty="0">
                <a:solidFill>
                  <a:schemeClr val="bg1"/>
                </a:solidFill>
              </a:rPr>
              <a:t>(4) Do you want God to create a hunger for Him?</a:t>
            </a:r>
          </a:p>
        </p:txBody>
      </p:sp>
    </p:spTree>
    <p:extLst>
      <p:ext uri="{BB962C8B-B14F-4D97-AF65-F5344CB8AC3E}">
        <p14:creationId xmlns:p14="http://schemas.microsoft.com/office/powerpoint/2010/main" val="274175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0F48-6D64-3B10-E5C6-0A7FE5DDA499}"/>
              </a:ext>
            </a:extLst>
          </p:cNvPr>
          <p:cNvSpPr>
            <a:spLocks noGrp="1"/>
          </p:cNvSpPr>
          <p:nvPr>
            <p:ph type="title"/>
          </p:nvPr>
        </p:nvSpPr>
        <p:spPr>
          <a:xfrm>
            <a:off x="838200" y="2045073"/>
            <a:ext cx="10515600" cy="1325563"/>
          </a:xfrm>
        </p:spPr>
        <p:txBody>
          <a:bodyPr/>
          <a:lstStyle/>
          <a:p>
            <a:pPr algn="ctr"/>
            <a:r>
              <a:rPr lang="en-GB" b="1" dirty="0">
                <a:solidFill>
                  <a:schemeClr val="bg1"/>
                </a:solidFill>
              </a:rPr>
              <a:t>(4) The Scandal of Forgiveness</a:t>
            </a:r>
          </a:p>
        </p:txBody>
      </p:sp>
    </p:spTree>
    <p:extLst>
      <p:ext uri="{BB962C8B-B14F-4D97-AF65-F5344CB8AC3E}">
        <p14:creationId xmlns:p14="http://schemas.microsoft.com/office/powerpoint/2010/main" val="185546418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EEF0E-65FD-82DF-355F-88672178C80B}"/>
              </a:ext>
            </a:extLst>
          </p:cNvPr>
          <p:cNvSpPr>
            <a:spLocks noGrp="1"/>
          </p:cNvSpPr>
          <p:nvPr>
            <p:ph type="title"/>
          </p:nvPr>
        </p:nvSpPr>
        <p:spPr>
          <a:xfrm>
            <a:off x="838200" y="2986050"/>
            <a:ext cx="10515600" cy="1325563"/>
          </a:xfrm>
        </p:spPr>
        <p:txBody>
          <a:bodyPr>
            <a:normAutofit fontScale="90000"/>
          </a:bodyPr>
          <a:lstStyle/>
          <a:p>
            <a:pPr algn="ctr"/>
            <a:r>
              <a:rPr lang="en-GB" sz="4000" dirty="0"/>
              <a:t>In Him we have redemption through His blood, the </a:t>
            </a:r>
            <a:r>
              <a:rPr lang="en-GB" sz="4000" u="sng" dirty="0"/>
              <a:t>forgiveness of sins</a:t>
            </a:r>
            <a:r>
              <a:rPr lang="en-GB" sz="4000" dirty="0"/>
              <a:t>, in accordance with the riches of God’s grace</a:t>
            </a:r>
            <a:br>
              <a:rPr lang="en-GB" sz="4000" dirty="0"/>
            </a:br>
            <a:br>
              <a:rPr lang="en-GB" sz="4000" dirty="0"/>
            </a:br>
            <a:r>
              <a:rPr lang="en-GB" sz="4000" dirty="0"/>
              <a:t>- </a:t>
            </a:r>
            <a:r>
              <a:rPr lang="en-GB" sz="4000" dirty="0" err="1"/>
              <a:t>Eph</a:t>
            </a:r>
            <a:r>
              <a:rPr lang="en-GB" sz="4000" dirty="0"/>
              <a:t> 1:7 </a:t>
            </a:r>
            <a:br>
              <a:rPr lang="en-GB" sz="4000" dirty="0"/>
            </a:br>
            <a:endParaRPr lang="en-GB" sz="4000" dirty="0"/>
          </a:p>
        </p:txBody>
      </p:sp>
    </p:spTree>
    <p:extLst>
      <p:ext uri="{BB962C8B-B14F-4D97-AF65-F5344CB8AC3E}">
        <p14:creationId xmlns:p14="http://schemas.microsoft.com/office/powerpoint/2010/main" val="2929977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02800-C323-465F-2F32-50DDB746F484}"/>
              </a:ext>
            </a:extLst>
          </p:cNvPr>
          <p:cNvSpPr>
            <a:spLocks noGrp="1"/>
          </p:cNvSpPr>
          <p:nvPr>
            <p:ph type="title"/>
          </p:nvPr>
        </p:nvSpPr>
        <p:spPr>
          <a:xfrm>
            <a:off x="838200" y="2406576"/>
            <a:ext cx="10515600" cy="1325563"/>
          </a:xfrm>
        </p:spPr>
        <p:txBody>
          <a:bodyPr/>
          <a:lstStyle/>
          <a:p>
            <a:pPr algn="ctr"/>
            <a:r>
              <a:rPr lang="en-GB" dirty="0"/>
              <a:t>Forgiveness vs Consequences</a:t>
            </a:r>
          </a:p>
        </p:txBody>
      </p:sp>
    </p:spTree>
    <p:extLst>
      <p:ext uri="{BB962C8B-B14F-4D97-AF65-F5344CB8AC3E}">
        <p14:creationId xmlns:p14="http://schemas.microsoft.com/office/powerpoint/2010/main" val="3819027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528F-64C1-9414-5CDF-84B6ACC3335C}"/>
              </a:ext>
            </a:extLst>
          </p:cNvPr>
          <p:cNvSpPr>
            <a:spLocks noGrp="1"/>
          </p:cNvSpPr>
          <p:nvPr>
            <p:ph type="title"/>
          </p:nvPr>
        </p:nvSpPr>
        <p:spPr/>
        <p:txBody>
          <a:bodyPr/>
          <a:lstStyle/>
          <a:p>
            <a:pPr algn="ctr"/>
            <a:r>
              <a:rPr lang="en-GB" dirty="0"/>
              <a:t>Sin is a big deal</a:t>
            </a:r>
          </a:p>
        </p:txBody>
      </p:sp>
      <p:pic>
        <p:nvPicPr>
          <p:cNvPr id="8194" name="Picture 2" descr="10 Powerful Facts About the Cross of Christ &amp; The Crucifixion of Jesus">
            <a:extLst>
              <a:ext uri="{FF2B5EF4-FFF2-40B4-BE49-F238E27FC236}">
                <a16:creationId xmlns:a16="http://schemas.microsoft.com/office/drawing/2014/main" id="{13FF742A-14C6-CFA8-1BFD-5722254A34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048" y="2011920"/>
            <a:ext cx="5927319" cy="309702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Only One Empty Tomb">
            <a:extLst>
              <a:ext uri="{FF2B5EF4-FFF2-40B4-BE49-F238E27FC236}">
                <a16:creationId xmlns:a16="http://schemas.microsoft.com/office/drawing/2014/main" id="{29376897-035D-F289-7A3B-B0C2161E1D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2988" y="2011921"/>
            <a:ext cx="5424300" cy="3051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76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0-#ppt_w/2"/>
                                          </p:val>
                                        </p:tav>
                                        <p:tav tm="100000">
                                          <p:val>
                                            <p:strVal val="#ppt_x"/>
                                          </p:val>
                                        </p:tav>
                                      </p:tavLst>
                                    </p:anim>
                                    <p:anim calcmode="lin" valueType="num">
                                      <p:cBhvr additive="base">
                                        <p:cTn id="8"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196"/>
                                        </p:tgtEl>
                                        <p:attrNameLst>
                                          <p:attrName>style.visibility</p:attrName>
                                        </p:attrNameLst>
                                      </p:cBhvr>
                                      <p:to>
                                        <p:strVal val="visible"/>
                                      </p:to>
                                    </p:set>
                                    <p:anim calcmode="lin" valueType="num">
                                      <p:cBhvr additive="base">
                                        <p:cTn id="13" dur="500" fill="hold"/>
                                        <p:tgtEl>
                                          <p:spTgt spid="8196"/>
                                        </p:tgtEl>
                                        <p:attrNameLst>
                                          <p:attrName>ppt_x</p:attrName>
                                        </p:attrNameLst>
                                      </p:cBhvr>
                                      <p:tavLst>
                                        <p:tav tm="0">
                                          <p:val>
                                            <p:strVal val="1+#ppt_w/2"/>
                                          </p:val>
                                        </p:tav>
                                        <p:tav tm="100000">
                                          <p:val>
                                            <p:strVal val="#ppt_x"/>
                                          </p:val>
                                        </p:tav>
                                      </p:tavLst>
                                    </p:anim>
                                    <p:anim calcmode="lin" valueType="num">
                                      <p:cBhvr additive="base">
                                        <p:cTn id="14" dur="500" fill="hold"/>
                                        <p:tgtEl>
                                          <p:spTgt spid="81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8B49-CD80-5B98-B0B6-FE57FC6CCD4B}"/>
              </a:ext>
            </a:extLst>
          </p:cNvPr>
          <p:cNvSpPr>
            <a:spLocks noGrp="1"/>
          </p:cNvSpPr>
          <p:nvPr>
            <p:ph type="title"/>
          </p:nvPr>
        </p:nvSpPr>
        <p:spPr/>
        <p:txBody>
          <a:bodyPr/>
          <a:lstStyle/>
          <a:p>
            <a:pPr algn="ctr"/>
            <a:r>
              <a:rPr lang="en-GB" dirty="0"/>
              <a:t>Forgiveness &amp; freedom from sin</a:t>
            </a:r>
          </a:p>
        </p:txBody>
      </p:sp>
      <p:sp>
        <p:nvSpPr>
          <p:cNvPr id="3" name="Content Placeholder 2">
            <a:extLst>
              <a:ext uri="{FF2B5EF4-FFF2-40B4-BE49-F238E27FC236}">
                <a16:creationId xmlns:a16="http://schemas.microsoft.com/office/drawing/2014/main" id="{61B14D44-6E0D-4125-B245-BCBAE3C1DE1A}"/>
              </a:ext>
            </a:extLst>
          </p:cNvPr>
          <p:cNvSpPr>
            <a:spLocks noGrp="1"/>
          </p:cNvSpPr>
          <p:nvPr>
            <p:ph idx="1"/>
          </p:nvPr>
        </p:nvSpPr>
        <p:spPr>
          <a:xfrm>
            <a:off x="838200" y="1825625"/>
            <a:ext cx="10515600" cy="2927128"/>
          </a:xfrm>
        </p:spPr>
        <p:txBody>
          <a:bodyPr>
            <a:normAutofit lnSpcReduction="10000"/>
          </a:bodyPr>
          <a:lstStyle/>
          <a:p>
            <a:pPr marL="0" indent="0">
              <a:lnSpc>
                <a:spcPct val="107000"/>
              </a:lnSpc>
              <a:spcAft>
                <a:spcPts val="800"/>
              </a:spcAft>
              <a:buNone/>
            </a:pPr>
            <a:r>
              <a:rPr lang="en-GB" kern="0" dirty="0">
                <a:solidFill>
                  <a:srgbClr val="000000"/>
                </a:solidFill>
                <a:effectLst/>
                <a:ea typeface="Times New Roman" panose="02020603050405020304" pitchFamily="18" charset="0"/>
                <a:cs typeface="Times New Roman" panose="02020603050405020304" pitchFamily="18" charset="0"/>
              </a:rPr>
              <a:t>Rom 5:20-6:2</a:t>
            </a:r>
          </a:p>
          <a:p>
            <a:pPr marL="0" indent="0">
              <a:lnSpc>
                <a:spcPct val="107000"/>
              </a:lnSpc>
              <a:spcAft>
                <a:spcPts val="800"/>
              </a:spcAft>
              <a:buNone/>
            </a:pPr>
            <a:r>
              <a:rPr lang="en-GB" kern="0" dirty="0">
                <a:solidFill>
                  <a:srgbClr val="000000"/>
                </a:solidFill>
                <a:ea typeface="Times New Roman" panose="02020603050405020304" pitchFamily="18" charset="0"/>
                <a:cs typeface="Times New Roman" panose="02020603050405020304" pitchFamily="18" charset="0"/>
              </a:rPr>
              <a:t>…</a:t>
            </a:r>
            <a:r>
              <a:rPr lang="en-GB" kern="0" dirty="0">
                <a:solidFill>
                  <a:srgbClr val="000000"/>
                </a:solidFill>
                <a:effectLst/>
                <a:ea typeface="Times New Roman" panose="02020603050405020304" pitchFamily="18" charset="0"/>
                <a:cs typeface="Times New Roman" panose="02020603050405020304" pitchFamily="18" charset="0"/>
              </a:rPr>
              <a:t>But where sin increased, grace increased all the more</a:t>
            </a:r>
            <a:endParaRPr lang="en-GB" kern="100" dirty="0">
              <a:effectLst/>
              <a:ea typeface="Calibri" panose="020F0502020204030204" pitchFamily="34" charset="0"/>
              <a:cs typeface="Times New Roman" panose="02020603050405020304" pitchFamily="18" charset="0"/>
            </a:endParaRPr>
          </a:p>
          <a:p>
            <a:pPr marL="0" indent="0">
              <a:lnSpc>
                <a:spcPct val="107000"/>
              </a:lnSpc>
              <a:spcAft>
                <a:spcPts val="800"/>
              </a:spcAft>
              <a:buNone/>
            </a:pPr>
            <a:r>
              <a:rPr lang="en-GB" kern="0" dirty="0">
                <a:solidFill>
                  <a:srgbClr val="000000"/>
                </a:solidFill>
                <a:effectLst/>
                <a:ea typeface="Times New Roman" panose="02020603050405020304" pitchFamily="18" charset="0"/>
                <a:cs typeface="Times New Roman" panose="02020603050405020304" pitchFamily="18" charset="0"/>
              </a:rPr>
              <a:t>What shall we say, then? Shall we go on sinning so that grace may increase? By no means! We are those who have died to sin; how can we live in it any longer?</a:t>
            </a:r>
            <a:endParaRPr lang="en-GB" kern="100" dirty="0">
              <a:effectLst/>
              <a:ea typeface="Calibri" panose="020F0502020204030204" pitchFamily="34" charset="0"/>
              <a:cs typeface="Times New Roman" panose="02020603050405020304" pitchFamily="18" charset="0"/>
            </a:endParaRPr>
          </a:p>
          <a:p>
            <a:endParaRPr lang="en-GB" dirty="0"/>
          </a:p>
        </p:txBody>
      </p:sp>
      <p:sp>
        <p:nvSpPr>
          <p:cNvPr id="5" name="TextBox 4">
            <a:extLst>
              <a:ext uri="{FF2B5EF4-FFF2-40B4-BE49-F238E27FC236}">
                <a16:creationId xmlns:a16="http://schemas.microsoft.com/office/drawing/2014/main" id="{C2ECA3E6-23D9-ACD8-30D7-41845FCFDA3F}"/>
              </a:ext>
            </a:extLst>
          </p:cNvPr>
          <p:cNvSpPr txBox="1"/>
          <p:nvPr/>
        </p:nvSpPr>
        <p:spPr>
          <a:xfrm>
            <a:off x="838200" y="4653774"/>
            <a:ext cx="10515600" cy="2018566"/>
          </a:xfrm>
          <a:prstGeom prst="rect">
            <a:avLst/>
          </a:prstGeom>
          <a:noFill/>
        </p:spPr>
        <p:txBody>
          <a:bodyPr wrap="square">
            <a:spAutoFit/>
          </a:bodyPr>
          <a:lstStyle/>
          <a:p>
            <a:pPr>
              <a:lnSpc>
                <a:spcPct val="107000"/>
              </a:lnSpc>
              <a:spcAft>
                <a:spcPts val="800"/>
              </a:spcAft>
            </a:pPr>
            <a:r>
              <a:rPr lang="en-GB" sz="2800" kern="0" dirty="0">
                <a:solidFill>
                  <a:srgbClr val="000000"/>
                </a:solidFill>
                <a:cs typeface="Times New Roman" panose="02020603050405020304" pitchFamily="18" charset="0"/>
              </a:rPr>
              <a:t>Col 1:9-10 </a:t>
            </a:r>
          </a:p>
          <a:p>
            <a:pPr>
              <a:lnSpc>
                <a:spcPct val="107000"/>
              </a:lnSpc>
              <a:spcAft>
                <a:spcPts val="800"/>
              </a:spcAft>
            </a:pPr>
            <a:r>
              <a:rPr lang="en-GB" sz="2800" kern="0" dirty="0">
                <a:solidFill>
                  <a:srgbClr val="000000"/>
                </a:solidFill>
                <a:cs typeface="Times New Roman" panose="02020603050405020304" pitchFamily="18" charset="0"/>
              </a:rPr>
              <a:t>God to fill you with the knowledge of his will through all the wisdom and understanding that the Spirit gives, so that you </a:t>
            </a:r>
            <a:r>
              <a:rPr lang="en-GB" sz="2800" kern="0" dirty="0">
                <a:solidFill>
                  <a:srgbClr val="000000"/>
                </a:solidFill>
                <a:highlight>
                  <a:srgbClr val="FFFF00"/>
                </a:highlight>
                <a:cs typeface="Times New Roman" panose="02020603050405020304" pitchFamily="18" charset="0"/>
              </a:rPr>
              <a:t>may live a life worthy of the Lord and please him </a:t>
            </a:r>
            <a:r>
              <a:rPr lang="en-GB" sz="2800" kern="0" dirty="0">
                <a:solidFill>
                  <a:srgbClr val="000000"/>
                </a:solidFill>
                <a:cs typeface="Times New Roman" panose="02020603050405020304" pitchFamily="18" charset="0"/>
              </a:rPr>
              <a:t>in every way</a:t>
            </a:r>
          </a:p>
        </p:txBody>
      </p:sp>
    </p:spTree>
    <p:extLst>
      <p:ext uri="{BB962C8B-B14F-4D97-AF65-F5344CB8AC3E}">
        <p14:creationId xmlns:p14="http://schemas.microsoft.com/office/powerpoint/2010/main" val="4618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AD833C-EE70-EE06-39F3-71034EED1EC4}"/>
              </a:ext>
            </a:extLst>
          </p:cNvPr>
          <p:cNvSpPr txBox="1"/>
          <p:nvPr/>
        </p:nvSpPr>
        <p:spPr>
          <a:xfrm>
            <a:off x="618461" y="244558"/>
            <a:ext cx="10955078" cy="6001643"/>
          </a:xfrm>
          <a:prstGeom prst="rect">
            <a:avLst/>
          </a:prstGeom>
          <a:noFill/>
        </p:spPr>
        <p:txBody>
          <a:bodyPr wrap="square">
            <a:spAutoFit/>
          </a:bodyPr>
          <a:lstStyle/>
          <a:p>
            <a:pPr algn="ctr"/>
            <a:r>
              <a:rPr lang="en-GB" sz="3200" dirty="0">
                <a:solidFill>
                  <a:schemeClr val="bg1"/>
                </a:solidFill>
                <a:latin typeface="system-ui"/>
              </a:rPr>
              <a:t>1 Kings 8:46-50</a:t>
            </a:r>
          </a:p>
          <a:p>
            <a:r>
              <a:rPr lang="en-GB" sz="3200" dirty="0">
                <a:solidFill>
                  <a:schemeClr val="bg1"/>
                </a:solidFill>
                <a:latin typeface="system-ui"/>
              </a:rPr>
              <a:t>“When they sin against you…you become angry with them and give them over to their enemies, who take them captive to their own lands, far away or near; and if they have a </a:t>
            </a:r>
            <a:r>
              <a:rPr lang="en-GB" sz="3200" u="sng" dirty="0">
                <a:solidFill>
                  <a:schemeClr val="bg1"/>
                </a:solidFill>
                <a:latin typeface="system-ui"/>
              </a:rPr>
              <a:t>change of heart</a:t>
            </a:r>
            <a:r>
              <a:rPr lang="en-GB" sz="3200" dirty="0">
                <a:solidFill>
                  <a:schemeClr val="bg1"/>
                </a:solidFill>
                <a:latin typeface="system-ui"/>
              </a:rPr>
              <a:t> in the land where they are held captive, and repent and plead with you in the land of their captors and say, ‘We have sinned, we have done wrong, we have acted wickedly’; and if they turn back to you with all their heart… then from heaven, your dwelling place, hear their prayer... And </a:t>
            </a:r>
            <a:r>
              <a:rPr lang="en-GB" sz="3200" u="sng" dirty="0">
                <a:solidFill>
                  <a:schemeClr val="bg1"/>
                </a:solidFill>
                <a:latin typeface="system-ui"/>
              </a:rPr>
              <a:t>forgive</a:t>
            </a:r>
            <a:r>
              <a:rPr lang="en-GB" sz="3200" dirty="0">
                <a:solidFill>
                  <a:schemeClr val="bg1"/>
                </a:solidFill>
                <a:latin typeface="system-ui"/>
              </a:rPr>
              <a:t> your people, who have sinned against you; forgive all the offenses they have committed against you, and cause their captors to show them mercy; </a:t>
            </a:r>
          </a:p>
        </p:txBody>
      </p:sp>
    </p:spTree>
    <p:extLst>
      <p:ext uri="{BB962C8B-B14F-4D97-AF65-F5344CB8AC3E}">
        <p14:creationId xmlns:p14="http://schemas.microsoft.com/office/powerpoint/2010/main" val="2770079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5" name="Rectangle 1229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290" name="Picture 2" descr="The Prodigal Son by PrisonerOnEarth.deviantart.com on @DeviantArt | Prodigal  son, Bible artwork, Prodigal">
            <a:extLst>
              <a:ext uri="{FF2B5EF4-FFF2-40B4-BE49-F238E27FC236}">
                <a16:creationId xmlns:a16="http://schemas.microsoft.com/office/drawing/2014/main" id="{05AE5276-B7B5-3025-0745-C3283DA3F8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359" b="1833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6B5507B-0B8E-1E78-2C6D-2F129FBFCC76}"/>
              </a:ext>
            </a:extLst>
          </p:cNvPr>
          <p:cNvSpPr txBox="1"/>
          <p:nvPr/>
        </p:nvSpPr>
        <p:spPr>
          <a:xfrm>
            <a:off x="7400260" y="5342183"/>
            <a:ext cx="4540952" cy="1384995"/>
          </a:xfrm>
          <a:prstGeom prst="rect">
            <a:avLst/>
          </a:prstGeom>
          <a:solidFill>
            <a:schemeClr val="tx1"/>
          </a:solidFill>
        </p:spPr>
        <p:txBody>
          <a:bodyPr wrap="square" rtlCol="0">
            <a:spAutoFit/>
          </a:bodyPr>
          <a:lstStyle/>
          <a:p>
            <a:r>
              <a:rPr lang="en-GB" sz="2400" dirty="0">
                <a:solidFill>
                  <a:schemeClr val="bg1"/>
                </a:solidFill>
              </a:rPr>
              <a:t>Question:</a:t>
            </a:r>
          </a:p>
          <a:p>
            <a:endParaRPr lang="en-GB" sz="1200" dirty="0">
              <a:solidFill>
                <a:schemeClr val="bg1"/>
              </a:solidFill>
            </a:endParaRPr>
          </a:p>
          <a:p>
            <a:r>
              <a:rPr lang="en-GB" sz="2400" dirty="0">
                <a:solidFill>
                  <a:schemeClr val="bg1"/>
                </a:solidFill>
              </a:rPr>
              <a:t>(5) Do you have someone in your heart who seems so far away?</a:t>
            </a:r>
          </a:p>
        </p:txBody>
      </p:sp>
    </p:spTree>
    <p:extLst>
      <p:ext uri="{BB962C8B-B14F-4D97-AF65-F5344CB8AC3E}">
        <p14:creationId xmlns:p14="http://schemas.microsoft.com/office/powerpoint/2010/main" val="267752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DB52-1FF0-A0DA-471E-297AA9CAFEB2}"/>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735C2D2C-1E96-D50C-2FA5-42C62C9063F9}"/>
              </a:ext>
            </a:extLst>
          </p:cNvPr>
          <p:cNvSpPr>
            <a:spLocks noGrp="1"/>
          </p:cNvSpPr>
          <p:nvPr>
            <p:ph idx="1"/>
          </p:nvPr>
        </p:nvSpPr>
        <p:spPr/>
        <p:txBody>
          <a:bodyPr/>
          <a:lstStyle/>
          <a:p>
            <a:pPr marL="514350" indent="-514350">
              <a:buFont typeface="+mj-lt"/>
              <a:buAutoNum type="arabicPeriod"/>
            </a:pPr>
            <a:r>
              <a:rPr lang="en-GB" sz="2800" dirty="0"/>
              <a:t>Do you want God to give you a new heart, devoted to Him?</a:t>
            </a:r>
          </a:p>
          <a:p>
            <a:pPr marL="514350" indent="-514350">
              <a:buFont typeface="+mj-lt"/>
              <a:buAutoNum type="arabicPeriod"/>
            </a:pPr>
            <a:r>
              <a:rPr lang="en-GB" sz="2800" dirty="0"/>
              <a:t>Do you want to be more aware of Him than activities of worship?</a:t>
            </a:r>
          </a:p>
          <a:p>
            <a:pPr marL="514350" indent="-514350">
              <a:buFont typeface="+mj-lt"/>
              <a:buAutoNum type="arabicPeriod"/>
            </a:pPr>
            <a:r>
              <a:rPr lang="en-GB" sz="2800" dirty="0"/>
              <a:t>Is there anywhere you have worshipped the created rather than the creator?</a:t>
            </a:r>
          </a:p>
          <a:p>
            <a:pPr marL="514350" indent="-514350">
              <a:buFont typeface="+mj-lt"/>
              <a:buAutoNum type="arabicPeriod"/>
            </a:pPr>
            <a:r>
              <a:rPr lang="en-GB" sz="2800" dirty="0"/>
              <a:t>Do you want God to create a hunger for Him?</a:t>
            </a:r>
          </a:p>
          <a:p>
            <a:pPr marL="514350" indent="-514350">
              <a:buFont typeface="+mj-lt"/>
              <a:buAutoNum type="arabicPeriod"/>
            </a:pPr>
            <a:r>
              <a:rPr lang="en-GB" sz="2800" dirty="0"/>
              <a:t>Do you have someone in your heart who seems so far away?</a:t>
            </a:r>
            <a:endParaRPr lang="en-GB" dirty="0"/>
          </a:p>
        </p:txBody>
      </p:sp>
    </p:spTree>
    <p:extLst>
      <p:ext uri="{BB962C8B-B14F-4D97-AF65-F5344CB8AC3E}">
        <p14:creationId xmlns:p14="http://schemas.microsoft.com/office/powerpoint/2010/main" val="7508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15741</TotalTime>
  <Words>2852</Words>
  <Application>Microsoft Macintosh PowerPoint</Application>
  <PresentationFormat>Widescreen</PresentationFormat>
  <Paragraphs>210</Paragraphs>
  <Slides>24</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Arial</vt:lpstr>
      <vt:lpstr>Calibri</vt:lpstr>
      <vt:lpstr>Calibri Light</vt:lpstr>
      <vt:lpstr>Courier New</vt:lpstr>
      <vt:lpstr>Google Sans</vt:lpstr>
      <vt:lpstr>Roboto</vt:lpstr>
      <vt:lpstr>Segoe UI</vt:lpstr>
      <vt:lpstr>Symbol</vt:lpstr>
      <vt:lpstr>system-ui</vt:lpstr>
      <vt:lpstr>Times New Roman</vt:lpstr>
      <vt:lpstr>Office Theme</vt:lpstr>
      <vt:lpstr>The Kings Series Episode 9</vt:lpstr>
      <vt:lpstr>1 Kings 8:1-7</vt:lpstr>
      <vt:lpstr>(1) Heart of the matter is the heart</vt:lpstr>
      <vt:lpstr>Solomon followed David’s PLAN  but  missed his PURPOSE  - Jeremy</vt:lpstr>
      <vt:lpstr>PowerPoint Presentation</vt:lpstr>
      <vt:lpstr>There is a battle over your heart</vt:lpstr>
      <vt:lpstr>There is a battle over your heart</vt:lpstr>
      <vt:lpstr>PowerPoint Presentation</vt:lpstr>
      <vt:lpstr>PowerPoint Presentation</vt:lpstr>
      <vt:lpstr>PowerPoint Presentation</vt:lpstr>
      <vt:lpstr>(2) Obstructive Presence</vt:lpstr>
      <vt:lpstr>PowerPoint Presentation</vt:lpstr>
      <vt:lpstr>(3) Cameo or Star</vt:lpstr>
      <vt:lpstr>PowerPoint Presentation</vt:lpstr>
      <vt:lpstr>PowerPoint Presentation</vt:lpstr>
      <vt:lpstr>PowerPoint Presentation</vt:lpstr>
      <vt:lpstr>(4) The Scandal of Forgiveness</vt:lpstr>
      <vt:lpstr>In Him we have redemption through His blood, the forgiveness of sins, in accordance with the riches of God’s grace  - Eph 1:7  </vt:lpstr>
      <vt:lpstr>Forgiveness vs Consequences</vt:lpstr>
      <vt:lpstr>Sin is a big deal</vt:lpstr>
      <vt:lpstr>Forgiveness &amp; freedom from sin</vt:lpstr>
      <vt:lpstr>PowerPoint Presentation</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Study</dc:title>
  <dc:creator>Jamie Singleton</dc:creator>
  <cp:lastModifiedBy>Elspeth Paisley</cp:lastModifiedBy>
  <cp:revision>7</cp:revision>
  <dcterms:created xsi:type="dcterms:W3CDTF">2023-06-21T11:14:23Z</dcterms:created>
  <dcterms:modified xsi:type="dcterms:W3CDTF">2023-10-09T11:54:36Z</dcterms:modified>
</cp:coreProperties>
</file>