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1.xml" ContentType="application/vnd.openxmlformats-officedocument.presentationml.slide+xml"/>
  <Override PartName="/ppt/presentation.xml" ContentType="application/vnd.openxmlformats-officedocument.presentationml.presentation.main+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9.xml" ContentType="application/vnd.openxmlformats-officedocument.presentationml.notesSlide+xml"/>
  <Override PartName="/ppt/notesSlides/notesSlide19.xml" ContentType="application/vnd.openxmlformats-officedocument.presentationml.notesSlid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356" r:id="rId2"/>
    <p:sldId id="445" r:id="rId3"/>
    <p:sldId id="442" r:id="rId4"/>
    <p:sldId id="448" r:id="rId5"/>
    <p:sldId id="384" r:id="rId6"/>
    <p:sldId id="441" r:id="rId7"/>
    <p:sldId id="449" r:id="rId8"/>
    <p:sldId id="417" r:id="rId9"/>
    <p:sldId id="439" r:id="rId10"/>
    <p:sldId id="363" r:id="rId11"/>
    <p:sldId id="443" r:id="rId12"/>
    <p:sldId id="446" r:id="rId13"/>
    <p:sldId id="450" r:id="rId14"/>
    <p:sldId id="369" r:id="rId15"/>
    <p:sldId id="447" r:id="rId16"/>
    <p:sldId id="426" r:id="rId17"/>
    <p:sldId id="427" r:id="rId18"/>
    <p:sldId id="435" r:id="rId19"/>
    <p:sldId id="451" r:id="rId20"/>
    <p:sldId id="428" r:id="rId21"/>
    <p:sldId id="429" r:id="rId22"/>
    <p:sldId id="452" r:id="rId23"/>
    <p:sldId id="453" r:id="rId24"/>
    <p:sldId id="398" r:id="rId2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FFFFF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A367E5-3CA4-4280-ABB7-99A8D25957B9}" v="130" dt="2024-07-27T07:00:02.071"/>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2877" autoAdjust="0"/>
  </p:normalViewPr>
  <p:slideViewPr>
    <p:cSldViewPr snapToGrid="0">
      <p:cViewPr varScale="1">
        <p:scale>
          <a:sx n="52" d="100"/>
          <a:sy n="52" d="100"/>
        </p:scale>
        <p:origin x="1440" y="2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1FD40-6FF7-EF5E-1BDA-0483591E18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19D894-9F9D-F273-6300-FD45B097111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AF8842E-F5CD-98AC-2AE8-50FA32E227F0}"/>
              </a:ext>
            </a:extLst>
          </p:cNvPr>
          <p:cNvSpPr>
            <a:spLocks noGrp="1"/>
          </p:cNvSpPr>
          <p:nvPr>
            <p:ph type="body" idx="1"/>
          </p:nvPr>
        </p:nvSpPr>
        <p:spPr/>
        <p:txBody>
          <a:bodyPr/>
          <a:lstStyle/>
          <a:p>
            <a:r>
              <a:rPr lang="en-GB" dirty="0"/>
              <a:t>Three emphases:</a:t>
            </a:r>
          </a:p>
          <a:p>
            <a:endParaRPr lang="en-GB" dirty="0"/>
          </a:p>
          <a:p>
            <a:pPr marL="342900" indent="-342900">
              <a:buFontTx/>
              <a:buChar char="-"/>
            </a:pPr>
            <a:r>
              <a:rPr lang="en-GB" dirty="0"/>
              <a:t>Families together, Christ at the centre</a:t>
            </a:r>
          </a:p>
          <a:p>
            <a:pPr marL="342900" indent="-342900">
              <a:buFontTx/>
              <a:buChar char="-"/>
            </a:pPr>
            <a:r>
              <a:rPr lang="en-GB" dirty="0"/>
              <a:t>Ministering the Spirit</a:t>
            </a:r>
          </a:p>
          <a:p>
            <a:pPr marL="342900" indent="-342900">
              <a:buFontTx/>
              <a:buChar char="-"/>
            </a:pPr>
            <a:r>
              <a:rPr lang="en-GB" dirty="0"/>
              <a:t>Sharper witness</a:t>
            </a:r>
          </a:p>
          <a:p>
            <a:pPr marL="342900" indent="-342900">
              <a:buFontTx/>
              <a:buChar char="-"/>
            </a:pPr>
            <a:endParaRPr lang="en-GB" dirty="0"/>
          </a:p>
          <a:p>
            <a:r>
              <a:rPr lang="en-GB" dirty="0"/>
              <a:t>Everything we do. Living out of these emphases HAS to flow from encounter.</a:t>
            </a:r>
          </a:p>
          <a:p>
            <a:endParaRPr lang="en-GB" dirty="0"/>
          </a:p>
          <a:p>
            <a:r>
              <a:rPr lang="en-GB" dirty="0"/>
              <a:t>If not we’re just engaging in behaviour modification. We’re just piling on the guilt: must do better.</a:t>
            </a:r>
          </a:p>
          <a:p>
            <a:endParaRPr lang="en-GB" dirty="0"/>
          </a:p>
          <a:p>
            <a:r>
              <a:rPr lang="en-GB" dirty="0"/>
              <a:t>As we look at Acts, as we seek more of His Spirit, his presence, as we spur one another on to good words, we have to remember that it stems from His presence, from encounter.</a:t>
            </a:r>
          </a:p>
          <a:p>
            <a:pPr marL="0" indent="0">
              <a:buFontTx/>
              <a:buNone/>
            </a:pPr>
            <a:endParaRPr lang="en-GB" dirty="0"/>
          </a:p>
        </p:txBody>
      </p:sp>
    </p:spTree>
    <p:extLst>
      <p:ext uri="{BB962C8B-B14F-4D97-AF65-F5344CB8AC3E}">
        <p14:creationId xmlns:p14="http://schemas.microsoft.com/office/powerpoint/2010/main" val="225902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Read passage.</a:t>
            </a:r>
          </a:p>
        </p:txBody>
      </p:sp>
    </p:spTree>
    <p:extLst>
      <p:ext uri="{BB962C8B-B14F-4D97-AF65-F5344CB8AC3E}">
        <p14:creationId xmlns:p14="http://schemas.microsoft.com/office/powerpoint/2010/main" val="3274851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Read passage.</a:t>
            </a:r>
          </a:p>
        </p:txBody>
      </p:sp>
    </p:spTree>
    <p:extLst>
      <p:ext uri="{BB962C8B-B14F-4D97-AF65-F5344CB8AC3E}">
        <p14:creationId xmlns:p14="http://schemas.microsoft.com/office/powerpoint/2010/main" val="171460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Read passage.</a:t>
            </a:r>
          </a:p>
        </p:txBody>
      </p:sp>
    </p:spTree>
    <p:extLst>
      <p:ext uri="{BB962C8B-B14F-4D97-AF65-F5344CB8AC3E}">
        <p14:creationId xmlns:p14="http://schemas.microsoft.com/office/powerpoint/2010/main" val="3247419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Read passage.</a:t>
            </a:r>
          </a:p>
        </p:txBody>
      </p:sp>
    </p:spTree>
    <p:extLst>
      <p:ext uri="{BB962C8B-B14F-4D97-AF65-F5344CB8AC3E}">
        <p14:creationId xmlns:p14="http://schemas.microsoft.com/office/powerpoint/2010/main" val="189062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Read passage.</a:t>
            </a:r>
          </a:p>
        </p:txBody>
      </p:sp>
    </p:spTree>
    <p:extLst>
      <p:ext uri="{BB962C8B-B14F-4D97-AF65-F5344CB8AC3E}">
        <p14:creationId xmlns:p14="http://schemas.microsoft.com/office/powerpoint/2010/main" val="515322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1FD40-6FF7-EF5E-1BDA-0483591E18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19D894-9F9D-F273-6300-FD45B097111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AF8842E-F5CD-98AC-2AE8-50FA32E227F0}"/>
              </a:ext>
            </a:extLst>
          </p:cNvPr>
          <p:cNvSpPr>
            <a:spLocks noGrp="1"/>
          </p:cNvSpPr>
          <p:nvPr>
            <p:ph type="body" idx="1"/>
          </p:nvPr>
        </p:nvSpPr>
        <p:spPr/>
        <p:txBody>
          <a:bodyPr/>
          <a:lstStyle/>
          <a:p>
            <a:r>
              <a:rPr lang="en-GB" dirty="0"/>
              <a:t>If all stems from every day awareness. If that’s so central. How do we position ourselves?</a:t>
            </a:r>
          </a:p>
          <a:p>
            <a:endParaRPr lang="en-GB" dirty="0"/>
          </a:p>
          <a:p>
            <a:r>
              <a:rPr lang="en-GB" dirty="0"/>
              <a:t>Disclaimer: no formula! No formula. It’s relationship. </a:t>
            </a:r>
          </a:p>
          <a:p>
            <a:endParaRPr lang="en-GB" dirty="0"/>
          </a:p>
          <a:p>
            <a:r>
              <a:rPr lang="en-GB" dirty="0"/>
              <a:t>But I believe there are postures of the heart that position us to see Him in the everyday of our lives.</a:t>
            </a:r>
          </a:p>
          <a:p>
            <a:endParaRPr lang="en-GB" dirty="0"/>
          </a:p>
          <a:p>
            <a:r>
              <a:rPr lang="en-GB" dirty="0"/>
              <a:t>Postures that Peter demonstrates here in his actions and reactions, and which we can learn from.</a:t>
            </a:r>
          </a:p>
        </p:txBody>
      </p:sp>
    </p:spTree>
    <p:extLst>
      <p:ext uri="{BB962C8B-B14F-4D97-AF65-F5344CB8AC3E}">
        <p14:creationId xmlns:p14="http://schemas.microsoft.com/office/powerpoint/2010/main" val="3791607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Read passage.</a:t>
            </a:r>
          </a:p>
        </p:txBody>
      </p:sp>
    </p:spTree>
    <p:extLst>
      <p:ext uri="{BB962C8B-B14F-4D97-AF65-F5344CB8AC3E}">
        <p14:creationId xmlns:p14="http://schemas.microsoft.com/office/powerpoint/2010/main" val="3227593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5B24F-34C7-45E1-289E-849341DE4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587BC-3D83-63B6-6053-CD24133A009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37C01E2-972F-A64C-5CE5-3F286233196D}"/>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87422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Read passage.</a:t>
            </a:r>
          </a:p>
        </p:txBody>
      </p:sp>
    </p:spTree>
    <p:extLst>
      <p:ext uri="{BB962C8B-B14F-4D97-AF65-F5344CB8AC3E}">
        <p14:creationId xmlns:p14="http://schemas.microsoft.com/office/powerpoint/2010/main" val="3311482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69EA2-2DD9-48E7-58DF-3A7A2469A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52BD59-DECF-2694-0253-CEB5B10CEAA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F08A34A-BF63-1429-BDA0-0073C8A0E357}"/>
              </a:ext>
            </a:extLst>
          </p:cNvPr>
          <p:cNvSpPr>
            <a:spLocks noGrp="1"/>
          </p:cNvSpPr>
          <p:nvPr>
            <p:ph type="body" idx="1"/>
          </p:nvPr>
        </p:nvSpPr>
        <p:spPr/>
        <p:txBody>
          <a:bodyPr/>
          <a:lstStyle/>
          <a:p>
            <a:r>
              <a:rPr lang="en-GB" dirty="0"/>
              <a:t>Passage.</a:t>
            </a:r>
          </a:p>
        </p:txBody>
      </p:sp>
    </p:spTree>
    <p:extLst>
      <p:ext uri="{BB962C8B-B14F-4D97-AF65-F5344CB8AC3E}">
        <p14:creationId xmlns:p14="http://schemas.microsoft.com/office/powerpoint/2010/main" val="1007171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6505598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E99E8-1D7F-4A4A-57D9-7C3EDF95D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277572-1635-B219-5D40-72AE0E22B80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27F0EA7-3870-99C7-2F08-E8BF4B8E6E80}"/>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259611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Read passage.</a:t>
            </a:r>
          </a:p>
        </p:txBody>
      </p:sp>
    </p:spTree>
    <p:extLst>
      <p:ext uri="{BB962C8B-B14F-4D97-AF65-F5344CB8AC3E}">
        <p14:creationId xmlns:p14="http://schemas.microsoft.com/office/powerpoint/2010/main" val="2921754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69EA2-2DD9-48E7-58DF-3A7A2469A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52BD59-DECF-2694-0253-CEB5B10CEAA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F08A34A-BF63-1429-BDA0-0073C8A0E357}"/>
              </a:ext>
            </a:extLst>
          </p:cNvPr>
          <p:cNvSpPr>
            <a:spLocks noGrp="1"/>
          </p:cNvSpPr>
          <p:nvPr>
            <p:ph type="body" idx="1"/>
          </p:nvPr>
        </p:nvSpPr>
        <p:spPr/>
        <p:txBody>
          <a:bodyPr/>
          <a:lstStyle/>
          <a:p>
            <a:r>
              <a:rPr lang="en-GB" dirty="0"/>
              <a:t>Passage.</a:t>
            </a:r>
          </a:p>
        </p:txBody>
      </p:sp>
    </p:spTree>
    <p:extLst>
      <p:ext uri="{BB962C8B-B14F-4D97-AF65-F5344CB8AC3E}">
        <p14:creationId xmlns:p14="http://schemas.microsoft.com/office/powerpoint/2010/main" val="29988338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69EA2-2DD9-48E7-58DF-3A7A2469A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52BD59-DECF-2694-0253-CEB5B10CEAA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F08A34A-BF63-1429-BDA0-0073C8A0E357}"/>
              </a:ext>
            </a:extLst>
          </p:cNvPr>
          <p:cNvSpPr>
            <a:spLocks noGrp="1"/>
          </p:cNvSpPr>
          <p:nvPr>
            <p:ph type="body" idx="1"/>
          </p:nvPr>
        </p:nvSpPr>
        <p:spPr/>
        <p:txBody>
          <a:bodyPr/>
          <a:lstStyle/>
          <a:p>
            <a:r>
              <a:rPr lang="en-GB" dirty="0"/>
              <a:t>Passage.</a:t>
            </a:r>
          </a:p>
        </p:txBody>
      </p:sp>
    </p:spTree>
    <p:extLst>
      <p:ext uri="{BB962C8B-B14F-4D97-AF65-F5344CB8AC3E}">
        <p14:creationId xmlns:p14="http://schemas.microsoft.com/office/powerpoint/2010/main" val="36374797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69EA2-2DD9-48E7-58DF-3A7A2469A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52BD59-DECF-2694-0253-CEB5B10CEAA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F08A34A-BF63-1429-BDA0-0073C8A0E357}"/>
              </a:ext>
            </a:extLst>
          </p:cNvPr>
          <p:cNvSpPr>
            <a:spLocks noGrp="1"/>
          </p:cNvSpPr>
          <p:nvPr>
            <p:ph type="body" idx="1"/>
          </p:nvPr>
        </p:nvSpPr>
        <p:spPr/>
        <p:txBody>
          <a:bodyPr/>
          <a:lstStyle/>
          <a:p>
            <a:r>
              <a:rPr lang="en-GB" dirty="0"/>
              <a:t>Passage.</a:t>
            </a:r>
          </a:p>
        </p:txBody>
      </p:sp>
    </p:spTree>
    <p:extLst>
      <p:ext uri="{BB962C8B-B14F-4D97-AF65-F5344CB8AC3E}">
        <p14:creationId xmlns:p14="http://schemas.microsoft.com/office/powerpoint/2010/main" val="1295830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7450192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E99E8-1D7F-4A4A-57D9-7C3EDF95D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277572-1635-B219-5D40-72AE0E22B80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27F0EA7-3870-99C7-2F08-E8BF4B8E6E80}"/>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7354246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Read passage.</a:t>
            </a:r>
          </a:p>
        </p:txBody>
      </p:sp>
    </p:spTree>
    <p:extLst>
      <p:ext uri="{BB962C8B-B14F-4D97-AF65-F5344CB8AC3E}">
        <p14:creationId xmlns:p14="http://schemas.microsoft.com/office/powerpoint/2010/main" val="12942245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Read passage.</a:t>
            </a:r>
          </a:p>
        </p:txBody>
      </p:sp>
    </p:spTree>
    <p:extLst>
      <p:ext uri="{BB962C8B-B14F-4D97-AF65-F5344CB8AC3E}">
        <p14:creationId xmlns:p14="http://schemas.microsoft.com/office/powerpoint/2010/main" val="21538311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Read passage.</a:t>
            </a:r>
          </a:p>
        </p:txBody>
      </p:sp>
    </p:spTree>
    <p:extLst>
      <p:ext uri="{BB962C8B-B14F-4D97-AF65-F5344CB8AC3E}">
        <p14:creationId xmlns:p14="http://schemas.microsoft.com/office/powerpoint/2010/main" val="4063027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CD23B-408B-489D-E3DE-BFDC5EFA4D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2445A-A0B8-2B1C-20EF-2118DB6A0A1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CEDB0A-5CDA-AA19-F3C1-56DA9A4B06D3}"/>
              </a:ext>
            </a:extLst>
          </p:cNvPr>
          <p:cNvSpPr>
            <a:spLocks noGrp="1"/>
          </p:cNvSpPr>
          <p:nvPr>
            <p:ph type="body" idx="1"/>
          </p:nvPr>
        </p:nvSpPr>
        <p:spPr/>
        <p:txBody>
          <a:bodyPr/>
          <a:lstStyle/>
          <a:p>
            <a:r>
              <a:rPr lang="en-GB" dirty="0"/>
              <a:t>Response</a:t>
            </a:r>
          </a:p>
        </p:txBody>
      </p:sp>
    </p:spTree>
    <p:extLst>
      <p:ext uri="{BB962C8B-B14F-4D97-AF65-F5344CB8AC3E}">
        <p14:creationId xmlns:p14="http://schemas.microsoft.com/office/powerpoint/2010/main" val="1815090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532204087_1355x1355.jpg"/>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532205080_1647x1098.jpg"/>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532205080_1647x1098.jpg"/>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84" name="532204087_1355x1355.jpg"/>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85" name="532241774_2880x1920.jpg"/>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532241774_2880x1920.jpg"/>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C2E8C42-B2E6-8663-592D-A15CD1B16B28}"/>
              </a:ext>
            </a:extLst>
          </p:cNvPr>
          <p:cNvSpPr txBox="1"/>
          <p:nvPr/>
        </p:nvSpPr>
        <p:spPr>
          <a:xfrm>
            <a:off x="-6255289" y="237365"/>
            <a:ext cx="22726057" cy="31547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9900" b="0" i="1" u="sng" dirty="0"/>
              <a:t>Luke </a:t>
            </a:r>
            <a:r>
              <a:rPr lang="en-GB" sz="19900" i="1" u="sng" dirty="0"/>
              <a:t>5</a:t>
            </a:r>
          </a:p>
        </p:txBody>
      </p:sp>
      <p:pic>
        <p:nvPicPr>
          <p:cNvPr id="3" name="Picture 2">
            <a:extLst>
              <a:ext uri="{FF2B5EF4-FFF2-40B4-BE49-F238E27FC236}">
                <a16:creationId xmlns:a16="http://schemas.microsoft.com/office/drawing/2014/main" id="{9BA789E4-4DED-3FF1-3928-3BC6B77E5AA8}"/>
              </a:ext>
            </a:extLst>
          </p:cNvPr>
          <p:cNvPicPr>
            <a:picLocks noChangeAspect="1"/>
          </p:cNvPicPr>
          <p:nvPr/>
        </p:nvPicPr>
        <p:blipFill rotWithShape="1">
          <a:blip r:embed="rId2"/>
          <a:srcRect l="21083" t="22745" r="20784" b="19111"/>
          <a:stretch/>
        </p:blipFill>
        <p:spPr>
          <a:xfrm>
            <a:off x="6903720" y="4054289"/>
            <a:ext cx="17693640" cy="9954629"/>
          </a:xfrm>
          <a:prstGeom prst="rect">
            <a:avLst/>
          </a:prstGeom>
        </p:spPr>
      </p:pic>
    </p:spTree>
    <p:extLst>
      <p:ext uri="{BB962C8B-B14F-4D97-AF65-F5344CB8AC3E}">
        <p14:creationId xmlns:p14="http://schemas.microsoft.com/office/powerpoint/2010/main" val="143421037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AE639-6747-E2AF-C469-F90C34310F78}"/>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7DE34F67-5C13-9904-EB24-038E587DE483}"/>
              </a:ext>
            </a:extLst>
          </p:cNvPr>
          <p:cNvPicPr>
            <a:picLocks noChangeAspect="1"/>
          </p:cNvPicPr>
          <p:nvPr/>
        </p:nvPicPr>
        <p:blipFill rotWithShape="1">
          <a:blip r:embed="rId3"/>
          <a:srcRect l="6359" t="2131" r="425" b="30874"/>
          <a:stretch/>
        </p:blipFill>
        <p:spPr>
          <a:xfrm>
            <a:off x="-27453" y="1940010"/>
            <a:ext cx="24438905" cy="9835979"/>
          </a:xfrm>
          <a:prstGeom prst="rect">
            <a:avLst/>
          </a:prstGeom>
        </p:spPr>
      </p:pic>
    </p:spTree>
    <p:extLst>
      <p:ext uri="{BB962C8B-B14F-4D97-AF65-F5344CB8AC3E}">
        <p14:creationId xmlns:p14="http://schemas.microsoft.com/office/powerpoint/2010/main" val="4100055857"/>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1" y="1901187"/>
            <a:ext cx="19502138" cy="99136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11700" b="1" dirty="0"/>
              <a:t>1 </a:t>
            </a:r>
            <a:r>
              <a:rPr lang="en-GB" sz="11700" dirty="0"/>
              <a:t>On one occasion, while the crowd was pressing in on him to hear the word of God, he was standing by the lake of Gennesaret, </a:t>
            </a:r>
            <a:r>
              <a:rPr lang="en-GB" sz="11700" b="1" dirty="0"/>
              <a:t>2</a:t>
            </a:r>
            <a:r>
              <a:rPr lang="en-GB" sz="11700" dirty="0"/>
              <a:t> and he saw two boats by the lake, but the fishermen had gone out of them and were washing their nets.</a:t>
            </a:r>
            <a:r>
              <a:rPr lang="en-GB" sz="11700" b="1" dirty="0"/>
              <a:t> </a:t>
            </a:r>
            <a:endParaRPr lang="en-GB" sz="11700" dirty="0"/>
          </a:p>
        </p:txBody>
      </p:sp>
    </p:spTree>
    <p:extLst>
      <p:ext uri="{BB962C8B-B14F-4D97-AF65-F5344CB8AC3E}">
        <p14:creationId xmlns:p14="http://schemas.microsoft.com/office/powerpoint/2010/main" val="2091282153"/>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1" y="1901187"/>
            <a:ext cx="19502138" cy="99136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85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11700" b="1" dirty="0"/>
              <a:t>3 </a:t>
            </a:r>
            <a:r>
              <a:rPr lang="en-GB" sz="11700" dirty="0"/>
              <a:t>Getting into one of the boats, which was Simon's, he asked him to put out a little from the land. And he sat down and taught the people from the boat.</a:t>
            </a:r>
            <a:r>
              <a:rPr lang="en-GB" sz="11700" b="1" dirty="0"/>
              <a:t> 4 </a:t>
            </a:r>
            <a:r>
              <a:rPr lang="en-GB" sz="11700" dirty="0"/>
              <a:t>And when he had finished speaking, he said to Simon, “Put out into the deep and let down your nets for a catch.”</a:t>
            </a:r>
          </a:p>
        </p:txBody>
      </p:sp>
    </p:spTree>
    <p:extLst>
      <p:ext uri="{BB962C8B-B14F-4D97-AF65-F5344CB8AC3E}">
        <p14:creationId xmlns:p14="http://schemas.microsoft.com/office/powerpoint/2010/main" val="306382634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397211" y="1593583"/>
            <a:ext cx="19474248" cy="105288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7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spcBef>
                <a:spcPts val="1800"/>
              </a:spcBef>
              <a:spcAft>
                <a:spcPts val="1800"/>
              </a:spcAft>
            </a:pPr>
            <a:r>
              <a:rPr lang="en-GB" sz="11700" b="1" dirty="0"/>
              <a:t>5 </a:t>
            </a:r>
            <a:r>
              <a:rPr lang="en-GB" sz="11700" dirty="0"/>
              <a:t>And Simon answered, “Master, we toiled all night and took nothing! But at your word I will let down the nets.” </a:t>
            </a:r>
            <a:r>
              <a:rPr lang="en-GB" sz="11700" b="1" dirty="0"/>
              <a:t>6</a:t>
            </a:r>
            <a:r>
              <a:rPr lang="en-GB" sz="11700" dirty="0"/>
              <a:t> And when they had done this, they enclosed a large number of fish, and their nets were breaking.</a:t>
            </a:r>
            <a:r>
              <a:rPr lang="en-GB" sz="11700" b="1" dirty="0"/>
              <a:t> 7 </a:t>
            </a:r>
            <a:r>
              <a:rPr lang="en-GB" sz="11700" dirty="0"/>
              <a:t>They </a:t>
            </a:r>
            <a:r>
              <a:rPr lang="en-GB" sz="11700" dirty="0" err="1"/>
              <a:t>signaled</a:t>
            </a:r>
            <a:r>
              <a:rPr lang="en-GB" sz="11700" dirty="0"/>
              <a:t> to their partners in the other boat to come and help them. And they came and filled both the boats, so that they began to sink. </a:t>
            </a:r>
          </a:p>
        </p:txBody>
      </p:sp>
    </p:spTree>
    <p:extLst>
      <p:ext uri="{BB962C8B-B14F-4D97-AF65-F5344CB8AC3E}">
        <p14:creationId xmlns:p14="http://schemas.microsoft.com/office/powerpoint/2010/main" val="152151526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693773" y="1878227"/>
            <a:ext cx="19820238" cy="102808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85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11700" b="1" dirty="0"/>
              <a:t>8 </a:t>
            </a:r>
            <a:r>
              <a:rPr lang="en-GB" sz="11700" dirty="0"/>
              <a:t>But when Simon Peter saw it, he fell down at Jesus' knees, saying, “Depart from me, for I am a sinful man, O Lord.” </a:t>
            </a:r>
            <a:r>
              <a:rPr lang="en-GB" sz="11700" b="1" dirty="0"/>
              <a:t>9 </a:t>
            </a:r>
            <a:r>
              <a:rPr lang="en-GB" sz="11700" dirty="0"/>
              <a:t>For he and all who were with him were astonished at the catch of fish that they had taken, </a:t>
            </a:r>
            <a:r>
              <a:rPr lang="en-GB" sz="11700" b="1" dirty="0"/>
              <a:t>10 </a:t>
            </a:r>
            <a:r>
              <a:rPr lang="en-GB" sz="11700" dirty="0"/>
              <a:t>and so also were James and John, sons of Zebedee, who were partners with Simon. </a:t>
            </a:r>
          </a:p>
        </p:txBody>
      </p:sp>
    </p:spTree>
    <p:extLst>
      <p:ext uri="{BB962C8B-B14F-4D97-AF65-F5344CB8AC3E}">
        <p14:creationId xmlns:p14="http://schemas.microsoft.com/office/powerpoint/2010/main" val="101214982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644346" y="1112107"/>
            <a:ext cx="19375395" cy="11046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11700" dirty="0"/>
              <a:t>And Jesus said to Simon, “Do not be afraid; from now on you will be catching men.” </a:t>
            </a:r>
            <a:r>
              <a:rPr lang="en-GB" sz="11700" b="1" dirty="0"/>
              <a:t>11 </a:t>
            </a:r>
            <a:r>
              <a:rPr lang="en-GB" sz="11700" dirty="0"/>
              <a:t>And when they had brought their boats to land, they left everything and followed him.</a:t>
            </a:r>
          </a:p>
        </p:txBody>
      </p:sp>
    </p:spTree>
    <p:extLst>
      <p:ext uri="{BB962C8B-B14F-4D97-AF65-F5344CB8AC3E}">
        <p14:creationId xmlns:p14="http://schemas.microsoft.com/office/powerpoint/2010/main" val="167880747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AE639-6747-E2AF-C469-F90C34310F78}"/>
            </a:ext>
          </a:extLst>
        </p:cNvPr>
        <p:cNvGrpSpPr/>
        <p:nvPr/>
      </p:nvGrpSpPr>
      <p:grpSpPr>
        <a:xfrm>
          <a:off x="0" y="0"/>
          <a:ext cx="0" cy="0"/>
          <a:chOff x="0" y="0"/>
          <a:chExt cx="0" cy="0"/>
        </a:xfrm>
      </p:grpSpPr>
      <p:sp>
        <p:nvSpPr>
          <p:cNvPr id="4" name="AutoShape 2">
            <a:extLst>
              <a:ext uri="{FF2B5EF4-FFF2-40B4-BE49-F238E27FC236}">
                <a16:creationId xmlns:a16="http://schemas.microsoft.com/office/drawing/2014/main" id="{F6D2C8EF-D843-6EA7-16FF-D05777AAD48F}"/>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 name="TextBox 1">
            <a:extLst>
              <a:ext uri="{FF2B5EF4-FFF2-40B4-BE49-F238E27FC236}">
                <a16:creationId xmlns:a16="http://schemas.microsoft.com/office/drawing/2014/main" id="{FB1E919C-F2E0-D11E-05D5-94B7B35E3C08}"/>
              </a:ext>
            </a:extLst>
          </p:cNvPr>
          <p:cNvSpPr txBox="1"/>
          <p:nvPr/>
        </p:nvSpPr>
        <p:spPr>
          <a:xfrm>
            <a:off x="1412705" y="2827615"/>
            <a:ext cx="21253789" cy="85869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3800" b="0" i="1" dirty="0"/>
              <a:t>What can we learn from this story about being ready for everyday encounter with Jesus?</a:t>
            </a:r>
            <a:endParaRPr lang="en-GB" sz="8000" b="0" i="1" dirty="0"/>
          </a:p>
        </p:txBody>
      </p:sp>
    </p:spTree>
    <p:extLst>
      <p:ext uri="{BB962C8B-B14F-4D97-AF65-F5344CB8AC3E}">
        <p14:creationId xmlns:p14="http://schemas.microsoft.com/office/powerpoint/2010/main" val="410775856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C68DDB0-AD66-09AD-6CEF-E6078013E198}"/>
              </a:ext>
            </a:extLst>
          </p:cNvPr>
          <p:cNvSpPr txBox="1"/>
          <p:nvPr/>
        </p:nvSpPr>
        <p:spPr>
          <a:xfrm>
            <a:off x="1482769" y="2733794"/>
            <a:ext cx="21418462" cy="82484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1371600" indent="-1371600" algn="l">
              <a:spcAft>
                <a:spcPts val="4200"/>
              </a:spcAft>
              <a:buAutoNum type="arabicPeriod"/>
            </a:pPr>
            <a:r>
              <a:rPr lang="en-GB" sz="11500" b="0" dirty="0">
                <a:solidFill>
                  <a:schemeClr val="tx1">
                    <a:lumMod val="95000"/>
                    <a:lumOff val="5000"/>
                  </a:schemeClr>
                </a:solidFill>
              </a:rPr>
              <a:t> Be willing to make space</a:t>
            </a:r>
          </a:p>
          <a:p>
            <a:pPr marL="1371600" indent="-1371600" algn="l">
              <a:spcAft>
                <a:spcPts val="4200"/>
              </a:spcAft>
              <a:buAutoNum type="arabicPeriod"/>
            </a:pPr>
            <a:r>
              <a:rPr lang="en-GB" sz="11500" b="0" dirty="0">
                <a:solidFill>
                  <a:schemeClr val="tx1">
                    <a:lumMod val="95000"/>
                    <a:lumOff val="5000"/>
                  </a:schemeClr>
                </a:solidFill>
              </a:rPr>
              <a:t> Be ready to say “yes” to Him</a:t>
            </a:r>
          </a:p>
          <a:p>
            <a:pPr marL="1371600" indent="-1371600" algn="l">
              <a:spcAft>
                <a:spcPts val="4200"/>
              </a:spcAft>
              <a:buAutoNum type="arabicPeriod"/>
            </a:pPr>
            <a:r>
              <a:rPr lang="en-GB" sz="11500" b="0" dirty="0">
                <a:solidFill>
                  <a:schemeClr val="tx1">
                    <a:lumMod val="95000"/>
                    <a:lumOff val="5000"/>
                  </a:schemeClr>
                </a:solidFill>
              </a:rPr>
              <a:t> Follow Jesus fingerprints to His feet</a:t>
            </a:r>
          </a:p>
        </p:txBody>
      </p:sp>
    </p:spTree>
    <p:extLst>
      <p:ext uri="{BB962C8B-B14F-4D97-AF65-F5344CB8AC3E}">
        <p14:creationId xmlns:p14="http://schemas.microsoft.com/office/powerpoint/2010/main" val="2234724797"/>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F2950-2420-65D0-4F48-EFFB07BCC97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10AC212-B5C0-0E85-FE99-749DF2682E5E}"/>
              </a:ext>
            </a:extLst>
          </p:cNvPr>
          <p:cNvSpPr txBox="1">
            <a:spLocks/>
          </p:cNvSpPr>
          <p:nvPr/>
        </p:nvSpPr>
        <p:spPr>
          <a:xfrm>
            <a:off x="2342707" y="-779721"/>
            <a:ext cx="20308185" cy="126527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9900" b="1" dirty="0">
                <a:solidFill>
                  <a:srgbClr val="002060"/>
                </a:solidFill>
              </a:rPr>
              <a:t>1. Be willing to make space</a:t>
            </a:r>
            <a:endParaRPr lang="en-GB" sz="19900" dirty="0">
              <a:solidFill>
                <a:srgbClr val="002060"/>
              </a:solidFill>
            </a:endParaRPr>
          </a:p>
        </p:txBody>
      </p:sp>
    </p:spTree>
    <p:extLst>
      <p:ext uri="{BB962C8B-B14F-4D97-AF65-F5344CB8AC3E}">
        <p14:creationId xmlns:p14="http://schemas.microsoft.com/office/powerpoint/2010/main" val="313014108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1" y="2371620"/>
            <a:ext cx="19502138" cy="89727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70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11700" b="1" dirty="0"/>
              <a:t>1 </a:t>
            </a:r>
            <a:r>
              <a:rPr lang="en-GB" sz="11700" dirty="0"/>
              <a:t>On one occasion, while the crowd was pressing in on him to hear the word of God, he was standing by the lake of Gennesaret, </a:t>
            </a:r>
            <a:r>
              <a:rPr lang="en-GB" sz="11700" b="1" dirty="0"/>
              <a:t>2</a:t>
            </a:r>
            <a:r>
              <a:rPr lang="en-GB" sz="11700" dirty="0"/>
              <a:t> and he saw two boats by the lake, but the fishermen had gone out of them and were washing their nets.</a:t>
            </a:r>
            <a:r>
              <a:rPr lang="en-GB" sz="11700" b="1" dirty="0"/>
              <a:t> 3 </a:t>
            </a:r>
            <a:r>
              <a:rPr lang="en-GB" sz="11700" dirty="0"/>
              <a:t>Getting into one of the boats, which was Simon's, he asked him to put out a little from the land. And he sat down and taught the people from the boat.</a:t>
            </a:r>
            <a:r>
              <a:rPr lang="en-GB" sz="11700" b="1" dirty="0"/>
              <a:t> </a:t>
            </a:r>
            <a:endParaRPr lang="en-GB" sz="11700" dirty="0"/>
          </a:p>
        </p:txBody>
      </p:sp>
    </p:spTree>
    <p:extLst>
      <p:ext uri="{BB962C8B-B14F-4D97-AF65-F5344CB8AC3E}">
        <p14:creationId xmlns:p14="http://schemas.microsoft.com/office/powerpoint/2010/main" val="341370156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23870-FB72-D298-5F03-B7792E62156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6A3FF086-CE67-5A72-2933-D72E03707BAF}"/>
              </a:ext>
            </a:extLst>
          </p:cNvPr>
          <p:cNvSpPr txBox="1">
            <a:spLocks/>
          </p:cNvSpPr>
          <p:nvPr/>
        </p:nvSpPr>
        <p:spPr>
          <a:xfrm>
            <a:off x="2261287" y="3286899"/>
            <a:ext cx="9669654" cy="53875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r" hangingPunct="1"/>
            <a:r>
              <a:rPr lang="en-GB" sz="16600" b="1" dirty="0">
                <a:solidFill>
                  <a:srgbClr val="000099"/>
                </a:solidFill>
              </a:rPr>
              <a:t>Opening </a:t>
            </a:r>
          </a:p>
          <a:p>
            <a:pPr algn="r" hangingPunct="1"/>
            <a:r>
              <a:rPr lang="en-GB" sz="16600" b="1" dirty="0">
                <a:solidFill>
                  <a:srgbClr val="000099"/>
                </a:solidFill>
              </a:rPr>
              <a:t>up</a:t>
            </a:r>
          </a:p>
        </p:txBody>
      </p:sp>
      <p:sp>
        <p:nvSpPr>
          <p:cNvPr id="4" name="“Now this is eternal life: that they know you, the only true God, and Jesus Christ, whom you have sent.”…">
            <a:extLst>
              <a:ext uri="{FF2B5EF4-FFF2-40B4-BE49-F238E27FC236}">
                <a16:creationId xmlns:a16="http://schemas.microsoft.com/office/drawing/2014/main" id="{DF080876-01C1-3FD2-7C94-AB3997EB7976}"/>
              </a:ext>
            </a:extLst>
          </p:cNvPr>
          <p:cNvSpPr txBox="1">
            <a:spLocks/>
          </p:cNvSpPr>
          <p:nvPr/>
        </p:nvSpPr>
        <p:spPr>
          <a:xfrm>
            <a:off x="13561049" y="2137719"/>
            <a:ext cx="10135090" cy="94405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1500" i="1" dirty="0"/>
              <a:t>“If we </a:t>
            </a:r>
            <a:r>
              <a:rPr lang="en-GB" sz="11500" b="1" i="1" dirty="0"/>
              <a:t>confess</a:t>
            </a:r>
            <a:r>
              <a:rPr lang="en-GB" sz="11500" i="1" dirty="0"/>
              <a:t> our sins to one another he is faithful and just to forgive...”</a:t>
            </a:r>
          </a:p>
          <a:p>
            <a:pPr algn="l" hangingPunct="1"/>
            <a:endParaRPr lang="en-GB" sz="11500" i="1" dirty="0"/>
          </a:p>
          <a:p>
            <a:pPr algn="l" hangingPunct="1"/>
            <a:r>
              <a:rPr lang="en-GB" sz="11500" i="1" dirty="0"/>
              <a:t>- </a:t>
            </a:r>
            <a:r>
              <a:rPr lang="en-GB" sz="11500" i="1" u="sng" dirty="0"/>
              <a:t>1 John </a:t>
            </a:r>
            <a:r>
              <a:rPr lang="en-GB" sz="11500" b="1" i="1" u="sng" dirty="0"/>
              <a:t>1</a:t>
            </a:r>
            <a:r>
              <a:rPr lang="en-GB" sz="11500" i="1" u="sng" dirty="0"/>
              <a:t>.9</a:t>
            </a:r>
          </a:p>
        </p:txBody>
      </p:sp>
      <p:pic>
        <p:nvPicPr>
          <p:cNvPr id="7" name="Picture 6">
            <a:extLst>
              <a:ext uri="{FF2B5EF4-FFF2-40B4-BE49-F238E27FC236}">
                <a16:creationId xmlns:a16="http://schemas.microsoft.com/office/drawing/2014/main" id="{68C1801D-2E68-3AF3-ADEE-E7B1057C6F9B}"/>
              </a:ext>
            </a:extLst>
          </p:cNvPr>
          <p:cNvPicPr>
            <a:picLocks noChangeAspect="1"/>
          </p:cNvPicPr>
          <p:nvPr/>
        </p:nvPicPr>
        <p:blipFill rotWithShape="1">
          <a:blip r:embed="rId3"/>
          <a:srcRect l="37252" t="22011" r="38288" b="18890"/>
          <a:stretch/>
        </p:blipFill>
        <p:spPr>
          <a:xfrm>
            <a:off x="14964281" y="2545718"/>
            <a:ext cx="6345714" cy="8624561"/>
          </a:xfrm>
          <a:prstGeom prst="rect">
            <a:avLst/>
          </a:prstGeom>
        </p:spPr>
      </p:pic>
      <p:pic>
        <p:nvPicPr>
          <p:cNvPr id="9" name="Picture 8">
            <a:extLst>
              <a:ext uri="{FF2B5EF4-FFF2-40B4-BE49-F238E27FC236}">
                <a16:creationId xmlns:a16="http://schemas.microsoft.com/office/drawing/2014/main" id="{27D56E03-5405-B73D-2542-5E9ECE6A49F9}"/>
              </a:ext>
            </a:extLst>
          </p:cNvPr>
          <p:cNvPicPr>
            <a:picLocks noChangeAspect="1"/>
          </p:cNvPicPr>
          <p:nvPr/>
        </p:nvPicPr>
        <p:blipFill rotWithShape="1">
          <a:blip r:embed="rId4"/>
          <a:srcRect l="21442" t="21051" r="29234" b="11562"/>
          <a:stretch/>
        </p:blipFill>
        <p:spPr>
          <a:xfrm>
            <a:off x="13908844" y="3391927"/>
            <a:ext cx="9020433" cy="6932141"/>
          </a:xfrm>
          <a:prstGeom prst="rect">
            <a:avLst/>
          </a:prstGeom>
        </p:spPr>
      </p:pic>
      <p:sp>
        <p:nvSpPr>
          <p:cNvPr id="10" name="“Now this is eternal life: that they know you, the only true God, and Jesus Christ, whom you have sent.”…">
            <a:extLst>
              <a:ext uri="{FF2B5EF4-FFF2-40B4-BE49-F238E27FC236}">
                <a16:creationId xmlns:a16="http://schemas.microsoft.com/office/drawing/2014/main" id="{22FCEF2E-49A5-F968-B2DA-705BC22E42E5}"/>
              </a:ext>
            </a:extLst>
          </p:cNvPr>
          <p:cNvSpPr txBox="1">
            <a:spLocks/>
          </p:cNvSpPr>
          <p:nvPr/>
        </p:nvSpPr>
        <p:spPr>
          <a:xfrm>
            <a:off x="13259623" y="3391927"/>
            <a:ext cx="9669654" cy="53875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600" b="1" dirty="0">
                <a:solidFill>
                  <a:srgbClr val="000099"/>
                </a:solidFill>
              </a:rPr>
              <a:t>Giving</a:t>
            </a:r>
          </a:p>
          <a:p>
            <a:pPr algn="l" hangingPunct="1"/>
            <a:r>
              <a:rPr lang="en-GB" sz="16600" b="1" dirty="0">
                <a:solidFill>
                  <a:srgbClr val="000099"/>
                </a:solidFill>
              </a:rPr>
              <a:t>time</a:t>
            </a:r>
          </a:p>
        </p:txBody>
      </p:sp>
      <p:grpSp>
        <p:nvGrpSpPr>
          <p:cNvPr id="11" name="Group 10">
            <a:extLst>
              <a:ext uri="{FF2B5EF4-FFF2-40B4-BE49-F238E27FC236}">
                <a16:creationId xmlns:a16="http://schemas.microsoft.com/office/drawing/2014/main" id="{0F52945A-960B-4474-F757-EF55F834E511}"/>
              </a:ext>
            </a:extLst>
          </p:cNvPr>
          <p:cNvGrpSpPr/>
          <p:nvPr/>
        </p:nvGrpSpPr>
        <p:grpSpPr>
          <a:xfrm>
            <a:off x="2614769" y="352746"/>
            <a:ext cx="8997286" cy="12516224"/>
            <a:chOff x="9785904" y="-216661"/>
            <a:chExt cx="10452295" cy="14415487"/>
          </a:xfrm>
        </p:grpSpPr>
        <p:pic>
          <p:nvPicPr>
            <p:cNvPr id="12" name="Picture 2">
              <a:extLst>
                <a:ext uri="{FF2B5EF4-FFF2-40B4-BE49-F238E27FC236}">
                  <a16:creationId xmlns:a16="http://schemas.microsoft.com/office/drawing/2014/main" id="{7193431F-8B28-9F1B-9E29-27B31311726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7795"/>
            <a:stretch/>
          </p:blipFill>
          <p:spPr bwMode="auto">
            <a:xfrm>
              <a:off x="9785905" y="2103181"/>
              <a:ext cx="6463473" cy="1107165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7C30DDB8-2184-4790-9E55-4AACF619B047}"/>
                </a:ext>
              </a:extLst>
            </p:cNvPr>
            <p:cNvSpPr txBox="1"/>
            <p:nvPr/>
          </p:nvSpPr>
          <p:spPr>
            <a:xfrm>
              <a:off x="9785904" y="-216661"/>
              <a:ext cx="10452295" cy="18078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9600" b="0" i="1" dirty="0"/>
                <a:t>David Wilkerson</a:t>
              </a:r>
              <a:endParaRPr lang="en-GB" sz="6600" b="0" i="1" dirty="0"/>
            </a:p>
          </p:txBody>
        </p:sp>
        <p:pic>
          <p:nvPicPr>
            <p:cNvPr id="14" name="Picture 13">
              <a:extLst>
                <a:ext uri="{FF2B5EF4-FFF2-40B4-BE49-F238E27FC236}">
                  <a16:creationId xmlns:a16="http://schemas.microsoft.com/office/drawing/2014/main" id="{1CA64193-E777-928B-02D1-B2F86ACF15B6}"/>
                </a:ext>
              </a:extLst>
            </p:cNvPr>
            <p:cNvPicPr>
              <a:picLocks noChangeAspect="1"/>
            </p:cNvPicPr>
            <p:nvPr/>
          </p:nvPicPr>
          <p:blipFill rotWithShape="1">
            <a:blip r:embed="rId6"/>
            <a:srcRect l="34820" t="11922" r="35045" b="7357"/>
            <a:stretch/>
          </p:blipFill>
          <p:spPr>
            <a:xfrm>
              <a:off x="14823906" y="7216345"/>
              <a:ext cx="4634207" cy="6982481"/>
            </a:xfrm>
            <a:prstGeom prst="rect">
              <a:avLst/>
            </a:prstGeom>
          </p:spPr>
        </p:pic>
      </p:grpSp>
    </p:spTree>
    <p:extLst>
      <p:ext uri="{BB962C8B-B14F-4D97-AF65-F5344CB8AC3E}">
        <p14:creationId xmlns:p14="http://schemas.microsoft.com/office/powerpoint/2010/main" val="1684949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1" nodeType="clickEffect">
                                  <p:stCondLst>
                                    <p:cond delay="0"/>
                                  </p:stCondLst>
                                  <p:childTnLst>
                                    <p:anim calcmode="lin" valueType="num">
                                      <p:cBhvr additive="base">
                                        <p:cTn id="12" dur="500"/>
                                        <p:tgtEl>
                                          <p:spTgt spid="4"/>
                                        </p:tgtEl>
                                        <p:attrNameLst>
                                          <p:attrName>ppt_x</p:attrName>
                                        </p:attrNameLst>
                                      </p:cBhvr>
                                      <p:tavLst>
                                        <p:tav tm="0">
                                          <p:val>
                                            <p:strVal val="ppt_x"/>
                                          </p:val>
                                        </p:tav>
                                        <p:tav tm="100000">
                                          <p:val>
                                            <p:strVal val="ppt_x"/>
                                          </p:val>
                                        </p:tav>
                                      </p:tavLst>
                                    </p:anim>
                                    <p:anim calcmode="lin" valueType="num">
                                      <p:cBhvr additive="base">
                                        <p:cTn id="13" dur="500"/>
                                        <p:tgtEl>
                                          <p:spTgt spid="4"/>
                                        </p:tgtEl>
                                        <p:attrNameLst>
                                          <p:attrName>ppt_y</p:attrName>
                                        </p:attrNameLst>
                                      </p:cBhvr>
                                      <p:tavLst>
                                        <p:tav tm="0">
                                          <p:val>
                                            <p:strVal val="ppt_y"/>
                                          </p:val>
                                        </p:tav>
                                        <p:tav tm="100000">
                                          <p:val>
                                            <p:strVal val="1+ppt_h/2"/>
                                          </p:val>
                                        </p:tav>
                                      </p:tavLst>
                                    </p:anim>
                                    <p:set>
                                      <p:cBhvr>
                                        <p:cTn id="14" dur="1" fill="hold">
                                          <p:stCondLst>
                                            <p:cond delay="499"/>
                                          </p:stCondLst>
                                        </p:cTn>
                                        <p:tgtEl>
                                          <p:spTgt spid="4"/>
                                        </p:tgtEl>
                                        <p:attrNameLst>
                                          <p:attrName>style.visibility</p:attrName>
                                        </p:attrNameLst>
                                      </p:cBhvr>
                                      <p:to>
                                        <p:strVal val="hidden"/>
                                      </p:to>
                                    </p:set>
                                  </p:childTnLst>
                                </p:cTn>
                              </p:par>
                              <p:par>
                                <p:cTn id="15" presetID="2" presetClass="entr" presetSubtype="1"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xit" presetSubtype="4" fill="hold" nodeType="clickEffect">
                                  <p:stCondLst>
                                    <p:cond delay="0"/>
                                  </p:stCondLst>
                                  <p:childTnLst>
                                    <p:anim calcmode="lin" valueType="num">
                                      <p:cBhvr additive="base">
                                        <p:cTn id="22" dur="500"/>
                                        <p:tgtEl>
                                          <p:spTgt spid="7"/>
                                        </p:tgtEl>
                                        <p:attrNameLst>
                                          <p:attrName>ppt_x</p:attrName>
                                        </p:attrNameLst>
                                      </p:cBhvr>
                                      <p:tavLst>
                                        <p:tav tm="0">
                                          <p:val>
                                            <p:strVal val="ppt_x"/>
                                          </p:val>
                                        </p:tav>
                                        <p:tav tm="100000">
                                          <p:val>
                                            <p:strVal val="ppt_x"/>
                                          </p:val>
                                        </p:tav>
                                      </p:tavLst>
                                    </p:anim>
                                    <p:anim calcmode="lin" valueType="num">
                                      <p:cBhvr additive="base">
                                        <p:cTn id="23" dur="500"/>
                                        <p:tgtEl>
                                          <p:spTgt spid="7"/>
                                        </p:tgtEl>
                                        <p:attrNameLst>
                                          <p:attrName>ppt_y</p:attrName>
                                        </p:attrNameLst>
                                      </p:cBhvr>
                                      <p:tavLst>
                                        <p:tav tm="0">
                                          <p:val>
                                            <p:strVal val="ppt_y"/>
                                          </p:val>
                                        </p:tav>
                                        <p:tav tm="100000">
                                          <p:val>
                                            <p:strVal val="1+ppt_h/2"/>
                                          </p:val>
                                        </p:tav>
                                      </p:tavLst>
                                    </p:anim>
                                    <p:set>
                                      <p:cBhvr>
                                        <p:cTn id="24" dur="1" fill="hold">
                                          <p:stCondLst>
                                            <p:cond delay="499"/>
                                          </p:stCondLst>
                                        </p:cTn>
                                        <p:tgtEl>
                                          <p:spTgt spid="7"/>
                                        </p:tgtEl>
                                        <p:attrNameLst>
                                          <p:attrName>style.visibility</p:attrName>
                                        </p:attrNameLst>
                                      </p:cBhvr>
                                      <p:to>
                                        <p:strVal val="hidden"/>
                                      </p:to>
                                    </p:set>
                                  </p:childTnLst>
                                </p:cTn>
                              </p:par>
                              <p:par>
                                <p:cTn id="25" presetID="2" presetClass="entr" presetSubtype="1"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xit" presetSubtype="4" fill="hold" nodeType="clickEffect">
                                  <p:stCondLst>
                                    <p:cond delay="0"/>
                                  </p:stCondLst>
                                  <p:childTnLst>
                                    <p:anim calcmode="lin" valueType="num">
                                      <p:cBhvr additive="base">
                                        <p:cTn id="32" dur="500"/>
                                        <p:tgtEl>
                                          <p:spTgt spid="9"/>
                                        </p:tgtEl>
                                        <p:attrNameLst>
                                          <p:attrName>ppt_x</p:attrName>
                                        </p:attrNameLst>
                                      </p:cBhvr>
                                      <p:tavLst>
                                        <p:tav tm="0">
                                          <p:val>
                                            <p:strVal val="ppt_x"/>
                                          </p:val>
                                        </p:tav>
                                        <p:tav tm="100000">
                                          <p:val>
                                            <p:strVal val="ppt_x"/>
                                          </p:val>
                                        </p:tav>
                                      </p:tavLst>
                                    </p:anim>
                                    <p:anim calcmode="lin" valueType="num">
                                      <p:cBhvr additive="base">
                                        <p:cTn id="33" dur="500"/>
                                        <p:tgtEl>
                                          <p:spTgt spid="9"/>
                                        </p:tgtEl>
                                        <p:attrNameLst>
                                          <p:attrName>ppt_y</p:attrName>
                                        </p:attrNameLst>
                                      </p:cBhvr>
                                      <p:tavLst>
                                        <p:tav tm="0">
                                          <p:val>
                                            <p:strVal val="ppt_y"/>
                                          </p:val>
                                        </p:tav>
                                        <p:tav tm="100000">
                                          <p:val>
                                            <p:strVal val="1+ppt_h/2"/>
                                          </p:val>
                                        </p:tav>
                                      </p:tavLst>
                                    </p:anim>
                                    <p:set>
                                      <p:cBhvr>
                                        <p:cTn id="34" dur="1" fill="hold">
                                          <p:stCondLst>
                                            <p:cond delay="499"/>
                                          </p:stCondLst>
                                        </p:cTn>
                                        <p:tgtEl>
                                          <p:spTgt spid="9"/>
                                        </p:tgtEl>
                                        <p:attrNameLst>
                                          <p:attrName>style.visibility</p:attrName>
                                        </p:attrNameLst>
                                      </p:cBhvr>
                                      <p:to>
                                        <p:strVal val="hidden"/>
                                      </p:to>
                                    </p:set>
                                  </p:childTnLst>
                                </p:cTn>
                              </p:par>
                              <p:par>
                                <p:cTn id="35" presetID="2" presetClass="entr" presetSubtype="1"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0-#ppt_h/2"/>
                                          </p:val>
                                        </p:tav>
                                        <p:tav tm="100000">
                                          <p:val>
                                            <p:strVal val="#ppt_y"/>
                                          </p:val>
                                        </p:tav>
                                      </p:tavLst>
                                    </p:anim>
                                  </p:childTnLst>
                                </p:cTn>
                              </p:par>
                              <p:par>
                                <p:cTn id="45" presetID="2" presetClass="exit" presetSubtype="4" fill="hold" grpId="0" nodeType="withEffect">
                                  <p:stCondLst>
                                    <p:cond delay="0"/>
                                  </p:stCondLst>
                                  <p:childTnLst>
                                    <p:anim calcmode="lin" valueType="num">
                                      <p:cBhvr additive="base">
                                        <p:cTn id="46" dur="500"/>
                                        <p:tgtEl>
                                          <p:spTgt spid="2"/>
                                        </p:tgtEl>
                                        <p:attrNameLst>
                                          <p:attrName>ppt_x</p:attrName>
                                        </p:attrNameLst>
                                      </p:cBhvr>
                                      <p:tavLst>
                                        <p:tav tm="0">
                                          <p:val>
                                            <p:strVal val="ppt_x"/>
                                          </p:val>
                                        </p:tav>
                                        <p:tav tm="100000">
                                          <p:val>
                                            <p:strVal val="ppt_x"/>
                                          </p:val>
                                        </p:tav>
                                      </p:tavLst>
                                    </p:anim>
                                    <p:anim calcmode="lin" valueType="num">
                                      <p:cBhvr additive="base">
                                        <p:cTn id="47" dur="500"/>
                                        <p:tgtEl>
                                          <p:spTgt spid="2"/>
                                        </p:tgtEl>
                                        <p:attrNameLst>
                                          <p:attrName>ppt_y</p:attrName>
                                        </p:attrNameLst>
                                      </p:cBhvr>
                                      <p:tavLst>
                                        <p:tav tm="0">
                                          <p:val>
                                            <p:strVal val="ppt_y"/>
                                          </p:val>
                                        </p:tav>
                                        <p:tav tm="100000">
                                          <p:val>
                                            <p:strVal val="1+ppt_h/2"/>
                                          </p:val>
                                        </p:tav>
                                      </p:tavLst>
                                    </p:anim>
                                    <p:set>
                                      <p:cBhvr>
                                        <p:cTn id="48"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E5254FE-E18B-F4E1-94C0-CB24C6F9B140}"/>
              </a:ext>
            </a:extLst>
          </p:cNvPr>
          <p:cNvPicPr>
            <a:picLocks noChangeAspect="1"/>
          </p:cNvPicPr>
          <p:nvPr/>
        </p:nvPicPr>
        <p:blipFill rotWithShape="1">
          <a:blip r:embed="rId3"/>
          <a:srcRect l="5360" t="12402" r="6937" b="7117"/>
          <a:stretch/>
        </p:blipFill>
        <p:spPr>
          <a:xfrm>
            <a:off x="1330410" y="1251478"/>
            <a:ext cx="21723179" cy="11213044"/>
          </a:xfrm>
          <a:prstGeom prst="rect">
            <a:avLst/>
          </a:prstGeom>
        </p:spPr>
      </p:pic>
      <p:sp>
        <p:nvSpPr>
          <p:cNvPr id="2" name="Rectangle 1">
            <a:extLst>
              <a:ext uri="{FF2B5EF4-FFF2-40B4-BE49-F238E27FC236}">
                <a16:creationId xmlns:a16="http://schemas.microsoft.com/office/drawing/2014/main" id="{BFA92647-88B6-8B23-C297-6B041B4F1326}"/>
              </a:ext>
            </a:extLst>
          </p:cNvPr>
          <p:cNvSpPr/>
          <p:nvPr/>
        </p:nvSpPr>
        <p:spPr>
          <a:xfrm>
            <a:off x="17793730" y="10725665"/>
            <a:ext cx="5857102" cy="237249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 name="TextBox 2">
            <a:extLst>
              <a:ext uri="{FF2B5EF4-FFF2-40B4-BE49-F238E27FC236}">
                <a16:creationId xmlns:a16="http://schemas.microsoft.com/office/drawing/2014/main" id="{CD5A4E1C-C011-5ED9-626F-F86A1B52211F}"/>
              </a:ext>
            </a:extLst>
          </p:cNvPr>
          <p:cNvSpPr txBox="1"/>
          <p:nvPr/>
        </p:nvSpPr>
        <p:spPr>
          <a:xfrm>
            <a:off x="17546595" y="10736318"/>
            <a:ext cx="5778843"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GB" sz="9600" b="1" i="1" u="none" strike="noStrike" cap="none" spc="0" normalizeH="0" baseline="0" dirty="0">
                <a:ln>
                  <a:noFill/>
                </a:ln>
                <a:solidFill>
                  <a:srgbClr val="000000"/>
                </a:solidFill>
                <a:effectLst/>
                <a:uFillTx/>
                <a:latin typeface="Helvetica Neue"/>
                <a:ea typeface="Helvetica Neue"/>
                <a:cs typeface="Helvetica Neue"/>
                <a:sym typeface="Helvetica Neue"/>
              </a:rPr>
              <a:t>Part 1...</a:t>
            </a:r>
          </a:p>
        </p:txBody>
      </p:sp>
    </p:spTree>
    <p:extLst>
      <p:ext uri="{BB962C8B-B14F-4D97-AF65-F5344CB8AC3E}">
        <p14:creationId xmlns:p14="http://schemas.microsoft.com/office/powerpoint/2010/main" val="294330151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ECCCB-8649-86C2-ABBD-CE693C3E2AA7}"/>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E4EDE1D8-2BCE-D6FA-F0CA-72227A2C5BA2}"/>
              </a:ext>
            </a:extLst>
          </p:cNvPr>
          <p:cNvSpPr txBox="1">
            <a:spLocks/>
          </p:cNvSpPr>
          <p:nvPr/>
        </p:nvSpPr>
        <p:spPr>
          <a:xfrm>
            <a:off x="1794067" y="0"/>
            <a:ext cx="20308185" cy="126527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9900" b="1" dirty="0">
                <a:solidFill>
                  <a:srgbClr val="002060"/>
                </a:solidFill>
              </a:rPr>
              <a:t>2. Be ready to say “yes” to Him</a:t>
            </a:r>
            <a:endParaRPr lang="en-GB" sz="19900" dirty="0">
              <a:solidFill>
                <a:srgbClr val="002060"/>
              </a:solidFill>
            </a:endParaRPr>
          </a:p>
        </p:txBody>
      </p:sp>
    </p:spTree>
    <p:extLst>
      <p:ext uri="{BB962C8B-B14F-4D97-AF65-F5344CB8AC3E}">
        <p14:creationId xmlns:p14="http://schemas.microsoft.com/office/powerpoint/2010/main" val="679239617"/>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1" y="2371620"/>
            <a:ext cx="19502138" cy="89727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7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11700" b="1" dirty="0"/>
              <a:t>4</a:t>
            </a:r>
            <a:r>
              <a:rPr lang="en-GB" sz="11700" dirty="0"/>
              <a:t> When he had finished speaking, he said to Simon, “Put out into deep water, and let down the nets for a catch.”</a:t>
            </a:r>
          </a:p>
          <a:p>
            <a:pPr algn="l" hangingPunct="1">
              <a:lnSpc>
                <a:spcPct val="90000"/>
              </a:lnSpc>
            </a:pPr>
            <a:endParaRPr lang="en-GB" sz="11700" b="1" dirty="0"/>
          </a:p>
          <a:p>
            <a:pPr algn="l" hangingPunct="1">
              <a:lnSpc>
                <a:spcPct val="90000"/>
              </a:lnSpc>
            </a:pPr>
            <a:r>
              <a:rPr lang="en-GB" sz="11700" b="1" dirty="0"/>
              <a:t>5 </a:t>
            </a:r>
            <a:r>
              <a:rPr lang="en-GB" sz="11700" dirty="0"/>
              <a:t>Simon answered, “Master, we’ve worked hard all night and haven’t caught anything. But because you say so, I will let down the nets.”</a:t>
            </a:r>
          </a:p>
        </p:txBody>
      </p:sp>
    </p:spTree>
    <p:extLst>
      <p:ext uri="{BB962C8B-B14F-4D97-AF65-F5344CB8AC3E}">
        <p14:creationId xmlns:p14="http://schemas.microsoft.com/office/powerpoint/2010/main" val="197204287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23870-FB72-D298-5F03-B7792E62156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6A3FF086-CE67-5A72-2933-D72E03707BAF}"/>
              </a:ext>
            </a:extLst>
          </p:cNvPr>
          <p:cNvSpPr txBox="1">
            <a:spLocks/>
          </p:cNvSpPr>
          <p:nvPr/>
        </p:nvSpPr>
        <p:spPr>
          <a:xfrm>
            <a:off x="2527004" y="1871330"/>
            <a:ext cx="19627703" cy="99733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800" dirty="0"/>
              <a:t>“...take my yoke upon you ... For my yoke is easy, my burden is light.”</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3800" dirty="0"/>
              <a:t>- </a:t>
            </a:r>
            <a:r>
              <a:rPr lang="en-GB" sz="13800" u="sng" dirty="0"/>
              <a:t>Matthew </a:t>
            </a:r>
            <a:r>
              <a:rPr lang="en-GB" sz="13800" b="1" u="sng" dirty="0"/>
              <a:t>11</a:t>
            </a:r>
            <a:r>
              <a:rPr lang="en-GB" sz="13800" u="sng" dirty="0"/>
              <a:t>.28-30</a:t>
            </a:r>
          </a:p>
        </p:txBody>
      </p:sp>
    </p:spTree>
    <p:extLst>
      <p:ext uri="{BB962C8B-B14F-4D97-AF65-F5344CB8AC3E}">
        <p14:creationId xmlns:p14="http://schemas.microsoft.com/office/powerpoint/2010/main" val="379225678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23870-FB72-D298-5F03-B7792E62156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6A3FF086-CE67-5A72-2933-D72E03707BAF}"/>
              </a:ext>
            </a:extLst>
          </p:cNvPr>
          <p:cNvSpPr txBox="1">
            <a:spLocks/>
          </p:cNvSpPr>
          <p:nvPr/>
        </p:nvSpPr>
        <p:spPr>
          <a:xfrm>
            <a:off x="3658383" y="3645584"/>
            <a:ext cx="18138935" cy="64248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7400" i="1" dirty="0"/>
              <a:t>God wants us to work with Him, not for Him</a:t>
            </a:r>
          </a:p>
        </p:txBody>
      </p:sp>
    </p:spTree>
    <p:extLst>
      <p:ext uri="{BB962C8B-B14F-4D97-AF65-F5344CB8AC3E}">
        <p14:creationId xmlns:p14="http://schemas.microsoft.com/office/powerpoint/2010/main" val="353138126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23870-FB72-D298-5F03-B7792E62156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6A3FF086-CE67-5A72-2933-D72E03707BAF}"/>
              </a:ext>
            </a:extLst>
          </p:cNvPr>
          <p:cNvSpPr txBox="1">
            <a:spLocks/>
          </p:cNvSpPr>
          <p:nvPr/>
        </p:nvSpPr>
        <p:spPr>
          <a:xfrm>
            <a:off x="2527004" y="1871330"/>
            <a:ext cx="19627703" cy="99733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3800" dirty="0"/>
              <a:t>“...I am with you always, to the end of the age.”</a:t>
            </a:r>
            <a:br>
              <a:rPr lang="en-GB" sz="13800" dirty="0"/>
            </a:br>
            <a:endParaRPr lang="en-GB" sz="13800" dirty="0"/>
          </a:p>
          <a:p>
            <a:pPr algn="r" defTabSz="610870" hangingPunct="1">
              <a:defRPr sz="10212" i="1">
                <a:latin typeface="Helvetica Neue"/>
                <a:ea typeface="Helvetica Neue"/>
                <a:cs typeface="Helvetica Neue"/>
                <a:sym typeface="Helvetica Neue"/>
              </a:defRPr>
            </a:pPr>
            <a:r>
              <a:rPr lang="en-GB" sz="13800" dirty="0"/>
              <a:t>- </a:t>
            </a:r>
            <a:r>
              <a:rPr lang="en-GB" sz="13800" u="sng" dirty="0"/>
              <a:t>Matthew </a:t>
            </a:r>
            <a:r>
              <a:rPr lang="en-GB" sz="13800" b="1" u="sng" dirty="0"/>
              <a:t>28</a:t>
            </a:r>
            <a:r>
              <a:rPr lang="en-GB" sz="13800" u="sng" dirty="0"/>
              <a:t>.20</a:t>
            </a:r>
          </a:p>
        </p:txBody>
      </p:sp>
    </p:spTree>
    <p:extLst>
      <p:ext uri="{BB962C8B-B14F-4D97-AF65-F5344CB8AC3E}">
        <p14:creationId xmlns:p14="http://schemas.microsoft.com/office/powerpoint/2010/main" val="343864617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E5254FE-E18B-F4E1-94C0-CB24C6F9B140}"/>
              </a:ext>
            </a:extLst>
          </p:cNvPr>
          <p:cNvPicPr>
            <a:picLocks noChangeAspect="1"/>
          </p:cNvPicPr>
          <p:nvPr/>
        </p:nvPicPr>
        <p:blipFill rotWithShape="1">
          <a:blip r:embed="rId3"/>
          <a:srcRect l="5360" t="12402" r="6937" b="7117"/>
          <a:stretch/>
        </p:blipFill>
        <p:spPr>
          <a:xfrm>
            <a:off x="1330410" y="1251478"/>
            <a:ext cx="21723179" cy="11213044"/>
          </a:xfrm>
          <a:prstGeom prst="rect">
            <a:avLst/>
          </a:prstGeom>
        </p:spPr>
      </p:pic>
      <p:sp>
        <p:nvSpPr>
          <p:cNvPr id="2" name="Rectangle 1">
            <a:extLst>
              <a:ext uri="{FF2B5EF4-FFF2-40B4-BE49-F238E27FC236}">
                <a16:creationId xmlns:a16="http://schemas.microsoft.com/office/drawing/2014/main" id="{BFA92647-88B6-8B23-C297-6B041B4F1326}"/>
              </a:ext>
            </a:extLst>
          </p:cNvPr>
          <p:cNvSpPr/>
          <p:nvPr/>
        </p:nvSpPr>
        <p:spPr>
          <a:xfrm>
            <a:off x="17793730" y="10725665"/>
            <a:ext cx="5857102" cy="237249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 name="TextBox 2">
            <a:extLst>
              <a:ext uri="{FF2B5EF4-FFF2-40B4-BE49-F238E27FC236}">
                <a16:creationId xmlns:a16="http://schemas.microsoft.com/office/drawing/2014/main" id="{CD5A4E1C-C011-5ED9-626F-F86A1B52211F}"/>
              </a:ext>
            </a:extLst>
          </p:cNvPr>
          <p:cNvSpPr txBox="1"/>
          <p:nvPr/>
        </p:nvSpPr>
        <p:spPr>
          <a:xfrm>
            <a:off x="17546595" y="10736318"/>
            <a:ext cx="5778843"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GB" sz="9600" b="1" i="1" u="none" strike="noStrike" cap="none" spc="0" normalizeH="0" baseline="0" dirty="0">
                <a:ln>
                  <a:noFill/>
                </a:ln>
                <a:solidFill>
                  <a:srgbClr val="000000"/>
                </a:solidFill>
                <a:effectLst/>
                <a:uFillTx/>
                <a:latin typeface="Helvetica Neue"/>
                <a:ea typeface="Helvetica Neue"/>
                <a:cs typeface="Helvetica Neue"/>
                <a:sym typeface="Helvetica Neue"/>
              </a:rPr>
              <a:t>Part 2...</a:t>
            </a:r>
          </a:p>
        </p:txBody>
      </p:sp>
    </p:spTree>
    <p:extLst>
      <p:ext uri="{BB962C8B-B14F-4D97-AF65-F5344CB8AC3E}">
        <p14:creationId xmlns:p14="http://schemas.microsoft.com/office/powerpoint/2010/main" val="220857476"/>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ECCCB-8649-86C2-ABBD-CE693C3E2AA7}"/>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E4EDE1D8-2BCE-D6FA-F0CA-72227A2C5BA2}"/>
              </a:ext>
            </a:extLst>
          </p:cNvPr>
          <p:cNvSpPr txBox="1">
            <a:spLocks/>
          </p:cNvSpPr>
          <p:nvPr/>
        </p:nvSpPr>
        <p:spPr>
          <a:xfrm>
            <a:off x="1794067" y="914400"/>
            <a:ext cx="20308185" cy="117383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16600" b="1" dirty="0">
                <a:solidFill>
                  <a:srgbClr val="002060"/>
                </a:solidFill>
              </a:rPr>
              <a:t>3. Follow Jesus’ fingerprints to His feet</a:t>
            </a:r>
            <a:endParaRPr lang="en-GB" sz="16600" dirty="0">
              <a:solidFill>
                <a:srgbClr val="002060"/>
              </a:solidFill>
            </a:endParaRPr>
          </a:p>
        </p:txBody>
      </p:sp>
    </p:spTree>
    <p:extLst>
      <p:ext uri="{BB962C8B-B14F-4D97-AF65-F5344CB8AC3E}">
        <p14:creationId xmlns:p14="http://schemas.microsoft.com/office/powerpoint/2010/main" val="173765604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440931" y="1429876"/>
            <a:ext cx="19502138" cy="108562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7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11700" b="1" dirty="0"/>
              <a:t>5</a:t>
            </a:r>
            <a:r>
              <a:rPr lang="en-GB" sz="11700" dirty="0"/>
              <a:t> ...But at your word I will let down the nets.</a:t>
            </a:r>
          </a:p>
          <a:p>
            <a:pPr algn="l" hangingPunct="1">
              <a:lnSpc>
                <a:spcPct val="90000"/>
              </a:lnSpc>
            </a:pPr>
            <a:endParaRPr lang="en-GB" sz="11700" dirty="0"/>
          </a:p>
          <a:p>
            <a:pPr algn="l" hangingPunct="1">
              <a:lnSpc>
                <a:spcPct val="90000"/>
              </a:lnSpc>
            </a:pPr>
            <a:r>
              <a:rPr lang="en-GB" sz="11700" b="1" dirty="0"/>
              <a:t>6</a:t>
            </a:r>
            <a:r>
              <a:rPr lang="en-GB" sz="11700" dirty="0"/>
              <a:t> And when they had done this, they enclosed a large number of fish, and their nets were breaking. </a:t>
            </a:r>
            <a:r>
              <a:rPr lang="en-GB" sz="11700" b="1" dirty="0"/>
              <a:t>7</a:t>
            </a:r>
            <a:r>
              <a:rPr lang="en-GB" sz="11700" dirty="0"/>
              <a:t> They signalled to their partners in the other boat to come and help them. And they came and filled both the boats, so that they began to sink.</a:t>
            </a:r>
          </a:p>
        </p:txBody>
      </p:sp>
    </p:spTree>
    <p:extLst>
      <p:ext uri="{BB962C8B-B14F-4D97-AF65-F5344CB8AC3E}">
        <p14:creationId xmlns:p14="http://schemas.microsoft.com/office/powerpoint/2010/main" val="45531621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693773" y="1878227"/>
            <a:ext cx="19820238" cy="102808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85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11700" b="1" dirty="0"/>
              <a:t>8 </a:t>
            </a:r>
            <a:r>
              <a:rPr lang="en-GB" sz="11700" dirty="0"/>
              <a:t>But when Simon Peter saw it, he fell down at Jesus' knees, saying, “Depart from me, for I am a sinful man, O Lord.” </a:t>
            </a:r>
            <a:r>
              <a:rPr lang="en-GB" sz="11700" b="1" dirty="0"/>
              <a:t>9 </a:t>
            </a:r>
            <a:r>
              <a:rPr lang="en-GB" sz="11700" dirty="0"/>
              <a:t>For he and all who were with him were astonished at the catch of fish that they had taken, </a:t>
            </a:r>
            <a:r>
              <a:rPr lang="en-GB" sz="11700" b="1" dirty="0"/>
              <a:t>10 </a:t>
            </a:r>
            <a:r>
              <a:rPr lang="en-GB" sz="11700" dirty="0"/>
              <a:t>and so also were James and John, sons of Zebedee, who were partners with Simon. </a:t>
            </a:r>
          </a:p>
        </p:txBody>
      </p:sp>
    </p:spTree>
    <p:extLst>
      <p:ext uri="{BB962C8B-B14F-4D97-AF65-F5344CB8AC3E}">
        <p14:creationId xmlns:p14="http://schemas.microsoft.com/office/powerpoint/2010/main" val="1059788369"/>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536-85B2-488E-CA9D-E14BF694D35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E3BCDDF-8CA7-BBC7-6CD1-053509DF2BAB}"/>
              </a:ext>
            </a:extLst>
          </p:cNvPr>
          <p:cNvSpPr txBox="1">
            <a:spLocks/>
          </p:cNvSpPr>
          <p:nvPr/>
        </p:nvSpPr>
        <p:spPr>
          <a:xfrm>
            <a:off x="2644346" y="1112107"/>
            <a:ext cx="19375395" cy="11046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90000"/>
              </a:lnSpc>
            </a:pPr>
            <a:r>
              <a:rPr lang="en-GB" sz="11700" dirty="0"/>
              <a:t>And Jesus said to Simon, “Do not be afraid; from now on you will be catching men.” </a:t>
            </a:r>
            <a:r>
              <a:rPr lang="en-GB" sz="11700" b="1" dirty="0"/>
              <a:t>11 </a:t>
            </a:r>
            <a:r>
              <a:rPr lang="en-GB" sz="11700" dirty="0"/>
              <a:t>And when they had brought their boats to land, they left everything and followed him.</a:t>
            </a:r>
          </a:p>
        </p:txBody>
      </p:sp>
    </p:spTree>
    <p:extLst>
      <p:ext uri="{BB962C8B-B14F-4D97-AF65-F5344CB8AC3E}">
        <p14:creationId xmlns:p14="http://schemas.microsoft.com/office/powerpoint/2010/main" val="85747280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D232D-65B6-86FD-CDE0-1D4DB9AEB504}"/>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6A6D0254-EFD7-8093-003A-3F8F498EE3A3}"/>
              </a:ext>
            </a:extLst>
          </p:cNvPr>
          <p:cNvSpPr txBox="1">
            <a:spLocks/>
          </p:cNvSpPr>
          <p:nvPr/>
        </p:nvSpPr>
        <p:spPr>
          <a:xfrm>
            <a:off x="1805231" y="1112108"/>
            <a:ext cx="20773538" cy="114176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marL="1371600" indent="-1371600" algn="l" hangingPunct="1">
              <a:buAutoNum type="arabicPeriod"/>
            </a:pPr>
            <a:r>
              <a:rPr lang="en-GB" sz="8800" b="1" i="1" dirty="0"/>
              <a:t>Do I need to make space for Jesus in any part of my life?</a:t>
            </a:r>
          </a:p>
          <a:p>
            <a:pPr marL="1371600" indent="-1371600" algn="l" hangingPunct="1">
              <a:buAutoNum type="arabicPeriod"/>
            </a:pPr>
            <a:endParaRPr lang="en-GB" sz="8800" b="1" i="1" dirty="0">
              <a:highlight>
                <a:srgbClr val="FFFF00"/>
              </a:highlight>
            </a:endParaRPr>
          </a:p>
          <a:p>
            <a:pPr marL="1371600" indent="-1371600" algn="l" hangingPunct="1">
              <a:buAutoNum type="arabicPeriod"/>
            </a:pPr>
            <a:r>
              <a:rPr lang="en-GB" sz="8800" b="1" i="1" dirty="0"/>
              <a:t>Do I want to say “yes” and receive His grace to obey?</a:t>
            </a:r>
          </a:p>
          <a:p>
            <a:pPr marL="1371600" indent="-1371600" algn="l" hangingPunct="1">
              <a:buAutoNum type="arabicPeriod"/>
            </a:pPr>
            <a:endParaRPr lang="en-GB" sz="8800" b="1" i="1" dirty="0">
              <a:highlight>
                <a:srgbClr val="FFFF00"/>
              </a:highlight>
            </a:endParaRPr>
          </a:p>
          <a:p>
            <a:pPr marL="1371600" indent="-1371600" algn="l" hangingPunct="1">
              <a:buAutoNum type="arabicPeriod"/>
            </a:pPr>
            <a:r>
              <a:rPr lang="en-GB" sz="8800" b="1" i="1" dirty="0"/>
              <a:t>Do I want to turn to Him?</a:t>
            </a:r>
          </a:p>
          <a:p>
            <a:pPr marL="1371600" lvl="8" indent="-1371600" algn="l" hangingPunct="1">
              <a:buFont typeface="Arial" panose="020B0604020202020204" pitchFamily="34" charset="0"/>
              <a:buChar char="•"/>
            </a:pPr>
            <a:r>
              <a:rPr lang="en-GB" sz="8800" b="1" i="1" dirty="0"/>
              <a:t>“Don’t be afraid”</a:t>
            </a:r>
          </a:p>
          <a:p>
            <a:pPr marL="1371600" lvl="8" indent="-1371600" algn="l" hangingPunct="1">
              <a:buFont typeface="Arial" panose="020B0604020202020204" pitchFamily="34" charset="0"/>
              <a:buChar char="•"/>
            </a:pPr>
            <a:r>
              <a:rPr lang="en-GB" sz="8800" b="1" i="1" dirty="0"/>
              <a:t>Fresh commissioning</a:t>
            </a:r>
          </a:p>
          <a:p>
            <a:pPr marL="1371600" lvl="8" indent="-1371600" algn="l" hangingPunct="1">
              <a:buFont typeface="Arial" panose="020B0604020202020204" pitchFamily="34" charset="0"/>
              <a:buChar char="•"/>
            </a:pPr>
            <a:r>
              <a:rPr lang="en-GB" sz="8800" b="1" i="1" dirty="0"/>
              <a:t>Relationship</a:t>
            </a:r>
          </a:p>
        </p:txBody>
      </p:sp>
    </p:spTree>
    <p:extLst>
      <p:ext uri="{BB962C8B-B14F-4D97-AF65-F5344CB8AC3E}">
        <p14:creationId xmlns:p14="http://schemas.microsoft.com/office/powerpoint/2010/main" val="1584143115"/>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5" ma:contentTypeDescription="Create a new document." ma:contentTypeScope="" ma:versionID="40cb7c0bb95319997bca6af6771230c1">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048857d5800fa45042e7e6d6d173cd99"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CE5365-3B7E-4D0E-A94A-384ACA9F8753}"/>
</file>

<file path=customXml/itemProps2.xml><?xml version="1.0" encoding="utf-8"?>
<ds:datastoreItem xmlns:ds="http://schemas.openxmlformats.org/officeDocument/2006/customXml" ds:itemID="{6ABDD473-E9C1-4524-8B23-57568A473CFF}"/>
</file>

<file path=docProps/app.xml><?xml version="1.0" encoding="utf-8"?>
<Properties xmlns="http://schemas.openxmlformats.org/officeDocument/2006/extended-properties" xmlns:vt="http://schemas.openxmlformats.org/officeDocument/2006/docPropsVTypes">
  <Template/>
  <TotalTime>8373</TotalTime>
  <Words>1037</Words>
  <Application>Microsoft Macintosh PowerPoint</Application>
  <PresentationFormat>Custom</PresentationFormat>
  <Paragraphs>79</Paragraphs>
  <Slides>24</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Helvetica Neue</vt:lpstr>
      <vt:lpstr>Helvetica Neue Light</vt:lpstr>
      <vt:lpstr>Helvetica Neue Medium</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Luke 17 v 11-19</dc:title>
  <dc:creator>Jeremy Simmons</dc:creator>
  <cp:lastModifiedBy>Elspeth Paisley</cp:lastModifiedBy>
  <cp:revision>11</cp:revision>
  <dcterms:modified xsi:type="dcterms:W3CDTF">2024-07-29T10:34:46Z</dcterms:modified>
</cp:coreProperties>
</file>