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57" r:id="rId6"/>
    <p:sldId id="258" r:id="rId7"/>
    <p:sldId id="259" r:id="rId8"/>
    <p:sldId id="263" r:id="rId9"/>
    <p:sldId id="267" r:id="rId10"/>
    <p:sldId id="536" r:id="rId11"/>
    <p:sldId id="539" r:id="rId12"/>
    <p:sldId id="540" r:id="rId13"/>
    <p:sldId id="549" r:id="rId14"/>
    <p:sldId id="541" r:id="rId15"/>
    <p:sldId id="544" r:id="rId16"/>
    <p:sldId id="550" r:id="rId17"/>
    <p:sldId id="542" r:id="rId18"/>
    <p:sldId id="551" r:id="rId19"/>
    <p:sldId id="552" r:id="rId20"/>
    <p:sldId id="553" r:id="rId21"/>
    <p:sldId id="547" r:id="rId22"/>
    <p:sldId id="554" r:id="rId23"/>
    <p:sldId id="543" r:id="rId24"/>
    <p:sldId id="535" r:id="rId25"/>
    <p:sldId id="266" r:id="rId26"/>
    <p:sldId id="533" r:id="rId27"/>
    <p:sldId id="534" r:id="rId28"/>
    <p:sldId id="55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68199" autoAdjust="0"/>
  </p:normalViewPr>
  <p:slideViewPr>
    <p:cSldViewPr snapToGrid="0">
      <p:cViewPr varScale="1">
        <p:scale>
          <a:sx n="76" d="100"/>
          <a:sy n="76" d="100"/>
        </p:scale>
        <p:origin x="1836"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41D036-027B-4DCE-B2CB-EDCE8A459058}"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16680033-8C7B-41B5-9042-B13267305618}">
      <dgm:prSet/>
      <dgm:spPr/>
      <dgm:t>
        <a:bodyPr/>
        <a:lstStyle/>
        <a:p>
          <a:r>
            <a:rPr lang="en-US" dirty="0"/>
            <a:t>Bar-Jesus</a:t>
          </a:r>
        </a:p>
        <a:p>
          <a:r>
            <a:rPr lang="en-US" dirty="0"/>
            <a:t>= </a:t>
          </a:r>
          <a:r>
            <a:rPr lang="en-US" dirty="0" err="1"/>
            <a:t>Elymas</a:t>
          </a:r>
          <a:r>
            <a:rPr lang="en-US" dirty="0"/>
            <a:t>              </a:t>
          </a:r>
        </a:p>
      </dgm:t>
    </dgm:pt>
    <dgm:pt modelId="{3D0AB791-A613-48D4-A4FD-F3DB0F900644}" type="parTrans" cxnId="{61FDF56A-A5D1-4B02-8DB7-3674C3399AEC}">
      <dgm:prSet/>
      <dgm:spPr/>
      <dgm:t>
        <a:bodyPr/>
        <a:lstStyle/>
        <a:p>
          <a:endParaRPr lang="en-US"/>
        </a:p>
      </dgm:t>
    </dgm:pt>
    <dgm:pt modelId="{DC87E1F4-4F7D-4B5E-8176-45B71933C303}" type="sibTrans" cxnId="{61FDF56A-A5D1-4B02-8DB7-3674C3399AEC}">
      <dgm:prSet/>
      <dgm:spPr/>
      <dgm:t>
        <a:bodyPr/>
        <a:lstStyle/>
        <a:p>
          <a:endParaRPr lang="en-US"/>
        </a:p>
      </dgm:t>
    </dgm:pt>
    <dgm:pt modelId="{7EF731AA-0F97-42BE-8478-150CD5990C5A}">
      <dgm:prSet/>
      <dgm:spPr/>
      <dgm:t>
        <a:bodyPr/>
        <a:lstStyle/>
        <a:p>
          <a:r>
            <a:rPr lang="en-US" dirty="0"/>
            <a:t>Proconsul  = </a:t>
          </a:r>
          <a:r>
            <a:rPr lang="en-US" dirty="0" err="1"/>
            <a:t>Sergius</a:t>
          </a:r>
          <a:r>
            <a:rPr lang="en-US" dirty="0"/>
            <a:t> Paulus                </a:t>
          </a:r>
        </a:p>
      </dgm:t>
    </dgm:pt>
    <dgm:pt modelId="{F2C8A19B-044E-4125-81AB-967F80DFDD1B}" type="parTrans" cxnId="{C4238508-9C59-4D74-89E8-A89E437E7D99}">
      <dgm:prSet/>
      <dgm:spPr/>
      <dgm:t>
        <a:bodyPr/>
        <a:lstStyle/>
        <a:p>
          <a:endParaRPr lang="en-US"/>
        </a:p>
      </dgm:t>
    </dgm:pt>
    <dgm:pt modelId="{9AE32C0C-6831-4C36-895F-69AD7C548941}" type="sibTrans" cxnId="{C4238508-9C59-4D74-89E8-A89E437E7D99}">
      <dgm:prSet/>
      <dgm:spPr/>
      <dgm:t>
        <a:bodyPr/>
        <a:lstStyle/>
        <a:p>
          <a:endParaRPr lang="en-US"/>
        </a:p>
      </dgm:t>
    </dgm:pt>
    <dgm:pt modelId="{41A3BEE1-35CE-407F-9B61-89237ADB9C06}">
      <dgm:prSet/>
      <dgm:spPr/>
      <dgm:t>
        <a:bodyPr/>
        <a:lstStyle/>
        <a:p>
          <a:r>
            <a:rPr lang="en-US"/>
            <a:t>Barnabas and Saul                         </a:t>
          </a:r>
        </a:p>
      </dgm:t>
    </dgm:pt>
    <dgm:pt modelId="{38395BF5-F443-4CB4-9671-3644D6E89BCC}" type="parTrans" cxnId="{06185B6D-829D-4F5D-BB97-A3E73F471556}">
      <dgm:prSet/>
      <dgm:spPr/>
      <dgm:t>
        <a:bodyPr/>
        <a:lstStyle/>
        <a:p>
          <a:endParaRPr lang="en-US"/>
        </a:p>
      </dgm:t>
    </dgm:pt>
    <dgm:pt modelId="{64E3DBF1-37C8-43CD-8BCA-8B72AC244228}" type="sibTrans" cxnId="{06185B6D-829D-4F5D-BB97-A3E73F471556}">
      <dgm:prSet/>
      <dgm:spPr/>
      <dgm:t>
        <a:bodyPr/>
        <a:lstStyle/>
        <a:p>
          <a:endParaRPr lang="en-US"/>
        </a:p>
      </dgm:t>
    </dgm:pt>
    <dgm:pt modelId="{42E3AEBF-F075-48DD-B9EA-E2ECC6AFBEF2}">
      <dgm:prSet/>
      <dgm:spPr/>
      <dgm:t>
        <a:bodyPr/>
        <a:lstStyle/>
        <a:p>
          <a:r>
            <a:rPr lang="en-US"/>
            <a:t>Holy Spirit</a:t>
          </a:r>
        </a:p>
      </dgm:t>
    </dgm:pt>
    <dgm:pt modelId="{6589F583-C245-444B-80BB-CAAC1952EFAC}" type="parTrans" cxnId="{3E0D2C71-1A75-4CF4-B4F3-3BCAB900188D}">
      <dgm:prSet/>
      <dgm:spPr/>
      <dgm:t>
        <a:bodyPr/>
        <a:lstStyle/>
        <a:p>
          <a:endParaRPr lang="en-US"/>
        </a:p>
      </dgm:t>
    </dgm:pt>
    <dgm:pt modelId="{5FFE795C-D940-48F1-88B2-7A3ACE4EBC7E}" type="sibTrans" cxnId="{3E0D2C71-1A75-4CF4-B4F3-3BCAB900188D}">
      <dgm:prSet/>
      <dgm:spPr/>
      <dgm:t>
        <a:bodyPr/>
        <a:lstStyle/>
        <a:p>
          <a:endParaRPr lang="en-US"/>
        </a:p>
      </dgm:t>
    </dgm:pt>
    <dgm:pt modelId="{47E088A5-CE0B-4635-B526-562A0C20A9E5}" type="pres">
      <dgm:prSet presAssocID="{AB41D036-027B-4DCE-B2CB-EDCE8A459058}" presName="hierChild1" presStyleCnt="0">
        <dgm:presLayoutVars>
          <dgm:chPref val="1"/>
          <dgm:dir/>
          <dgm:animOne val="branch"/>
          <dgm:animLvl val="lvl"/>
          <dgm:resizeHandles/>
        </dgm:presLayoutVars>
      </dgm:prSet>
      <dgm:spPr/>
    </dgm:pt>
    <dgm:pt modelId="{36AAE9FC-0D73-4918-923E-DA61E9593899}" type="pres">
      <dgm:prSet presAssocID="{16680033-8C7B-41B5-9042-B13267305618}" presName="hierRoot1" presStyleCnt="0"/>
      <dgm:spPr/>
    </dgm:pt>
    <dgm:pt modelId="{5F936581-9BDB-40F9-95F6-E55F33B8D9AC}" type="pres">
      <dgm:prSet presAssocID="{16680033-8C7B-41B5-9042-B13267305618}" presName="composite" presStyleCnt="0"/>
      <dgm:spPr/>
    </dgm:pt>
    <dgm:pt modelId="{917F1249-2687-48E8-8A3B-519CCC740BDD}" type="pres">
      <dgm:prSet presAssocID="{16680033-8C7B-41B5-9042-B13267305618}" presName="background" presStyleLbl="node0" presStyleIdx="0" presStyleCnt="4"/>
      <dgm:spPr/>
    </dgm:pt>
    <dgm:pt modelId="{07523A5F-3179-408E-8A1E-837EDAA5981A}" type="pres">
      <dgm:prSet presAssocID="{16680033-8C7B-41B5-9042-B13267305618}" presName="text" presStyleLbl="fgAcc0" presStyleIdx="0" presStyleCnt="4">
        <dgm:presLayoutVars>
          <dgm:chPref val="3"/>
        </dgm:presLayoutVars>
      </dgm:prSet>
      <dgm:spPr/>
    </dgm:pt>
    <dgm:pt modelId="{93A477B0-D07A-45A9-83BA-D46004B0783D}" type="pres">
      <dgm:prSet presAssocID="{16680033-8C7B-41B5-9042-B13267305618}" presName="hierChild2" presStyleCnt="0"/>
      <dgm:spPr/>
    </dgm:pt>
    <dgm:pt modelId="{64418B65-8517-4F12-B039-910E234881FF}" type="pres">
      <dgm:prSet presAssocID="{7EF731AA-0F97-42BE-8478-150CD5990C5A}" presName="hierRoot1" presStyleCnt="0"/>
      <dgm:spPr/>
    </dgm:pt>
    <dgm:pt modelId="{33D9E833-A6F7-4DC4-BE2D-5B75A81D712C}" type="pres">
      <dgm:prSet presAssocID="{7EF731AA-0F97-42BE-8478-150CD5990C5A}" presName="composite" presStyleCnt="0"/>
      <dgm:spPr/>
    </dgm:pt>
    <dgm:pt modelId="{0F66F578-129B-4D52-9E9B-A4F4EC019034}" type="pres">
      <dgm:prSet presAssocID="{7EF731AA-0F97-42BE-8478-150CD5990C5A}" presName="background" presStyleLbl="node0" presStyleIdx="1" presStyleCnt="4"/>
      <dgm:spPr/>
    </dgm:pt>
    <dgm:pt modelId="{B31E2C64-23A3-4788-8EDC-8535CEC75E28}" type="pres">
      <dgm:prSet presAssocID="{7EF731AA-0F97-42BE-8478-150CD5990C5A}" presName="text" presStyleLbl="fgAcc0" presStyleIdx="1" presStyleCnt="4">
        <dgm:presLayoutVars>
          <dgm:chPref val="3"/>
        </dgm:presLayoutVars>
      </dgm:prSet>
      <dgm:spPr/>
    </dgm:pt>
    <dgm:pt modelId="{ED431ABC-E86F-42B9-A05E-13B65E1AE43B}" type="pres">
      <dgm:prSet presAssocID="{7EF731AA-0F97-42BE-8478-150CD5990C5A}" presName="hierChild2" presStyleCnt="0"/>
      <dgm:spPr/>
    </dgm:pt>
    <dgm:pt modelId="{A0AF5F59-76D0-4A0F-8D6A-CE5F2043E87D}" type="pres">
      <dgm:prSet presAssocID="{41A3BEE1-35CE-407F-9B61-89237ADB9C06}" presName="hierRoot1" presStyleCnt="0"/>
      <dgm:spPr/>
    </dgm:pt>
    <dgm:pt modelId="{24F16439-7905-42AE-B394-5C1E2F8A257A}" type="pres">
      <dgm:prSet presAssocID="{41A3BEE1-35CE-407F-9B61-89237ADB9C06}" presName="composite" presStyleCnt="0"/>
      <dgm:spPr/>
    </dgm:pt>
    <dgm:pt modelId="{84A35584-50E5-4B69-A31D-1C75EFF3F768}" type="pres">
      <dgm:prSet presAssocID="{41A3BEE1-35CE-407F-9B61-89237ADB9C06}" presName="background" presStyleLbl="node0" presStyleIdx="2" presStyleCnt="4"/>
      <dgm:spPr/>
    </dgm:pt>
    <dgm:pt modelId="{0A552614-BCA5-4386-9EA3-3095D5866311}" type="pres">
      <dgm:prSet presAssocID="{41A3BEE1-35CE-407F-9B61-89237ADB9C06}" presName="text" presStyleLbl="fgAcc0" presStyleIdx="2" presStyleCnt="4">
        <dgm:presLayoutVars>
          <dgm:chPref val="3"/>
        </dgm:presLayoutVars>
      </dgm:prSet>
      <dgm:spPr/>
    </dgm:pt>
    <dgm:pt modelId="{4AFF2B29-B649-4187-854E-B8D84A73399D}" type="pres">
      <dgm:prSet presAssocID="{41A3BEE1-35CE-407F-9B61-89237ADB9C06}" presName="hierChild2" presStyleCnt="0"/>
      <dgm:spPr/>
    </dgm:pt>
    <dgm:pt modelId="{338B19E3-A102-4A3C-B66A-484051F02025}" type="pres">
      <dgm:prSet presAssocID="{42E3AEBF-F075-48DD-B9EA-E2ECC6AFBEF2}" presName="hierRoot1" presStyleCnt="0"/>
      <dgm:spPr/>
    </dgm:pt>
    <dgm:pt modelId="{F82F01E4-53A1-4E10-BBE9-D828E9669498}" type="pres">
      <dgm:prSet presAssocID="{42E3AEBF-F075-48DD-B9EA-E2ECC6AFBEF2}" presName="composite" presStyleCnt="0"/>
      <dgm:spPr/>
    </dgm:pt>
    <dgm:pt modelId="{EE0FCB1C-8407-48D5-962F-6C7D46AC3575}" type="pres">
      <dgm:prSet presAssocID="{42E3AEBF-F075-48DD-B9EA-E2ECC6AFBEF2}" presName="background" presStyleLbl="node0" presStyleIdx="3" presStyleCnt="4"/>
      <dgm:spPr/>
    </dgm:pt>
    <dgm:pt modelId="{C7F1F564-9CF8-4FD4-A484-3FFD9552043B}" type="pres">
      <dgm:prSet presAssocID="{42E3AEBF-F075-48DD-B9EA-E2ECC6AFBEF2}" presName="text" presStyleLbl="fgAcc0" presStyleIdx="3" presStyleCnt="4">
        <dgm:presLayoutVars>
          <dgm:chPref val="3"/>
        </dgm:presLayoutVars>
      </dgm:prSet>
      <dgm:spPr/>
    </dgm:pt>
    <dgm:pt modelId="{FC858731-9A8E-4C4B-98F4-1B88E4E148B8}" type="pres">
      <dgm:prSet presAssocID="{42E3AEBF-F075-48DD-B9EA-E2ECC6AFBEF2}" presName="hierChild2" presStyleCnt="0"/>
      <dgm:spPr/>
    </dgm:pt>
  </dgm:ptLst>
  <dgm:cxnLst>
    <dgm:cxn modelId="{C4238508-9C59-4D74-89E8-A89E437E7D99}" srcId="{AB41D036-027B-4DCE-B2CB-EDCE8A459058}" destId="{7EF731AA-0F97-42BE-8478-150CD5990C5A}" srcOrd="1" destOrd="0" parTransId="{F2C8A19B-044E-4125-81AB-967F80DFDD1B}" sibTransId="{9AE32C0C-6831-4C36-895F-69AD7C548941}"/>
    <dgm:cxn modelId="{1AD0FC43-4AEC-448A-96AE-670868316AFB}" type="presOf" srcId="{42E3AEBF-F075-48DD-B9EA-E2ECC6AFBEF2}" destId="{C7F1F564-9CF8-4FD4-A484-3FFD9552043B}" srcOrd="0" destOrd="0" presId="urn:microsoft.com/office/officeart/2005/8/layout/hierarchy1"/>
    <dgm:cxn modelId="{61FDF56A-A5D1-4B02-8DB7-3674C3399AEC}" srcId="{AB41D036-027B-4DCE-B2CB-EDCE8A459058}" destId="{16680033-8C7B-41B5-9042-B13267305618}" srcOrd="0" destOrd="0" parTransId="{3D0AB791-A613-48D4-A4FD-F3DB0F900644}" sibTransId="{DC87E1F4-4F7D-4B5E-8176-45B71933C303}"/>
    <dgm:cxn modelId="{06185B6D-829D-4F5D-BB97-A3E73F471556}" srcId="{AB41D036-027B-4DCE-B2CB-EDCE8A459058}" destId="{41A3BEE1-35CE-407F-9B61-89237ADB9C06}" srcOrd="2" destOrd="0" parTransId="{38395BF5-F443-4CB4-9671-3644D6E89BCC}" sibTransId="{64E3DBF1-37C8-43CD-8BCA-8B72AC244228}"/>
    <dgm:cxn modelId="{3E0D2C71-1A75-4CF4-B4F3-3BCAB900188D}" srcId="{AB41D036-027B-4DCE-B2CB-EDCE8A459058}" destId="{42E3AEBF-F075-48DD-B9EA-E2ECC6AFBEF2}" srcOrd="3" destOrd="0" parTransId="{6589F583-C245-444B-80BB-CAAC1952EFAC}" sibTransId="{5FFE795C-D940-48F1-88B2-7A3ACE4EBC7E}"/>
    <dgm:cxn modelId="{1021CA73-7168-4264-A7E8-2E41FE165810}" type="presOf" srcId="{16680033-8C7B-41B5-9042-B13267305618}" destId="{07523A5F-3179-408E-8A1E-837EDAA5981A}" srcOrd="0" destOrd="0" presId="urn:microsoft.com/office/officeart/2005/8/layout/hierarchy1"/>
    <dgm:cxn modelId="{89F1E3BA-A4AE-4AF8-B4A1-19E5B1DC86DD}" type="presOf" srcId="{AB41D036-027B-4DCE-B2CB-EDCE8A459058}" destId="{47E088A5-CE0B-4635-B526-562A0C20A9E5}" srcOrd="0" destOrd="0" presId="urn:microsoft.com/office/officeart/2005/8/layout/hierarchy1"/>
    <dgm:cxn modelId="{42F7CAC6-3769-46E6-819D-430B3C21268D}" type="presOf" srcId="{7EF731AA-0F97-42BE-8478-150CD5990C5A}" destId="{B31E2C64-23A3-4788-8EDC-8535CEC75E28}" srcOrd="0" destOrd="0" presId="urn:microsoft.com/office/officeart/2005/8/layout/hierarchy1"/>
    <dgm:cxn modelId="{B333DCD4-3D63-4A7A-860F-8D299673019A}" type="presOf" srcId="{41A3BEE1-35CE-407F-9B61-89237ADB9C06}" destId="{0A552614-BCA5-4386-9EA3-3095D5866311}" srcOrd="0" destOrd="0" presId="urn:microsoft.com/office/officeart/2005/8/layout/hierarchy1"/>
    <dgm:cxn modelId="{EB473D72-5A00-412E-8AA7-79ADE0EF1B4E}" type="presParOf" srcId="{47E088A5-CE0B-4635-B526-562A0C20A9E5}" destId="{36AAE9FC-0D73-4918-923E-DA61E9593899}" srcOrd="0" destOrd="0" presId="urn:microsoft.com/office/officeart/2005/8/layout/hierarchy1"/>
    <dgm:cxn modelId="{D2CDDC0A-0FF4-47D9-812A-1BED4833A7DB}" type="presParOf" srcId="{36AAE9FC-0D73-4918-923E-DA61E9593899}" destId="{5F936581-9BDB-40F9-95F6-E55F33B8D9AC}" srcOrd="0" destOrd="0" presId="urn:microsoft.com/office/officeart/2005/8/layout/hierarchy1"/>
    <dgm:cxn modelId="{47F90BEF-4320-4F4A-97EC-160EB4A4C8E2}" type="presParOf" srcId="{5F936581-9BDB-40F9-95F6-E55F33B8D9AC}" destId="{917F1249-2687-48E8-8A3B-519CCC740BDD}" srcOrd="0" destOrd="0" presId="urn:microsoft.com/office/officeart/2005/8/layout/hierarchy1"/>
    <dgm:cxn modelId="{7B45D9DB-99E0-4616-94BD-D7C7B1FFF0CB}" type="presParOf" srcId="{5F936581-9BDB-40F9-95F6-E55F33B8D9AC}" destId="{07523A5F-3179-408E-8A1E-837EDAA5981A}" srcOrd="1" destOrd="0" presId="urn:microsoft.com/office/officeart/2005/8/layout/hierarchy1"/>
    <dgm:cxn modelId="{737E37DF-F44F-49E1-9B36-63E707A260DF}" type="presParOf" srcId="{36AAE9FC-0D73-4918-923E-DA61E9593899}" destId="{93A477B0-D07A-45A9-83BA-D46004B0783D}" srcOrd="1" destOrd="0" presId="urn:microsoft.com/office/officeart/2005/8/layout/hierarchy1"/>
    <dgm:cxn modelId="{0C68E06C-EC73-450F-AF5D-CF1801B464B5}" type="presParOf" srcId="{47E088A5-CE0B-4635-B526-562A0C20A9E5}" destId="{64418B65-8517-4F12-B039-910E234881FF}" srcOrd="1" destOrd="0" presId="urn:microsoft.com/office/officeart/2005/8/layout/hierarchy1"/>
    <dgm:cxn modelId="{F0AD5E55-4495-4588-9CFD-4F58A378E0CE}" type="presParOf" srcId="{64418B65-8517-4F12-B039-910E234881FF}" destId="{33D9E833-A6F7-4DC4-BE2D-5B75A81D712C}" srcOrd="0" destOrd="0" presId="urn:microsoft.com/office/officeart/2005/8/layout/hierarchy1"/>
    <dgm:cxn modelId="{308FA960-A750-4A23-9FEA-2174A8996ACC}" type="presParOf" srcId="{33D9E833-A6F7-4DC4-BE2D-5B75A81D712C}" destId="{0F66F578-129B-4D52-9E9B-A4F4EC019034}" srcOrd="0" destOrd="0" presId="urn:microsoft.com/office/officeart/2005/8/layout/hierarchy1"/>
    <dgm:cxn modelId="{4D6B173E-3C69-4608-B083-23FFD77DBCFA}" type="presParOf" srcId="{33D9E833-A6F7-4DC4-BE2D-5B75A81D712C}" destId="{B31E2C64-23A3-4788-8EDC-8535CEC75E28}" srcOrd="1" destOrd="0" presId="urn:microsoft.com/office/officeart/2005/8/layout/hierarchy1"/>
    <dgm:cxn modelId="{51F45638-6CEE-4038-913B-9EC785F5B470}" type="presParOf" srcId="{64418B65-8517-4F12-B039-910E234881FF}" destId="{ED431ABC-E86F-42B9-A05E-13B65E1AE43B}" srcOrd="1" destOrd="0" presId="urn:microsoft.com/office/officeart/2005/8/layout/hierarchy1"/>
    <dgm:cxn modelId="{C7C5DA42-F956-4B59-8EFA-7E6DA6042474}" type="presParOf" srcId="{47E088A5-CE0B-4635-B526-562A0C20A9E5}" destId="{A0AF5F59-76D0-4A0F-8D6A-CE5F2043E87D}" srcOrd="2" destOrd="0" presId="urn:microsoft.com/office/officeart/2005/8/layout/hierarchy1"/>
    <dgm:cxn modelId="{728962C6-38A2-44C8-8215-F0C6158C782E}" type="presParOf" srcId="{A0AF5F59-76D0-4A0F-8D6A-CE5F2043E87D}" destId="{24F16439-7905-42AE-B394-5C1E2F8A257A}" srcOrd="0" destOrd="0" presId="urn:microsoft.com/office/officeart/2005/8/layout/hierarchy1"/>
    <dgm:cxn modelId="{20E37793-5A41-43B4-9D15-36451547F84A}" type="presParOf" srcId="{24F16439-7905-42AE-B394-5C1E2F8A257A}" destId="{84A35584-50E5-4B69-A31D-1C75EFF3F768}" srcOrd="0" destOrd="0" presId="urn:microsoft.com/office/officeart/2005/8/layout/hierarchy1"/>
    <dgm:cxn modelId="{50CF6610-D868-4EF3-A6EC-A280CA0B5071}" type="presParOf" srcId="{24F16439-7905-42AE-B394-5C1E2F8A257A}" destId="{0A552614-BCA5-4386-9EA3-3095D5866311}" srcOrd="1" destOrd="0" presId="urn:microsoft.com/office/officeart/2005/8/layout/hierarchy1"/>
    <dgm:cxn modelId="{F34089A0-E0F2-4A77-8199-DF959E1C3C7F}" type="presParOf" srcId="{A0AF5F59-76D0-4A0F-8D6A-CE5F2043E87D}" destId="{4AFF2B29-B649-4187-854E-B8D84A73399D}" srcOrd="1" destOrd="0" presId="urn:microsoft.com/office/officeart/2005/8/layout/hierarchy1"/>
    <dgm:cxn modelId="{B637AB72-27E9-4C09-8379-22F1A14E3225}" type="presParOf" srcId="{47E088A5-CE0B-4635-B526-562A0C20A9E5}" destId="{338B19E3-A102-4A3C-B66A-484051F02025}" srcOrd="3" destOrd="0" presId="urn:microsoft.com/office/officeart/2005/8/layout/hierarchy1"/>
    <dgm:cxn modelId="{AC80DEFD-E62A-4E4D-B94C-9AAB8075C5C3}" type="presParOf" srcId="{338B19E3-A102-4A3C-B66A-484051F02025}" destId="{F82F01E4-53A1-4E10-BBE9-D828E9669498}" srcOrd="0" destOrd="0" presId="urn:microsoft.com/office/officeart/2005/8/layout/hierarchy1"/>
    <dgm:cxn modelId="{02734474-F8CE-407D-A0F1-5247A10CE02C}" type="presParOf" srcId="{F82F01E4-53A1-4E10-BBE9-D828E9669498}" destId="{EE0FCB1C-8407-48D5-962F-6C7D46AC3575}" srcOrd="0" destOrd="0" presId="urn:microsoft.com/office/officeart/2005/8/layout/hierarchy1"/>
    <dgm:cxn modelId="{BC13152F-4BEA-4F42-904B-F1FEB5242818}" type="presParOf" srcId="{F82F01E4-53A1-4E10-BBE9-D828E9669498}" destId="{C7F1F564-9CF8-4FD4-A484-3FFD9552043B}" srcOrd="1" destOrd="0" presId="urn:microsoft.com/office/officeart/2005/8/layout/hierarchy1"/>
    <dgm:cxn modelId="{6C7E8456-F1B6-472A-8F70-460079E07C29}" type="presParOf" srcId="{338B19E3-A102-4A3C-B66A-484051F02025}" destId="{FC858731-9A8E-4C4B-98F4-1B88E4E148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F1249-2687-48E8-8A3B-519CCC740BDD}">
      <dsp:nvSpPr>
        <dsp:cNvPr id="0" name=""/>
        <dsp:cNvSpPr/>
      </dsp:nvSpPr>
      <dsp:spPr>
        <a:xfrm>
          <a:off x="3040" y="801093"/>
          <a:ext cx="2170958" cy="13785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523A5F-3179-408E-8A1E-837EDAA5981A}">
      <dsp:nvSpPr>
        <dsp:cNvPr id="0" name=""/>
        <dsp:cNvSpPr/>
      </dsp:nvSpPr>
      <dsp:spPr>
        <a:xfrm>
          <a:off x="244258" y="1030249"/>
          <a:ext cx="2170958" cy="13785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Bar-Jesus</a:t>
          </a:r>
        </a:p>
        <a:p>
          <a:pPr marL="0" lvl="0" indent="0" algn="ctr" defTabSz="1155700">
            <a:lnSpc>
              <a:spcPct val="90000"/>
            </a:lnSpc>
            <a:spcBef>
              <a:spcPct val="0"/>
            </a:spcBef>
            <a:spcAft>
              <a:spcPct val="35000"/>
            </a:spcAft>
            <a:buNone/>
          </a:pPr>
          <a:r>
            <a:rPr lang="en-US" sz="2600" kern="1200" dirty="0"/>
            <a:t>= </a:t>
          </a:r>
          <a:r>
            <a:rPr lang="en-US" sz="2600" kern="1200" dirty="0" err="1"/>
            <a:t>Elymas</a:t>
          </a:r>
          <a:r>
            <a:rPr lang="en-US" sz="2600" kern="1200" dirty="0"/>
            <a:t>              </a:t>
          </a:r>
        </a:p>
      </dsp:txBody>
      <dsp:txXfrm>
        <a:off x="284635" y="1070626"/>
        <a:ext cx="2090204" cy="1297804"/>
      </dsp:txXfrm>
    </dsp:sp>
    <dsp:sp modelId="{0F66F578-129B-4D52-9E9B-A4F4EC019034}">
      <dsp:nvSpPr>
        <dsp:cNvPr id="0" name=""/>
        <dsp:cNvSpPr/>
      </dsp:nvSpPr>
      <dsp:spPr>
        <a:xfrm>
          <a:off x="2656434" y="801093"/>
          <a:ext cx="2170958" cy="13785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1E2C64-23A3-4788-8EDC-8535CEC75E28}">
      <dsp:nvSpPr>
        <dsp:cNvPr id="0" name=""/>
        <dsp:cNvSpPr/>
      </dsp:nvSpPr>
      <dsp:spPr>
        <a:xfrm>
          <a:off x="2897652" y="1030249"/>
          <a:ext cx="2170958" cy="13785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Proconsul  = </a:t>
          </a:r>
          <a:r>
            <a:rPr lang="en-US" sz="2600" kern="1200" dirty="0" err="1"/>
            <a:t>Sergius</a:t>
          </a:r>
          <a:r>
            <a:rPr lang="en-US" sz="2600" kern="1200" dirty="0"/>
            <a:t> Paulus                </a:t>
          </a:r>
        </a:p>
      </dsp:txBody>
      <dsp:txXfrm>
        <a:off x="2938029" y="1070626"/>
        <a:ext cx="2090204" cy="1297804"/>
      </dsp:txXfrm>
    </dsp:sp>
    <dsp:sp modelId="{84A35584-50E5-4B69-A31D-1C75EFF3F768}">
      <dsp:nvSpPr>
        <dsp:cNvPr id="0" name=""/>
        <dsp:cNvSpPr/>
      </dsp:nvSpPr>
      <dsp:spPr>
        <a:xfrm>
          <a:off x="5309828" y="801093"/>
          <a:ext cx="2170958" cy="13785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552614-BCA5-4386-9EA3-3095D5866311}">
      <dsp:nvSpPr>
        <dsp:cNvPr id="0" name=""/>
        <dsp:cNvSpPr/>
      </dsp:nvSpPr>
      <dsp:spPr>
        <a:xfrm>
          <a:off x="5551046" y="1030249"/>
          <a:ext cx="2170958" cy="13785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Barnabas and Saul                         </a:t>
          </a:r>
        </a:p>
      </dsp:txBody>
      <dsp:txXfrm>
        <a:off x="5591423" y="1070626"/>
        <a:ext cx="2090204" cy="1297804"/>
      </dsp:txXfrm>
    </dsp:sp>
    <dsp:sp modelId="{EE0FCB1C-8407-48D5-962F-6C7D46AC3575}">
      <dsp:nvSpPr>
        <dsp:cNvPr id="0" name=""/>
        <dsp:cNvSpPr/>
      </dsp:nvSpPr>
      <dsp:spPr>
        <a:xfrm>
          <a:off x="7963222" y="801093"/>
          <a:ext cx="2170958" cy="13785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1F564-9CF8-4FD4-A484-3FFD9552043B}">
      <dsp:nvSpPr>
        <dsp:cNvPr id="0" name=""/>
        <dsp:cNvSpPr/>
      </dsp:nvSpPr>
      <dsp:spPr>
        <a:xfrm>
          <a:off x="8204440" y="1030249"/>
          <a:ext cx="2170958" cy="13785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Holy Spirit</a:t>
          </a:r>
        </a:p>
      </dsp:txBody>
      <dsp:txXfrm>
        <a:off x="8244817" y="1070626"/>
        <a:ext cx="2090204" cy="129780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09DFA-1930-4E77-80C8-0D297E120418}" type="datetimeFigureOut">
              <a:rPr lang="en-GB" smtClean="0"/>
              <a:t>30/11/2024</a:t>
            </a:fld>
            <a:endParaRPr lang="en-GB"/>
          </a:p>
        </p:txBody>
      </p:sp>
      <p:sp>
        <p:nvSpPr>
          <p:cNvPr id="4" name="Slide Image Placeholder 3"/>
          <p:cNvSpPr>
            <a:spLocks noGrp="1" noRot="1" noChangeAspect="1"/>
          </p:cNvSpPr>
          <p:nvPr>
            <p:ph type="sldImg" idx="2"/>
          </p:nvPr>
        </p:nvSpPr>
        <p:spPr>
          <a:xfrm>
            <a:off x="685007" y="458788"/>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299774" y="3657599"/>
            <a:ext cx="6405826" cy="5294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31F275-2AC7-43B4-9671-2C438325A1CD}" type="slidenum">
              <a:rPr lang="en-GB" smtClean="0"/>
              <a:t>‹#›</a:t>
            </a:fld>
            <a:endParaRPr lang="en-GB"/>
          </a:p>
        </p:txBody>
      </p:sp>
    </p:spTree>
    <p:extLst>
      <p:ext uri="{BB962C8B-B14F-4D97-AF65-F5344CB8AC3E}">
        <p14:creationId xmlns:p14="http://schemas.microsoft.com/office/powerpoint/2010/main" val="4293537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sv.org/verses/Acts%2011%3A19%E2%80%9320/"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esv.org/verses/Acts%2013/"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ref.ly/Heb%2013.7;esv?t=biblia"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ref.ly/Hebrews%2013.17;esv?t=bibli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biblegateway.com/passage/?search=acts%2013&amp;version=NIV#fen-NIV-27381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biblegateway.com/passage/?search=acts%2013&amp;version=NIV#fen-NIV-27396b"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www.biblegateway.com/passage/?search=acts%2013&amp;version=NIV#fen-NIV-27410h" TargetMode="External"/><Relationship Id="rId3" Type="http://schemas.openxmlformats.org/officeDocument/2006/relationships/hyperlink" Target="https://www.biblegateway.com/passage/?search=acts%2013&amp;version=NIV#fen-NIV-27397c" TargetMode="External"/><Relationship Id="rId7" Type="http://schemas.openxmlformats.org/officeDocument/2006/relationships/hyperlink" Target="https://www.biblegateway.com/passage/?search=acts%2013&amp;version=NIV#fen-NIV-27410g"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biblegateway.com/passage/?search=acts%2013&amp;version=NIV#fen-NIV-27410f" TargetMode="External"/><Relationship Id="rId5" Type="http://schemas.openxmlformats.org/officeDocument/2006/relationships/hyperlink" Target="https://www.biblegateway.com/passage/?search=acts%2013&amp;version=NIV#fen-NIV-27404e" TargetMode="External"/><Relationship Id="rId4" Type="http://schemas.openxmlformats.org/officeDocument/2006/relationships/hyperlink" Target="https://www.biblegateway.com/passage/?search=acts%2013&amp;version=NIV#fen-NIV-27398d"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0" dirty="0">
                <a:solidFill>
                  <a:srgbClr val="000000"/>
                </a:solidFill>
                <a:effectLst/>
                <a:latin typeface="system-ui"/>
              </a:rPr>
              <a:t>In the Blues brothers the heroes of the story are trying to save the orphanage where they grew up. And get their band back together.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0" dirty="0">
                <a:solidFill>
                  <a:srgbClr val="000000"/>
                </a:solidFill>
                <a:effectLst/>
                <a:latin typeface="system-ui"/>
              </a:rPr>
              <a:t>AD 33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0" dirty="0">
                <a:solidFill>
                  <a:srgbClr val="000000"/>
                </a:solidFill>
                <a:effectLst/>
                <a:latin typeface="system-ui"/>
              </a:rPr>
              <a:t>Acts 1 8 </a:t>
            </a:r>
            <a:r>
              <a:rPr lang="en-GB" b="0" i="0" dirty="0">
                <a:solidFill>
                  <a:srgbClr val="000000"/>
                </a:solidFill>
                <a:effectLst/>
                <a:latin typeface="system-ui"/>
              </a:rPr>
              <a:t>But you will receive power when the Holy Spirit comes on you; and you will be my witnesses in Jerusalem, and in all Judea and Samaria, and to the ends of the earth.”</a:t>
            </a:r>
            <a:endParaRPr lang="en-GB" b="1" i="0" baseline="3000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2024 – we’re still on that mission from God – Say to one another – we’re on a mission from God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baseline="3000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baseline="3000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0" dirty="0">
                <a:solidFill>
                  <a:srgbClr val="000000"/>
                </a:solidFill>
                <a:effectLst/>
                <a:latin typeface="system-ui"/>
              </a:rPr>
              <a:t>34 AD Stephen killed (approved by Saul)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baseline="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30000" dirty="0">
                <a:solidFill>
                  <a:srgbClr val="000000"/>
                </a:solidFill>
                <a:effectLst/>
                <a:latin typeface="system-ui"/>
              </a:rPr>
              <a:t> 19 </a:t>
            </a:r>
            <a:r>
              <a:rPr lang="en-GB" b="0" i="0" dirty="0">
                <a:solidFill>
                  <a:srgbClr val="000000"/>
                </a:solidFill>
                <a:effectLst/>
                <a:latin typeface="system-ui"/>
              </a:rPr>
              <a:t>Now those who had been scattered by the persecution that broke out when Stephen was killed </a:t>
            </a:r>
            <a:r>
              <a:rPr lang="en-GB" b="0" i="0" dirty="0" err="1">
                <a:solidFill>
                  <a:srgbClr val="000000"/>
                </a:solidFill>
                <a:effectLst/>
                <a:latin typeface="system-ui"/>
              </a:rPr>
              <a:t>traveled</a:t>
            </a:r>
            <a:r>
              <a:rPr lang="en-GB" b="0" i="0" dirty="0">
                <a:solidFill>
                  <a:srgbClr val="000000"/>
                </a:solidFill>
                <a:effectLst/>
                <a:latin typeface="system-ui"/>
              </a:rPr>
              <a:t> as far as Phoenicia, Cyprus and Antioch, spreading the word only among Jews. </a:t>
            </a:r>
            <a:r>
              <a:rPr lang="en-GB" b="1" i="0" baseline="30000" dirty="0">
                <a:solidFill>
                  <a:srgbClr val="000000"/>
                </a:solidFill>
                <a:effectLst/>
                <a:latin typeface="system-ui"/>
              </a:rPr>
              <a:t>20 </a:t>
            </a:r>
            <a:r>
              <a:rPr lang="en-GB" b="0" i="0" dirty="0">
                <a:solidFill>
                  <a:srgbClr val="000000"/>
                </a:solidFill>
                <a:effectLst/>
                <a:latin typeface="system-ui"/>
              </a:rPr>
              <a:t>Some of them, however, men from Cyprus and Cyrene, went to Antioch and began to speak to Greeks also, telling them the good news about the Lord Jesus. </a:t>
            </a:r>
            <a:r>
              <a:rPr lang="en-GB" b="1" i="0" baseline="30000" dirty="0">
                <a:solidFill>
                  <a:srgbClr val="000000"/>
                </a:solidFill>
                <a:effectLst/>
                <a:latin typeface="system-ui"/>
              </a:rPr>
              <a:t>21 </a:t>
            </a:r>
            <a:r>
              <a:rPr lang="en-GB" b="0" i="0" dirty="0">
                <a:solidFill>
                  <a:srgbClr val="000000"/>
                </a:solidFill>
                <a:effectLst/>
                <a:latin typeface="system-ui"/>
              </a:rPr>
              <a:t>The Lord’s hand was with them, and a great number of people believed and turned to the Lord.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system-ui"/>
              </a:rPr>
              <a:t>We pick up the story in 46AD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baseline="3000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baseline="30000" dirty="0">
              <a:solidFill>
                <a:srgbClr val="000000"/>
              </a:solidFill>
              <a:effectLst/>
              <a:latin typeface="system-ui"/>
            </a:endParaRPr>
          </a:p>
        </p:txBody>
      </p:sp>
      <p:sp>
        <p:nvSpPr>
          <p:cNvPr id="4" name="Slide Number Placeholder 3"/>
          <p:cNvSpPr>
            <a:spLocks noGrp="1"/>
          </p:cNvSpPr>
          <p:nvPr>
            <p:ph type="sldNum" sz="quarter" idx="5"/>
          </p:nvPr>
        </p:nvSpPr>
        <p:spPr/>
        <p:txBody>
          <a:bodyPr/>
          <a:lstStyle/>
          <a:p>
            <a:fld id="{BF31F275-2AC7-43B4-9671-2C438325A1CD}" type="slidenum">
              <a:rPr lang="en-GB" smtClean="0"/>
              <a:t>1</a:t>
            </a:fld>
            <a:endParaRPr lang="en-GB"/>
          </a:p>
        </p:txBody>
      </p:sp>
    </p:spTree>
    <p:extLst>
      <p:ext uri="{BB962C8B-B14F-4D97-AF65-F5344CB8AC3E}">
        <p14:creationId xmlns:p14="http://schemas.microsoft.com/office/powerpoint/2010/main" val="2527658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2</a:t>
            </a:fld>
            <a:endParaRPr lang="en-GB"/>
          </a:p>
        </p:txBody>
      </p:sp>
    </p:spTree>
    <p:extLst>
      <p:ext uri="{BB962C8B-B14F-4D97-AF65-F5344CB8AC3E}">
        <p14:creationId xmlns:p14="http://schemas.microsoft.com/office/powerpoint/2010/main" val="698443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r>
              <a:rPr lang="en-GB" dirty="0"/>
              <a:t>Full of all kinds of people, joined together by God (v1)</a:t>
            </a:r>
          </a:p>
          <a:p>
            <a:pPr lvl="1"/>
            <a:r>
              <a:rPr lang="en-GB" b="0" i="0" dirty="0">
                <a:solidFill>
                  <a:srgbClr val="121212"/>
                </a:solidFill>
                <a:effectLst/>
                <a:latin typeface="Inter"/>
              </a:rPr>
              <a:t>Barnabas, Simeon called Niger, Lucius of Cyrene, </a:t>
            </a:r>
          </a:p>
          <a:p>
            <a:pPr lvl="1"/>
            <a:r>
              <a:rPr lang="en-GB" b="0" i="0" dirty="0">
                <a:solidFill>
                  <a:srgbClr val="121212"/>
                </a:solidFill>
                <a:effectLst/>
                <a:latin typeface="Inter"/>
              </a:rPr>
              <a:t>Manaen </a:t>
            </a:r>
            <a:r>
              <a:rPr lang="en-GB" b="0" i="1" dirty="0">
                <a:solidFill>
                  <a:srgbClr val="121212"/>
                </a:solidFill>
                <a:effectLst/>
                <a:latin typeface="Inter"/>
              </a:rPr>
              <a:t>(who had been brought up with Herod the tetrarch) </a:t>
            </a:r>
          </a:p>
          <a:p>
            <a:pPr lvl="1"/>
            <a:r>
              <a:rPr lang="en-GB" b="0" i="0" dirty="0">
                <a:solidFill>
                  <a:srgbClr val="121212"/>
                </a:solidFill>
                <a:effectLst/>
                <a:latin typeface="Inter"/>
              </a:rPr>
              <a:t>and Saul</a:t>
            </a:r>
            <a:endParaRPr lang="en-GB" dirty="0"/>
          </a:p>
          <a:p>
            <a:r>
              <a:rPr lang="en-GB" dirty="0"/>
              <a:t>Together</a:t>
            </a:r>
          </a:p>
          <a:p>
            <a:r>
              <a:rPr lang="en-GB" dirty="0"/>
              <a:t>Worshipping the Lord and fasting (v2)</a:t>
            </a:r>
          </a:p>
          <a:p>
            <a:r>
              <a:rPr lang="en-US" dirty="0"/>
              <a:t>L</a:t>
            </a:r>
            <a:r>
              <a:rPr lang="en-GB" dirty="0" err="1"/>
              <a:t>aying</a:t>
            </a:r>
            <a:r>
              <a:rPr lang="en-GB" dirty="0"/>
              <a:t> on hands, praying sending (v3)</a:t>
            </a:r>
          </a:p>
          <a:p>
            <a:pPr algn="l">
              <a:spcAft>
                <a:spcPts val="1800"/>
              </a:spcAft>
            </a:pPr>
            <a:endParaRPr lang="en-GB" b="0" i="0" dirty="0">
              <a:solidFill>
                <a:srgbClr val="272727"/>
              </a:solidFill>
              <a:effectLst/>
              <a:latin typeface="Charter"/>
            </a:endParaRPr>
          </a:p>
          <a:p>
            <a:pPr algn="l">
              <a:spcAft>
                <a:spcPts val="1800"/>
              </a:spcAft>
            </a:pPr>
            <a:r>
              <a:rPr lang="en-GB" b="0" i="0" dirty="0">
                <a:solidFill>
                  <a:srgbClr val="272727"/>
                </a:solidFill>
                <a:effectLst/>
                <a:latin typeface="Charter"/>
              </a:rPr>
              <a:t>Fourteen years pass between </a:t>
            </a:r>
            <a:r>
              <a:rPr lang="en-GB" b="0" i="0" u="sng" dirty="0">
                <a:solidFill>
                  <a:srgbClr val="72ABBF"/>
                </a:solidFill>
                <a:effectLst/>
                <a:latin typeface="Charter"/>
                <a:hlinkClick r:id="rId3"/>
              </a:rPr>
              <a:t>Acts 11:19–20</a:t>
            </a:r>
            <a:r>
              <a:rPr lang="en-GB" b="0" i="0" dirty="0">
                <a:solidFill>
                  <a:srgbClr val="272727"/>
                </a:solidFill>
                <a:effectLst/>
                <a:latin typeface="Charter"/>
              </a:rPr>
              <a:t> and </a:t>
            </a:r>
            <a:r>
              <a:rPr lang="en-GB" b="0" i="0" u="sng" dirty="0">
                <a:solidFill>
                  <a:srgbClr val="72ABBF"/>
                </a:solidFill>
                <a:effectLst/>
                <a:latin typeface="Charter"/>
                <a:hlinkClick r:id="rId4"/>
              </a:rPr>
              <a:t>Acts 13</a:t>
            </a:r>
            <a:r>
              <a:rPr lang="en-GB" b="0" i="0" dirty="0">
                <a:solidFill>
                  <a:srgbClr val="272727"/>
                </a:solidFill>
                <a:effectLst/>
                <a:latin typeface="Charter"/>
              </a:rPr>
              <a:t>. But follow the story closely. The gospel starts in Jerusalem. Believers end up in Antioch, due to persecution from Saul. The Antioch church grows. Gentiles are coming to faith. Barnabas travels there to help and recruits Saul—the cause of believers being there in the first place. And now that church, founded by those whom Saul persecuted, sends him out as its missionary. </a:t>
            </a:r>
          </a:p>
          <a:p>
            <a:pPr algn="l">
              <a:spcAft>
                <a:spcPts val="1800"/>
              </a:spcAft>
            </a:pPr>
            <a:r>
              <a:rPr lang="en-GB" b="0" i="0" dirty="0">
                <a:solidFill>
                  <a:srgbClr val="272727"/>
                </a:solidFill>
                <a:effectLst/>
                <a:latin typeface="Charter"/>
              </a:rPr>
              <a:t>The church in Antioch, founded by those whom Saul persecuted, sends </a:t>
            </a:r>
            <a:r>
              <a:rPr lang="en-GB" b="0" i="1" dirty="0">
                <a:solidFill>
                  <a:srgbClr val="272727"/>
                </a:solidFill>
                <a:effectLst/>
                <a:latin typeface="Charter"/>
              </a:rPr>
              <a:t>him</a:t>
            </a:r>
            <a:r>
              <a:rPr lang="en-GB" b="0" i="0" dirty="0">
                <a:solidFill>
                  <a:srgbClr val="272727"/>
                </a:solidFill>
                <a:effectLst/>
                <a:latin typeface="Charter"/>
              </a:rPr>
              <a:t> out as its missionary.</a:t>
            </a:r>
          </a:p>
          <a:p>
            <a:pPr algn="l">
              <a:spcAft>
                <a:spcPts val="1800"/>
              </a:spcAft>
            </a:pPr>
            <a:r>
              <a:rPr lang="en-GB" b="0" i="0" dirty="0">
                <a:solidFill>
                  <a:srgbClr val="272727"/>
                </a:solidFill>
                <a:effectLst/>
                <a:latin typeface="Charter"/>
              </a:rPr>
              <a:t>It hasn’t even been that long. Some of the believers laying hands on Saul would’ve been those who were forced to move because of him. Some of them would have known Stephen. But the gospel had so transformed them that they were able to learn from him for a year and then send him out with their blessing.</a:t>
            </a:r>
          </a:p>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3</a:t>
            </a:fld>
            <a:endParaRPr lang="en-GB"/>
          </a:p>
        </p:txBody>
      </p:sp>
    </p:spTree>
    <p:extLst>
      <p:ext uri="{BB962C8B-B14F-4D97-AF65-F5344CB8AC3E}">
        <p14:creationId xmlns:p14="http://schemas.microsoft.com/office/powerpoint/2010/main" val="22286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 operation of prophecy differs in the Old and New Testaments.  In the Old Testament we see individuals who God appointed as prophets to the nations of Israel and Judah.  There are some instances of others prophesying but primarily the gift was reserved for </a:t>
            </a:r>
            <a:r>
              <a:rPr lang="en-US" sz="1200" b="0" i="0" u="sng" kern="1200" dirty="0">
                <a:solidFill>
                  <a:schemeClr val="tx1"/>
                </a:solidFill>
                <a:effectLst/>
                <a:latin typeface="+mn-lt"/>
                <a:ea typeface="+mn-ea"/>
                <a:cs typeface="+mn-cs"/>
              </a:rPr>
              <a:t>individuals</a:t>
            </a:r>
            <a:r>
              <a:rPr lang="en-US" sz="1200" b="0" i="0" kern="1200" dirty="0">
                <a:solidFill>
                  <a:schemeClr val="tx1"/>
                </a:solidFill>
                <a:effectLst/>
                <a:latin typeface="+mn-lt"/>
                <a:ea typeface="+mn-ea"/>
                <a:cs typeface="+mn-cs"/>
              </a:rPr>
              <a:t>. This changes significantly with the arrival of Christ and the out-pouring of the Holy Spirit, </a:t>
            </a:r>
            <a:r>
              <a:rPr lang="en-US" sz="1200" b="0" i="0" u="sng" kern="1200" dirty="0">
                <a:solidFill>
                  <a:schemeClr val="tx1"/>
                </a:solidFill>
                <a:effectLst/>
                <a:latin typeface="+mn-lt"/>
                <a:ea typeface="+mn-ea"/>
                <a:cs typeface="+mn-cs"/>
              </a:rPr>
              <a:t>available to all believers</a:t>
            </a:r>
            <a:r>
              <a:rPr lang="en-US" sz="1200" b="0" i="0" kern="1200" dirty="0">
                <a:solidFill>
                  <a:schemeClr val="tx1"/>
                </a:solidFill>
                <a:effectLst/>
                <a:latin typeface="+mn-lt"/>
                <a:ea typeface="+mn-ea"/>
                <a:cs typeface="+mn-cs"/>
              </a:rPr>
              <a:t>.  Paul made it clear in 1 Cor. 14 that </a:t>
            </a:r>
            <a:r>
              <a:rPr lang="en-US" sz="1200" b="0" i="1" kern="1200" dirty="0">
                <a:solidFill>
                  <a:schemeClr val="tx1"/>
                </a:solidFill>
                <a:effectLst/>
                <a:latin typeface="+mn-lt"/>
                <a:ea typeface="+mn-ea"/>
                <a:cs typeface="+mn-cs"/>
              </a:rPr>
              <a:t>all</a:t>
            </a:r>
            <a:r>
              <a:rPr lang="en-US" sz="1200" b="0" i="0" kern="1200" dirty="0">
                <a:solidFill>
                  <a:schemeClr val="tx1"/>
                </a:solidFill>
                <a:effectLst/>
                <a:latin typeface="+mn-lt"/>
                <a:ea typeface="+mn-ea"/>
                <a:cs typeface="+mn-cs"/>
              </a:rPr>
              <a:t> may prophesy and encouraged believers to eagerly desire the gift.  He identifies the purpose of prophecy as being to strengthen, to encourage, to comfort and to build up one another.  These are all the functions of prophecy by members of the body.  1Cor 14:3. </a:t>
            </a:r>
          </a:p>
          <a:p>
            <a:pPr rtl="0" fontAlgn="base"/>
            <a:r>
              <a:rPr lang="en-US" sz="1200" b="0" i="0" u="sng" kern="1200" dirty="0">
                <a:solidFill>
                  <a:schemeClr val="tx1"/>
                </a:solidFill>
                <a:effectLst/>
                <a:latin typeface="+mn-lt"/>
                <a:ea typeface="+mn-ea"/>
                <a:cs typeface="+mn-cs"/>
              </a:rPr>
              <a:t> Prophecy is essentially tuning in to what God thinks and is saying about a given situation and sharing that with others around you.  It doesn’t have to be confined to a meeting context and indeed in these days we should expect to see God showing us more of His thoughts about the day-to-day situations we find ourselves in. </a:t>
            </a:r>
          </a:p>
          <a:p>
            <a:pPr rtl="0" fontAlgn="base"/>
            <a:r>
              <a:rPr lang="en-US" sz="1200" b="0" i="0" kern="1200" dirty="0">
                <a:solidFill>
                  <a:schemeClr val="tx1"/>
                </a:solidFill>
                <a:effectLst/>
                <a:latin typeface="+mn-lt"/>
                <a:ea typeface="+mn-ea"/>
                <a:cs typeface="+mn-cs"/>
              </a:rPr>
              <a:t> </a:t>
            </a:r>
          </a:p>
          <a:p>
            <a:pPr rtl="0" fontAlgn="base"/>
            <a:r>
              <a:rPr lang="en-US" sz="1200" b="0" i="1" kern="1200" dirty="0">
                <a:solidFill>
                  <a:schemeClr val="tx1"/>
                </a:solidFill>
                <a:effectLst/>
                <a:latin typeface="+mn-lt"/>
                <a:ea typeface="+mn-ea"/>
                <a:cs typeface="+mn-cs"/>
              </a:rPr>
              <a:t>Amos 3:7 </a:t>
            </a:r>
            <a:r>
              <a:rPr lang="en-US" sz="1200" b="0" i="0" kern="1200" dirty="0">
                <a:solidFill>
                  <a:schemeClr val="tx1"/>
                </a:solidFill>
                <a:effectLst/>
                <a:latin typeface="+mn-lt"/>
                <a:ea typeface="+mn-ea"/>
                <a:cs typeface="+mn-cs"/>
              </a:rPr>
              <a:t>Surely the Lord God does nothing unless he reveals his secrets to his servants the prophets </a:t>
            </a:r>
          </a:p>
          <a:p>
            <a:pPr rtl="0" fontAlgn="base"/>
            <a:r>
              <a:rPr lang="en-US" sz="1200" b="0" i="0" u="sng" kern="1200" dirty="0">
                <a:solidFill>
                  <a:schemeClr val="tx1"/>
                </a:solidFill>
                <a:effectLst/>
                <a:latin typeface="+mn-lt"/>
                <a:ea typeface="+mn-ea"/>
                <a:cs typeface="+mn-cs"/>
              </a:rPr>
              <a:t> How much of what God does is outside of this?  Nothing means nothing. God is looking for a prophetic people to download his intentions and purposes to.  He could act sovereignly but he chooses to do so through us!   </a:t>
            </a:r>
          </a:p>
          <a:p>
            <a:pPr rtl="0" fontAlgn="base"/>
            <a:r>
              <a:rPr lang="en-US" sz="1200" b="0" i="0" kern="1200" dirty="0">
                <a:solidFill>
                  <a:schemeClr val="tx1"/>
                </a:solidFill>
                <a:effectLst/>
                <a:latin typeface="+mn-lt"/>
                <a:ea typeface="+mn-ea"/>
                <a:cs typeface="+mn-cs"/>
              </a:rPr>
              <a:t>We are co-workers with Christ 2 Cor 6:1 this is an incredible privilege but also responsibility.  Word from which we get synergy. Changes our expectation of what we can do in life.    </a:t>
            </a:r>
          </a:p>
          <a:p>
            <a:pPr rtl="0" fontAlgn="base"/>
            <a:r>
              <a:rPr lang="en-US" sz="1200" b="0" i="0" kern="1200" dirty="0">
                <a:solidFill>
                  <a:schemeClr val="tx1"/>
                </a:solidFill>
                <a:effectLst/>
                <a:latin typeface="+mn-lt"/>
                <a:ea typeface="+mn-ea"/>
                <a:cs typeface="+mn-cs"/>
              </a:rPr>
              <a:t> Hearing God is crucial in the prophetic process. </a:t>
            </a:r>
            <a:r>
              <a:rPr lang="en-US" sz="1200" b="0" i="1" kern="1200" dirty="0">
                <a:solidFill>
                  <a:schemeClr val="tx1"/>
                </a:solidFill>
                <a:effectLst/>
                <a:latin typeface="+mn-lt"/>
                <a:ea typeface="+mn-ea"/>
                <a:cs typeface="+mn-cs"/>
              </a:rPr>
              <a:t>John 10:27</a:t>
            </a:r>
            <a:r>
              <a:rPr lang="en-US" sz="1200" b="0" i="0" kern="1200" dirty="0">
                <a:solidFill>
                  <a:schemeClr val="tx1"/>
                </a:solidFill>
                <a:effectLst/>
                <a:latin typeface="+mn-lt"/>
                <a:ea typeface="+mn-ea"/>
                <a:cs typeface="+mn-cs"/>
              </a:rPr>
              <a:t> affirms that the sheep know the shepherd’s voice. Confusion and unclear communication is not our destiny.  We were born with the ability to hear God.   </a:t>
            </a:r>
          </a:p>
          <a:p>
            <a:pPr rtl="0" fontAlgn="base"/>
            <a:r>
              <a:rPr lang="en-US" sz="1200" b="0" i="0" kern="1200" dirty="0">
                <a:solidFill>
                  <a:schemeClr val="tx1"/>
                </a:solidFill>
                <a:effectLst/>
                <a:latin typeface="+mn-lt"/>
                <a:ea typeface="+mn-ea"/>
                <a:cs typeface="+mn-cs"/>
              </a:rPr>
              <a:t> We need to be in a position where we can tune in to what God is saying now.  Hearing God is about heart position not about a technical action.   </a:t>
            </a:r>
          </a:p>
          <a:p>
            <a:pPr rtl="0" fontAlgn="base"/>
            <a:r>
              <a:rPr lang="en-US" sz="1200" b="0" i="0" kern="1200" dirty="0">
                <a:solidFill>
                  <a:schemeClr val="tx1"/>
                </a:solidFill>
                <a:effectLst/>
                <a:latin typeface="+mn-lt"/>
                <a:ea typeface="+mn-ea"/>
                <a:cs typeface="+mn-cs"/>
              </a:rPr>
              <a:t>It will affect our expectations and our attitude and ultimately our effectiveness </a:t>
            </a:r>
          </a:p>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4</a:t>
            </a:fld>
            <a:endParaRPr lang="en-GB"/>
          </a:p>
        </p:txBody>
      </p:sp>
    </p:spTree>
    <p:extLst>
      <p:ext uri="{BB962C8B-B14F-4D97-AF65-F5344CB8AC3E}">
        <p14:creationId xmlns:p14="http://schemas.microsoft.com/office/powerpoint/2010/main" val="2658910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r>
              <a:rPr lang="en-GB" dirty="0"/>
              <a:t>https://www.desiringgod.org/articles/the-laying-on-of-hands </a:t>
            </a:r>
          </a:p>
          <a:p>
            <a:endParaRPr lang="en-GB" dirty="0"/>
          </a:p>
          <a:p>
            <a:r>
              <a:rPr lang="en-GB" b="1" i="1" baseline="30000" dirty="0">
                <a:solidFill>
                  <a:srgbClr val="000000"/>
                </a:solidFill>
                <a:effectLst/>
                <a:latin typeface="system-ui"/>
              </a:rPr>
              <a:t>Mark 16 17 </a:t>
            </a:r>
            <a:r>
              <a:rPr lang="en-GB" b="0" i="1" dirty="0">
                <a:solidFill>
                  <a:srgbClr val="000000"/>
                </a:solidFill>
                <a:effectLst/>
                <a:latin typeface="system-ui"/>
              </a:rPr>
              <a:t>And these signs</a:t>
            </a:r>
            <a:r>
              <a:rPr lang="en-GB" b="0" i="0" dirty="0">
                <a:solidFill>
                  <a:srgbClr val="000000"/>
                </a:solidFill>
                <a:effectLst/>
                <a:latin typeface="system-ui"/>
              </a:rPr>
              <a:t> </a:t>
            </a:r>
            <a:r>
              <a:rPr lang="en-GB" b="0" i="1" dirty="0">
                <a:solidFill>
                  <a:srgbClr val="000000"/>
                </a:solidFill>
                <a:effectLst/>
                <a:latin typeface="system-ui"/>
              </a:rPr>
              <a:t>will accompany those who believe: In my name they will drive out demons;</a:t>
            </a:r>
            <a:r>
              <a:rPr lang="en-GB" b="0" i="0" dirty="0">
                <a:solidFill>
                  <a:srgbClr val="000000"/>
                </a:solidFill>
                <a:effectLst/>
                <a:latin typeface="system-ui"/>
              </a:rPr>
              <a:t> </a:t>
            </a:r>
            <a:r>
              <a:rPr lang="en-GB" b="0" i="1" dirty="0">
                <a:solidFill>
                  <a:srgbClr val="000000"/>
                </a:solidFill>
                <a:effectLst/>
                <a:latin typeface="system-ui"/>
              </a:rPr>
              <a:t>they will speak in new tongues;</a:t>
            </a:r>
            <a:r>
              <a:rPr lang="en-GB" b="0" i="0" dirty="0">
                <a:solidFill>
                  <a:srgbClr val="000000"/>
                </a:solidFill>
                <a:effectLst/>
                <a:latin typeface="system-ui"/>
              </a:rPr>
              <a:t> </a:t>
            </a:r>
            <a:r>
              <a:rPr lang="en-GB" b="1" i="1" baseline="30000" dirty="0">
                <a:solidFill>
                  <a:srgbClr val="000000"/>
                </a:solidFill>
                <a:effectLst/>
                <a:latin typeface="system-ui"/>
              </a:rPr>
              <a:t>18 </a:t>
            </a:r>
            <a:r>
              <a:rPr lang="en-GB" b="0" i="1" dirty="0">
                <a:solidFill>
                  <a:srgbClr val="000000"/>
                </a:solidFill>
                <a:effectLst/>
                <a:latin typeface="system-ui"/>
              </a:rPr>
              <a:t>they will pick up snakes</a:t>
            </a:r>
            <a:r>
              <a:rPr lang="en-GB" b="0" i="0" dirty="0">
                <a:solidFill>
                  <a:srgbClr val="000000"/>
                </a:solidFill>
                <a:effectLst/>
                <a:latin typeface="system-ui"/>
              </a:rPr>
              <a:t> </a:t>
            </a:r>
            <a:r>
              <a:rPr lang="en-GB" b="0" i="1" dirty="0">
                <a:solidFill>
                  <a:srgbClr val="000000"/>
                </a:solidFill>
                <a:effectLst/>
                <a:latin typeface="system-ui"/>
              </a:rPr>
              <a:t>with their hands; and when they drink deadly poison, it will not hurt them at all; they will place their hands on</a:t>
            </a:r>
            <a:r>
              <a:rPr lang="en-GB" b="0" i="0" dirty="0">
                <a:solidFill>
                  <a:srgbClr val="000000"/>
                </a:solidFill>
                <a:effectLst/>
                <a:latin typeface="system-ui"/>
              </a:rPr>
              <a:t> </a:t>
            </a:r>
            <a:r>
              <a:rPr lang="en-GB" b="0" i="1" dirty="0">
                <a:solidFill>
                  <a:srgbClr val="000000"/>
                </a:solidFill>
                <a:effectLst/>
                <a:latin typeface="system-ui"/>
              </a:rPr>
              <a:t>sick people, and they will get well.”</a:t>
            </a:r>
            <a:endParaRPr lang="en-GB" dirty="0"/>
          </a:p>
          <a:p>
            <a:r>
              <a:rPr lang="en-GB" dirty="0"/>
              <a:t>Like fasting, the laying on of hands and anointing with oil go hand in hand with prayer. Because of the way God has made the world, and wired our own hearts, on certain special occasions we reach for something tangible, physical, and visible to complement, or serve as a sign of, what is happening invisibly and what we’re capturing with invisible words.</a:t>
            </a:r>
          </a:p>
          <a:p>
            <a:pPr marL="0" indent="0">
              <a:buNone/>
            </a:pPr>
            <a:r>
              <a:rPr lang="en-GB" sz="1200" dirty="0">
                <a:solidFill>
                  <a:srgbClr val="333333"/>
                </a:solidFill>
                <a:ea typeface="+mn-lt"/>
                <a:cs typeface="+mn-lt"/>
              </a:rPr>
              <a:t>Because of the way God has made us, on certain special occasions we reach for something tangible, physical, and visible to complement what is happening in the unseen.</a:t>
            </a:r>
          </a:p>
          <a:p>
            <a:pPr marL="0" indent="0">
              <a:buNone/>
            </a:pPr>
            <a:r>
              <a:rPr lang="en-GB" sz="1200" dirty="0">
                <a:solidFill>
                  <a:srgbClr val="333333"/>
                </a:solidFill>
                <a:ea typeface="+mn-lt"/>
                <a:cs typeface="+mn-lt"/>
              </a:rPr>
              <a:t>As the gospel makes progress from Jerusalem and Judea, to Samaria, and then beyond, to the ends of the earth (Acts 1:8), God uses the apostles’ laying on of hands as a visible marker and means of the coming of the Spirit among new people and places — first in Samaria (Acts 8:17) and then beyond, in Ephesus (19:6).</a:t>
            </a:r>
          </a:p>
          <a:p>
            <a:pPr marL="0" indent="0">
              <a:buNone/>
            </a:pPr>
            <a:r>
              <a:rPr lang="en-GB" sz="1200" i="1" dirty="0">
                <a:solidFill>
                  <a:srgbClr val="333333"/>
                </a:solidFill>
                <a:ea typeface="+mn-lt"/>
                <a:cs typeface="+mn-lt"/>
              </a:rPr>
              <a:t>Laying on of hands </a:t>
            </a:r>
            <a:r>
              <a:rPr lang="en-GB" sz="1200" dirty="0">
                <a:solidFill>
                  <a:srgbClr val="333333"/>
                </a:solidFill>
                <a:ea typeface="+mn-lt"/>
                <a:cs typeface="+mn-lt"/>
              </a:rPr>
              <a:t>is the opposite of washing one’s hands like Pilate did. When the elders lay their hands on a candidate for ministry, they both </a:t>
            </a:r>
            <a:r>
              <a:rPr lang="en-GB" sz="1200" i="1" dirty="0">
                <a:solidFill>
                  <a:srgbClr val="333333"/>
                </a:solidFill>
                <a:ea typeface="+mn-lt"/>
                <a:cs typeface="+mn-lt"/>
              </a:rPr>
              <a:t>commission him</a:t>
            </a:r>
            <a:r>
              <a:rPr lang="en-GB" sz="1200" dirty="0">
                <a:solidFill>
                  <a:srgbClr val="333333"/>
                </a:solidFill>
                <a:ea typeface="+mn-lt"/>
                <a:cs typeface="+mn-lt"/>
              </a:rPr>
              <a:t> to a particular role of service and they </a:t>
            </a:r>
            <a:r>
              <a:rPr lang="en-GB" sz="1200" i="1" dirty="0">
                <a:solidFill>
                  <a:srgbClr val="333333"/>
                </a:solidFill>
                <a:ea typeface="+mn-lt"/>
                <a:cs typeface="+mn-lt"/>
              </a:rPr>
              <a:t>commend him</a:t>
            </a:r>
            <a:r>
              <a:rPr lang="en-GB" sz="1200" dirty="0">
                <a:solidFill>
                  <a:srgbClr val="333333"/>
                </a:solidFill>
                <a:ea typeface="+mn-lt"/>
                <a:cs typeface="+mn-lt"/>
              </a:rPr>
              <a:t> to those among whom he will serve.</a:t>
            </a:r>
            <a:endParaRPr lang="en-GB" sz="1200" dirty="0">
              <a:solidFill>
                <a:srgbClr val="333333"/>
              </a:solidFill>
            </a:endParaRPr>
          </a:p>
          <a:p>
            <a:r>
              <a:rPr lang="en-GB" dirty="0"/>
              <a:t>It serves as a means of grace to the candidate in </a:t>
            </a:r>
            <a:r>
              <a:rPr lang="en-GB" i="1" dirty="0"/>
              <a:t>affirming</a:t>
            </a:r>
            <a:r>
              <a:rPr lang="en-GB" dirty="0"/>
              <a:t> God’s call through the church and in </a:t>
            </a:r>
            <a:r>
              <a:rPr lang="en-GB" i="1" dirty="0"/>
              <a:t>providing</a:t>
            </a:r>
            <a:r>
              <a:rPr lang="en-GB" dirty="0"/>
              <a:t> a tangible, physical moment to remember when ministry gets hard. It’s also a means of God’s grace to the commissioning leaders, who extend and expand their heart and work through a faithful candidate. And it’s a means of God’s grace to the congregation, and beyond, in clarifying who are the official leaders to whom they will seek to submit to (</a:t>
            </a:r>
            <a:r>
              <a:rPr lang="en-GB" dirty="0">
                <a:hlinkClick r:id="rId3"/>
              </a:rPr>
              <a:t>Hebrews 13:7</a:t>
            </a:r>
            <a:r>
              <a:rPr lang="en-GB" dirty="0"/>
              <a:t>, </a:t>
            </a:r>
            <a:r>
              <a:rPr lang="en-GB" dirty="0">
                <a:hlinkClick r:id="rId4"/>
              </a:rPr>
              <a:t>17</a:t>
            </a:r>
            <a:r>
              <a:rPr lang="en-GB" dirty="0"/>
              <a:t>).</a:t>
            </a:r>
          </a:p>
          <a:p>
            <a:r>
              <a:rPr lang="en-GB" dirty="0"/>
              <a:t>And in it all, the giver and blesser is God. He extends and expands the ministry of the leaders. He calls, sustains, and makes fruitful the ministry of the candidate. And he enriches, matures, and </a:t>
            </a:r>
            <a:r>
              <a:rPr lang="en-GB" dirty="0" err="1"/>
              <a:t>catalyzes</a:t>
            </a:r>
            <a:r>
              <a:rPr lang="en-GB" dirty="0"/>
              <a:t> the congregation to love and good works, to minister to each other, and beyond, served by the teaching, wisdom, and faithful leadership of the newly appointed elder, deacon, or missionary.</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BF31F275-2AC7-43B4-9671-2C438325A1CD}" type="slidenum">
              <a:rPr lang="en-GB" smtClean="0"/>
              <a:t>5</a:t>
            </a:fld>
            <a:endParaRPr lang="en-GB"/>
          </a:p>
        </p:txBody>
      </p:sp>
    </p:spTree>
    <p:extLst>
      <p:ext uri="{BB962C8B-B14F-4D97-AF65-F5344CB8AC3E}">
        <p14:creationId xmlns:p14="http://schemas.microsoft.com/office/powerpoint/2010/main" val="153986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Notes on </a:t>
            </a:r>
            <a:r>
              <a:rPr lang="en-GB" sz="1200" kern="1200" dirty="0">
                <a:solidFill>
                  <a:schemeClr val="tx1"/>
                </a:solidFill>
                <a:effectLst/>
                <a:latin typeface="+mn-lt"/>
                <a:ea typeface="+mn-ea"/>
                <a:cs typeface="+mn-cs"/>
              </a:rPr>
              <a:t>An Apostolic Community</a:t>
            </a:r>
          </a:p>
          <a:p>
            <a:pPr lvl="0"/>
            <a:r>
              <a:rPr lang="en-GB" sz="1200" kern="1200" dirty="0">
                <a:solidFill>
                  <a:schemeClr val="tx1"/>
                </a:solidFill>
                <a:effectLst/>
                <a:latin typeface="+mn-lt"/>
                <a:ea typeface="+mn-ea"/>
                <a:cs typeface="+mn-cs"/>
              </a:rPr>
              <a:t>Receives grace from Jesus the apostle (Heb. 3:1)</a:t>
            </a:r>
          </a:p>
          <a:p>
            <a:pPr lvl="0"/>
            <a:r>
              <a:rPr lang="en-GB" sz="1200" kern="1200" dirty="0">
                <a:solidFill>
                  <a:schemeClr val="tx1"/>
                </a:solidFill>
                <a:effectLst/>
                <a:latin typeface="+mn-lt"/>
                <a:ea typeface="+mn-ea"/>
                <a:cs typeface="+mn-cs"/>
              </a:rPr>
              <a:t>Prepared  for good works Eph. 2:10</a:t>
            </a:r>
          </a:p>
          <a:p>
            <a:pPr lvl="0"/>
            <a:r>
              <a:rPr lang="en-GB" sz="1200" kern="1200" dirty="0">
                <a:solidFill>
                  <a:schemeClr val="tx1"/>
                </a:solidFill>
                <a:effectLst/>
                <a:latin typeface="+mn-lt"/>
                <a:ea typeface="+mn-ea"/>
                <a:cs typeface="+mn-cs"/>
              </a:rPr>
              <a:t>Being taken forward to maturity Heb. 6:1</a:t>
            </a:r>
          </a:p>
          <a:p>
            <a:pPr lvl="0"/>
            <a:r>
              <a:rPr lang="en-GB" sz="1200" kern="1200" dirty="0">
                <a:solidFill>
                  <a:schemeClr val="tx1"/>
                </a:solidFill>
                <a:effectLst/>
                <a:latin typeface="+mn-lt"/>
                <a:ea typeface="+mn-ea"/>
                <a:cs typeface="+mn-cs"/>
              </a:rPr>
              <a:t>Following a mandate given by God and shaped by the Apostle</a:t>
            </a:r>
          </a:p>
          <a:p>
            <a:pPr lvl="0"/>
            <a:r>
              <a:rPr lang="en-GB" sz="1200" kern="1200" dirty="0">
                <a:solidFill>
                  <a:schemeClr val="tx1"/>
                </a:solidFill>
                <a:effectLst/>
                <a:latin typeface="+mn-lt"/>
                <a:ea typeface="+mn-ea"/>
                <a:cs typeface="+mn-cs"/>
              </a:rPr>
              <a:t>Every one carries the same internal vision</a:t>
            </a:r>
          </a:p>
          <a:p>
            <a:pPr lvl="0"/>
            <a:r>
              <a:rPr lang="en-GB" sz="1200" kern="1200" dirty="0">
                <a:solidFill>
                  <a:schemeClr val="tx1"/>
                </a:solidFill>
                <a:effectLst/>
                <a:latin typeface="+mn-lt"/>
                <a:ea typeface="+mn-ea"/>
                <a:cs typeface="+mn-cs"/>
              </a:rPr>
              <a:t>All expressions of life fulfil the common purpose and direction of the community</a:t>
            </a:r>
          </a:p>
          <a:p>
            <a:pPr lvl="0"/>
            <a:r>
              <a:rPr lang="en-GB" sz="1200" kern="1200" dirty="0">
                <a:solidFill>
                  <a:schemeClr val="tx1"/>
                </a:solidFill>
                <a:effectLst/>
                <a:latin typeface="+mn-lt"/>
                <a:ea typeface="+mn-ea"/>
                <a:cs typeface="+mn-cs"/>
              </a:rPr>
              <a:t>Knows it has been ‘</a:t>
            </a:r>
            <a:r>
              <a:rPr lang="en-GB" sz="1200" i="1" kern="1200" dirty="0">
                <a:solidFill>
                  <a:schemeClr val="tx1"/>
                </a:solidFill>
                <a:effectLst/>
                <a:latin typeface="+mn-lt"/>
                <a:ea typeface="+mn-ea"/>
                <a:cs typeface="+mn-cs"/>
              </a:rPr>
              <a:t>sent</a:t>
            </a:r>
            <a:r>
              <a:rPr lang="en-GB" sz="1200" kern="1200" dirty="0">
                <a:solidFill>
                  <a:schemeClr val="tx1"/>
                </a:solidFill>
                <a:effectLst/>
                <a:latin typeface="+mn-lt"/>
                <a:ea typeface="+mn-ea"/>
                <a:cs typeface="+mn-cs"/>
              </a:rPr>
              <a:t>’ by God</a:t>
            </a:r>
          </a:p>
          <a:p>
            <a:pPr lvl="0"/>
            <a:r>
              <a:rPr lang="en-GB" sz="1200" kern="1200" dirty="0">
                <a:solidFill>
                  <a:schemeClr val="tx1"/>
                </a:solidFill>
                <a:effectLst/>
                <a:latin typeface="+mn-lt"/>
                <a:ea typeface="+mn-ea"/>
                <a:cs typeface="+mn-cs"/>
              </a:rPr>
              <a:t>Has a world view with an International influence and attitude</a:t>
            </a:r>
          </a:p>
          <a:p>
            <a:pPr lvl="0"/>
            <a:r>
              <a:rPr lang="en-GB" sz="1200" kern="1200" dirty="0">
                <a:solidFill>
                  <a:schemeClr val="tx1"/>
                </a:solidFill>
                <a:effectLst/>
                <a:latin typeface="+mn-lt"/>
                <a:ea typeface="+mn-ea"/>
                <a:cs typeface="+mn-cs"/>
              </a:rPr>
              <a:t>Has no gap between ‘Hearing’ the word of God and ‘Seeing’ the word of God worked out in practice (Psalm 48 v8)</a:t>
            </a:r>
          </a:p>
          <a:p>
            <a:pPr lvl="0"/>
            <a:r>
              <a:rPr lang="en-GB" sz="1200" kern="1200" dirty="0">
                <a:solidFill>
                  <a:schemeClr val="tx1"/>
                </a:solidFill>
                <a:effectLst/>
                <a:latin typeface="+mn-lt"/>
                <a:ea typeface="+mn-ea"/>
                <a:cs typeface="+mn-cs"/>
              </a:rPr>
              <a:t>Has a Radical Lifestyle based on consistent biblical values</a:t>
            </a:r>
          </a:p>
          <a:p>
            <a:pPr lvl="1"/>
            <a:r>
              <a:rPr lang="en-GB" sz="1200" kern="1200" dirty="0">
                <a:solidFill>
                  <a:schemeClr val="tx1"/>
                </a:solidFill>
                <a:effectLst/>
                <a:latin typeface="+mn-lt"/>
                <a:ea typeface="+mn-ea"/>
                <a:cs typeface="+mn-cs"/>
              </a:rPr>
              <a:t>expressed through attitudes to Money, Integrity, Serving, Relationship and  Righteousness</a:t>
            </a:r>
          </a:p>
          <a:p>
            <a:pPr lvl="0"/>
            <a:r>
              <a:rPr lang="en-GB" sz="1200" kern="1200" dirty="0">
                <a:solidFill>
                  <a:schemeClr val="tx1"/>
                </a:solidFill>
                <a:effectLst/>
                <a:latin typeface="+mn-lt"/>
                <a:ea typeface="+mn-ea"/>
                <a:cs typeface="+mn-cs"/>
              </a:rPr>
              <a:t>Brings to earth the mind of God </a:t>
            </a:r>
          </a:p>
          <a:p>
            <a:pPr lvl="0"/>
            <a:r>
              <a:rPr lang="en-GB" sz="1200" kern="1200" dirty="0">
                <a:solidFill>
                  <a:schemeClr val="tx1"/>
                </a:solidFill>
                <a:effectLst/>
                <a:latin typeface="+mn-lt"/>
                <a:ea typeface="+mn-ea"/>
                <a:cs typeface="+mn-cs"/>
              </a:rPr>
              <a:t>Are Confident in  their calling</a:t>
            </a:r>
          </a:p>
          <a:p>
            <a:pPr lvl="0"/>
            <a:r>
              <a:rPr lang="en-GB" sz="1200" kern="1200" dirty="0">
                <a:solidFill>
                  <a:schemeClr val="tx1"/>
                </a:solidFill>
                <a:effectLst/>
                <a:latin typeface="+mn-lt"/>
                <a:ea typeface="+mn-ea"/>
                <a:cs typeface="+mn-cs"/>
              </a:rPr>
              <a:t>Is able to draw from many sources, to receive the good and reject the bad</a:t>
            </a:r>
          </a:p>
          <a:p>
            <a:pPr lvl="0"/>
            <a:r>
              <a:rPr lang="en-GB" sz="1200" kern="1200" dirty="0">
                <a:solidFill>
                  <a:schemeClr val="tx1"/>
                </a:solidFill>
                <a:effectLst/>
                <a:latin typeface="+mn-lt"/>
                <a:ea typeface="+mn-ea"/>
                <a:cs typeface="+mn-cs"/>
              </a:rPr>
              <a:t>Thrusts forward with new expectations for the future; are </a:t>
            </a:r>
            <a:r>
              <a:rPr lang="en-GB" sz="1200" i="1" kern="1200" dirty="0">
                <a:solidFill>
                  <a:schemeClr val="tx1"/>
                </a:solidFill>
                <a:effectLst/>
                <a:latin typeface="+mn-lt"/>
                <a:ea typeface="+mn-ea"/>
                <a:cs typeface="+mn-cs"/>
              </a:rPr>
              <a:t>Reformers </a:t>
            </a:r>
            <a:r>
              <a:rPr lang="en-GB" sz="1200" kern="1200" dirty="0">
                <a:solidFill>
                  <a:schemeClr val="tx1"/>
                </a:solidFill>
                <a:effectLst/>
                <a:latin typeface="+mn-lt"/>
                <a:ea typeface="+mn-ea"/>
                <a:cs typeface="+mn-cs"/>
              </a:rPr>
              <a:t>and</a:t>
            </a:r>
            <a:r>
              <a:rPr lang="en-GB" sz="1200" i="1" kern="1200" dirty="0">
                <a:solidFill>
                  <a:schemeClr val="tx1"/>
                </a:solidFill>
                <a:effectLst/>
                <a:latin typeface="+mn-lt"/>
                <a:ea typeface="+mn-ea"/>
                <a:cs typeface="+mn-cs"/>
              </a:rPr>
              <a:t> Pioneers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Produces more than it consumes</a:t>
            </a:r>
          </a:p>
          <a:p>
            <a:r>
              <a:rPr lang="en-GB" sz="1200" kern="1200" dirty="0">
                <a:solidFill>
                  <a:schemeClr val="tx1"/>
                </a:solidFill>
                <a:effectLst/>
                <a:latin typeface="+mn-lt"/>
                <a:ea typeface="+mn-ea"/>
                <a:cs typeface="+mn-cs"/>
              </a:rPr>
              <a:t>What we </a:t>
            </a:r>
            <a:r>
              <a:rPr lang="en-GB" sz="1200" u="sng"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together matters:</a:t>
            </a:r>
          </a:p>
          <a:p>
            <a:pPr lvl="0"/>
            <a:r>
              <a:rPr lang="en-GB" sz="1200" kern="1200" dirty="0">
                <a:solidFill>
                  <a:schemeClr val="tx1"/>
                </a:solidFill>
                <a:effectLst/>
                <a:latin typeface="+mn-lt"/>
                <a:ea typeface="+mn-ea"/>
                <a:cs typeface="+mn-cs"/>
              </a:rPr>
              <a:t>Worship and prayer</a:t>
            </a:r>
          </a:p>
          <a:p>
            <a:pPr lvl="0"/>
            <a:r>
              <a:rPr lang="en-GB" sz="1200" kern="1200" dirty="0">
                <a:solidFill>
                  <a:schemeClr val="tx1"/>
                </a:solidFill>
                <a:effectLst/>
                <a:latin typeface="+mn-lt"/>
                <a:ea typeface="+mn-ea"/>
                <a:cs typeface="+mn-cs"/>
              </a:rPr>
              <a:t>Seeking God’s face together to find out what He is saying – prophetic dialogue</a:t>
            </a:r>
          </a:p>
          <a:p>
            <a:pPr lvl="0"/>
            <a:r>
              <a:rPr lang="en-GB" sz="1200" kern="1200" dirty="0">
                <a:solidFill>
                  <a:schemeClr val="tx1"/>
                </a:solidFill>
                <a:effectLst/>
                <a:latin typeface="+mn-lt"/>
                <a:ea typeface="+mn-ea"/>
                <a:cs typeface="+mn-cs"/>
              </a:rPr>
              <a:t>Giving Testimony to the goodness of God and what he has done</a:t>
            </a:r>
          </a:p>
          <a:p>
            <a:pPr lvl="0"/>
            <a:r>
              <a:rPr lang="en-GB" sz="1200" kern="1200" dirty="0">
                <a:solidFill>
                  <a:schemeClr val="tx1"/>
                </a:solidFill>
                <a:effectLst/>
                <a:latin typeface="+mn-lt"/>
                <a:ea typeface="+mn-ea"/>
                <a:cs typeface="+mn-cs"/>
              </a:rPr>
              <a:t>Having fun</a:t>
            </a:r>
          </a:p>
          <a:p>
            <a:pPr lvl="0"/>
            <a:r>
              <a:rPr lang="en-GB" sz="1200" kern="1200" dirty="0">
                <a:solidFill>
                  <a:schemeClr val="tx1"/>
                </a:solidFill>
                <a:effectLst/>
                <a:latin typeface="+mn-lt"/>
                <a:ea typeface="+mn-ea"/>
                <a:cs typeface="+mn-cs"/>
              </a:rPr>
              <a:t>Living in and enjoying the grace of God together</a:t>
            </a:r>
          </a:p>
          <a:p>
            <a:pPr lvl="0"/>
            <a:r>
              <a:rPr lang="en-GB" sz="1200" kern="1200" dirty="0">
                <a:solidFill>
                  <a:schemeClr val="tx1"/>
                </a:solidFill>
                <a:effectLst/>
                <a:latin typeface="+mn-lt"/>
                <a:ea typeface="+mn-ea"/>
                <a:cs typeface="+mn-cs"/>
              </a:rPr>
              <a:t>Dealing with offence; keeping short accounts</a:t>
            </a:r>
          </a:p>
          <a:p>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F31F275-2AC7-43B4-9671-2C438325A1CD}" type="slidenum">
              <a:rPr lang="en-GB" smtClean="0"/>
              <a:t>6</a:t>
            </a:fld>
            <a:endParaRPr lang="en-GB"/>
          </a:p>
        </p:txBody>
      </p:sp>
    </p:spTree>
    <p:extLst>
      <p:ext uri="{BB962C8B-B14F-4D97-AF65-F5344CB8AC3E}">
        <p14:creationId xmlns:p14="http://schemas.microsoft.com/office/powerpoint/2010/main" val="3981060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7</a:t>
            </a:fld>
            <a:endParaRPr lang="en-GB"/>
          </a:p>
        </p:txBody>
      </p:sp>
    </p:spTree>
    <p:extLst>
      <p:ext uri="{BB962C8B-B14F-4D97-AF65-F5344CB8AC3E}">
        <p14:creationId xmlns:p14="http://schemas.microsoft.com/office/powerpoint/2010/main" val="43530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8</a:t>
            </a:fld>
            <a:endParaRPr lang="en-GB"/>
          </a:p>
        </p:txBody>
      </p:sp>
    </p:spTree>
    <p:extLst>
      <p:ext uri="{BB962C8B-B14F-4D97-AF65-F5344CB8AC3E}">
        <p14:creationId xmlns:p14="http://schemas.microsoft.com/office/powerpoint/2010/main" val="578075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9</a:t>
            </a:fld>
            <a:endParaRPr lang="en-GB"/>
          </a:p>
        </p:txBody>
      </p:sp>
    </p:spTree>
    <p:extLst>
      <p:ext uri="{BB962C8B-B14F-4D97-AF65-F5344CB8AC3E}">
        <p14:creationId xmlns:p14="http://schemas.microsoft.com/office/powerpoint/2010/main" val="922477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10</a:t>
            </a:fld>
            <a:endParaRPr lang="en-GB"/>
          </a:p>
        </p:txBody>
      </p:sp>
    </p:spTree>
    <p:extLst>
      <p:ext uri="{BB962C8B-B14F-4D97-AF65-F5344CB8AC3E}">
        <p14:creationId xmlns:p14="http://schemas.microsoft.com/office/powerpoint/2010/main" val="118584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11</a:t>
            </a:fld>
            <a:endParaRPr lang="en-GB"/>
          </a:p>
        </p:txBody>
      </p:sp>
    </p:spTree>
    <p:extLst>
      <p:ext uri="{BB962C8B-B14F-4D97-AF65-F5344CB8AC3E}">
        <p14:creationId xmlns:p14="http://schemas.microsoft.com/office/powerpoint/2010/main" val="857694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12</a:t>
            </a:fld>
            <a:endParaRPr lang="en-GB"/>
          </a:p>
        </p:txBody>
      </p:sp>
    </p:spTree>
    <p:extLst>
      <p:ext uri="{BB962C8B-B14F-4D97-AF65-F5344CB8AC3E}">
        <p14:creationId xmlns:p14="http://schemas.microsoft.com/office/powerpoint/2010/main" val="231920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13</a:t>
            </a:fld>
            <a:endParaRPr lang="en-GB"/>
          </a:p>
        </p:txBody>
      </p:sp>
    </p:spTree>
    <p:extLst>
      <p:ext uri="{BB962C8B-B14F-4D97-AF65-F5344CB8AC3E}">
        <p14:creationId xmlns:p14="http://schemas.microsoft.com/office/powerpoint/2010/main" val="1770892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14</a:t>
            </a:fld>
            <a:endParaRPr lang="en-GB"/>
          </a:p>
        </p:txBody>
      </p:sp>
    </p:spTree>
    <p:extLst>
      <p:ext uri="{BB962C8B-B14F-4D97-AF65-F5344CB8AC3E}">
        <p14:creationId xmlns:p14="http://schemas.microsoft.com/office/powerpoint/2010/main" val="1761305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people can seem really powerful but they’re not</a:t>
            </a:r>
          </a:p>
          <a:p>
            <a:r>
              <a:rPr lang="en-US" dirty="0"/>
              <a:t>We can bring release not by magic but by the power of the HS</a:t>
            </a:r>
          </a:p>
          <a:p>
            <a:r>
              <a:rPr lang="en-US" dirty="0"/>
              <a:t>Once he is blinded we don’t hear about him again</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1F275-2AC7-43B4-9671-2C438325A1C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895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792F8-A21B-4041-B06E-27CD6450569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792F8-A21B-4041-B06E-27CD6450569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E9214-CCF3-B843-A09A-51F9624C97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FD6B0-C439-F080-783C-961E586FCC5C}"/>
              </a:ext>
            </a:extLst>
          </p:cNvPr>
          <p:cNvSpPr>
            <a:spLocks noGrp="1" noRot="1" noChangeAspect="1"/>
          </p:cNvSpPr>
          <p:nvPr>
            <p:ph type="sldImg"/>
          </p:nvPr>
        </p:nvSpPr>
        <p:spPr>
          <a:xfrm>
            <a:off x="685800" y="458788"/>
            <a:ext cx="5486400" cy="3086100"/>
          </a:xfrm>
        </p:spPr>
      </p:sp>
      <p:sp>
        <p:nvSpPr>
          <p:cNvPr id="3" name="Notes Placeholder 2">
            <a:extLst>
              <a:ext uri="{FF2B5EF4-FFF2-40B4-BE49-F238E27FC236}">
                <a16:creationId xmlns:a16="http://schemas.microsoft.com/office/drawing/2014/main" id="{6EEE4272-8297-7857-DBEE-2D34199A27D5}"/>
              </a:ext>
            </a:extLst>
          </p:cNvPr>
          <p:cNvSpPr>
            <a:spLocks noGrp="1"/>
          </p:cNvSpPr>
          <p:nvPr>
            <p:ph type="body" idx="1"/>
          </p:nvPr>
        </p:nvSpPr>
        <p:spPr/>
        <p:txBody>
          <a:bodyPr/>
          <a:lstStyle/>
          <a:p>
            <a:r>
              <a:rPr lang="en-GB" b="0" i="0" dirty="0">
                <a:solidFill>
                  <a:srgbClr val="1F1F1F"/>
                </a:solidFill>
                <a:effectLst/>
                <a:latin typeface="Google Sans"/>
              </a:rPr>
              <a:t>When faced with a fearful situation that we can't actually do anything about, we give ourselves the illusion of control (and relief from helplessness) by engaging worry. We may not be able to actually do anything about a problem, but </a:t>
            </a:r>
            <a:r>
              <a:rPr lang="en-GB" b="0" i="0" dirty="0">
                <a:solidFill>
                  <a:srgbClr val="040C28"/>
                </a:solidFill>
                <a:effectLst/>
                <a:latin typeface="Google Sans"/>
              </a:rPr>
              <a:t>worrying about it makes us feel like we're doing something.</a:t>
            </a:r>
            <a:endParaRPr lang="en-GB" dirty="0"/>
          </a:p>
        </p:txBody>
      </p:sp>
      <p:sp>
        <p:nvSpPr>
          <p:cNvPr id="4" name="Slide Number Placeholder 3">
            <a:extLst>
              <a:ext uri="{FF2B5EF4-FFF2-40B4-BE49-F238E27FC236}">
                <a16:creationId xmlns:a16="http://schemas.microsoft.com/office/drawing/2014/main" id="{AD829BFD-EC5D-7231-51A6-D5D44DAAF0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1F275-2AC7-43B4-9671-2C438325A1C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715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Sometimes we do this by declaring what we know to be true, sometimes by active rejection of the lies</a:t>
            </a:r>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792F8-A21B-4041-B06E-27CD6450569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CBC93-BEBF-AF1E-5B65-56C30F975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7AC00-44AD-3425-E474-2D3BE9D4843C}"/>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82F52BB8-80FC-78EC-DCC1-06BB291B93BE}"/>
              </a:ext>
            </a:extLst>
          </p:cNvPr>
          <p:cNvSpPr>
            <a:spLocks noGrp="1"/>
          </p:cNvSpPr>
          <p:nvPr>
            <p:ph type="body" idx="1"/>
          </p:nvPr>
        </p:nvSpPr>
        <p:spPr/>
        <p:txBody>
          <a:bodyPr>
            <a:normAutofit/>
          </a:bodyPr>
          <a:lstStyle/>
          <a:p>
            <a:endParaRPr lang="en-GB"/>
          </a:p>
        </p:txBody>
      </p:sp>
      <p:sp>
        <p:nvSpPr>
          <p:cNvPr id="4" name="Slide Number Placeholder 3">
            <a:extLst>
              <a:ext uri="{FF2B5EF4-FFF2-40B4-BE49-F238E27FC236}">
                <a16:creationId xmlns:a16="http://schemas.microsoft.com/office/drawing/2014/main" id="{EB2DB909-BF65-4383-183D-0727E772E14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792F8-A21B-4041-B06E-27CD6450569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291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30000" dirty="0">
                <a:solidFill>
                  <a:srgbClr val="000000"/>
                </a:solidFill>
                <a:effectLst/>
                <a:latin typeface="system-ui"/>
              </a:rPr>
              <a:t>13 </a:t>
            </a:r>
            <a:r>
              <a:rPr lang="en-GB" b="0" i="0" dirty="0">
                <a:solidFill>
                  <a:srgbClr val="000000"/>
                </a:solidFill>
                <a:effectLst/>
                <a:latin typeface="system-ui"/>
              </a:rPr>
              <a:t>From </a:t>
            </a:r>
            <a:r>
              <a:rPr lang="en-GB" b="0" i="0" dirty="0" err="1">
                <a:solidFill>
                  <a:srgbClr val="000000"/>
                </a:solidFill>
                <a:effectLst/>
                <a:latin typeface="system-ui"/>
              </a:rPr>
              <a:t>Paphos</a:t>
            </a:r>
            <a:r>
              <a:rPr lang="en-GB" b="0" i="0" dirty="0">
                <a:solidFill>
                  <a:srgbClr val="000000"/>
                </a:solidFill>
                <a:effectLst/>
                <a:latin typeface="system-ui"/>
              </a:rPr>
              <a:t>, Paul and his companions sailed to Perga in Pamphylia, where John left them to return to Jerusalem. </a:t>
            </a:r>
            <a:r>
              <a:rPr lang="en-GB" b="1" i="0" baseline="30000" dirty="0">
                <a:solidFill>
                  <a:srgbClr val="000000"/>
                </a:solidFill>
                <a:effectLst/>
                <a:latin typeface="system-ui"/>
              </a:rPr>
              <a:t>14 </a:t>
            </a:r>
            <a:r>
              <a:rPr lang="en-GB" b="0" i="0" dirty="0">
                <a:solidFill>
                  <a:srgbClr val="000000"/>
                </a:solidFill>
                <a:effectLst/>
                <a:latin typeface="system-ui"/>
              </a:rPr>
              <a:t>From Perga they went on to Pisidian Antioch. On the Sabbath they entered the synagogue and sat down. </a:t>
            </a:r>
            <a:r>
              <a:rPr lang="en-GB" b="1" i="0" baseline="30000" dirty="0">
                <a:solidFill>
                  <a:srgbClr val="000000"/>
                </a:solidFill>
                <a:effectLst/>
                <a:latin typeface="system-ui"/>
              </a:rPr>
              <a:t>15 </a:t>
            </a:r>
            <a:r>
              <a:rPr lang="en-GB" b="0" i="0" dirty="0">
                <a:solidFill>
                  <a:srgbClr val="000000"/>
                </a:solidFill>
                <a:effectLst/>
                <a:latin typeface="system-ui"/>
              </a:rPr>
              <a:t>After the reading from the Law and the Prophets, the leaders of the synagogue sent word to them, saying, “Brothers, if you have a word of exhortation for the people, please speak.”</a:t>
            </a:r>
          </a:p>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21</a:t>
            </a:fld>
            <a:endParaRPr lang="en-GB"/>
          </a:p>
        </p:txBody>
      </p:sp>
    </p:spTree>
    <p:extLst>
      <p:ext uri="{BB962C8B-B14F-4D97-AF65-F5344CB8AC3E}">
        <p14:creationId xmlns:p14="http://schemas.microsoft.com/office/powerpoint/2010/main" val="510920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13 </a:t>
            </a:r>
            <a:r>
              <a:rPr lang="en-GB" b="0" i="0" dirty="0">
                <a:solidFill>
                  <a:srgbClr val="000000"/>
                </a:solidFill>
                <a:effectLst/>
                <a:latin typeface="system-ui"/>
              </a:rPr>
              <a:t>From </a:t>
            </a:r>
            <a:r>
              <a:rPr lang="en-GB" b="0" i="0" dirty="0" err="1">
                <a:solidFill>
                  <a:srgbClr val="000000"/>
                </a:solidFill>
                <a:effectLst/>
                <a:latin typeface="system-ui"/>
              </a:rPr>
              <a:t>Paphos</a:t>
            </a:r>
            <a:r>
              <a:rPr lang="en-GB" b="0" i="0" dirty="0">
                <a:solidFill>
                  <a:srgbClr val="000000"/>
                </a:solidFill>
                <a:effectLst/>
                <a:latin typeface="system-ui"/>
              </a:rPr>
              <a:t>, Paul and his companions sailed to Perga in Pamphylia, where John left them to return to Jerusalem. </a:t>
            </a:r>
            <a:r>
              <a:rPr lang="en-GB" b="1" i="0" baseline="30000" dirty="0">
                <a:solidFill>
                  <a:srgbClr val="000000"/>
                </a:solidFill>
                <a:effectLst/>
                <a:latin typeface="system-ui"/>
              </a:rPr>
              <a:t>14 </a:t>
            </a:r>
            <a:r>
              <a:rPr lang="en-GB" b="0" i="0" dirty="0">
                <a:solidFill>
                  <a:srgbClr val="000000"/>
                </a:solidFill>
                <a:effectLst/>
                <a:latin typeface="system-ui"/>
              </a:rPr>
              <a:t>From Perga they went on to Pisidian Antioch. On the Sabbath they entered the synagogue and sat down. </a:t>
            </a:r>
            <a:r>
              <a:rPr lang="en-GB" b="1" i="0" baseline="30000" dirty="0">
                <a:solidFill>
                  <a:srgbClr val="000000"/>
                </a:solidFill>
                <a:effectLst/>
                <a:latin typeface="system-ui"/>
              </a:rPr>
              <a:t>15 </a:t>
            </a:r>
            <a:r>
              <a:rPr lang="en-GB" b="0" i="0" dirty="0">
                <a:solidFill>
                  <a:srgbClr val="000000"/>
                </a:solidFill>
                <a:effectLst/>
                <a:latin typeface="system-ui"/>
              </a:rPr>
              <a:t>After the reading from the Law and the Prophets, the leaders of the synagogue sent word to them, saying, “Brothers, if you have a word of exhortation for the people, please speak.”</a:t>
            </a:r>
          </a:p>
          <a:p>
            <a:pPr algn="l"/>
            <a:r>
              <a:rPr lang="en-GB" b="1" i="0" baseline="30000" dirty="0">
                <a:solidFill>
                  <a:srgbClr val="000000"/>
                </a:solidFill>
                <a:effectLst/>
                <a:latin typeface="system-ui"/>
              </a:rPr>
              <a:t>16 </a:t>
            </a:r>
            <a:r>
              <a:rPr lang="en-GB" b="0" i="0" dirty="0">
                <a:solidFill>
                  <a:srgbClr val="000000"/>
                </a:solidFill>
                <a:effectLst/>
                <a:latin typeface="system-ui"/>
              </a:rPr>
              <a:t>Standing up, Paul motioned with his hand and said: “Fellow Israelites and you Gentiles who worship God, listen to me! </a:t>
            </a:r>
            <a:r>
              <a:rPr lang="en-GB" b="1" i="0" baseline="30000" dirty="0">
                <a:solidFill>
                  <a:srgbClr val="000000"/>
                </a:solidFill>
                <a:effectLst/>
                <a:latin typeface="system-ui"/>
              </a:rPr>
              <a:t>17 </a:t>
            </a:r>
            <a:r>
              <a:rPr lang="en-GB" b="0" i="0" dirty="0">
                <a:solidFill>
                  <a:srgbClr val="000000"/>
                </a:solidFill>
                <a:effectLst/>
                <a:latin typeface="system-ui"/>
              </a:rPr>
              <a:t>The God of the people of Israel chose our ancestors; he made the people prosper during their stay in Egypt; with mighty power he led them out of that country; </a:t>
            </a:r>
            <a:r>
              <a:rPr lang="en-GB" b="1" i="0" baseline="30000" dirty="0">
                <a:solidFill>
                  <a:srgbClr val="000000"/>
                </a:solidFill>
                <a:effectLst/>
                <a:latin typeface="system-ui"/>
              </a:rPr>
              <a:t>18 </a:t>
            </a:r>
            <a:r>
              <a:rPr lang="en-GB" b="0" i="0" dirty="0">
                <a:solidFill>
                  <a:srgbClr val="000000"/>
                </a:solidFill>
                <a:effectLst/>
                <a:latin typeface="system-ui"/>
              </a:rPr>
              <a:t>for about forty years he endured their conduct</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r>
              <a:rPr lang="en-GB" b="0" i="0" dirty="0">
                <a:solidFill>
                  <a:srgbClr val="000000"/>
                </a:solidFill>
                <a:effectLst/>
                <a:latin typeface="system-ui"/>
              </a:rPr>
              <a:t> in the wilderness; </a:t>
            </a:r>
            <a:r>
              <a:rPr lang="en-GB" b="1" i="0" baseline="30000" dirty="0">
                <a:solidFill>
                  <a:srgbClr val="000000"/>
                </a:solidFill>
                <a:effectLst/>
                <a:latin typeface="system-ui"/>
              </a:rPr>
              <a:t>19 </a:t>
            </a:r>
            <a:r>
              <a:rPr lang="en-GB" b="0" i="0" dirty="0">
                <a:solidFill>
                  <a:srgbClr val="000000"/>
                </a:solidFill>
                <a:effectLst/>
                <a:latin typeface="system-ui"/>
              </a:rPr>
              <a:t>and he overthrew seven nations in Canaan, giving their land to his people as their inheritance. </a:t>
            </a:r>
            <a:r>
              <a:rPr lang="en-GB" b="1" i="0" baseline="30000" dirty="0">
                <a:solidFill>
                  <a:srgbClr val="000000"/>
                </a:solidFill>
                <a:effectLst/>
                <a:latin typeface="system-ui"/>
              </a:rPr>
              <a:t>20 </a:t>
            </a:r>
            <a:r>
              <a:rPr lang="en-GB" b="0" i="0" dirty="0">
                <a:solidFill>
                  <a:srgbClr val="000000"/>
                </a:solidFill>
                <a:effectLst/>
                <a:latin typeface="system-ui"/>
              </a:rPr>
              <a:t>All this took about 450 years.</a:t>
            </a:r>
          </a:p>
          <a:p>
            <a:pPr algn="l"/>
            <a:r>
              <a:rPr lang="en-GB" b="0" i="0" dirty="0">
                <a:solidFill>
                  <a:srgbClr val="000000"/>
                </a:solidFill>
                <a:effectLst/>
                <a:latin typeface="system-ui"/>
              </a:rPr>
              <a:t>“After this, God gave them judges until the time of Samuel the prophet. </a:t>
            </a:r>
            <a:r>
              <a:rPr lang="en-GB" b="1" i="0" baseline="30000" dirty="0">
                <a:solidFill>
                  <a:srgbClr val="000000"/>
                </a:solidFill>
                <a:effectLst/>
                <a:latin typeface="system-ui"/>
              </a:rPr>
              <a:t>21 </a:t>
            </a:r>
            <a:r>
              <a:rPr lang="en-GB" b="0" i="0" dirty="0">
                <a:solidFill>
                  <a:srgbClr val="000000"/>
                </a:solidFill>
                <a:effectLst/>
                <a:latin typeface="system-ui"/>
              </a:rPr>
              <a:t>Then the people asked for a king, and he gave them Saul son of Kish, of the tribe of Benjamin, who ruled forty years. </a:t>
            </a:r>
            <a:r>
              <a:rPr lang="en-GB" b="1" i="0" baseline="30000" dirty="0">
                <a:solidFill>
                  <a:srgbClr val="000000"/>
                </a:solidFill>
                <a:effectLst/>
                <a:latin typeface="system-ui"/>
              </a:rPr>
              <a:t>22 </a:t>
            </a:r>
            <a:r>
              <a:rPr lang="en-GB" b="0" i="0" dirty="0">
                <a:solidFill>
                  <a:srgbClr val="000000"/>
                </a:solidFill>
                <a:effectLst/>
                <a:latin typeface="system-ui"/>
              </a:rPr>
              <a:t>After removing Saul, he made David their king. God testified concerning him: ‘I have found David son of Jesse, a man after my own heart; he will do everything I want him to do.’</a:t>
            </a:r>
          </a:p>
          <a:p>
            <a:pPr algn="l"/>
            <a:r>
              <a:rPr lang="en-GB" b="1" i="0" baseline="30000" dirty="0">
                <a:solidFill>
                  <a:srgbClr val="000000"/>
                </a:solidFill>
                <a:effectLst/>
                <a:latin typeface="system-ui"/>
              </a:rPr>
              <a:t>23 </a:t>
            </a:r>
            <a:r>
              <a:rPr lang="en-GB" b="0" i="0" dirty="0">
                <a:solidFill>
                  <a:srgbClr val="000000"/>
                </a:solidFill>
                <a:effectLst/>
                <a:latin typeface="system-ui"/>
              </a:rPr>
              <a:t>“From this man’s descendants God has brought to Israel the Savior Jesus, as he promised. </a:t>
            </a:r>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22</a:t>
            </a:fld>
            <a:endParaRPr lang="en-GB"/>
          </a:p>
        </p:txBody>
      </p:sp>
    </p:spTree>
    <p:extLst>
      <p:ext uri="{BB962C8B-B14F-4D97-AF65-F5344CB8AC3E}">
        <p14:creationId xmlns:p14="http://schemas.microsoft.com/office/powerpoint/2010/main" val="3149579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24 </a:t>
            </a:r>
            <a:r>
              <a:rPr lang="en-GB" b="0" i="0" dirty="0">
                <a:solidFill>
                  <a:srgbClr val="000000"/>
                </a:solidFill>
                <a:effectLst/>
                <a:latin typeface="system-ui"/>
              </a:rPr>
              <a:t>Before the coming of Jesus, John preached repentance and baptism to all the people of Israel. </a:t>
            </a:r>
            <a:r>
              <a:rPr lang="en-GB" b="1" i="0" baseline="30000" dirty="0">
                <a:solidFill>
                  <a:srgbClr val="000000"/>
                </a:solidFill>
                <a:effectLst/>
                <a:latin typeface="system-ui"/>
              </a:rPr>
              <a:t>25 </a:t>
            </a:r>
            <a:r>
              <a:rPr lang="en-GB" b="0" i="0" dirty="0">
                <a:solidFill>
                  <a:srgbClr val="000000"/>
                </a:solidFill>
                <a:effectLst/>
                <a:latin typeface="system-ui"/>
              </a:rPr>
              <a:t>As John was completing his work, he said: ‘Who do you suppose I am? I am not the one you are looking for. But there is one coming after me whose sandals I am not worthy to untie.’</a:t>
            </a:r>
          </a:p>
          <a:p>
            <a:pPr algn="l"/>
            <a:r>
              <a:rPr lang="en-GB" b="1" i="0" baseline="30000" dirty="0">
                <a:solidFill>
                  <a:srgbClr val="000000"/>
                </a:solidFill>
                <a:effectLst/>
                <a:latin typeface="system-ui"/>
              </a:rPr>
              <a:t>26 </a:t>
            </a:r>
            <a:r>
              <a:rPr lang="en-GB" b="0" i="0" dirty="0">
                <a:solidFill>
                  <a:srgbClr val="000000"/>
                </a:solidFill>
                <a:effectLst/>
                <a:latin typeface="system-ui"/>
              </a:rPr>
              <a:t>“Fellow children of Abraham and you God-fearing Gentiles, it is to us that this message of salvation has been sent. </a:t>
            </a:r>
            <a:r>
              <a:rPr lang="en-GB" b="1" i="0" baseline="30000" dirty="0">
                <a:solidFill>
                  <a:srgbClr val="000000"/>
                </a:solidFill>
                <a:effectLst/>
                <a:latin typeface="system-ui"/>
              </a:rPr>
              <a:t>27 </a:t>
            </a:r>
            <a:r>
              <a:rPr lang="en-GB" b="0" i="0" dirty="0">
                <a:solidFill>
                  <a:srgbClr val="000000"/>
                </a:solidFill>
                <a:effectLst/>
                <a:latin typeface="system-ui"/>
              </a:rPr>
              <a:t>The people of Jerusalem and their rulers did not recognize Jesus, yet in condemning him they fulfilled the words of the prophets that are read every Sabbath. </a:t>
            </a:r>
            <a:r>
              <a:rPr lang="en-GB" b="1" i="0" baseline="30000" dirty="0">
                <a:solidFill>
                  <a:srgbClr val="000000"/>
                </a:solidFill>
                <a:effectLst/>
                <a:latin typeface="system-ui"/>
              </a:rPr>
              <a:t>28 </a:t>
            </a:r>
            <a:r>
              <a:rPr lang="en-GB" b="0" i="0" dirty="0">
                <a:solidFill>
                  <a:srgbClr val="000000"/>
                </a:solidFill>
                <a:effectLst/>
                <a:latin typeface="system-ui"/>
              </a:rPr>
              <a:t>Though they found no proper ground for a death sentence, they asked Pilate to have him executed. </a:t>
            </a:r>
            <a:r>
              <a:rPr lang="en-GB" b="1" i="0" baseline="30000" dirty="0">
                <a:solidFill>
                  <a:srgbClr val="000000"/>
                </a:solidFill>
                <a:effectLst/>
                <a:latin typeface="system-ui"/>
              </a:rPr>
              <a:t>29 </a:t>
            </a:r>
            <a:r>
              <a:rPr lang="en-GB" b="0" i="0" dirty="0">
                <a:solidFill>
                  <a:srgbClr val="000000"/>
                </a:solidFill>
                <a:effectLst/>
                <a:latin typeface="system-ui"/>
              </a:rPr>
              <a:t>When they had carried out all that was written about him, they took him down from the cross and laid him in a tomb. </a:t>
            </a:r>
            <a:r>
              <a:rPr lang="en-GB" b="1" i="0" baseline="30000" dirty="0">
                <a:solidFill>
                  <a:srgbClr val="000000"/>
                </a:solidFill>
                <a:effectLst/>
                <a:latin typeface="system-ui"/>
              </a:rPr>
              <a:t>30 </a:t>
            </a:r>
            <a:r>
              <a:rPr lang="en-GB" b="0" i="0" dirty="0">
                <a:solidFill>
                  <a:srgbClr val="000000"/>
                </a:solidFill>
                <a:effectLst/>
                <a:latin typeface="system-ui"/>
              </a:rPr>
              <a:t>But God raised him from the dead, </a:t>
            </a:r>
            <a:r>
              <a:rPr lang="en-GB" b="1" i="0" baseline="30000" dirty="0">
                <a:solidFill>
                  <a:srgbClr val="000000"/>
                </a:solidFill>
                <a:effectLst/>
                <a:latin typeface="system-ui"/>
              </a:rPr>
              <a:t>31 </a:t>
            </a:r>
            <a:r>
              <a:rPr lang="en-GB" b="0" i="0" dirty="0">
                <a:solidFill>
                  <a:srgbClr val="000000"/>
                </a:solidFill>
                <a:effectLst/>
                <a:latin typeface="system-ui"/>
              </a:rPr>
              <a:t>and for many days he was seen by those who had </a:t>
            </a:r>
            <a:r>
              <a:rPr lang="en-GB" b="0" i="0" dirty="0" err="1">
                <a:solidFill>
                  <a:srgbClr val="000000"/>
                </a:solidFill>
                <a:effectLst/>
                <a:latin typeface="system-ui"/>
              </a:rPr>
              <a:t>traveled</a:t>
            </a:r>
            <a:r>
              <a:rPr lang="en-GB" b="0" i="0" dirty="0">
                <a:solidFill>
                  <a:srgbClr val="000000"/>
                </a:solidFill>
                <a:effectLst/>
                <a:latin typeface="system-ui"/>
              </a:rPr>
              <a:t> with him from Galilee to Jerusalem. They are now his witnesses to our people.</a:t>
            </a:r>
          </a:p>
          <a:p>
            <a:pPr algn="l"/>
            <a:r>
              <a:rPr lang="en-GB" b="1" i="0" baseline="30000" dirty="0">
                <a:solidFill>
                  <a:srgbClr val="000000"/>
                </a:solidFill>
                <a:effectLst/>
                <a:latin typeface="system-ui"/>
              </a:rPr>
              <a:t>32 </a:t>
            </a:r>
            <a:r>
              <a:rPr lang="en-GB" b="0" i="0" dirty="0">
                <a:solidFill>
                  <a:srgbClr val="000000"/>
                </a:solidFill>
                <a:effectLst/>
                <a:latin typeface="system-ui"/>
              </a:rPr>
              <a:t>“We tell you the good news: What God promised our ancestors </a:t>
            </a:r>
            <a:r>
              <a:rPr lang="en-GB" b="1" i="0" baseline="30000" dirty="0">
                <a:solidFill>
                  <a:srgbClr val="000000"/>
                </a:solidFill>
                <a:effectLst/>
                <a:latin typeface="system-ui"/>
              </a:rPr>
              <a:t>33 </a:t>
            </a:r>
            <a:r>
              <a:rPr lang="en-GB" b="0" i="0" dirty="0">
                <a:solidFill>
                  <a:srgbClr val="000000"/>
                </a:solidFill>
                <a:effectLst/>
                <a:latin typeface="system-ui"/>
              </a:rPr>
              <a:t>he has fulfilled for us, their children, by raising up Jesus. As it is written in the second Psalm:</a:t>
            </a:r>
          </a:p>
          <a:p>
            <a:pPr algn="l"/>
            <a:r>
              <a:rPr lang="en-GB" b="0" i="0" dirty="0">
                <a:solidFill>
                  <a:srgbClr val="000000"/>
                </a:solidFill>
                <a:effectLst/>
                <a:latin typeface="system-ui"/>
              </a:rPr>
              <a:t>“‘You are my son;</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today I have become your father.’</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b"/>
              </a:rPr>
              <a:t>b</a:t>
            </a:r>
            <a:r>
              <a:rPr lang="en-GB" b="0" i="0" baseline="30000" dirty="0">
                <a:solidFill>
                  <a:srgbClr val="000000"/>
                </a:solidFill>
                <a:effectLst/>
                <a:latin typeface="system-ui"/>
              </a:rPr>
              <a:t>]</a:t>
            </a:r>
            <a:endParaRPr lang="en-GB" b="0" i="0" dirty="0">
              <a:solidFill>
                <a:srgbClr val="000000"/>
              </a:solidFill>
              <a:effectLst/>
              <a:latin typeface="system-ui"/>
            </a:endParaRPr>
          </a:p>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23</a:t>
            </a:fld>
            <a:endParaRPr lang="en-GB"/>
          </a:p>
        </p:txBody>
      </p:sp>
    </p:spTree>
    <p:extLst>
      <p:ext uri="{BB962C8B-B14F-4D97-AF65-F5344CB8AC3E}">
        <p14:creationId xmlns:p14="http://schemas.microsoft.com/office/powerpoint/2010/main" val="1487925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34 </a:t>
            </a:r>
            <a:r>
              <a:rPr lang="en-GB" b="0" i="0" dirty="0">
                <a:solidFill>
                  <a:srgbClr val="000000"/>
                </a:solidFill>
                <a:effectLst/>
                <a:latin typeface="system-ui"/>
              </a:rPr>
              <a:t>God raised him from the dead so that he will never be subject to decay. As God has said,</a:t>
            </a:r>
          </a:p>
          <a:p>
            <a:pPr algn="l"/>
            <a:r>
              <a:rPr lang="en-GB" b="0" i="0" dirty="0">
                <a:solidFill>
                  <a:srgbClr val="000000"/>
                </a:solidFill>
                <a:effectLst/>
                <a:latin typeface="system-ui"/>
              </a:rPr>
              <a:t>“‘I will give you the holy and sure blessings promised to David.’</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c"/>
              </a:rPr>
              <a:t>c</a:t>
            </a:r>
            <a:r>
              <a:rPr lang="en-GB" b="0" i="0" baseline="30000" dirty="0">
                <a:solidFill>
                  <a:srgbClr val="000000"/>
                </a:solidFill>
                <a:effectLst/>
                <a:latin typeface="system-ui"/>
              </a:rPr>
              <a:t>]</a:t>
            </a:r>
            <a:endParaRPr lang="en-GB" b="0" i="0" dirty="0">
              <a:solidFill>
                <a:srgbClr val="000000"/>
              </a:solidFill>
              <a:effectLst/>
              <a:latin typeface="system-ui"/>
            </a:endParaRPr>
          </a:p>
          <a:p>
            <a:pPr algn="l"/>
            <a:r>
              <a:rPr lang="en-GB" b="1" i="0" baseline="30000" dirty="0">
                <a:solidFill>
                  <a:srgbClr val="000000"/>
                </a:solidFill>
                <a:effectLst/>
                <a:latin typeface="system-ui"/>
              </a:rPr>
              <a:t>35 </a:t>
            </a:r>
            <a:r>
              <a:rPr lang="en-GB" b="0" i="0" dirty="0">
                <a:solidFill>
                  <a:srgbClr val="000000"/>
                </a:solidFill>
                <a:effectLst/>
                <a:latin typeface="system-ui"/>
              </a:rPr>
              <a:t>So it is also stated elsewhere:</a:t>
            </a:r>
          </a:p>
          <a:p>
            <a:pPr algn="l"/>
            <a:r>
              <a:rPr lang="en-GB" b="0" i="0" dirty="0">
                <a:solidFill>
                  <a:srgbClr val="000000"/>
                </a:solidFill>
                <a:effectLst/>
                <a:latin typeface="system-ui"/>
              </a:rPr>
              <a:t>“‘You will not let your holy one see decay.’</a:t>
            </a:r>
            <a:r>
              <a:rPr lang="en-GB" b="0" i="0" baseline="30000" dirty="0">
                <a:solidFill>
                  <a:srgbClr val="000000"/>
                </a:solidFill>
                <a:effectLst/>
                <a:latin typeface="system-ui"/>
              </a:rPr>
              <a:t>[</a:t>
            </a:r>
            <a:r>
              <a:rPr lang="en-GB" b="0" i="0" baseline="30000" dirty="0">
                <a:solidFill>
                  <a:srgbClr val="4A4A4A"/>
                </a:solidFill>
                <a:effectLst/>
                <a:latin typeface="system-ui"/>
                <a:hlinkClick r:id="rId4" tooltip="See footnote d"/>
              </a:rPr>
              <a:t>d</a:t>
            </a:r>
            <a:r>
              <a:rPr lang="en-GB" b="0" i="0" baseline="30000" dirty="0">
                <a:solidFill>
                  <a:srgbClr val="000000"/>
                </a:solidFill>
                <a:effectLst/>
                <a:latin typeface="system-ui"/>
              </a:rPr>
              <a:t>]</a:t>
            </a:r>
            <a:endParaRPr lang="en-GB" b="0" i="0" dirty="0">
              <a:solidFill>
                <a:srgbClr val="000000"/>
              </a:solidFill>
              <a:effectLst/>
              <a:latin typeface="system-ui"/>
            </a:endParaRPr>
          </a:p>
          <a:p>
            <a:pPr algn="l"/>
            <a:r>
              <a:rPr lang="en-GB" b="1" i="0" baseline="30000" dirty="0">
                <a:solidFill>
                  <a:srgbClr val="000000"/>
                </a:solidFill>
                <a:effectLst/>
                <a:latin typeface="system-ui"/>
              </a:rPr>
              <a:t>36 </a:t>
            </a:r>
            <a:r>
              <a:rPr lang="en-GB" b="0" i="0" dirty="0">
                <a:solidFill>
                  <a:srgbClr val="000000"/>
                </a:solidFill>
                <a:effectLst/>
                <a:latin typeface="system-ui"/>
              </a:rPr>
              <a:t>“Now when David had served God’s purpose in his own generation, he fell asleep; he was buried with his ancestors and his body decayed. </a:t>
            </a:r>
            <a:r>
              <a:rPr lang="en-GB" b="1" i="0" baseline="30000" dirty="0">
                <a:solidFill>
                  <a:srgbClr val="000000"/>
                </a:solidFill>
                <a:effectLst/>
                <a:latin typeface="system-ui"/>
              </a:rPr>
              <a:t>37 </a:t>
            </a:r>
            <a:r>
              <a:rPr lang="en-GB" b="0" i="0" dirty="0">
                <a:solidFill>
                  <a:srgbClr val="000000"/>
                </a:solidFill>
                <a:effectLst/>
                <a:latin typeface="system-ui"/>
              </a:rPr>
              <a:t>But the one whom God raised from the dead did not see decay.</a:t>
            </a:r>
          </a:p>
          <a:p>
            <a:pPr algn="l"/>
            <a:r>
              <a:rPr lang="en-GB" b="1" i="0" baseline="30000" dirty="0">
                <a:solidFill>
                  <a:srgbClr val="000000"/>
                </a:solidFill>
                <a:effectLst/>
                <a:latin typeface="system-ui"/>
              </a:rPr>
              <a:t>38 </a:t>
            </a:r>
            <a:r>
              <a:rPr lang="en-GB" b="0" i="0" dirty="0">
                <a:solidFill>
                  <a:srgbClr val="000000"/>
                </a:solidFill>
                <a:effectLst/>
                <a:latin typeface="system-ui"/>
              </a:rPr>
              <a:t>“Therefore, my friends, I want you to know that through Jesus the forgiveness of sins is proclaimed to you. </a:t>
            </a:r>
            <a:r>
              <a:rPr lang="en-GB" b="1" i="0" baseline="30000" dirty="0">
                <a:solidFill>
                  <a:srgbClr val="000000"/>
                </a:solidFill>
                <a:effectLst/>
                <a:latin typeface="system-ui"/>
              </a:rPr>
              <a:t>39 </a:t>
            </a:r>
            <a:r>
              <a:rPr lang="en-GB" b="0" i="0" dirty="0">
                <a:solidFill>
                  <a:srgbClr val="000000"/>
                </a:solidFill>
                <a:effectLst/>
                <a:latin typeface="system-ui"/>
              </a:rPr>
              <a:t>Through him everyone who believes is set free from every sin, a justification you were not able to obtain under the law of Moses. </a:t>
            </a:r>
            <a:r>
              <a:rPr lang="en-GB" b="1" i="0" baseline="30000" dirty="0">
                <a:solidFill>
                  <a:srgbClr val="000000"/>
                </a:solidFill>
                <a:effectLst/>
                <a:latin typeface="system-ui"/>
              </a:rPr>
              <a:t>40 </a:t>
            </a:r>
            <a:r>
              <a:rPr lang="en-GB" b="0" i="0" dirty="0">
                <a:solidFill>
                  <a:srgbClr val="000000"/>
                </a:solidFill>
                <a:effectLst/>
                <a:latin typeface="system-ui"/>
              </a:rPr>
              <a:t>Take care that what the prophets have said does not happen to you:</a:t>
            </a:r>
          </a:p>
          <a:p>
            <a:pPr algn="l"/>
            <a:r>
              <a:rPr lang="en-GB" b="1" i="0" baseline="30000" dirty="0">
                <a:solidFill>
                  <a:srgbClr val="000000"/>
                </a:solidFill>
                <a:effectLst/>
                <a:latin typeface="system-ui"/>
              </a:rPr>
              <a:t>41 </a:t>
            </a:r>
            <a:r>
              <a:rPr lang="en-GB" b="0" i="0" dirty="0">
                <a:solidFill>
                  <a:srgbClr val="000000"/>
                </a:solidFill>
                <a:effectLst/>
                <a:latin typeface="system-ui"/>
              </a:rPr>
              <a:t>“‘Look, you scoffers,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wonder and perish,</a:t>
            </a:r>
            <a:br>
              <a:rPr lang="en-GB" b="0" i="0" dirty="0">
                <a:solidFill>
                  <a:srgbClr val="000000"/>
                </a:solidFill>
                <a:effectLst/>
                <a:latin typeface="system-ui"/>
              </a:rPr>
            </a:br>
            <a:r>
              <a:rPr lang="en-GB" b="0" i="0" dirty="0">
                <a:solidFill>
                  <a:srgbClr val="000000"/>
                </a:solidFill>
                <a:effectLst/>
                <a:latin typeface="system-ui"/>
              </a:rPr>
              <a:t>for I am going to do something in your days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that you would never believe,</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even if someone told you.’</a:t>
            </a:r>
            <a:r>
              <a:rPr lang="en-GB" b="0" i="0" baseline="30000" dirty="0">
                <a:solidFill>
                  <a:srgbClr val="000000"/>
                </a:solidFill>
                <a:effectLst/>
                <a:latin typeface="system-ui"/>
              </a:rPr>
              <a:t>[</a:t>
            </a:r>
            <a:r>
              <a:rPr lang="en-GB" b="0" i="0" baseline="30000" dirty="0">
                <a:solidFill>
                  <a:srgbClr val="4A4A4A"/>
                </a:solidFill>
                <a:effectLst/>
                <a:latin typeface="system-ui"/>
                <a:hlinkClick r:id="rId5" tooltip="See footnote e"/>
              </a:rPr>
              <a:t>e</a:t>
            </a:r>
            <a:r>
              <a:rPr lang="en-GB" b="0" i="0" baseline="30000" dirty="0">
                <a:solidFill>
                  <a:srgbClr val="000000"/>
                </a:solidFill>
                <a:effectLst/>
                <a:latin typeface="system-ui"/>
              </a:rPr>
              <a:t>]</a:t>
            </a:r>
            <a:r>
              <a:rPr lang="en-GB" b="0" i="0" dirty="0">
                <a:solidFill>
                  <a:srgbClr val="000000"/>
                </a:solidFill>
                <a:effectLst/>
                <a:latin typeface="system-ui"/>
              </a:rPr>
              <a:t>”</a:t>
            </a:r>
          </a:p>
          <a:p>
            <a:pPr algn="l"/>
            <a:r>
              <a:rPr lang="en-GB" b="1" i="0" baseline="30000" dirty="0">
                <a:solidFill>
                  <a:srgbClr val="000000"/>
                </a:solidFill>
                <a:effectLst/>
                <a:latin typeface="system-ui"/>
              </a:rPr>
              <a:t>42 </a:t>
            </a:r>
            <a:r>
              <a:rPr lang="en-GB" b="0" i="0" dirty="0">
                <a:solidFill>
                  <a:srgbClr val="000000"/>
                </a:solidFill>
                <a:effectLst/>
                <a:latin typeface="system-ui"/>
              </a:rPr>
              <a:t>As Paul and Barnabas were leaving the synagogue, the people invited them to speak further about these things on the next Sabbath. </a:t>
            </a:r>
            <a:r>
              <a:rPr lang="en-GB" b="1" i="0" baseline="30000" dirty="0">
                <a:solidFill>
                  <a:srgbClr val="000000"/>
                </a:solidFill>
                <a:effectLst/>
                <a:latin typeface="system-ui"/>
              </a:rPr>
              <a:t>43 </a:t>
            </a:r>
            <a:r>
              <a:rPr lang="en-GB" b="0" i="0" dirty="0">
                <a:solidFill>
                  <a:srgbClr val="000000"/>
                </a:solidFill>
                <a:effectLst/>
                <a:latin typeface="system-ui"/>
              </a:rPr>
              <a:t>When the congregation was dismissed, many of the Jews and devout converts to Judaism followed Paul and Barnabas, who talked with them and urged them to continue in the grace of God.</a:t>
            </a:r>
          </a:p>
          <a:p>
            <a:pPr algn="l"/>
            <a:r>
              <a:rPr lang="en-GB" b="1" i="0" baseline="30000" dirty="0">
                <a:solidFill>
                  <a:srgbClr val="000000"/>
                </a:solidFill>
                <a:effectLst/>
                <a:latin typeface="system-ui"/>
              </a:rPr>
              <a:t>44 </a:t>
            </a:r>
            <a:r>
              <a:rPr lang="en-GB" b="0" i="0" dirty="0">
                <a:solidFill>
                  <a:srgbClr val="000000"/>
                </a:solidFill>
                <a:effectLst/>
                <a:latin typeface="system-ui"/>
              </a:rPr>
              <a:t>On the next Sabbath almost the whole city gathered to hear the word of the Lord. </a:t>
            </a:r>
            <a:r>
              <a:rPr lang="en-GB" b="1" i="0" baseline="30000" dirty="0">
                <a:solidFill>
                  <a:srgbClr val="000000"/>
                </a:solidFill>
                <a:effectLst/>
                <a:latin typeface="system-ui"/>
              </a:rPr>
              <a:t>45 </a:t>
            </a:r>
            <a:r>
              <a:rPr lang="en-GB" b="0" i="0" dirty="0">
                <a:solidFill>
                  <a:srgbClr val="000000"/>
                </a:solidFill>
                <a:effectLst/>
                <a:latin typeface="system-ui"/>
              </a:rPr>
              <a:t>When the Jews saw the crowds, they were filled with jealousy. They began to contradict what Paul was saying and heaped abuse on him.</a:t>
            </a:r>
          </a:p>
          <a:p>
            <a:pPr algn="l"/>
            <a:r>
              <a:rPr lang="en-GB" b="1" i="0" baseline="30000" dirty="0">
                <a:solidFill>
                  <a:srgbClr val="000000"/>
                </a:solidFill>
                <a:effectLst/>
                <a:latin typeface="system-ui"/>
              </a:rPr>
              <a:t>46 </a:t>
            </a:r>
            <a:r>
              <a:rPr lang="en-GB" b="0" i="0" dirty="0">
                <a:solidFill>
                  <a:srgbClr val="000000"/>
                </a:solidFill>
                <a:effectLst/>
                <a:latin typeface="system-ui"/>
              </a:rPr>
              <a:t>Then Paul and Barnabas answered them boldly: “We had to speak the word of God to you first. Since you reject it and do not consider yourselves worthy of eternal life, we now turn to the Gentiles. </a:t>
            </a:r>
            <a:r>
              <a:rPr lang="en-GB" b="1" i="0" baseline="30000" dirty="0">
                <a:solidFill>
                  <a:srgbClr val="000000"/>
                </a:solidFill>
                <a:effectLst/>
                <a:latin typeface="system-ui"/>
              </a:rPr>
              <a:t>47 </a:t>
            </a:r>
            <a:r>
              <a:rPr lang="en-GB" b="0" i="0" dirty="0">
                <a:solidFill>
                  <a:srgbClr val="000000"/>
                </a:solidFill>
                <a:effectLst/>
                <a:latin typeface="system-ui"/>
              </a:rPr>
              <a:t>For this is what the Lord has commanded us:</a:t>
            </a:r>
          </a:p>
          <a:p>
            <a:pPr algn="l"/>
            <a:r>
              <a:rPr lang="en-GB" b="0" i="0" dirty="0">
                <a:solidFill>
                  <a:srgbClr val="000000"/>
                </a:solidFill>
                <a:effectLst/>
                <a:latin typeface="system-ui"/>
              </a:rPr>
              <a:t>“‘I have made you</a:t>
            </a:r>
            <a:r>
              <a:rPr lang="en-GB" b="0" i="0" baseline="30000" dirty="0">
                <a:solidFill>
                  <a:srgbClr val="000000"/>
                </a:solidFill>
                <a:effectLst/>
                <a:latin typeface="system-ui"/>
              </a:rPr>
              <a:t>[</a:t>
            </a:r>
            <a:r>
              <a:rPr lang="en-GB" b="0" i="0" baseline="30000" dirty="0">
                <a:solidFill>
                  <a:srgbClr val="4A4A4A"/>
                </a:solidFill>
                <a:effectLst/>
                <a:latin typeface="system-ui"/>
                <a:hlinkClick r:id="rId6" tooltip="See footnote f"/>
              </a:rPr>
              <a:t>f</a:t>
            </a:r>
            <a:r>
              <a:rPr lang="en-GB" b="0" i="0" baseline="30000" dirty="0">
                <a:solidFill>
                  <a:srgbClr val="000000"/>
                </a:solidFill>
                <a:effectLst/>
                <a:latin typeface="system-ui"/>
              </a:rPr>
              <a:t>]</a:t>
            </a:r>
            <a:r>
              <a:rPr lang="en-GB" b="0" i="0" dirty="0">
                <a:solidFill>
                  <a:srgbClr val="000000"/>
                </a:solidFill>
                <a:effectLst/>
                <a:latin typeface="system-ui"/>
              </a:rPr>
              <a:t> a light for the Gentiles,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that you</a:t>
            </a:r>
            <a:r>
              <a:rPr lang="en-GB" b="0" i="0" baseline="30000" dirty="0">
                <a:solidFill>
                  <a:srgbClr val="000000"/>
                </a:solidFill>
                <a:effectLst/>
                <a:latin typeface="system-ui"/>
              </a:rPr>
              <a:t>[</a:t>
            </a:r>
            <a:r>
              <a:rPr lang="en-GB" b="0" i="0" baseline="30000" dirty="0">
                <a:solidFill>
                  <a:srgbClr val="4A4A4A"/>
                </a:solidFill>
                <a:effectLst/>
                <a:latin typeface="system-ui"/>
                <a:hlinkClick r:id="rId7" tooltip="See footnote g"/>
              </a:rPr>
              <a:t>g</a:t>
            </a:r>
            <a:r>
              <a:rPr lang="en-GB" b="0" i="0" baseline="30000" dirty="0">
                <a:solidFill>
                  <a:srgbClr val="000000"/>
                </a:solidFill>
                <a:effectLst/>
                <a:latin typeface="system-ui"/>
              </a:rPr>
              <a:t>]</a:t>
            </a:r>
            <a:r>
              <a:rPr lang="en-GB" b="0" i="0" dirty="0">
                <a:solidFill>
                  <a:srgbClr val="000000"/>
                </a:solidFill>
                <a:effectLst/>
                <a:latin typeface="system-ui"/>
              </a:rPr>
              <a:t> may bring salvation to the ends of the earth.’</a:t>
            </a:r>
            <a:r>
              <a:rPr lang="en-GB" b="0" i="0" baseline="30000" dirty="0">
                <a:solidFill>
                  <a:srgbClr val="000000"/>
                </a:solidFill>
                <a:effectLst/>
                <a:latin typeface="system-ui"/>
              </a:rPr>
              <a:t>[</a:t>
            </a:r>
            <a:r>
              <a:rPr lang="en-GB" b="0" i="0" baseline="30000" dirty="0">
                <a:solidFill>
                  <a:srgbClr val="4A4A4A"/>
                </a:solidFill>
                <a:effectLst/>
                <a:latin typeface="system-ui"/>
                <a:hlinkClick r:id="rId8" tooltip="See footnote h"/>
              </a:rPr>
              <a:t>h</a:t>
            </a:r>
            <a:r>
              <a:rPr lang="en-GB" b="0" i="0" baseline="30000" dirty="0">
                <a:solidFill>
                  <a:srgbClr val="000000"/>
                </a:solidFill>
                <a:effectLst/>
                <a:latin typeface="system-ui"/>
              </a:rPr>
              <a:t>]</a:t>
            </a:r>
            <a:r>
              <a:rPr lang="en-GB" b="0" i="0" dirty="0">
                <a:solidFill>
                  <a:srgbClr val="000000"/>
                </a:solidFill>
                <a:effectLst/>
                <a:latin typeface="system-ui"/>
              </a:rPr>
              <a:t>”</a:t>
            </a:r>
          </a:p>
          <a:p>
            <a:pPr algn="l"/>
            <a:r>
              <a:rPr lang="en-GB" b="1" i="0" baseline="30000" dirty="0">
                <a:solidFill>
                  <a:srgbClr val="000000"/>
                </a:solidFill>
                <a:effectLst/>
                <a:latin typeface="system-ui"/>
              </a:rPr>
              <a:t>48 </a:t>
            </a:r>
            <a:r>
              <a:rPr lang="en-GB" b="0" i="0" dirty="0">
                <a:solidFill>
                  <a:srgbClr val="000000"/>
                </a:solidFill>
                <a:effectLst/>
                <a:latin typeface="system-ui"/>
              </a:rPr>
              <a:t>When the Gentiles heard this, they were glad and </a:t>
            </a:r>
            <a:r>
              <a:rPr lang="en-GB" b="0" i="0" dirty="0" err="1">
                <a:solidFill>
                  <a:srgbClr val="000000"/>
                </a:solidFill>
                <a:effectLst/>
                <a:latin typeface="system-ui"/>
              </a:rPr>
              <a:t>honored</a:t>
            </a:r>
            <a:r>
              <a:rPr lang="en-GB" b="0" i="0" dirty="0">
                <a:solidFill>
                  <a:srgbClr val="000000"/>
                </a:solidFill>
                <a:effectLst/>
                <a:latin typeface="system-ui"/>
              </a:rPr>
              <a:t> the word of the Lord; and all who were appointed for eternal life believed.</a:t>
            </a:r>
          </a:p>
          <a:p>
            <a:pPr algn="l"/>
            <a:r>
              <a:rPr lang="en-GB" b="1" i="0" baseline="30000" dirty="0">
                <a:solidFill>
                  <a:srgbClr val="000000"/>
                </a:solidFill>
                <a:effectLst/>
                <a:latin typeface="system-ui"/>
              </a:rPr>
              <a:t>49 </a:t>
            </a:r>
            <a:r>
              <a:rPr lang="en-GB" b="0" i="0" dirty="0">
                <a:solidFill>
                  <a:srgbClr val="000000"/>
                </a:solidFill>
                <a:effectLst/>
                <a:latin typeface="system-ui"/>
              </a:rPr>
              <a:t>The word of the Lord spread through the whole region. </a:t>
            </a:r>
            <a:r>
              <a:rPr lang="en-GB" b="1" i="0" baseline="30000" dirty="0">
                <a:solidFill>
                  <a:srgbClr val="000000"/>
                </a:solidFill>
                <a:effectLst/>
                <a:latin typeface="system-ui"/>
              </a:rPr>
              <a:t>50 </a:t>
            </a:r>
            <a:r>
              <a:rPr lang="en-GB" b="0" i="0" dirty="0">
                <a:solidFill>
                  <a:srgbClr val="000000"/>
                </a:solidFill>
                <a:effectLst/>
                <a:latin typeface="system-ui"/>
              </a:rPr>
              <a:t>But the Jewish leaders incited the God-fearing women of high standing and the leading men of the city. They stirred up persecution against Paul and Barnabas, and expelled them from their region. </a:t>
            </a:r>
            <a:r>
              <a:rPr lang="en-GB" b="1" i="0" baseline="30000" dirty="0">
                <a:solidFill>
                  <a:srgbClr val="000000"/>
                </a:solidFill>
                <a:effectLst/>
                <a:latin typeface="system-ui"/>
              </a:rPr>
              <a:t>51 </a:t>
            </a:r>
            <a:r>
              <a:rPr lang="en-GB" b="0" i="0" dirty="0">
                <a:solidFill>
                  <a:srgbClr val="000000"/>
                </a:solidFill>
                <a:effectLst/>
                <a:latin typeface="system-ui"/>
              </a:rPr>
              <a:t>So they shook the dust off their feet as a warning to them and went to Iconium. </a:t>
            </a:r>
            <a:r>
              <a:rPr lang="en-GB" b="1" i="0" baseline="30000" dirty="0">
                <a:solidFill>
                  <a:srgbClr val="000000"/>
                </a:solidFill>
                <a:effectLst/>
                <a:latin typeface="system-ui"/>
              </a:rPr>
              <a:t>52 </a:t>
            </a:r>
            <a:r>
              <a:rPr lang="en-GB" b="0" i="0" dirty="0">
                <a:solidFill>
                  <a:srgbClr val="000000"/>
                </a:solidFill>
                <a:effectLst/>
                <a:latin typeface="system-ui"/>
              </a:rPr>
              <a:t>And the disciples were filled with joy and with the Holy Spirit.</a:t>
            </a:r>
          </a:p>
          <a:p>
            <a:endParaRPr lang="en-GB" dirty="0"/>
          </a:p>
        </p:txBody>
      </p:sp>
      <p:sp>
        <p:nvSpPr>
          <p:cNvPr id="4" name="Slide Number Placeholder 3"/>
          <p:cNvSpPr>
            <a:spLocks noGrp="1"/>
          </p:cNvSpPr>
          <p:nvPr>
            <p:ph type="sldNum" sz="quarter" idx="5"/>
          </p:nvPr>
        </p:nvSpPr>
        <p:spPr/>
        <p:txBody>
          <a:bodyPr/>
          <a:lstStyle/>
          <a:p>
            <a:fld id="{BF31F275-2AC7-43B4-9671-2C438325A1CD}" type="slidenum">
              <a:rPr lang="en-GB" smtClean="0"/>
              <a:t>24</a:t>
            </a:fld>
            <a:endParaRPr lang="en-GB"/>
          </a:p>
        </p:txBody>
      </p:sp>
    </p:spTree>
    <p:extLst>
      <p:ext uri="{BB962C8B-B14F-4D97-AF65-F5344CB8AC3E}">
        <p14:creationId xmlns:p14="http://schemas.microsoft.com/office/powerpoint/2010/main" val="3492124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31F275-2AC7-43B4-9671-2C438325A1CD}" type="slidenum">
              <a:rPr lang="en-GB" smtClean="0"/>
              <a:t>25</a:t>
            </a:fld>
            <a:endParaRPr lang="en-GB"/>
          </a:p>
        </p:txBody>
      </p:sp>
    </p:spTree>
    <p:extLst>
      <p:ext uri="{BB962C8B-B14F-4D97-AF65-F5344CB8AC3E}">
        <p14:creationId xmlns:p14="http://schemas.microsoft.com/office/powerpoint/2010/main" val="1177015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142C1-D541-CC0E-C2EE-4953A65D3D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6817A9-F2D2-BE23-AB1C-188AB2301B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13F9D23-0FCA-FEBC-6C54-89C2B95ACC21}"/>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6FD845D1-FA56-A826-8354-7ECBD10BBF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B64812-6D98-3B13-74F9-A944F1912E65}"/>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64797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1D92-398D-3349-D29A-622A5BCFA4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FAB974-65A9-AB92-C143-6DAB8867FE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263F5C-0679-5C38-392A-DDA3EC5F2820}"/>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A9EEA345-BDEA-8EE1-E629-CC2303D8BD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515529-B389-22D2-ADFB-A56D741CA1BB}"/>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3103761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78B8-BE48-1D28-5CAF-085EC60F29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B39A9B-525E-A163-A41D-CEA27E1D2C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7C5909-932A-AFAC-04BD-EC92B83C591B}"/>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AE19FB9D-CD54-67C3-FE10-57433CEF5A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06BF1B-3938-66D8-94C2-5C66A9F70486}"/>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365640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0944-BA3E-B5FA-5C8F-DF01D336A7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6B46E8-09A7-0A0A-6A84-409713EB86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4F47AA-E12C-6494-A89F-2DAE60B517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C6DD9E8-D858-815C-0D78-E038C2E1CE84}"/>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6" name="Footer Placeholder 5">
            <a:extLst>
              <a:ext uri="{FF2B5EF4-FFF2-40B4-BE49-F238E27FC236}">
                <a16:creationId xmlns:a16="http://schemas.microsoft.com/office/drawing/2014/main" id="{A23F120F-D5D5-CC66-01B2-AA59C38923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AEE1B7-08BB-A147-1488-B616367C091D}"/>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242667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7750-EE8C-60F0-A2CD-E347FF5B7D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CAECB3-505B-0D29-7236-C9D4F72457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10256D-64F5-9421-07F1-A08EF21201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42F78CD-E82A-D816-095C-5B3D526A4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0FFFDC-B5EB-C5F0-FBC5-D87952D94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120FED-0FAE-B5C4-BE8D-11334D17E639}"/>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8" name="Footer Placeholder 7">
            <a:extLst>
              <a:ext uri="{FF2B5EF4-FFF2-40B4-BE49-F238E27FC236}">
                <a16:creationId xmlns:a16="http://schemas.microsoft.com/office/drawing/2014/main" id="{D5EAC0BA-7F33-599D-3501-D7930F2AAD7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2110572-EC7B-A2F1-920E-70CE02D08F45}"/>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61007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DC4F1-EF53-7C95-0E00-4A73C81789D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1F39689-BAC3-4607-7C42-18573465F20F}"/>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4" name="Footer Placeholder 3">
            <a:extLst>
              <a:ext uri="{FF2B5EF4-FFF2-40B4-BE49-F238E27FC236}">
                <a16:creationId xmlns:a16="http://schemas.microsoft.com/office/drawing/2014/main" id="{7B030CD1-A046-8AF2-8DCC-A2E5739190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C4FD46-B6C2-FFD3-8B24-FD53B88F3DD9}"/>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85458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DB7CE9-1339-6DE2-79A9-B9F81B0C7B96}"/>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3" name="Footer Placeholder 2">
            <a:extLst>
              <a:ext uri="{FF2B5EF4-FFF2-40B4-BE49-F238E27FC236}">
                <a16:creationId xmlns:a16="http://schemas.microsoft.com/office/drawing/2014/main" id="{E913D305-A5CB-178A-FD61-8B29CE2B25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2DF8F68-8D26-F2A1-CC49-A71303713E2F}"/>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176795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B097-6605-370B-858A-39C76AEEF8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0FB957-E027-F0F2-DFA0-D2EBA5F02B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51FF84-31F6-B4CF-B46B-FF6EC7855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E4419C-B066-AB0F-D01C-E6FBC69315D1}"/>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6" name="Footer Placeholder 5">
            <a:extLst>
              <a:ext uri="{FF2B5EF4-FFF2-40B4-BE49-F238E27FC236}">
                <a16:creationId xmlns:a16="http://schemas.microsoft.com/office/drawing/2014/main" id="{56C09D95-D7E8-B4B9-4F89-37D48BC0A7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9BE746-45D8-E002-C5FF-8513AFF0D803}"/>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252524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76005-A161-E4F4-2799-FD3EB785D1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9D3259-85AB-7BE2-4D7B-4D3DC622DE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7D660D6-8936-94D1-5BD2-5E7AC1F738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CFF81-99E5-D303-3EED-2FCCB29A11FF}"/>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6" name="Footer Placeholder 5">
            <a:extLst>
              <a:ext uri="{FF2B5EF4-FFF2-40B4-BE49-F238E27FC236}">
                <a16:creationId xmlns:a16="http://schemas.microsoft.com/office/drawing/2014/main" id="{E828F15B-6087-7779-022F-5E211F7EF9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6DD50A-B3C1-CC9C-96A6-AC4089544B99}"/>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142822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B69A-7DF8-D4CA-2BC4-46CADE25CD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3E5493-E976-93AD-A839-05F91FCAF8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509B4F-74B6-D7E5-AEAA-CEDB24522E61}"/>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C2FECC75-3010-286C-E756-1A9DADD729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644D2F-2560-0BDA-CEB6-66567A3BF5B9}"/>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295809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148919-4024-6CEE-59C4-FC82C12162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EA9924-9FF5-522D-C9BB-5302C78997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90BFC0-E7F4-8891-2AD2-34F11A69BAC8}"/>
              </a:ext>
            </a:extLst>
          </p:cNvPr>
          <p:cNvSpPr>
            <a:spLocks noGrp="1"/>
          </p:cNvSpPr>
          <p:nvPr>
            <p:ph type="dt" sz="half" idx="10"/>
          </p:nvPr>
        </p:nvSpPr>
        <p:spPr/>
        <p:txBody>
          <a:body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46737874-D73B-652C-1B11-497FAF7030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8B1CE5-8035-164A-7D8F-5C6F878846DD}"/>
              </a:ext>
            </a:extLst>
          </p:cNvPr>
          <p:cNvSpPr>
            <a:spLocks noGrp="1"/>
          </p:cNvSpPr>
          <p:nvPr>
            <p:ph type="sldNum" sz="quarter" idx="12"/>
          </p:nvPr>
        </p:nvSpPr>
        <p:spPr/>
        <p:txBody>
          <a:bodyPr/>
          <a:lstStyle/>
          <a:p>
            <a:fld id="{BC124FD1-4D0C-4D1D-B99C-D771B1E6742C}" type="slidenum">
              <a:rPr lang="en-GB" smtClean="0"/>
              <a:t>‹#›</a:t>
            </a:fld>
            <a:endParaRPr lang="en-GB"/>
          </a:p>
        </p:txBody>
      </p:sp>
    </p:spTree>
    <p:extLst>
      <p:ext uri="{BB962C8B-B14F-4D97-AF65-F5344CB8AC3E}">
        <p14:creationId xmlns:p14="http://schemas.microsoft.com/office/powerpoint/2010/main" val="83839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F6A891-4CB5-DA32-F970-B5BA3B8296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DCF454-8FA9-B418-C8EE-D105D5A57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258588-6A5F-D203-5F7D-A99C054D1F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283A17-A399-4924-944A-58255875B73E}" type="datetimeFigureOut">
              <a:rPr lang="en-GB" smtClean="0"/>
              <a:t>30/11/2024</a:t>
            </a:fld>
            <a:endParaRPr lang="en-GB"/>
          </a:p>
        </p:txBody>
      </p:sp>
      <p:sp>
        <p:nvSpPr>
          <p:cNvPr id="5" name="Footer Placeholder 4">
            <a:extLst>
              <a:ext uri="{FF2B5EF4-FFF2-40B4-BE49-F238E27FC236}">
                <a16:creationId xmlns:a16="http://schemas.microsoft.com/office/drawing/2014/main" id="{91F6802D-893F-EC37-A27C-4E0C88FD4D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0FC2F38-0BDA-5231-AA76-57BFA54BB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124FD1-4D0C-4D1D-B99C-D771B1E6742C}" type="slidenum">
              <a:rPr lang="en-GB" smtClean="0"/>
              <a:t>‹#›</a:t>
            </a:fld>
            <a:endParaRPr lang="en-GB"/>
          </a:p>
        </p:txBody>
      </p:sp>
    </p:spTree>
    <p:extLst>
      <p:ext uri="{BB962C8B-B14F-4D97-AF65-F5344CB8AC3E}">
        <p14:creationId xmlns:p14="http://schemas.microsoft.com/office/powerpoint/2010/main" val="3867461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gi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ref.ly/3%20John%206%E2%80%938;nasb95?t=bibli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E7B6-D55E-FEB0-7718-F68C4C27FBA4}"/>
              </a:ext>
            </a:extLst>
          </p:cNvPr>
          <p:cNvSpPr>
            <a:spLocks noGrp="1"/>
          </p:cNvSpPr>
          <p:nvPr>
            <p:ph type="ctrTitle"/>
          </p:nvPr>
        </p:nvSpPr>
        <p:spPr>
          <a:xfrm>
            <a:off x="445477" y="1331601"/>
            <a:ext cx="6353908" cy="1924361"/>
          </a:xfrm>
        </p:spPr>
        <p:txBody>
          <a:bodyPr>
            <a:normAutofit fontScale="90000"/>
          </a:bodyPr>
          <a:lstStyle/>
          <a:p>
            <a:r>
              <a:rPr lang="en-GB" dirty="0"/>
              <a:t>Acts 13 </a:t>
            </a:r>
            <a:br>
              <a:rPr lang="en-GB" dirty="0"/>
            </a:br>
            <a:r>
              <a:rPr lang="en-GB" dirty="0"/>
              <a:t>Life on a mission from God</a:t>
            </a:r>
          </a:p>
        </p:txBody>
      </p:sp>
      <p:sp>
        <p:nvSpPr>
          <p:cNvPr id="3" name="Subtitle 2">
            <a:extLst>
              <a:ext uri="{FF2B5EF4-FFF2-40B4-BE49-F238E27FC236}">
                <a16:creationId xmlns:a16="http://schemas.microsoft.com/office/drawing/2014/main" id="{B5D2966C-2684-51F8-7BDC-76F626590011}"/>
              </a:ext>
            </a:extLst>
          </p:cNvPr>
          <p:cNvSpPr>
            <a:spLocks noGrp="1"/>
          </p:cNvSpPr>
          <p:nvPr>
            <p:ph type="subTitle" idx="1"/>
          </p:nvPr>
        </p:nvSpPr>
        <p:spPr>
          <a:xfrm>
            <a:off x="2227385" y="4153022"/>
            <a:ext cx="9144000" cy="1655761"/>
          </a:xfrm>
        </p:spPr>
        <p:txBody>
          <a:bodyPr/>
          <a:lstStyle/>
          <a:p>
            <a:pPr algn="l"/>
            <a:r>
              <a:rPr lang="en-US" dirty="0"/>
              <a:t>1st December 2024</a:t>
            </a:r>
            <a:endParaRPr lang="en-GB" dirty="0"/>
          </a:p>
        </p:txBody>
      </p:sp>
      <p:pic>
        <p:nvPicPr>
          <p:cNvPr id="5" name="Picture 4">
            <a:extLst>
              <a:ext uri="{FF2B5EF4-FFF2-40B4-BE49-F238E27FC236}">
                <a16:creationId xmlns:a16="http://schemas.microsoft.com/office/drawing/2014/main" id="{7FE5A412-5FD7-4E67-A145-A3DE561398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2398" y="3000369"/>
            <a:ext cx="6074125" cy="3257940"/>
          </a:xfrm>
          <a:prstGeom prst="rect">
            <a:avLst/>
          </a:prstGeom>
        </p:spPr>
      </p:pic>
      <p:pic>
        <p:nvPicPr>
          <p:cNvPr id="4" name="audio">
            <a:hlinkClick r:id="" action="ppaction://media"/>
            <a:extLst>
              <a:ext uri="{FF2B5EF4-FFF2-40B4-BE49-F238E27FC236}">
                <a16:creationId xmlns:a16="http://schemas.microsoft.com/office/drawing/2014/main" id="{BFB78712-A702-9BE9-DDAD-74264B87428A}"/>
              </a:ext>
            </a:extLst>
          </p:cNvPr>
          <p:cNvPicPr>
            <a:picLocks noChangeAspect="1"/>
          </p:cNvPicPr>
          <p:nvPr>
            <a:audioFile r:link="rId1"/>
            <p:extLst>
              <p:ext uri="{DAA4B4D4-6D71-4841-9C94-3DE7FCFB9230}">
                <p14:media xmlns:p14="http://schemas.microsoft.com/office/powerpoint/2010/main" r:embed="rId2">
                  <p14:trim st="3810" end="166769"/>
                  <p14:fade out="3000"/>
                </p14:media>
              </p:ext>
            </p:extLst>
          </p:nvPr>
        </p:nvPicPr>
        <p:blipFill>
          <a:blip r:embed="rId6"/>
          <a:stretch>
            <a:fillRect/>
          </a:stretch>
        </p:blipFill>
        <p:spPr>
          <a:xfrm>
            <a:off x="10891234" y="599691"/>
            <a:ext cx="609600" cy="609600"/>
          </a:xfrm>
          <a:prstGeom prst="rect">
            <a:avLst/>
          </a:prstGeom>
        </p:spPr>
      </p:pic>
    </p:spTree>
    <p:extLst>
      <p:ext uri="{BB962C8B-B14F-4D97-AF65-F5344CB8AC3E}">
        <p14:creationId xmlns:p14="http://schemas.microsoft.com/office/powerpoint/2010/main" val="419604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F071A-354F-088A-9529-19940372405D}"/>
              </a:ext>
            </a:extLst>
          </p:cNvPr>
          <p:cNvSpPr>
            <a:spLocks noGrp="1"/>
          </p:cNvSpPr>
          <p:nvPr>
            <p:ph type="title"/>
          </p:nvPr>
        </p:nvSpPr>
        <p:spPr>
          <a:xfrm>
            <a:off x="572493" y="238539"/>
            <a:ext cx="11018520" cy="1434415"/>
          </a:xfrm>
        </p:spPr>
        <p:txBody>
          <a:bodyPr anchor="b">
            <a:normAutofit/>
          </a:bodyPr>
          <a:lstStyle/>
          <a:p>
            <a:r>
              <a:rPr lang="en-GB" sz="5400"/>
              <a:t>Acts 13</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27F0A1-979D-B9B0-C5A7-1E0BBAE33991}"/>
              </a:ext>
            </a:extLst>
          </p:cNvPr>
          <p:cNvSpPr>
            <a:spLocks noGrp="1"/>
          </p:cNvSpPr>
          <p:nvPr>
            <p:ph idx="1"/>
          </p:nvPr>
        </p:nvSpPr>
        <p:spPr>
          <a:xfrm>
            <a:off x="572493" y="2071316"/>
            <a:ext cx="6713552" cy="4119172"/>
          </a:xfrm>
        </p:spPr>
        <p:txBody>
          <a:bodyPr anchor="t">
            <a:normAutofit/>
          </a:bodyPr>
          <a:lstStyle/>
          <a:p>
            <a:pPr marL="0" indent="0">
              <a:buNone/>
            </a:pPr>
            <a:r>
              <a:rPr lang="en-GB" sz="2200" b="0" i="0" baseline="30000">
                <a:effectLst/>
                <a:latin typeface="Inter"/>
              </a:rPr>
              <a:t>1</a:t>
            </a:r>
            <a:r>
              <a:rPr lang="en-GB" sz="2200" b="0" i="0">
                <a:effectLst/>
                <a:latin typeface="Inter"/>
              </a:rPr>
              <a:t>Now in the church at Antioch there were prophets and teachers: Barnabas, Simeon called Niger, Lucius of Cyrene, Manaen </a:t>
            </a:r>
            <a:r>
              <a:rPr lang="en-GB" sz="2200" b="0" i="1">
                <a:effectLst/>
                <a:latin typeface="Inter"/>
              </a:rPr>
              <a:t>(who had been brought up with Herod the tetrarch) </a:t>
            </a:r>
            <a:r>
              <a:rPr lang="en-GB" sz="2200" b="0" i="0">
                <a:effectLst/>
                <a:latin typeface="Inter"/>
              </a:rPr>
              <a:t>and Saul. </a:t>
            </a:r>
          </a:p>
          <a:p>
            <a:pPr marL="0" indent="0">
              <a:buNone/>
            </a:pPr>
            <a:r>
              <a:rPr lang="en-GB" sz="2200" b="0" i="0" baseline="30000">
                <a:effectLst/>
                <a:latin typeface="Inter"/>
              </a:rPr>
              <a:t>2</a:t>
            </a:r>
            <a:r>
              <a:rPr lang="en-GB" sz="2200" b="0" i="0">
                <a:effectLst/>
                <a:latin typeface="Inter"/>
              </a:rPr>
              <a:t>While they were worshiping the Lord and fasting, the Holy Spirit said, “Set apart for me Barnabas and Saul for the work to which I have called them.” </a:t>
            </a:r>
          </a:p>
          <a:p>
            <a:pPr marL="0" indent="0">
              <a:buNone/>
            </a:pPr>
            <a:r>
              <a:rPr lang="en-GB" sz="2200" b="0" i="0" baseline="30000">
                <a:effectLst/>
                <a:latin typeface="Inter"/>
              </a:rPr>
              <a:t>3</a:t>
            </a:r>
            <a:r>
              <a:rPr lang="en-GB" sz="2200" b="0" i="0">
                <a:effectLst/>
                <a:latin typeface="Inter"/>
              </a:rPr>
              <a:t>So after they had fasted and prayed, they placed their hands on them and sent them off.</a:t>
            </a:r>
            <a:endParaRPr lang="en-GB" sz="2200"/>
          </a:p>
        </p:txBody>
      </p:sp>
      <p:pic>
        <p:nvPicPr>
          <p:cNvPr id="4" name="Picture 3">
            <a:extLst>
              <a:ext uri="{FF2B5EF4-FFF2-40B4-BE49-F238E27FC236}">
                <a16:creationId xmlns:a16="http://schemas.microsoft.com/office/drawing/2014/main" id="{CFD02FB9-E067-8833-31A4-D8D9A4E03F1B}"/>
              </a:ext>
            </a:extLst>
          </p:cNvPr>
          <p:cNvPicPr>
            <a:picLocks noChangeAspect="1"/>
          </p:cNvPicPr>
          <p:nvPr/>
        </p:nvPicPr>
        <p:blipFill>
          <a:blip r:embed="rId3"/>
          <a:srcRect l="1629" r="2163" b="-3"/>
          <a:stretch/>
        </p:blipFill>
        <p:spPr>
          <a:xfrm>
            <a:off x="7675658" y="2093976"/>
            <a:ext cx="3941064" cy="4096512"/>
          </a:xfrm>
          <a:prstGeom prst="rect">
            <a:avLst/>
          </a:prstGeom>
        </p:spPr>
      </p:pic>
    </p:spTree>
    <p:extLst>
      <p:ext uri="{BB962C8B-B14F-4D97-AF65-F5344CB8AC3E}">
        <p14:creationId xmlns:p14="http://schemas.microsoft.com/office/powerpoint/2010/main" val="2247215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28AD76-AE80-C999-41D4-D49206D51071}"/>
              </a:ext>
            </a:extLst>
          </p:cNvPr>
          <p:cNvSpPr>
            <a:spLocks noGrp="1"/>
          </p:cNvSpPr>
          <p:nvPr>
            <p:ph type="title"/>
          </p:nvPr>
        </p:nvSpPr>
        <p:spPr>
          <a:xfrm>
            <a:off x="5297762" y="329184"/>
            <a:ext cx="6251110" cy="1783080"/>
          </a:xfrm>
        </p:spPr>
        <p:txBody>
          <a:bodyPr anchor="b">
            <a:normAutofit/>
          </a:bodyPr>
          <a:lstStyle/>
          <a:p>
            <a:r>
              <a:rPr lang="en-GB" sz="5400"/>
              <a:t>What was the Church like in 46 AD?</a:t>
            </a:r>
          </a:p>
        </p:txBody>
      </p:sp>
      <p:pic>
        <p:nvPicPr>
          <p:cNvPr id="4" name="Picture 3">
            <a:extLst>
              <a:ext uri="{FF2B5EF4-FFF2-40B4-BE49-F238E27FC236}">
                <a16:creationId xmlns:a16="http://schemas.microsoft.com/office/drawing/2014/main" id="{89EB9F26-0D92-FB68-17A0-730B7429FCB2}"/>
              </a:ext>
            </a:extLst>
          </p:cNvPr>
          <p:cNvPicPr>
            <a:picLocks noChangeAspect="1"/>
          </p:cNvPicPr>
          <p:nvPr/>
        </p:nvPicPr>
        <p:blipFill>
          <a:blip r:embed="rId3"/>
          <a:srcRect l="15342" r="1410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8497A3E-C039-AC6F-52E6-D122364F7BC6}"/>
              </a:ext>
            </a:extLst>
          </p:cNvPr>
          <p:cNvSpPr>
            <a:spLocks noGrp="1"/>
          </p:cNvSpPr>
          <p:nvPr>
            <p:ph idx="1"/>
          </p:nvPr>
        </p:nvSpPr>
        <p:spPr>
          <a:xfrm>
            <a:off x="5297762" y="2706624"/>
            <a:ext cx="6251110" cy="3483864"/>
          </a:xfrm>
        </p:spPr>
        <p:txBody>
          <a:bodyPr vert="horz" lIns="91440" tIns="45720" rIns="91440" bIns="45720" rtlCol="0">
            <a:normAutofit/>
          </a:bodyPr>
          <a:lstStyle/>
          <a:p>
            <a:r>
              <a:rPr lang="en-GB" sz="2200" dirty="0"/>
              <a:t>Full of all kinds of people, joined together by God (v1)</a:t>
            </a:r>
          </a:p>
          <a:p>
            <a:pPr lvl="1"/>
            <a:r>
              <a:rPr lang="en-GB" sz="2200" b="0" i="0" dirty="0">
                <a:effectLst/>
                <a:latin typeface="Inter"/>
              </a:rPr>
              <a:t>Barnabas, Simeon called Niger, Lucius of Cyrene, Manaen </a:t>
            </a:r>
            <a:r>
              <a:rPr lang="en-GB" sz="2200" b="0" i="1" dirty="0">
                <a:effectLst/>
                <a:latin typeface="Inter"/>
              </a:rPr>
              <a:t>(who had been brought up with Herod the tetrarch) </a:t>
            </a:r>
            <a:r>
              <a:rPr lang="en-GB" sz="2200" b="0" i="0" dirty="0">
                <a:effectLst/>
                <a:latin typeface="Inter"/>
              </a:rPr>
              <a:t>and Saul</a:t>
            </a:r>
            <a:endParaRPr lang="en-GB" sz="2200" dirty="0"/>
          </a:p>
          <a:p>
            <a:r>
              <a:rPr lang="en-GB" sz="2200" dirty="0"/>
              <a:t>Together</a:t>
            </a:r>
          </a:p>
          <a:p>
            <a:r>
              <a:rPr lang="en-GB" sz="2200" dirty="0"/>
              <a:t>Worshipping the Lord and fasting (v2)</a:t>
            </a:r>
          </a:p>
          <a:p>
            <a:r>
              <a:rPr lang="en-US" sz="2200" dirty="0"/>
              <a:t>L</a:t>
            </a:r>
            <a:r>
              <a:rPr lang="en-GB" sz="2200"/>
              <a:t>aying</a:t>
            </a:r>
            <a:r>
              <a:rPr lang="en-GB" sz="2200" dirty="0"/>
              <a:t> on hands, praying sending (v3)</a:t>
            </a:r>
          </a:p>
          <a:p>
            <a:endParaRPr lang="en-GB" sz="2200" dirty="0"/>
          </a:p>
        </p:txBody>
      </p:sp>
    </p:spTree>
    <p:extLst>
      <p:ext uri="{BB962C8B-B14F-4D97-AF65-F5344CB8AC3E}">
        <p14:creationId xmlns:p14="http://schemas.microsoft.com/office/powerpoint/2010/main" val="15043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DC0405-AE30-4164-8255-E55176D7999F}"/>
              </a:ext>
            </a:extLst>
          </p:cNvPr>
          <p:cNvSpPr>
            <a:spLocks noGrp="1"/>
          </p:cNvSpPr>
          <p:nvPr>
            <p:ph type="title"/>
          </p:nvPr>
        </p:nvSpPr>
        <p:spPr>
          <a:xfrm>
            <a:off x="572493" y="238539"/>
            <a:ext cx="11018520" cy="1434415"/>
          </a:xfrm>
        </p:spPr>
        <p:txBody>
          <a:bodyPr anchor="b">
            <a:normAutofit/>
          </a:bodyPr>
          <a:lstStyle/>
          <a:p>
            <a:r>
              <a:rPr lang="en-US" sz="5400"/>
              <a:t>The prophetic word</a:t>
            </a:r>
            <a:endParaRPr lang="en-GB" sz="5400"/>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8D37B2-E8A9-4D51-B4DB-9DC5225BA986}"/>
              </a:ext>
            </a:extLst>
          </p:cNvPr>
          <p:cNvSpPr>
            <a:spLocks noGrp="1"/>
          </p:cNvSpPr>
          <p:nvPr>
            <p:ph idx="1"/>
          </p:nvPr>
        </p:nvSpPr>
        <p:spPr>
          <a:xfrm>
            <a:off x="572493" y="2071316"/>
            <a:ext cx="6713552" cy="4119172"/>
          </a:xfrm>
        </p:spPr>
        <p:txBody>
          <a:bodyPr vert="horz" lIns="91440" tIns="45720" rIns="91440" bIns="45720" rtlCol="0" anchor="t">
            <a:normAutofit fontScale="92500"/>
          </a:bodyPr>
          <a:lstStyle/>
          <a:p>
            <a:r>
              <a:rPr lang="en-US" sz="2200" dirty="0"/>
              <a:t>Received during worship</a:t>
            </a:r>
          </a:p>
          <a:p>
            <a:r>
              <a:rPr lang="en-US" sz="2200" dirty="0"/>
              <a:t>After being </a:t>
            </a:r>
            <a:r>
              <a:rPr lang="en-US" sz="2200" i="1" dirty="0"/>
              <a:t>weighed and settled</a:t>
            </a:r>
            <a:r>
              <a:rPr lang="en-US" sz="2200" dirty="0"/>
              <a:t>, it produced an action</a:t>
            </a:r>
          </a:p>
          <a:p>
            <a:r>
              <a:rPr lang="en-US" sz="2200" dirty="0"/>
              <a:t>Barnabas and Paul had been in Antioch </a:t>
            </a:r>
            <a:r>
              <a:rPr lang="en-US" sz="2200" i="1" dirty="0"/>
              <a:t>for a year</a:t>
            </a:r>
            <a:r>
              <a:rPr lang="en-US" sz="2200" dirty="0"/>
              <a:t> (see Acts 11.26)</a:t>
            </a:r>
          </a:p>
          <a:p>
            <a:r>
              <a:rPr lang="en-US" sz="2200" dirty="0"/>
              <a:t>But when the Spirit sends, </a:t>
            </a:r>
            <a:r>
              <a:rPr lang="en-US" sz="2200" i="1" dirty="0"/>
              <a:t>the church let them go</a:t>
            </a:r>
            <a:r>
              <a:rPr lang="en-US" sz="2200" dirty="0"/>
              <a:t>.</a:t>
            </a:r>
          </a:p>
          <a:p>
            <a:endParaRPr lang="en-GB" sz="2200" dirty="0"/>
          </a:p>
          <a:p>
            <a:r>
              <a:rPr lang="en-GB" sz="2200" dirty="0"/>
              <a:t>Change in direction requires </a:t>
            </a:r>
            <a:r>
              <a:rPr lang="en-GB" sz="2200" i="1" dirty="0"/>
              <a:t>prophetic insight</a:t>
            </a:r>
            <a:r>
              <a:rPr lang="en-GB" sz="2200" dirty="0"/>
              <a:t>:</a:t>
            </a:r>
          </a:p>
          <a:p>
            <a:r>
              <a:rPr lang="en-US" sz="2200" b="0" i="1" kern="1200" dirty="0">
                <a:effectLst/>
                <a:latin typeface="+mn-lt"/>
                <a:ea typeface="+mn-ea"/>
                <a:cs typeface="+mn-cs"/>
              </a:rPr>
              <a:t>Amos 3:7 </a:t>
            </a:r>
            <a:r>
              <a:rPr lang="en-US" sz="2200" b="0" i="0" kern="1200" dirty="0">
                <a:effectLst/>
                <a:latin typeface="+mn-lt"/>
                <a:ea typeface="+mn-ea"/>
                <a:cs typeface="+mn-cs"/>
              </a:rPr>
              <a:t>Surely the Lord God does nothing unless he reveals his secrets to his servants the prophets </a:t>
            </a:r>
          </a:p>
          <a:p>
            <a:r>
              <a:rPr lang="en-GB" sz="2200" b="0" i="0" kern="1200" dirty="0">
                <a:effectLst/>
                <a:latin typeface="+mn-lt"/>
                <a:ea typeface="+mn-ea"/>
                <a:cs typeface="+mn-cs"/>
              </a:rPr>
              <a:t>Hearing God is about heart position not about a technical action.   </a:t>
            </a:r>
            <a:endParaRPr lang="en-US" sz="2200" b="0" i="0" kern="1200" dirty="0">
              <a:effectLst/>
              <a:latin typeface="+mn-lt"/>
              <a:ea typeface="+mn-ea"/>
              <a:cs typeface="+mn-cs"/>
            </a:endParaRPr>
          </a:p>
          <a:p>
            <a:endParaRPr lang="en-US" sz="2200" b="0" i="0" kern="1200" dirty="0">
              <a:effectLst/>
              <a:latin typeface="+mn-lt"/>
              <a:ea typeface="+mn-ea"/>
              <a:cs typeface="+mn-cs"/>
            </a:endParaRPr>
          </a:p>
          <a:p>
            <a:endParaRPr lang="en-GB" sz="2200" dirty="0"/>
          </a:p>
        </p:txBody>
      </p:sp>
      <p:pic>
        <p:nvPicPr>
          <p:cNvPr id="5" name="Picture 4">
            <a:extLst>
              <a:ext uri="{FF2B5EF4-FFF2-40B4-BE49-F238E27FC236}">
                <a16:creationId xmlns:a16="http://schemas.microsoft.com/office/drawing/2014/main" id="{A2DE396F-2C33-E899-5BB5-688B9D4FB077}"/>
              </a:ext>
            </a:extLst>
          </p:cNvPr>
          <p:cNvPicPr>
            <a:picLocks noChangeAspect="1"/>
          </p:cNvPicPr>
          <p:nvPr/>
        </p:nvPicPr>
        <p:blipFill>
          <a:blip r:embed="rId3"/>
          <a:stretch>
            <a:fillRect/>
          </a:stretch>
        </p:blipFill>
        <p:spPr>
          <a:xfrm>
            <a:off x="7153502" y="2627762"/>
            <a:ext cx="4770430" cy="2860699"/>
          </a:xfrm>
          <a:prstGeom prst="rect">
            <a:avLst/>
          </a:prstGeom>
        </p:spPr>
      </p:pic>
    </p:spTree>
    <p:extLst>
      <p:ext uri="{BB962C8B-B14F-4D97-AF65-F5344CB8AC3E}">
        <p14:creationId xmlns:p14="http://schemas.microsoft.com/office/powerpoint/2010/main" val="294122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DE7E2B-FCA1-442C-9B6A-4CCDDDD9F1A5}"/>
              </a:ext>
            </a:extLst>
          </p:cNvPr>
          <p:cNvSpPr>
            <a:spLocks noGrp="1"/>
          </p:cNvSpPr>
          <p:nvPr>
            <p:ph type="title"/>
          </p:nvPr>
        </p:nvSpPr>
        <p:spPr>
          <a:xfrm>
            <a:off x="5297762" y="329184"/>
            <a:ext cx="6251110" cy="1783080"/>
          </a:xfrm>
        </p:spPr>
        <p:txBody>
          <a:bodyPr anchor="b">
            <a:normAutofit/>
          </a:bodyPr>
          <a:lstStyle/>
          <a:p>
            <a:r>
              <a:rPr lang="en-US" sz="5400"/>
              <a:t>Why “lay on hands”?</a:t>
            </a:r>
            <a:endParaRPr lang="en-GB" sz="5400"/>
          </a:p>
        </p:txBody>
      </p:sp>
      <p:pic>
        <p:nvPicPr>
          <p:cNvPr id="1026" name="Picture 2" descr="Fan our Spirit into Flame to Build up a Habit of Exercising our Spirit">
            <a:extLst>
              <a:ext uri="{FF2B5EF4-FFF2-40B4-BE49-F238E27FC236}">
                <a16:creationId xmlns:a16="http://schemas.microsoft.com/office/drawing/2014/main" id="{6E1E8F21-9E72-BA4F-A874-466957F1D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10" r="-1"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3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47ACB0-8285-4604-A8F4-243DC82284A8}"/>
              </a:ext>
            </a:extLst>
          </p:cNvPr>
          <p:cNvSpPr>
            <a:spLocks noGrp="1"/>
          </p:cNvSpPr>
          <p:nvPr>
            <p:ph idx="1"/>
          </p:nvPr>
        </p:nvSpPr>
        <p:spPr>
          <a:xfrm>
            <a:off x="5297762" y="2706624"/>
            <a:ext cx="6251110" cy="3701646"/>
          </a:xfrm>
        </p:spPr>
        <p:txBody>
          <a:bodyPr vert="horz" lIns="91440" tIns="45720" rIns="91440" bIns="45720" rtlCol="0">
            <a:normAutofit lnSpcReduction="10000"/>
          </a:bodyPr>
          <a:lstStyle/>
          <a:p>
            <a:pPr marL="0" indent="0">
              <a:buNone/>
            </a:pPr>
            <a:r>
              <a:rPr lang="en-GB" sz="2200" dirty="0">
                <a:ea typeface="+mn-lt"/>
                <a:cs typeface="+mn-lt"/>
              </a:rPr>
              <a:t>Like fasting, the laying on of hands and anointing with oil go hand in hand with prayer. </a:t>
            </a:r>
          </a:p>
          <a:p>
            <a:pPr marL="0" indent="0">
              <a:buNone/>
            </a:pPr>
            <a:r>
              <a:rPr lang="en-GB" sz="2200" dirty="0">
                <a:ea typeface="+mn-lt"/>
                <a:cs typeface="+mn-lt"/>
              </a:rPr>
              <a:t>Can be a means of grace in healing – it’s a sign promised for us as believers Mark 16:17-18</a:t>
            </a:r>
          </a:p>
          <a:p>
            <a:pPr marL="0" indent="0">
              <a:buNone/>
            </a:pPr>
            <a:r>
              <a:rPr lang="en-GB" sz="2200" dirty="0">
                <a:ea typeface="+mn-lt"/>
                <a:cs typeface="+mn-lt"/>
              </a:rPr>
              <a:t>It is the opposite of washing one’s hands like Pilate did. When the elders lay their hands on Paul and Barnabas, they both </a:t>
            </a:r>
            <a:r>
              <a:rPr lang="en-GB" sz="2200" u="sng" dirty="0">
                <a:ea typeface="+mn-lt"/>
                <a:cs typeface="+mn-lt"/>
              </a:rPr>
              <a:t>commission</a:t>
            </a:r>
            <a:r>
              <a:rPr lang="en-GB" sz="2200" dirty="0">
                <a:ea typeface="+mn-lt"/>
                <a:cs typeface="+mn-lt"/>
              </a:rPr>
              <a:t> him to a particular role of service and they </a:t>
            </a:r>
            <a:r>
              <a:rPr lang="en-GB" sz="2200" u="sng" dirty="0">
                <a:ea typeface="+mn-lt"/>
                <a:cs typeface="+mn-lt"/>
              </a:rPr>
              <a:t>commend</a:t>
            </a:r>
            <a:r>
              <a:rPr lang="en-GB" sz="2200" dirty="0">
                <a:ea typeface="+mn-lt"/>
                <a:cs typeface="+mn-lt"/>
              </a:rPr>
              <a:t> him to those among whom he will serve. </a:t>
            </a:r>
          </a:p>
          <a:p>
            <a:pPr marL="0" indent="0">
              <a:buNone/>
            </a:pPr>
            <a:r>
              <a:rPr lang="en-GB" sz="2200" dirty="0">
                <a:ea typeface="+mn-lt"/>
                <a:cs typeface="+mn-lt"/>
              </a:rPr>
              <a:t>It also provides a point in our lives we can reach back to when things get tough 2 Tim 1 :6-7.</a:t>
            </a:r>
          </a:p>
          <a:p>
            <a:pPr marL="0" indent="0">
              <a:buNone/>
            </a:pPr>
            <a:endParaRPr lang="en-GB" sz="2200" dirty="0">
              <a:ea typeface="+mn-lt"/>
              <a:cs typeface="+mn-lt"/>
            </a:endParaRPr>
          </a:p>
          <a:p>
            <a:pPr marL="0" indent="0">
              <a:buNone/>
            </a:pPr>
            <a:endParaRPr lang="en-GB" sz="2200" dirty="0">
              <a:ea typeface="+mn-lt"/>
              <a:cs typeface="+mn-lt"/>
            </a:endParaRPr>
          </a:p>
        </p:txBody>
      </p:sp>
    </p:spTree>
    <p:extLst>
      <p:ext uri="{BB962C8B-B14F-4D97-AF65-F5344CB8AC3E}">
        <p14:creationId xmlns:p14="http://schemas.microsoft.com/office/powerpoint/2010/main" val="1174049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AC1716-3E9A-415B-B7B8-1D929210B361}"/>
              </a:ext>
            </a:extLst>
          </p:cNvPr>
          <p:cNvSpPr>
            <a:spLocks noGrp="1"/>
          </p:cNvSpPr>
          <p:nvPr>
            <p:ph type="title"/>
          </p:nvPr>
        </p:nvSpPr>
        <p:spPr>
          <a:xfrm>
            <a:off x="572493" y="238539"/>
            <a:ext cx="11018520" cy="1434415"/>
          </a:xfrm>
        </p:spPr>
        <p:txBody>
          <a:bodyPr anchor="b">
            <a:normAutofit/>
          </a:bodyPr>
          <a:lstStyle/>
          <a:p>
            <a:r>
              <a:rPr lang="en-US" sz="5400"/>
              <a:t>Being sent raises our impact</a:t>
            </a:r>
            <a:endParaRPr lang="en-GB"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DA31FCB-315E-4444-88CF-3EEB900A3E66}"/>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i="1">
                <a:ea typeface="+mn-lt"/>
                <a:cs typeface="+mn-lt"/>
              </a:rPr>
              <a:t>Important to send rightly:</a:t>
            </a:r>
          </a:p>
          <a:p>
            <a:r>
              <a:rPr lang="en-US" sz="2200" i="1">
                <a:ea typeface="+mn-lt"/>
                <a:cs typeface="+mn-lt"/>
              </a:rPr>
              <a:t>You will do well to send them on their way in a manner worthy of God. .. Therefore we ought to support such men, that we may be fellow workers with the truth. </a:t>
            </a:r>
            <a:r>
              <a:rPr lang="en-US" sz="2200">
                <a:ea typeface="+mn-lt"/>
                <a:cs typeface="+mn-lt"/>
              </a:rPr>
              <a:t>(</a:t>
            </a:r>
            <a:r>
              <a:rPr lang="en-US" sz="2200">
                <a:ea typeface="+mn-lt"/>
                <a:cs typeface="+mn-lt"/>
                <a:hlinkClick r:id="rId3"/>
              </a:rPr>
              <a:t>3 John 6–8 NASB</a:t>
            </a:r>
            <a:r>
              <a:rPr lang="en-US" sz="2200">
                <a:ea typeface="+mn-lt"/>
                <a:cs typeface="+mn-lt"/>
              </a:rPr>
              <a:t>)</a:t>
            </a:r>
            <a:endParaRPr lang="en-US" sz="2200" i="1"/>
          </a:p>
          <a:p>
            <a:r>
              <a:rPr lang="en-US" sz="2200"/>
              <a:t>Not all who </a:t>
            </a:r>
            <a:r>
              <a:rPr lang="en-US" sz="2200" i="1"/>
              <a:t>go</a:t>
            </a:r>
            <a:r>
              <a:rPr lang="en-US" sz="2200"/>
              <a:t> are </a:t>
            </a:r>
            <a:r>
              <a:rPr lang="en-US" sz="2200" i="1"/>
              <a:t>sent. </a:t>
            </a:r>
          </a:p>
          <a:p>
            <a:r>
              <a:rPr lang="en-US" sz="2200"/>
              <a:t>Needs prophetic insight and sense of peace.</a:t>
            </a:r>
          </a:p>
          <a:p>
            <a:r>
              <a:rPr lang="en-US" sz="2200" b="0" i="1" kern="1200">
                <a:effectLst/>
                <a:latin typeface="+mn-lt"/>
                <a:ea typeface="+mn-ea"/>
                <a:cs typeface="+mn-cs"/>
              </a:rPr>
              <a:t>“The mark of a great church is not its seating capacity, but its sending capacity.” </a:t>
            </a:r>
            <a:endParaRPr lang="en-US" sz="2200"/>
          </a:p>
          <a:p>
            <a:endParaRPr lang="en-US" sz="2200" i="1"/>
          </a:p>
          <a:p>
            <a:endParaRPr lang="en-US" sz="2200" i="1"/>
          </a:p>
        </p:txBody>
      </p:sp>
      <p:pic>
        <p:nvPicPr>
          <p:cNvPr id="4" name="Picture 3">
            <a:extLst>
              <a:ext uri="{FF2B5EF4-FFF2-40B4-BE49-F238E27FC236}">
                <a16:creationId xmlns:a16="http://schemas.microsoft.com/office/drawing/2014/main" id="{E8098BD8-AA48-333D-517D-BE2D470FBA2C}"/>
              </a:ext>
            </a:extLst>
          </p:cNvPr>
          <p:cNvPicPr>
            <a:picLocks noChangeAspect="1"/>
          </p:cNvPicPr>
          <p:nvPr/>
        </p:nvPicPr>
        <p:blipFill>
          <a:blip r:embed="rId4"/>
          <a:srcRect l="9678" r="39091" b="-2"/>
          <a:stretch/>
        </p:blipFill>
        <p:spPr>
          <a:xfrm>
            <a:off x="7675658" y="2093976"/>
            <a:ext cx="3941064" cy="4096512"/>
          </a:xfrm>
          <a:prstGeom prst="rect">
            <a:avLst/>
          </a:prstGeom>
        </p:spPr>
      </p:pic>
    </p:spTree>
    <p:extLst>
      <p:ext uri="{BB962C8B-B14F-4D97-AF65-F5344CB8AC3E}">
        <p14:creationId xmlns:p14="http://schemas.microsoft.com/office/powerpoint/2010/main" val="2572441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31A1046-7B15-4B85-AC25-4E62DD035AD3}"/>
              </a:ext>
            </a:extLst>
          </p:cNvPr>
          <p:cNvSpPr>
            <a:spLocks noGrp="1"/>
          </p:cNvSpPr>
          <p:nvPr>
            <p:ph type="title"/>
          </p:nvPr>
        </p:nvSpPr>
        <p:spPr>
          <a:xfrm>
            <a:off x="686834" y="1153572"/>
            <a:ext cx="3200400" cy="4461163"/>
          </a:xfrm>
        </p:spPr>
        <p:txBody>
          <a:bodyPr>
            <a:normAutofit/>
          </a:bodyPr>
          <a:lstStyle/>
          <a:p>
            <a:r>
              <a:rPr lang="en-US">
                <a:solidFill>
                  <a:srgbClr val="FFFFFF"/>
                </a:solidFill>
              </a:rPr>
              <a:t>Acts 13: 4-5</a:t>
            </a: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E810AF4B-1190-4C9D-9AA9-981CA7002FE2}"/>
              </a:ext>
            </a:extLst>
          </p:cNvPr>
          <p:cNvSpPr>
            <a:spLocks noGrp="1"/>
          </p:cNvSpPr>
          <p:nvPr>
            <p:ph idx="1"/>
          </p:nvPr>
        </p:nvSpPr>
        <p:spPr>
          <a:xfrm>
            <a:off x="4447308" y="591344"/>
            <a:ext cx="6906491" cy="5585619"/>
          </a:xfrm>
        </p:spPr>
        <p:txBody>
          <a:bodyPr anchor="ctr">
            <a:normAutofit/>
          </a:bodyPr>
          <a:lstStyle/>
          <a:p>
            <a:pPr marL="0" indent="0">
              <a:buNone/>
            </a:pPr>
            <a:r>
              <a:rPr lang="en-US" b="1" baseline="30000" dirty="0"/>
              <a:t>4 </a:t>
            </a:r>
            <a:r>
              <a:rPr lang="en-US" dirty="0"/>
              <a:t>The two of them, sent on their way by the Holy Spirit, went down to Seleucia and sailed from there to Cyprus. </a:t>
            </a:r>
            <a:r>
              <a:rPr lang="en-US" b="1" baseline="30000" dirty="0"/>
              <a:t>5 </a:t>
            </a:r>
            <a:r>
              <a:rPr lang="en-US" dirty="0"/>
              <a:t>When they arrived at Salamis, they proclaimed the word of God in the Jewish synagogues. John (John Mark) was with them as their </a:t>
            </a:r>
            <a:r>
              <a:rPr lang="en-US" u="sng" dirty="0"/>
              <a:t>helper</a:t>
            </a:r>
            <a:r>
              <a:rPr lang="en-US" dirty="0"/>
              <a:t>.</a:t>
            </a:r>
            <a:endParaRPr lang="en-GB" dirty="0"/>
          </a:p>
        </p:txBody>
      </p:sp>
    </p:spTree>
    <p:extLst>
      <p:ext uri="{BB962C8B-B14F-4D97-AF65-F5344CB8AC3E}">
        <p14:creationId xmlns:p14="http://schemas.microsoft.com/office/powerpoint/2010/main" val="32531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9A2F53-230E-83D0-18AD-FC8259C51C01}"/>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E29911-5207-04D8-D467-CC38DE967046}"/>
              </a:ext>
            </a:extLst>
          </p:cNvPr>
          <p:cNvSpPr>
            <a:spLocks noGrp="1"/>
          </p:cNvSpPr>
          <p:nvPr>
            <p:ph type="title"/>
          </p:nvPr>
        </p:nvSpPr>
        <p:spPr>
          <a:xfrm>
            <a:off x="838200" y="365125"/>
            <a:ext cx="10515600" cy="1325563"/>
          </a:xfrm>
        </p:spPr>
        <p:txBody>
          <a:bodyPr>
            <a:normAutofit/>
          </a:bodyPr>
          <a:lstStyle/>
          <a:p>
            <a:r>
              <a:rPr lang="en-US"/>
              <a:t>Acts 13: 4-5</a:t>
            </a:r>
            <a:endParaRPr lang="en-GB"/>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605FDF5-9476-14D9-A9C9-D77AC13B9079}"/>
              </a:ext>
            </a:extLst>
          </p:cNvPr>
          <p:cNvSpPr>
            <a:spLocks noGrp="1"/>
          </p:cNvSpPr>
          <p:nvPr>
            <p:ph idx="1"/>
          </p:nvPr>
        </p:nvSpPr>
        <p:spPr>
          <a:xfrm>
            <a:off x="838200" y="1568066"/>
            <a:ext cx="10515600" cy="4351338"/>
          </a:xfrm>
        </p:spPr>
        <p:txBody>
          <a:bodyPr>
            <a:normAutofit/>
          </a:bodyPr>
          <a:lstStyle/>
          <a:p>
            <a:pPr marL="0" indent="0">
              <a:buNone/>
            </a:pPr>
            <a:r>
              <a:rPr lang="en-US" b="1" baseline="30000" dirty="0"/>
              <a:t>4 </a:t>
            </a:r>
            <a:r>
              <a:rPr lang="en-US" dirty="0"/>
              <a:t>The two of them, sent on their way by the Holy Spirit, went down to Seleucia and sailed from there to Cyprus. </a:t>
            </a:r>
            <a:r>
              <a:rPr lang="en-US" b="1" baseline="30000" dirty="0"/>
              <a:t>5 </a:t>
            </a:r>
            <a:r>
              <a:rPr lang="en-US" dirty="0"/>
              <a:t>When they arrived at Salamis, they proclaimed the word of God in the Jewish synagogues. John (John Mark) was with them as their </a:t>
            </a:r>
            <a:r>
              <a:rPr lang="en-US" u="sng" dirty="0"/>
              <a:t>helper</a:t>
            </a:r>
            <a:r>
              <a:rPr lang="en-US" dirty="0"/>
              <a:t>.</a:t>
            </a:r>
            <a:endParaRPr lang="en-GB" dirty="0"/>
          </a:p>
        </p:txBody>
      </p:sp>
      <p:sp>
        <p:nvSpPr>
          <p:cNvPr id="5" name="TextBox 4">
            <a:extLst>
              <a:ext uri="{FF2B5EF4-FFF2-40B4-BE49-F238E27FC236}">
                <a16:creationId xmlns:a16="http://schemas.microsoft.com/office/drawing/2014/main" id="{3EB05E4C-090E-5699-42E6-06C22B6BA091}"/>
              </a:ext>
            </a:extLst>
          </p:cNvPr>
          <p:cNvSpPr txBox="1"/>
          <p:nvPr/>
        </p:nvSpPr>
        <p:spPr>
          <a:xfrm>
            <a:off x="1288256" y="2981376"/>
            <a:ext cx="9615487" cy="3677930"/>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66AA"/>
                </a:solidFill>
                <a:effectLst/>
                <a:uLnTx/>
                <a:uFillTx/>
                <a:latin typeface="Arial" panose="020B0604020202020204" pitchFamily="34" charset="0"/>
                <a:ea typeface="+mn-ea"/>
                <a:cs typeface="+mn-cs"/>
              </a:rPr>
              <a:t>Original Word: </a:t>
            </a:r>
            <a:r>
              <a:rPr kumimoji="0" lang="el-GR" sz="2400" b="0" i="0" u="none" strike="noStrike" kern="1200" cap="none" spc="0" normalizeH="0" baseline="0" noProof="0" dirty="0">
                <a:ln>
                  <a:noFill/>
                </a:ln>
                <a:solidFill>
                  <a:srgbClr val="001320"/>
                </a:solidFill>
                <a:effectLst/>
                <a:uLnTx/>
                <a:uFillTx/>
                <a:latin typeface="Cardo"/>
                <a:ea typeface="+mn-ea"/>
                <a:cs typeface="+mn-cs"/>
              </a:rPr>
              <a:t>ὑπηρέτης</a:t>
            </a:r>
            <a:b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br>
            <a:r>
              <a:rPr kumimoji="0" lang="en-GB" sz="2400" b="1" i="0" u="none" strike="noStrike" kern="1200" cap="none" spc="0" normalizeH="0" baseline="0" noProof="0" dirty="0">
                <a:ln>
                  <a:noFill/>
                </a:ln>
                <a:solidFill>
                  <a:srgbClr val="0066AA"/>
                </a:solidFill>
                <a:effectLst/>
                <a:uLnTx/>
                <a:uFillTx/>
                <a:latin typeface="Arial" panose="020B0604020202020204" pitchFamily="34" charset="0"/>
                <a:ea typeface="+mn-ea"/>
                <a:cs typeface="+mn-cs"/>
              </a:rPr>
              <a:t>Transliteration: </a:t>
            </a:r>
            <a:r>
              <a:rPr kumimoji="0" lang="en-GB" sz="2400" b="0" i="0" u="none" strike="noStrike" kern="1200" cap="none" spc="0" normalizeH="0" baseline="0" noProof="0" dirty="0" err="1">
                <a:ln>
                  <a:noFill/>
                </a:ln>
                <a:solidFill>
                  <a:srgbClr val="001320"/>
                </a:solidFill>
                <a:effectLst/>
                <a:uLnTx/>
                <a:uFillTx/>
                <a:latin typeface="Roboto" panose="020F0502020204030204" pitchFamily="2" charset="0"/>
                <a:ea typeface="+mn-ea"/>
                <a:cs typeface="+mn-cs"/>
              </a:rPr>
              <a:t>hupéretés</a:t>
            </a:r>
            <a:b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br>
            <a:r>
              <a:rPr kumimoji="0" lang="en-GB" sz="2400" b="1" i="0" u="none" strike="noStrike" kern="1200" cap="none" spc="0" normalizeH="0" baseline="0" noProof="0" dirty="0">
                <a:ln>
                  <a:noFill/>
                </a:ln>
                <a:solidFill>
                  <a:srgbClr val="0066AA"/>
                </a:solidFill>
                <a:effectLst/>
                <a:uLnTx/>
                <a:uFillTx/>
                <a:latin typeface="Arial" panose="020B0604020202020204" pitchFamily="34" charset="0"/>
                <a:ea typeface="+mn-ea"/>
                <a:cs typeface="+mn-cs"/>
              </a:rPr>
              <a:t>Pronunciation: </a:t>
            </a:r>
            <a:r>
              <a:rPr kumimoji="0" lang="en-GB" sz="2400" b="0" i="0" u="none" strike="noStrike" kern="1200" cap="none" spc="0" normalizeH="0" baseline="0" noProof="0" dirty="0" err="1">
                <a:ln>
                  <a:noFill/>
                </a:ln>
                <a:solidFill>
                  <a:srgbClr val="001320"/>
                </a:solidFill>
                <a:effectLst/>
                <a:uLnTx/>
                <a:uFillTx/>
                <a:latin typeface="Roboto" panose="020F0502020204030204" pitchFamily="2" charset="0"/>
                <a:ea typeface="+mn-ea"/>
                <a:cs typeface="+mn-cs"/>
              </a:rPr>
              <a:t>hoo</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-per-ay'-</a:t>
            </a:r>
            <a:r>
              <a:rPr kumimoji="0" lang="en-GB" sz="2400" b="0" i="0" u="none" strike="noStrike" kern="1200" cap="none" spc="0" normalizeH="0" baseline="0" noProof="0" dirty="0" err="1">
                <a:ln>
                  <a:noFill/>
                </a:ln>
                <a:solidFill>
                  <a:srgbClr val="001320"/>
                </a:solidFill>
                <a:effectLst/>
                <a:uLnTx/>
                <a:uFillTx/>
                <a:latin typeface="Roboto" panose="020F0502020204030204" pitchFamily="2" charset="0"/>
                <a:ea typeface="+mn-ea"/>
                <a:cs typeface="+mn-cs"/>
              </a:rPr>
              <a:t>tace</a:t>
            </a:r>
            <a:b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br>
            <a:r>
              <a:rPr kumimoji="0" lang="en-GB" sz="2400" b="1" i="0" u="none" strike="noStrike" kern="1200" cap="none" spc="0" normalizeH="0" baseline="0" noProof="0" dirty="0">
                <a:ln>
                  <a:noFill/>
                </a:ln>
                <a:solidFill>
                  <a:srgbClr val="0066AA"/>
                </a:solidFill>
                <a:effectLst/>
                <a:uLnTx/>
                <a:uFillTx/>
                <a:latin typeface="Arial" panose="020B0604020202020204" pitchFamily="34" charset="0"/>
                <a:ea typeface="+mn-ea"/>
                <a:cs typeface="+mn-cs"/>
              </a:rPr>
              <a:t>Word Origin: </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Derived from </a:t>
            </a:r>
            <a:r>
              <a:rPr kumimoji="0" lang="el-GR"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ὑπό (</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hypo, "</a:t>
            </a:r>
            <a:r>
              <a:rPr kumimoji="0" lang="en-GB" sz="2400" b="0" i="0" u="sng" strike="noStrike" kern="1200" cap="none" spc="0" normalizeH="0" baseline="0" noProof="0" dirty="0">
                <a:ln>
                  <a:noFill/>
                </a:ln>
                <a:solidFill>
                  <a:srgbClr val="001320"/>
                </a:solidFill>
                <a:effectLst/>
                <a:uLnTx/>
                <a:uFillTx/>
                <a:latin typeface="Roboto" panose="020F0502020204030204" pitchFamily="2" charset="0"/>
                <a:ea typeface="+mn-ea"/>
                <a:cs typeface="+mn-cs"/>
              </a:rPr>
              <a:t>under</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 and </a:t>
            </a:r>
            <a:r>
              <a:rPr kumimoji="0" lang="el-GR"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ἐρέτης (</a:t>
            </a:r>
            <a:r>
              <a:rPr kumimoji="0" lang="en-GB" sz="2400" b="0" i="0" u="none" strike="noStrike" kern="1200" cap="none" spc="0" normalizeH="0" baseline="0" noProof="0" dirty="0" err="1">
                <a:ln>
                  <a:noFill/>
                </a:ln>
                <a:solidFill>
                  <a:srgbClr val="001320"/>
                </a:solidFill>
                <a:effectLst/>
                <a:uLnTx/>
                <a:uFillTx/>
                <a:latin typeface="Roboto" panose="020F0502020204030204" pitchFamily="2" charset="0"/>
                <a:ea typeface="+mn-ea"/>
                <a:cs typeface="+mn-cs"/>
              </a:rPr>
              <a:t>eretes</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 "</a:t>
            </a:r>
            <a:r>
              <a:rPr kumimoji="0" lang="en-GB" sz="2400" b="0" i="0" u="sng" strike="noStrike" kern="1200" cap="none" spc="0" normalizeH="0" baseline="0" noProof="0" dirty="0">
                <a:ln>
                  <a:noFill/>
                </a:ln>
                <a:solidFill>
                  <a:srgbClr val="001320"/>
                </a:solidFill>
                <a:effectLst/>
                <a:uLnTx/>
                <a:uFillTx/>
                <a:latin typeface="Roboto" panose="020F0502020204030204" pitchFamily="2" charset="0"/>
                <a:ea typeface="+mn-ea"/>
                <a:cs typeface="+mn-cs"/>
              </a:rPr>
              <a:t>rower</a:t>
            </a:r>
            <a:r>
              <a:rPr kumimoji="0" lang="en-GB" sz="2400" b="0" i="0" u="none" strike="noStrike" kern="1200" cap="none" spc="0" normalizeH="0" baseline="0" noProof="0" dirty="0">
                <a:ln>
                  <a:noFill/>
                </a:ln>
                <a:solidFill>
                  <a:srgbClr val="001320"/>
                </a:solidFill>
                <a:effectLst/>
                <a:uLnTx/>
                <a:uFillTx/>
                <a:latin typeface="Roboto" panose="020F0502020204030204" pitchFamily="2" charset="0"/>
                <a:ea typeface="+mn-ea"/>
                <a:cs typeface="+mn-cs"/>
              </a:rPr>
              <a:t>"), literally meaning </a:t>
            </a:r>
            <a:r>
              <a:rPr kumimoji="0" lang="en-GB" sz="2400" b="0" i="0" u="sng" strike="noStrike" kern="1200" cap="none" spc="0" normalizeH="0" baseline="0" noProof="0" dirty="0">
                <a:ln>
                  <a:noFill/>
                </a:ln>
                <a:solidFill>
                  <a:srgbClr val="001320"/>
                </a:solidFill>
                <a:effectLst/>
                <a:uLnTx/>
                <a:uFillTx/>
                <a:latin typeface="Roboto" panose="020F0502020204030204" pitchFamily="2" charset="0"/>
                <a:ea typeface="+mn-ea"/>
                <a:cs typeface="+mn-cs"/>
              </a:rPr>
              <a:t>"</a:t>
            </a:r>
            <a:r>
              <a:rPr kumimoji="0" lang="en-GB" sz="2400" b="0" i="0" u="sng" strike="noStrike" kern="1200" cap="none" spc="0" normalizeH="0" baseline="0" noProof="0" dirty="0">
                <a:ln>
                  <a:noFill/>
                </a:ln>
                <a:solidFill>
                  <a:srgbClr val="001320"/>
                </a:solidFill>
                <a:effectLst/>
                <a:highlight>
                  <a:srgbClr val="FFFF00"/>
                </a:highlight>
                <a:uLnTx/>
                <a:uFillTx/>
                <a:latin typeface="Roboto" panose="020F0502020204030204" pitchFamily="2" charset="0"/>
                <a:ea typeface="+mn-ea"/>
                <a:cs typeface="+mn-cs"/>
              </a:rPr>
              <a:t>under-rower</a:t>
            </a:r>
            <a:r>
              <a:rPr kumimoji="0" lang="en-GB" sz="2400" b="0" i="0" u="sng" strike="noStrike" kern="1200" cap="none" spc="0" normalizeH="0" baseline="0" noProof="0" dirty="0">
                <a:ln>
                  <a:noFill/>
                </a:ln>
                <a:solidFill>
                  <a:srgbClr val="001320"/>
                </a:solidFill>
                <a:effectLst/>
                <a:uLnTx/>
                <a:uFillTx/>
                <a:latin typeface="Roboto" panose="020F0502020204030204" pitchFamily="2" charset="0"/>
                <a:ea typeface="+mn-ea"/>
                <a:cs typeface="+mn-cs"/>
              </a:rPr>
              <a:t>."</a:t>
            </a:r>
          </a:p>
        </p:txBody>
      </p:sp>
      <p:cxnSp>
        <p:nvCxnSpPr>
          <p:cNvPr id="7" name="Straight Arrow Connector 6">
            <a:extLst>
              <a:ext uri="{FF2B5EF4-FFF2-40B4-BE49-F238E27FC236}">
                <a16:creationId xmlns:a16="http://schemas.microsoft.com/office/drawing/2014/main" id="{2C9CECBA-79ED-40E3-6289-6579A204147F}"/>
              </a:ext>
            </a:extLst>
          </p:cNvPr>
          <p:cNvCxnSpPr>
            <a:cxnSpLocks/>
          </p:cNvCxnSpPr>
          <p:nvPr/>
        </p:nvCxnSpPr>
        <p:spPr>
          <a:xfrm flipH="1">
            <a:off x="8043863" y="3177000"/>
            <a:ext cx="1512563" cy="25200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02525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5B2588-D5CB-4822-671F-9A6D413CE165}"/>
            </a:ext>
          </a:extLst>
        </p:cNvPr>
        <p:cNvGrpSpPr/>
        <p:nvPr/>
      </p:nvGrpSpPr>
      <p:grpSpPr>
        <a:xfrm>
          <a:off x="0" y="0"/>
          <a:ext cx="0" cy="0"/>
          <a:chOff x="0" y="0"/>
          <a:chExt cx="0" cy="0"/>
        </a:xfrm>
      </p:grpSpPr>
      <p:sp useBgFill="1">
        <p:nvSpPr>
          <p:cNvPr id="1059" name="Rectangle 105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DC6A438-9CD5-34C7-51F7-3AA5D93B24DD}"/>
              </a:ext>
            </a:extLst>
          </p:cNvPr>
          <p:cNvSpPr>
            <a:spLocks noGrp="1"/>
          </p:cNvSpPr>
          <p:nvPr>
            <p:ph type="title"/>
          </p:nvPr>
        </p:nvSpPr>
        <p:spPr>
          <a:xfrm>
            <a:off x="640080" y="325369"/>
            <a:ext cx="4368602" cy="1956841"/>
          </a:xfrm>
        </p:spPr>
        <p:txBody>
          <a:bodyPr anchor="b">
            <a:normAutofit/>
          </a:bodyPr>
          <a:lstStyle/>
          <a:p>
            <a:r>
              <a:rPr lang="en-US" sz="5400"/>
              <a:t>Being an under-rower</a:t>
            </a:r>
            <a:endParaRPr lang="en-GB" sz="5400"/>
          </a:p>
        </p:txBody>
      </p:sp>
      <p:sp>
        <p:nvSpPr>
          <p:cNvPr id="106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61" name="Content Placeholder 5">
            <a:extLst>
              <a:ext uri="{FF2B5EF4-FFF2-40B4-BE49-F238E27FC236}">
                <a16:creationId xmlns:a16="http://schemas.microsoft.com/office/drawing/2014/main" id="{9C9EA837-604D-65DD-C732-8684EA4F7A3E}"/>
              </a:ext>
            </a:extLst>
          </p:cNvPr>
          <p:cNvSpPr>
            <a:spLocks noGrp="1"/>
          </p:cNvSpPr>
          <p:nvPr>
            <p:ph idx="1"/>
          </p:nvPr>
        </p:nvSpPr>
        <p:spPr>
          <a:xfrm>
            <a:off x="640080" y="2872899"/>
            <a:ext cx="4243589" cy="3659732"/>
          </a:xfrm>
        </p:spPr>
        <p:txBody>
          <a:bodyPr>
            <a:normAutofit fontScale="92500"/>
          </a:bodyPr>
          <a:lstStyle/>
          <a:p>
            <a:r>
              <a:rPr lang="en-GB" sz="2000" b="0" i="0" dirty="0">
                <a:effectLst/>
              </a:rPr>
              <a:t>The Roman war ships were common sights to the </a:t>
            </a:r>
            <a:r>
              <a:rPr lang="en-GB" sz="2000" dirty="0"/>
              <a:t>early church</a:t>
            </a:r>
            <a:r>
              <a:rPr lang="en-GB" sz="2000" b="0" i="0" dirty="0">
                <a:effectLst/>
              </a:rPr>
              <a:t>. </a:t>
            </a:r>
          </a:p>
          <a:p>
            <a:r>
              <a:rPr lang="en-GB" sz="2000" b="0" i="0" dirty="0">
                <a:effectLst/>
              </a:rPr>
              <a:t>These war ships were propelled mainly by rowing.</a:t>
            </a:r>
          </a:p>
          <a:p>
            <a:r>
              <a:rPr lang="en-GB" sz="2000" dirty="0"/>
              <a:t>The early church </a:t>
            </a:r>
            <a:r>
              <a:rPr lang="en-GB" sz="2000" b="0" i="0" dirty="0">
                <a:effectLst/>
              </a:rPr>
              <a:t>knew that the lowest deck of the ship was filled with two long rows of benches where dozens of rowers sat chained to the ship and to each other.</a:t>
            </a:r>
            <a:endParaRPr lang="en-GB" sz="2000" dirty="0"/>
          </a:p>
          <a:p>
            <a:r>
              <a:rPr lang="en-GB" sz="2000" b="0" i="0" dirty="0">
                <a:effectLst/>
              </a:rPr>
              <a:t>The under-rowers fixed their eyes on the captain, and did whatever the Captain commanded.</a:t>
            </a:r>
            <a:endParaRPr lang="en-GB" sz="2000" dirty="0"/>
          </a:p>
        </p:txBody>
      </p:sp>
      <p:pic>
        <p:nvPicPr>
          <p:cNvPr id="1026" name="Picture 2" descr="Are You a Willing Under-Rower? – A Deeper Treasure">
            <a:extLst>
              <a:ext uri="{FF2B5EF4-FFF2-40B4-BE49-F238E27FC236}">
                <a16:creationId xmlns:a16="http://schemas.microsoft.com/office/drawing/2014/main" id="{008E2573-EA8C-C4CC-7B30-25083ADBE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03" r="16262"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332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BBBDF3E-75C1-0B11-1D33-1150ECFC9D0B}"/>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a:ln>
                  <a:noFill/>
                </a:ln>
                <a:solidFill>
                  <a:prstClr val="black"/>
                </a:solidFill>
                <a:effectLst/>
                <a:uLnTx/>
                <a:uFillTx/>
                <a:latin typeface="Aptos Display" panose="02110004020202020204"/>
                <a:ea typeface="+mj-ea"/>
                <a:cs typeface="+mj-cs"/>
              </a:rPr>
              <a:t>Being an under-rower</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5">
            <a:extLst>
              <a:ext uri="{FF2B5EF4-FFF2-40B4-BE49-F238E27FC236}">
                <a16:creationId xmlns:a16="http://schemas.microsoft.com/office/drawing/2014/main" id="{D548BBB9-2CBB-EEB8-D7F0-7A4C6DAA6DF9}"/>
              </a:ext>
            </a:extLst>
          </p:cNvPr>
          <p:cNvSpPr txBox="1">
            <a:spLocks/>
          </p:cNvSpPr>
          <p:nvPr/>
        </p:nvSpPr>
        <p:spPr>
          <a:xfrm>
            <a:off x="640080" y="2872898"/>
            <a:ext cx="4243589" cy="38401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"Under-Rowers," "Galley Slaves"—That’s the word Paul chooses to describe John-Mark, and later himself.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 Corinthians 4:1a - </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This, then, is how you ought to regard us: as </a:t>
            </a: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servants</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of Christ.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Hupéretés</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is discipleship position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We can be under-rowers </a:t>
            </a:r>
            <a:r>
              <a:rPr lang="en-US" sz="1800" dirty="0">
                <a:solidFill>
                  <a:prstClr val="black"/>
                </a:solidFill>
                <a:latin typeface="Aptos" panose="02110004020202020204"/>
              </a:rPr>
              <a:t>like John-Mark was to Barnabas and Paul, and we are all under-rowers to Christ.</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2" descr="Are You a Willing Under-Rower? – A Deeper Treasure">
            <a:extLst>
              <a:ext uri="{FF2B5EF4-FFF2-40B4-BE49-F238E27FC236}">
                <a16:creationId xmlns:a16="http://schemas.microsoft.com/office/drawing/2014/main" id="{3D3B5FF4-1784-2AC1-CEB9-08B038241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02" r="16263"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502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3A4045-5B1F-5F9B-1DDD-E24C94DC39C0}"/>
            </a:ext>
          </a:extLst>
        </p:cNvPr>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9"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31" name="Group 30">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32"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35" name="Group 3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3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377DB0CD-D13E-F1A8-7035-AFAF5D2FE057}"/>
              </a:ext>
            </a:extLst>
          </p:cNvPr>
          <p:cNvSpPr>
            <a:spLocks noGrp="1"/>
          </p:cNvSpPr>
          <p:nvPr>
            <p:ph type="title"/>
          </p:nvPr>
        </p:nvSpPr>
        <p:spPr>
          <a:xfrm>
            <a:off x="786385" y="841248"/>
            <a:ext cx="5129600" cy="5340097"/>
          </a:xfrm>
        </p:spPr>
        <p:txBody>
          <a:bodyPr anchor="ctr">
            <a:normAutofit/>
          </a:bodyPr>
          <a:lstStyle/>
          <a:p>
            <a:r>
              <a:rPr lang="en-US" sz="4800" dirty="0">
                <a:solidFill>
                  <a:schemeClr val="bg1"/>
                </a:solidFill>
              </a:rPr>
              <a:t>How can we be a helper/under-rower like John-Mark?</a:t>
            </a:r>
            <a:endParaRPr lang="en-GB" sz="4800" dirty="0">
              <a:solidFill>
                <a:schemeClr val="bg1"/>
              </a:solidFill>
            </a:endParaRPr>
          </a:p>
        </p:txBody>
      </p:sp>
      <p:grpSp>
        <p:nvGrpSpPr>
          <p:cNvPr id="5" name="Group 4">
            <a:extLst>
              <a:ext uri="{FF2B5EF4-FFF2-40B4-BE49-F238E27FC236}">
                <a16:creationId xmlns:a16="http://schemas.microsoft.com/office/drawing/2014/main" id="{5B4B3EC9-6F35-BA77-6732-B5A2500FB768}"/>
              </a:ext>
            </a:extLst>
          </p:cNvPr>
          <p:cNvGrpSpPr/>
          <p:nvPr/>
        </p:nvGrpSpPr>
        <p:grpSpPr>
          <a:xfrm>
            <a:off x="6482750" y="649728"/>
            <a:ext cx="5395025" cy="878377"/>
            <a:chOff x="0" y="503313"/>
            <a:chExt cx="5395025" cy="878377"/>
          </a:xfrm>
        </p:grpSpPr>
        <p:sp>
          <p:nvSpPr>
            <p:cNvPr id="7" name="Rectangle: Rounded Corners 6">
              <a:extLst>
                <a:ext uri="{FF2B5EF4-FFF2-40B4-BE49-F238E27FC236}">
                  <a16:creationId xmlns:a16="http://schemas.microsoft.com/office/drawing/2014/main" id="{EB8BBB8D-AF92-8327-63E7-95BC12739BC4}"/>
                </a:ext>
              </a:extLst>
            </p:cNvPr>
            <p:cNvSpPr/>
            <p:nvPr/>
          </p:nvSpPr>
          <p:spPr>
            <a:xfrm>
              <a:off x="0" y="503313"/>
              <a:ext cx="5395025" cy="878377"/>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Rounded Corners 4">
              <a:extLst>
                <a:ext uri="{FF2B5EF4-FFF2-40B4-BE49-F238E27FC236}">
                  <a16:creationId xmlns:a16="http://schemas.microsoft.com/office/drawing/2014/main" id="{9D5AA402-0DC8-0B6A-64A1-BADAB8F1878C}"/>
                </a:ext>
              </a:extLst>
            </p:cNvPr>
            <p:cNvSpPr txBox="1"/>
            <p:nvPr/>
          </p:nvSpPr>
          <p:spPr>
            <a:xfrm>
              <a:off x="42879" y="546192"/>
              <a:ext cx="5309267" cy="7926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Listening under &gt; </a:t>
              </a: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Times New Roman" panose="02020603050405020304" pitchFamily="18" charset="0"/>
                </a:rPr>
                <a:t>s</a:t>
              </a: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erving under</a:t>
              </a:r>
              <a:endParaRPr kumimoji="0" lang="en-US" sz="2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 name="Group 8">
            <a:extLst>
              <a:ext uri="{FF2B5EF4-FFF2-40B4-BE49-F238E27FC236}">
                <a16:creationId xmlns:a16="http://schemas.microsoft.com/office/drawing/2014/main" id="{784A3A86-E6BE-7840-A430-411E8319F695}"/>
              </a:ext>
            </a:extLst>
          </p:cNvPr>
          <p:cNvGrpSpPr/>
          <p:nvPr/>
        </p:nvGrpSpPr>
        <p:grpSpPr>
          <a:xfrm>
            <a:off x="6525629" y="1763946"/>
            <a:ext cx="5395025" cy="878377"/>
            <a:chOff x="0" y="1445051"/>
            <a:chExt cx="5395025" cy="878377"/>
          </a:xfrm>
        </p:grpSpPr>
        <p:sp>
          <p:nvSpPr>
            <p:cNvPr id="10" name="Rectangle: Rounded Corners 9">
              <a:extLst>
                <a:ext uri="{FF2B5EF4-FFF2-40B4-BE49-F238E27FC236}">
                  <a16:creationId xmlns:a16="http://schemas.microsoft.com/office/drawing/2014/main" id="{E332A441-17FA-7247-A5D1-55D439606BE6}"/>
                </a:ext>
              </a:extLst>
            </p:cNvPr>
            <p:cNvSpPr/>
            <p:nvPr/>
          </p:nvSpPr>
          <p:spPr>
            <a:xfrm>
              <a:off x="0" y="1445051"/>
              <a:ext cx="5395025" cy="878377"/>
            </a:xfrm>
            <a:prstGeom prst="roundRect">
              <a:avLst/>
            </a:prstGeom>
          </p:spPr>
          <p:style>
            <a:lnRef idx="2">
              <a:schemeClr val="lt1">
                <a:hueOff val="0"/>
                <a:satOff val="0"/>
                <a:lumOff val="0"/>
                <a:alphaOff val="0"/>
              </a:schemeClr>
            </a:lnRef>
            <a:fillRef idx="1">
              <a:schemeClr val="accent5">
                <a:hueOff val="-3038037"/>
                <a:satOff val="-207"/>
                <a:lumOff val="490"/>
                <a:alphaOff val="0"/>
              </a:schemeClr>
            </a:fillRef>
            <a:effectRef idx="0">
              <a:schemeClr val="accent5">
                <a:hueOff val="-3038037"/>
                <a:satOff val="-207"/>
                <a:lumOff val="49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Rounded Corners 4">
              <a:extLst>
                <a:ext uri="{FF2B5EF4-FFF2-40B4-BE49-F238E27FC236}">
                  <a16:creationId xmlns:a16="http://schemas.microsoft.com/office/drawing/2014/main" id="{C8812711-04B7-47E2-829A-B4F8BCB1EF2F}"/>
                </a:ext>
              </a:extLst>
            </p:cNvPr>
            <p:cNvSpPr txBox="1"/>
            <p:nvPr/>
          </p:nvSpPr>
          <p:spPr>
            <a:xfrm>
              <a:off x="42879" y="1487930"/>
              <a:ext cx="5309267" cy="7926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Not about self-promotion, but focussed on furthering his Kingdom</a:t>
              </a:r>
              <a:endParaRPr kumimoji="0" lang="en-US" sz="2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6" name="Group 15">
            <a:extLst>
              <a:ext uri="{FF2B5EF4-FFF2-40B4-BE49-F238E27FC236}">
                <a16:creationId xmlns:a16="http://schemas.microsoft.com/office/drawing/2014/main" id="{4492C630-3AEB-A264-838D-22D2C65046A2}"/>
              </a:ext>
            </a:extLst>
          </p:cNvPr>
          <p:cNvGrpSpPr/>
          <p:nvPr/>
        </p:nvGrpSpPr>
        <p:grpSpPr>
          <a:xfrm>
            <a:off x="6506041" y="3990526"/>
            <a:ext cx="5395025" cy="878377"/>
            <a:chOff x="0" y="3328526"/>
            <a:chExt cx="5395025" cy="878377"/>
          </a:xfrm>
        </p:grpSpPr>
        <p:sp>
          <p:nvSpPr>
            <p:cNvPr id="18" name="Rectangle: Rounded Corners 17">
              <a:extLst>
                <a:ext uri="{FF2B5EF4-FFF2-40B4-BE49-F238E27FC236}">
                  <a16:creationId xmlns:a16="http://schemas.microsoft.com/office/drawing/2014/main" id="{2B97DB73-6088-293B-2B7D-D792C6DA4294}"/>
                </a:ext>
              </a:extLst>
            </p:cNvPr>
            <p:cNvSpPr/>
            <p:nvPr/>
          </p:nvSpPr>
          <p:spPr>
            <a:xfrm>
              <a:off x="0" y="3328526"/>
              <a:ext cx="5395025" cy="878377"/>
            </a:xfrm>
            <a:prstGeom prst="roundRect">
              <a:avLst/>
            </a:prstGeom>
          </p:spPr>
          <p:style>
            <a:lnRef idx="2">
              <a:schemeClr val="lt1">
                <a:hueOff val="0"/>
                <a:satOff val="0"/>
                <a:lumOff val="0"/>
                <a:alphaOff val="0"/>
              </a:schemeClr>
            </a:lnRef>
            <a:fillRef idx="1">
              <a:schemeClr val="accent5">
                <a:hueOff val="-9114112"/>
                <a:satOff val="-620"/>
                <a:lumOff val="1471"/>
                <a:alphaOff val="0"/>
              </a:schemeClr>
            </a:fillRef>
            <a:effectRef idx="0">
              <a:schemeClr val="accent5">
                <a:hueOff val="-9114112"/>
                <a:satOff val="-620"/>
                <a:lumOff val="1471"/>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Rounded Corners 4">
              <a:extLst>
                <a:ext uri="{FF2B5EF4-FFF2-40B4-BE49-F238E27FC236}">
                  <a16:creationId xmlns:a16="http://schemas.microsoft.com/office/drawing/2014/main" id="{E4750B06-72BC-9DF5-386A-1686CC696EAA}"/>
                </a:ext>
              </a:extLst>
            </p:cNvPr>
            <p:cNvSpPr txBox="1"/>
            <p:nvPr/>
          </p:nvSpPr>
          <p:spPr>
            <a:xfrm>
              <a:off x="30026" y="3346396"/>
              <a:ext cx="5309267" cy="7926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Are we taking opportunity to ‘listen under’?</a:t>
              </a:r>
              <a:endParaRPr kumimoji="0" lang="en-US" sz="2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3" name="Group 12">
            <a:extLst>
              <a:ext uri="{FF2B5EF4-FFF2-40B4-BE49-F238E27FC236}">
                <a16:creationId xmlns:a16="http://schemas.microsoft.com/office/drawing/2014/main" id="{9759A7A2-8C9B-FFC4-B592-B7EAB8C5C2E9}"/>
              </a:ext>
            </a:extLst>
          </p:cNvPr>
          <p:cNvGrpSpPr/>
          <p:nvPr/>
        </p:nvGrpSpPr>
        <p:grpSpPr>
          <a:xfrm>
            <a:off x="6525629" y="2878164"/>
            <a:ext cx="5395025" cy="878377"/>
            <a:chOff x="0" y="2386788"/>
            <a:chExt cx="5395025" cy="878377"/>
          </a:xfrm>
        </p:grpSpPr>
        <p:sp>
          <p:nvSpPr>
            <p:cNvPr id="14" name="Rectangle: Rounded Corners 13">
              <a:extLst>
                <a:ext uri="{FF2B5EF4-FFF2-40B4-BE49-F238E27FC236}">
                  <a16:creationId xmlns:a16="http://schemas.microsoft.com/office/drawing/2014/main" id="{3ADB6AEA-9FE7-F3D9-5C1B-8F211CC017D1}"/>
                </a:ext>
              </a:extLst>
            </p:cNvPr>
            <p:cNvSpPr/>
            <p:nvPr/>
          </p:nvSpPr>
          <p:spPr>
            <a:xfrm>
              <a:off x="0" y="2386788"/>
              <a:ext cx="5395025" cy="878377"/>
            </a:xfrm>
            <a:prstGeom prst="roundRect">
              <a:avLst/>
            </a:prstGeom>
          </p:spPr>
          <p:style>
            <a:lnRef idx="2">
              <a:schemeClr val="lt1">
                <a:hueOff val="0"/>
                <a:satOff val="0"/>
                <a:lumOff val="0"/>
                <a:alphaOff val="0"/>
              </a:schemeClr>
            </a:lnRef>
            <a:fillRef idx="1">
              <a:schemeClr val="accent5">
                <a:hueOff val="-6076075"/>
                <a:satOff val="-413"/>
                <a:lumOff val="981"/>
                <a:alphaOff val="0"/>
              </a:schemeClr>
            </a:fillRef>
            <a:effectRef idx="0">
              <a:schemeClr val="accent5">
                <a:hueOff val="-6076075"/>
                <a:satOff val="-413"/>
                <a:lumOff val="981"/>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Rounded Corners 4">
              <a:extLst>
                <a:ext uri="{FF2B5EF4-FFF2-40B4-BE49-F238E27FC236}">
                  <a16:creationId xmlns:a16="http://schemas.microsoft.com/office/drawing/2014/main" id="{5DD1562C-EDFA-4E43-4653-7BB2363C0F1F}"/>
                </a:ext>
              </a:extLst>
            </p:cNvPr>
            <p:cNvSpPr txBox="1"/>
            <p:nvPr/>
          </p:nvSpPr>
          <p:spPr>
            <a:xfrm>
              <a:off x="42879" y="2429667"/>
              <a:ext cx="5309267" cy="7926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We can tap into the grace God has apportioned for those we are submitting to</a:t>
              </a:r>
              <a:endParaRPr kumimoji="0" lang="en-US" sz="2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22" name="Group 21">
            <a:extLst>
              <a:ext uri="{FF2B5EF4-FFF2-40B4-BE49-F238E27FC236}">
                <a16:creationId xmlns:a16="http://schemas.microsoft.com/office/drawing/2014/main" id="{5374BEC2-3B0B-0DA2-F699-59E72BBA9F6C}"/>
              </a:ext>
            </a:extLst>
          </p:cNvPr>
          <p:cNvGrpSpPr/>
          <p:nvPr/>
        </p:nvGrpSpPr>
        <p:grpSpPr>
          <a:xfrm>
            <a:off x="6482750" y="5102888"/>
            <a:ext cx="5495275" cy="878377"/>
            <a:chOff x="0" y="4270263"/>
            <a:chExt cx="5495275" cy="878377"/>
          </a:xfrm>
        </p:grpSpPr>
        <p:sp>
          <p:nvSpPr>
            <p:cNvPr id="24" name="Rectangle: Rounded Corners 23">
              <a:extLst>
                <a:ext uri="{FF2B5EF4-FFF2-40B4-BE49-F238E27FC236}">
                  <a16:creationId xmlns:a16="http://schemas.microsoft.com/office/drawing/2014/main" id="{FA750313-6A3A-3BF2-180A-40D582FBC0B6}"/>
                </a:ext>
              </a:extLst>
            </p:cNvPr>
            <p:cNvSpPr/>
            <p:nvPr/>
          </p:nvSpPr>
          <p:spPr>
            <a:xfrm>
              <a:off x="0" y="4270263"/>
              <a:ext cx="5395025" cy="878377"/>
            </a:xfrm>
            <a:prstGeom prst="roundRect">
              <a:avLst/>
            </a:prstGeom>
          </p:spPr>
          <p:style>
            <a:lnRef idx="2">
              <a:schemeClr val="lt1">
                <a:hueOff val="0"/>
                <a:satOff val="0"/>
                <a:lumOff val="0"/>
                <a:alphaOff val="0"/>
              </a:schemeClr>
            </a:lnRef>
            <a:fillRef idx="1">
              <a:schemeClr val="accent5">
                <a:hueOff val="-12152150"/>
                <a:satOff val="-826"/>
                <a:lumOff val="1961"/>
                <a:alphaOff val="0"/>
              </a:schemeClr>
            </a:fillRef>
            <a:effectRef idx="0">
              <a:schemeClr val="accent5">
                <a:hueOff val="-12152150"/>
                <a:satOff val="-826"/>
                <a:lumOff val="1961"/>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Rounded Corners 4">
              <a:extLst>
                <a:ext uri="{FF2B5EF4-FFF2-40B4-BE49-F238E27FC236}">
                  <a16:creationId xmlns:a16="http://schemas.microsoft.com/office/drawing/2014/main" id="{1085EA0A-50FF-D7B8-36DE-3C7F685C99CE}"/>
                </a:ext>
              </a:extLst>
            </p:cNvPr>
            <p:cNvSpPr txBox="1"/>
            <p:nvPr/>
          </p:nvSpPr>
          <p:spPr>
            <a:xfrm>
              <a:off x="186008" y="4313142"/>
              <a:ext cx="5309267" cy="7926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Aptos" panose="02110004020202020204"/>
                  <a:ea typeface="+mn-ea"/>
                  <a:cs typeface="+mn-cs"/>
                </a:rPr>
                <a:t>Are we inviting others to join in our ministry?</a:t>
              </a:r>
              <a:endParaRPr kumimoji="0" lang="en-US" sz="2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45977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9D63AC-3EEC-DDBC-3537-5AA14354970A}"/>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33CAF4-BC86-799E-754B-DE5EAB84E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Freeform: Shape 9">
            <a:extLst>
              <a:ext uri="{FF2B5EF4-FFF2-40B4-BE49-F238E27FC236}">
                <a16:creationId xmlns:a16="http://schemas.microsoft.com/office/drawing/2014/main" id="{8441065D-2A52-4116-1D9B-E44E16036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6DB1DF-8405-7297-8722-03D91E1E8DCE}"/>
              </a:ext>
            </a:extLst>
          </p:cNvPr>
          <p:cNvSpPr>
            <a:spLocks noGrp="1"/>
          </p:cNvSpPr>
          <p:nvPr>
            <p:ph type="title"/>
          </p:nvPr>
        </p:nvSpPr>
        <p:spPr>
          <a:xfrm>
            <a:off x="686834" y="1153572"/>
            <a:ext cx="3200400" cy="4461163"/>
          </a:xfrm>
        </p:spPr>
        <p:txBody>
          <a:bodyPr>
            <a:normAutofit/>
          </a:bodyPr>
          <a:lstStyle/>
          <a:p>
            <a:r>
              <a:rPr lang="en-US">
                <a:solidFill>
                  <a:srgbClr val="FFFFFF"/>
                </a:solidFill>
              </a:rPr>
              <a:t>Acts 13: 6-12</a:t>
            </a:r>
            <a:endParaRPr lang="en-GB">
              <a:solidFill>
                <a:srgbClr val="FFFFFF"/>
              </a:solidFill>
            </a:endParaRPr>
          </a:p>
        </p:txBody>
      </p:sp>
      <p:sp>
        <p:nvSpPr>
          <p:cNvPr id="28" name="Arc 27">
            <a:extLst>
              <a:ext uri="{FF2B5EF4-FFF2-40B4-BE49-F238E27FC236}">
                <a16:creationId xmlns:a16="http://schemas.microsoft.com/office/drawing/2014/main" id="{5A26818C-83E7-0A55-45E5-A6F445765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DB595782-9B8C-2177-DADD-3121440755CD}"/>
              </a:ext>
            </a:extLst>
          </p:cNvPr>
          <p:cNvSpPr>
            <a:spLocks noGrp="1"/>
          </p:cNvSpPr>
          <p:nvPr>
            <p:ph idx="1"/>
          </p:nvPr>
        </p:nvSpPr>
        <p:spPr>
          <a:xfrm>
            <a:off x="4286250" y="0"/>
            <a:ext cx="7729538" cy="6715125"/>
          </a:xfrm>
        </p:spPr>
        <p:txBody>
          <a:bodyPr anchor="ctr">
            <a:normAutofit/>
          </a:bodyPr>
          <a:lstStyle/>
          <a:p>
            <a:pPr marL="0" indent="0">
              <a:lnSpc>
                <a:spcPct val="150000"/>
              </a:lnSpc>
              <a:buNone/>
            </a:pPr>
            <a:r>
              <a:rPr lang="en-US" sz="2400" baseline="30000" dirty="0"/>
              <a:t>6</a:t>
            </a:r>
            <a:r>
              <a:rPr lang="en-US" sz="2400" dirty="0"/>
              <a:t> They traveled through the whole island until they came to </a:t>
            </a:r>
            <a:r>
              <a:rPr lang="en-US" sz="2400" dirty="0" err="1"/>
              <a:t>Paphos</a:t>
            </a:r>
            <a:r>
              <a:rPr lang="en-US" sz="2400" dirty="0"/>
              <a:t>. There they met a Jewish sorcerer and false prophet named Bar-Jesus, </a:t>
            </a:r>
            <a:r>
              <a:rPr lang="en-US" sz="2400" baseline="30000" dirty="0"/>
              <a:t>7</a:t>
            </a:r>
            <a:r>
              <a:rPr lang="en-US" sz="2400" dirty="0"/>
              <a:t> who was an attendant of the proconsul, </a:t>
            </a:r>
            <a:r>
              <a:rPr lang="en-US" sz="2400" dirty="0" err="1"/>
              <a:t>Sergius</a:t>
            </a:r>
            <a:r>
              <a:rPr lang="en-US" sz="2400" dirty="0"/>
              <a:t> Paulus. The proconsul, an intelligent man, sent for Barnabas and Saul because he wanted to hear the word of God. </a:t>
            </a:r>
            <a:r>
              <a:rPr lang="en-US" sz="2400" baseline="30000" dirty="0"/>
              <a:t>8</a:t>
            </a:r>
            <a:r>
              <a:rPr lang="en-US" sz="2400" dirty="0"/>
              <a:t> But </a:t>
            </a:r>
            <a:r>
              <a:rPr lang="en-US" sz="2400" dirty="0" err="1"/>
              <a:t>Elymas</a:t>
            </a:r>
            <a:r>
              <a:rPr lang="en-US" sz="2400" dirty="0"/>
              <a:t> the sorcerer (for that is what his name means) opposed them and tried to turn the proconsul from the faith. </a:t>
            </a:r>
            <a:r>
              <a:rPr lang="en-US" sz="2400" baseline="30000" dirty="0"/>
              <a:t>9</a:t>
            </a:r>
            <a:r>
              <a:rPr lang="en-US" sz="2400" dirty="0"/>
              <a:t> Then Saul, who was also called Paul, filled with the Holy Spirit, looked straight at </a:t>
            </a:r>
            <a:r>
              <a:rPr lang="en-US" sz="2400" dirty="0" err="1"/>
              <a:t>Elymas</a:t>
            </a:r>
            <a:r>
              <a:rPr lang="en-US" sz="2400" dirty="0"/>
              <a:t> and said, </a:t>
            </a:r>
            <a:endParaRPr lang="en-GB" sz="2400" dirty="0"/>
          </a:p>
        </p:txBody>
      </p:sp>
    </p:spTree>
    <p:extLst>
      <p:ext uri="{BB962C8B-B14F-4D97-AF65-F5344CB8AC3E}">
        <p14:creationId xmlns:p14="http://schemas.microsoft.com/office/powerpoint/2010/main" val="219213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E73FAEB-3E11-4A24-B979-7E00B3FCADE4}"/>
              </a:ext>
            </a:extLst>
          </p:cNvPr>
          <p:cNvSpPr>
            <a:spLocks noGrp="1"/>
          </p:cNvSpPr>
          <p:nvPr>
            <p:ph type="title"/>
          </p:nvPr>
        </p:nvSpPr>
        <p:spPr>
          <a:xfrm>
            <a:off x="686834" y="1153572"/>
            <a:ext cx="3200400" cy="4461163"/>
          </a:xfrm>
        </p:spPr>
        <p:txBody>
          <a:bodyPr>
            <a:normAutofit/>
          </a:bodyPr>
          <a:lstStyle/>
          <a:p>
            <a:r>
              <a:rPr lang="en-US">
                <a:solidFill>
                  <a:srgbClr val="FFFFFF"/>
                </a:solidFill>
              </a:rPr>
              <a:t>Acts 13: 6-12</a:t>
            </a:r>
            <a:endParaRPr lang="en-GB">
              <a:solidFill>
                <a:srgbClr val="FFFFFF"/>
              </a:solidFill>
            </a:endParaRP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BA677862-CEAE-4ACF-B4E5-9DF9F1E18756}"/>
              </a:ext>
            </a:extLst>
          </p:cNvPr>
          <p:cNvSpPr>
            <a:spLocks noGrp="1"/>
          </p:cNvSpPr>
          <p:nvPr>
            <p:ph idx="1"/>
          </p:nvPr>
        </p:nvSpPr>
        <p:spPr>
          <a:xfrm>
            <a:off x="4286250" y="0"/>
            <a:ext cx="7729538" cy="6715125"/>
          </a:xfrm>
        </p:spPr>
        <p:txBody>
          <a:bodyPr anchor="ctr">
            <a:normAutofit/>
          </a:bodyPr>
          <a:lstStyle/>
          <a:p>
            <a:pPr marL="0" indent="0">
              <a:lnSpc>
                <a:spcPct val="150000"/>
              </a:lnSpc>
              <a:buNone/>
            </a:pPr>
            <a:r>
              <a:rPr lang="en-US" sz="2400" baseline="30000" dirty="0"/>
              <a:t>10</a:t>
            </a:r>
            <a:r>
              <a:rPr lang="en-US" sz="2400" dirty="0"/>
              <a:t> “You are a child of the devil and an enemy of everything that is right! You are full of all kinds of deceit and trickery. Will you never stop perverting the right ways of the Lord? </a:t>
            </a:r>
            <a:r>
              <a:rPr lang="en-US" sz="2400" baseline="30000" dirty="0"/>
              <a:t>11</a:t>
            </a:r>
            <a:r>
              <a:rPr lang="en-US" sz="2400" dirty="0"/>
              <a:t> Now the hand of the Lord is against you. You are going to be blind for a time, not even able to see the light of the sun.”</a:t>
            </a:r>
          </a:p>
          <a:p>
            <a:pPr marL="0" indent="0">
              <a:lnSpc>
                <a:spcPct val="150000"/>
              </a:lnSpc>
              <a:buNone/>
            </a:pPr>
            <a:r>
              <a:rPr lang="en-US" sz="2400" dirty="0"/>
              <a:t>Immediately mist and darkness came over him, and he groped about, seeking someone to lead him by the hand. </a:t>
            </a:r>
            <a:r>
              <a:rPr lang="en-US" sz="2400" baseline="30000" dirty="0"/>
              <a:t>12</a:t>
            </a:r>
            <a:r>
              <a:rPr lang="en-US" sz="2400" dirty="0"/>
              <a:t> When the proconsul saw what had happened, he believed, for he was amazed at the </a:t>
            </a:r>
            <a:r>
              <a:rPr lang="en-US" sz="2400" i="1" dirty="0"/>
              <a:t>teaching</a:t>
            </a:r>
            <a:r>
              <a:rPr lang="en-US" sz="2400" dirty="0"/>
              <a:t> about the Lord.</a:t>
            </a:r>
            <a:endParaRPr lang="en-GB" sz="2400" dirty="0"/>
          </a:p>
        </p:txBody>
      </p:sp>
    </p:spTree>
    <p:extLst>
      <p:ext uri="{BB962C8B-B14F-4D97-AF65-F5344CB8AC3E}">
        <p14:creationId xmlns:p14="http://schemas.microsoft.com/office/powerpoint/2010/main" val="2370392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4E1BA7-F4C7-ED85-9FA8-EACC06D891E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F1B5108-A0DC-B74B-F9A5-F7AFEEC1CB0E}"/>
              </a:ext>
            </a:extLst>
          </p:cNvPr>
          <p:cNvSpPr>
            <a:spLocks noGrp="1"/>
          </p:cNvSpPr>
          <p:nvPr>
            <p:ph type="title"/>
          </p:nvPr>
        </p:nvSpPr>
        <p:spPr>
          <a:xfrm>
            <a:off x="1043631" y="809898"/>
            <a:ext cx="10173010" cy="1554480"/>
          </a:xfrm>
        </p:spPr>
        <p:txBody>
          <a:bodyPr anchor="ctr">
            <a:normAutofit/>
          </a:bodyPr>
          <a:lstStyle/>
          <a:p>
            <a:r>
              <a:rPr lang="en-US" sz="4800"/>
              <a:t>Acts 13: 6-12</a:t>
            </a:r>
            <a:endParaRPr lang="en-GB" sz="48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3D37CEE-8724-B874-B132-62D321C138A2}"/>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8320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C8A8DC0-2257-4F42-96DC-947696658749}"/>
              </a:ext>
            </a:extLst>
          </p:cNvPr>
          <p:cNvSpPr>
            <a:spLocks noGrp="1"/>
          </p:cNvSpPr>
          <p:nvPr>
            <p:ph type="title"/>
          </p:nvPr>
        </p:nvSpPr>
        <p:spPr>
          <a:xfrm>
            <a:off x="808638" y="386930"/>
            <a:ext cx="9236700" cy="1188950"/>
          </a:xfrm>
        </p:spPr>
        <p:txBody>
          <a:bodyPr anchor="b">
            <a:normAutofit/>
          </a:bodyPr>
          <a:lstStyle/>
          <a:p>
            <a:r>
              <a:rPr lang="en-US" sz="5400"/>
              <a:t>Enemy influence at the top level</a:t>
            </a:r>
            <a:endParaRPr lang="en-GB"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6FAAB67-7CA9-40E3-9A8E-F51DA4BC8158}"/>
              </a:ext>
            </a:extLst>
          </p:cNvPr>
          <p:cNvSpPr>
            <a:spLocks noGrp="1"/>
          </p:cNvSpPr>
          <p:nvPr>
            <p:ph idx="1"/>
          </p:nvPr>
        </p:nvSpPr>
        <p:spPr>
          <a:xfrm>
            <a:off x="793660" y="2599509"/>
            <a:ext cx="10143668" cy="3435531"/>
          </a:xfrm>
        </p:spPr>
        <p:txBody>
          <a:bodyPr anchor="ctr">
            <a:normAutofit/>
          </a:bodyPr>
          <a:lstStyle/>
          <a:p>
            <a:r>
              <a:rPr lang="en-US" sz="2200" dirty="0" err="1"/>
              <a:t>Sergius</a:t>
            </a:r>
            <a:r>
              <a:rPr lang="en-US" sz="2200" dirty="0"/>
              <a:t> Paulus relies on the sorcerer for sight… in fact he is defining how he sees.</a:t>
            </a:r>
          </a:p>
          <a:p>
            <a:r>
              <a:rPr lang="en-US" sz="2200" dirty="0"/>
              <a:t>When the men of God come, they aren’t slow to say what the Holy Spirit shows them.</a:t>
            </a:r>
          </a:p>
          <a:p>
            <a:r>
              <a:rPr lang="en-US" sz="2200" dirty="0"/>
              <a:t>And then there is a clear sign following</a:t>
            </a:r>
            <a:endParaRPr lang="en-GB" sz="2200" dirty="0"/>
          </a:p>
          <a:p>
            <a:r>
              <a:rPr lang="en-GB" sz="2200" dirty="0"/>
              <a:t>Sometimes people or ways of thinking can seem really powerful, but they’re nothing compared to our mighty God</a:t>
            </a:r>
          </a:p>
          <a:p>
            <a:r>
              <a:rPr lang="en-GB" sz="2200" dirty="0"/>
              <a:t>We can bring release by the power of the Holy Spirit</a:t>
            </a:r>
          </a:p>
          <a:p>
            <a:r>
              <a:rPr lang="en-GB" sz="2200" dirty="0"/>
              <a:t>Once he is blinded we don’t hear about him again</a:t>
            </a:r>
            <a:endParaRPr lang="en-US" sz="2200" dirty="0"/>
          </a:p>
        </p:txBody>
      </p:sp>
    </p:spTree>
    <p:extLst>
      <p:ext uri="{BB962C8B-B14F-4D97-AF65-F5344CB8AC3E}">
        <p14:creationId xmlns:p14="http://schemas.microsoft.com/office/powerpoint/2010/main" val="2210286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01" name="Rectangle 2100">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630936" y="4440365"/>
            <a:ext cx="4245864" cy="1722691"/>
          </a:xfrm>
        </p:spPr>
        <p:txBody>
          <a:bodyPr anchor="ctr">
            <a:normAutofit/>
          </a:bodyPr>
          <a:lstStyle/>
          <a:p>
            <a:r>
              <a:rPr lang="en-GB" sz="5400"/>
              <a:t>The power of influence</a:t>
            </a:r>
          </a:p>
        </p:txBody>
      </p:sp>
      <p:pic>
        <p:nvPicPr>
          <p:cNvPr id="2050" name="Picture 2" descr="A person with a beard and a crown&#10;&#10;Description automatically generated"/>
          <p:cNvPicPr>
            <a:picLocks noChangeAspect="1" noChangeArrowheads="1"/>
          </p:cNvPicPr>
          <p:nvPr/>
        </p:nvPicPr>
        <p:blipFill>
          <a:blip r:embed="rId3" cstate="print"/>
          <a:srcRect l="18105" r="1149" b="1"/>
          <a:stretch/>
        </p:blipFill>
        <p:spPr bwMode="auto">
          <a:xfrm>
            <a:off x="449806" y="653303"/>
            <a:ext cx="5471160" cy="3133759"/>
          </a:xfrm>
          <a:prstGeom prst="rect">
            <a:avLst/>
          </a:prstGeom>
          <a:noFill/>
        </p:spPr>
      </p:pic>
      <p:sp>
        <p:nvSpPr>
          <p:cNvPr id="2103"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7304" y="529256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p:cNvSpPr>
            <a:spLocks noGrp="1"/>
          </p:cNvSpPr>
          <p:nvPr>
            <p:ph idx="1"/>
          </p:nvPr>
        </p:nvSpPr>
        <p:spPr>
          <a:xfrm>
            <a:off x="5333999" y="4440365"/>
            <a:ext cx="6214871" cy="1722691"/>
          </a:xfrm>
        </p:spPr>
        <p:txBody>
          <a:bodyPr anchor="ctr">
            <a:normAutofit/>
          </a:bodyPr>
          <a:lstStyle/>
          <a:p>
            <a:r>
              <a:rPr lang="en-GB" sz="2200" dirty="0"/>
              <a:t>King </a:t>
            </a:r>
            <a:r>
              <a:rPr lang="en-GB" sz="2200" dirty="0" err="1"/>
              <a:t>Theoden</a:t>
            </a:r>
            <a:r>
              <a:rPr lang="en-GB" sz="2200" dirty="0"/>
              <a:t> of Golden Hall (from the Lord of the Rings)</a:t>
            </a:r>
          </a:p>
          <a:p>
            <a:r>
              <a:rPr lang="en-GB" sz="2200" dirty="0"/>
              <a:t>A good king, corrupted by listening to the subtle lies and deception of </a:t>
            </a:r>
            <a:r>
              <a:rPr lang="en-GB" sz="2200" dirty="0" err="1"/>
              <a:t>Wormtongue</a:t>
            </a:r>
            <a:r>
              <a:rPr lang="en-GB" sz="2200" dirty="0"/>
              <a:t>.</a:t>
            </a:r>
          </a:p>
        </p:txBody>
      </p:sp>
      <p:pic>
        <p:nvPicPr>
          <p:cNvPr id="5" name="Picture 2">
            <a:extLst>
              <a:ext uri="{FF2B5EF4-FFF2-40B4-BE49-F238E27FC236}">
                <a16:creationId xmlns:a16="http://schemas.microsoft.com/office/drawing/2014/main" id="{137C3A0B-C26C-5180-EF4F-D30E9E9FA259}"/>
              </a:ext>
            </a:extLst>
          </p:cNvPr>
          <p:cNvPicPr>
            <a:picLocks noChangeAspect="1" noChangeArrowheads="1"/>
          </p:cNvPicPr>
          <p:nvPr/>
        </p:nvPicPr>
        <p:blipFill>
          <a:blip r:embed="rId4" cstate="print"/>
          <a:srcRect l="17106" r="3" b="3"/>
          <a:stretch/>
        </p:blipFill>
        <p:spPr bwMode="auto">
          <a:xfrm>
            <a:off x="6271034" y="652629"/>
            <a:ext cx="5471160" cy="313510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have I been listening to?</a:t>
            </a:r>
          </a:p>
        </p:txBody>
      </p:sp>
      <p:pic>
        <p:nvPicPr>
          <p:cNvPr id="1026" name="Picture 2"/>
          <p:cNvPicPr>
            <a:picLocks noChangeAspect="1" noChangeArrowheads="1"/>
          </p:cNvPicPr>
          <p:nvPr/>
        </p:nvPicPr>
        <p:blipFill>
          <a:blip r:embed="rId3" cstate="print"/>
          <a:srcRect/>
          <a:stretch>
            <a:fillRect/>
          </a:stretch>
        </p:blipFill>
        <p:spPr bwMode="auto">
          <a:xfrm>
            <a:off x="8043478" y="469135"/>
            <a:ext cx="2881635" cy="1366357"/>
          </a:xfrm>
          <a:prstGeom prst="rect">
            <a:avLst/>
          </a:prstGeom>
          <a:noFill/>
          <a:ln w="9525">
            <a:noFill/>
            <a:miter lim="800000"/>
            <a:headEnd/>
            <a:tailEnd/>
          </a:ln>
        </p:spPr>
      </p:pic>
      <p:sp>
        <p:nvSpPr>
          <p:cNvPr id="6" name="Content Placeholder 2">
            <a:extLst>
              <a:ext uri="{FF2B5EF4-FFF2-40B4-BE49-F238E27FC236}">
                <a16:creationId xmlns:a16="http://schemas.microsoft.com/office/drawing/2014/main" id="{F1F76BA4-9C9D-D741-82DE-9B6C2068E720}"/>
              </a:ext>
            </a:extLst>
          </p:cNvPr>
          <p:cNvSpPr>
            <a:spLocks noGrp="1"/>
          </p:cNvSpPr>
          <p:nvPr>
            <p:ph idx="1"/>
          </p:nvPr>
        </p:nvSpPr>
        <p:spPr>
          <a:xfrm>
            <a:off x="9330625" y="2037527"/>
            <a:ext cx="2424812" cy="4351338"/>
          </a:xfrm>
        </p:spPr>
        <p:txBody>
          <a:bodyPr>
            <a:normAutofit fontScale="92500" lnSpcReduction="20000"/>
          </a:bodyPr>
          <a:lstStyle/>
          <a:p>
            <a:pPr marL="0" indent="0">
              <a:buNone/>
            </a:pPr>
            <a:r>
              <a:rPr lang="en-GB" dirty="0"/>
              <a:t>As a result of listening to </a:t>
            </a:r>
            <a:r>
              <a:rPr lang="en-GB" dirty="0" err="1"/>
              <a:t>Wormtongue</a:t>
            </a:r>
            <a:r>
              <a:rPr lang="en-GB" dirty="0"/>
              <a:t>, the king is</a:t>
            </a:r>
          </a:p>
          <a:p>
            <a:r>
              <a:rPr lang="en-GB" dirty="0"/>
              <a:t>Aged</a:t>
            </a:r>
          </a:p>
          <a:p>
            <a:r>
              <a:rPr lang="en-GB" dirty="0"/>
              <a:t>Weak</a:t>
            </a:r>
          </a:p>
          <a:p>
            <a:r>
              <a:rPr lang="en-GB" dirty="0"/>
              <a:t>Unsure</a:t>
            </a:r>
          </a:p>
          <a:p>
            <a:r>
              <a:rPr lang="en-GB" u="sng" dirty="0"/>
              <a:t>Insecure</a:t>
            </a:r>
          </a:p>
          <a:p>
            <a:r>
              <a:rPr lang="en-GB" dirty="0"/>
              <a:t>Miserable</a:t>
            </a:r>
          </a:p>
          <a:p>
            <a:r>
              <a:rPr lang="en-GB" dirty="0"/>
              <a:t>Unable to function, unable to love</a:t>
            </a:r>
          </a:p>
          <a:p>
            <a:endParaRPr lang="en-GB" dirty="0"/>
          </a:p>
        </p:txBody>
      </p:sp>
      <p:pic>
        <p:nvPicPr>
          <p:cNvPr id="8" name="Picture 7">
            <a:extLst>
              <a:ext uri="{FF2B5EF4-FFF2-40B4-BE49-F238E27FC236}">
                <a16:creationId xmlns:a16="http://schemas.microsoft.com/office/drawing/2014/main" id="{EBB116C3-7FD2-59B5-BA68-777E2BB3ED9F}"/>
              </a:ext>
            </a:extLst>
          </p:cNvPr>
          <p:cNvPicPr>
            <a:picLocks noChangeAspect="1"/>
          </p:cNvPicPr>
          <p:nvPr/>
        </p:nvPicPr>
        <p:blipFill>
          <a:blip r:embed="rId4"/>
          <a:srcRect t="10489"/>
          <a:stretch/>
        </p:blipFill>
        <p:spPr>
          <a:xfrm>
            <a:off x="251635" y="1939502"/>
            <a:ext cx="8913510" cy="435133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9AD407-10B1-063D-1FAB-63662A050A7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0012DD-6A6B-7629-D1B1-6C43FA8DF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C0B6AB7-04E5-8BC9-D329-F2D71647275D}"/>
              </a:ext>
            </a:extLst>
          </p:cNvPr>
          <p:cNvSpPr>
            <a:spLocks noGrp="1"/>
          </p:cNvSpPr>
          <p:nvPr>
            <p:ph type="title"/>
          </p:nvPr>
        </p:nvSpPr>
        <p:spPr>
          <a:xfrm>
            <a:off x="808638" y="386930"/>
            <a:ext cx="9236700" cy="1188950"/>
          </a:xfrm>
        </p:spPr>
        <p:txBody>
          <a:bodyPr anchor="b">
            <a:normAutofit/>
          </a:bodyPr>
          <a:lstStyle/>
          <a:p>
            <a:r>
              <a:rPr lang="en-US" sz="5400" dirty="0"/>
              <a:t>Take every thought captive </a:t>
            </a:r>
          </a:p>
        </p:txBody>
      </p:sp>
      <p:grpSp>
        <p:nvGrpSpPr>
          <p:cNvPr id="10" name="Group 9">
            <a:extLst>
              <a:ext uri="{FF2B5EF4-FFF2-40B4-BE49-F238E27FC236}">
                <a16:creationId xmlns:a16="http://schemas.microsoft.com/office/drawing/2014/main" id="{C5D98C99-D4FD-40BB-2212-64515D88B1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F69298DA-1893-B4F9-694C-93541A737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8183EB8-6C11-6FAB-2F43-F86C314FD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4" name="Rectangle 13">
            <a:extLst>
              <a:ext uri="{FF2B5EF4-FFF2-40B4-BE49-F238E27FC236}">
                <a16:creationId xmlns:a16="http://schemas.microsoft.com/office/drawing/2014/main" id="{B3FF1907-AC84-728D-D6CE-7F9E9ABEA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80B53F27-5A06-B0BE-C6E1-39E411EED0E7}"/>
              </a:ext>
            </a:extLst>
          </p:cNvPr>
          <p:cNvSpPr>
            <a:spLocks noGrp="1"/>
          </p:cNvSpPr>
          <p:nvPr>
            <p:ph idx="1"/>
          </p:nvPr>
        </p:nvSpPr>
        <p:spPr>
          <a:xfrm>
            <a:off x="793660" y="2599509"/>
            <a:ext cx="10143668" cy="3435531"/>
          </a:xfrm>
        </p:spPr>
        <p:txBody>
          <a:bodyPr anchor="ctr">
            <a:normAutofit/>
          </a:bodyPr>
          <a:lstStyle/>
          <a:p>
            <a:r>
              <a:rPr lang="en-GB" dirty="0"/>
              <a:t>We need to be those who take every thought captive to make it obedient to Christ (2 Cor 10:5)</a:t>
            </a:r>
          </a:p>
          <a:p>
            <a:r>
              <a:rPr lang="en-GB" dirty="0"/>
              <a:t>There are conversations and thought patterns  that are never going to help us</a:t>
            </a:r>
          </a:p>
          <a:p>
            <a:r>
              <a:rPr lang="en-GB" sz="2800" b="0" dirty="0">
                <a:solidFill>
                  <a:srgbClr val="040C28"/>
                </a:solidFill>
                <a:effectLst/>
              </a:rPr>
              <a:t>Deuteronomy 28:13</a:t>
            </a:r>
            <a:r>
              <a:rPr lang="en-GB" sz="2800" dirty="0">
                <a:effectLst/>
              </a:rPr>
              <a:t> The LORD will make you the head, not the tail. If you pay attention to the commands of the LORD your God that I give you this day and carefully follow them, you will always be at the top, never at the bottom.</a:t>
            </a:r>
            <a:endParaRPr lang="en-GB" sz="2800" b="0" i="0" dirty="0">
              <a:solidFill>
                <a:srgbClr val="1F1F1F"/>
              </a:solidFill>
              <a:effectLst/>
              <a:latin typeface="Google Sans"/>
            </a:endParaRPr>
          </a:p>
        </p:txBody>
      </p:sp>
    </p:spTree>
    <p:extLst>
      <p:ext uri="{BB962C8B-B14F-4D97-AF65-F5344CB8AC3E}">
        <p14:creationId xmlns:p14="http://schemas.microsoft.com/office/powerpoint/2010/main" val="319441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125" y="298378"/>
            <a:ext cx="10515600" cy="1325563"/>
          </a:xfrm>
        </p:spPr>
        <p:txBody>
          <a:bodyPr/>
          <a:lstStyle/>
          <a:p>
            <a:r>
              <a:rPr lang="en-GB" dirty="0"/>
              <a:t>So, what brings about the change for us?</a:t>
            </a:r>
          </a:p>
        </p:txBody>
      </p:sp>
      <p:sp>
        <p:nvSpPr>
          <p:cNvPr id="3" name="Content Placeholder 2"/>
          <p:cNvSpPr>
            <a:spLocks noGrp="1"/>
          </p:cNvSpPr>
          <p:nvPr>
            <p:ph idx="1"/>
          </p:nvPr>
        </p:nvSpPr>
        <p:spPr>
          <a:xfrm>
            <a:off x="453581" y="1772816"/>
            <a:ext cx="9526387" cy="3962400"/>
          </a:xfrm>
        </p:spPr>
        <p:txBody>
          <a:bodyPr>
            <a:normAutofit/>
          </a:bodyPr>
          <a:lstStyle/>
          <a:p>
            <a:r>
              <a:rPr lang="en-GB" dirty="0"/>
              <a:t>Well, it isn’t Gandalf the Grey...</a:t>
            </a:r>
          </a:p>
          <a:p>
            <a:r>
              <a:rPr lang="en-GB" dirty="0"/>
              <a:t>We can bring release by the power of the Holy Spirit</a:t>
            </a:r>
          </a:p>
        </p:txBody>
      </p:sp>
      <p:pic>
        <p:nvPicPr>
          <p:cNvPr id="6146" name="Picture 2"/>
          <p:cNvPicPr>
            <a:picLocks noChangeAspect="1" noChangeArrowheads="1"/>
          </p:cNvPicPr>
          <p:nvPr/>
        </p:nvPicPr>
        <p:blipFill>
          <a:blip r:embed="rId3" cstate="print"/>
          <a:srcRect/>
          <a:stretch>
            <a:fillRect/>
          </a:stretch>
        </p:blipFill>
        <p:spPr bwMode="auto">
          <a:xfrm>
            <a:off x="9979968" y="346726"/>
            <a:ext cx="1758451" cy="1691553"/>
          </a:xfrm>
          <a:prstGeom prst="rect">
            <a:avLst/>
          </a:prstGeom>
          <a:noFill/>
          <a:ln w="9525">
            <a:noFill/>
            <a:miter lim="800000"/>
            <a:headEnd/>
            <a:tailEnd/>
          </a:ln>
        </p:spPr>
      </p:pic>
      <p:sp>
        <p:nvSpPr>
          <p:cNvPr id="5" name="TextBox 4">
            <a:extLst>
              <a:ext uri="{FF2B5EF4-FFF2-40B4-BE49-F238E27FC236}">
                <a16:creationId xmlns:a16="http://schemas.microsoft.com/office/drawing/2014/main" id="{A535EA6E-E95C-663C-B0AD-DCE5BD16E409}"/>
              </a:ext>
            </a:extLst>
          </p:cNvPr>
          <p:cNvSpPr txBox="1"/>
          <p:nvPr/>
        </p:nvSpPr>
        <p:spPr>
          <a:xfrm>
            <a:off x="1220343" y="2846354"/>
            <a:ext cx="9526387" cy="337637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Then Saul, who was also called Paul, filled with the </a:t>
            </a: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Holy Spirit</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looked straight at </a:t>
            </a:r>
            <a:r>
              <a:rPr kumimoji="0" lang="en-US" sz="1800" b="0" i="1" u="none" strike="noStrike" kern="1200" cap="none" spc="0" normalizeH="0" baseline="0" noProof="0" dirty="0" err="1">
                <a:ln>
                  <a:noFill/>
                </a:ln>
                <a:solidFill>
                  <a:prstClr val="black"/>
                </a:solidFill>
                <a:effectLst/>
                <a:uLnTx/>
                <a:uFillTx/>
                <a:latin typeface="Aptos" panose="02110004020202020204"/>
                <a:ea typeface="+mn-ea"/>
                <a:cs typeface="+mn-cs"/>
              </a:rPr>
              <a:t>Elymas</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and said, </a:t>
            </a:r>
            <a:r>
              <a:rPr kumimoji="0" lang="en-US" sz="1800" b="0" i="1" u="none" strike="noStrike" kern="1200" cap="none" spc="0" normalizeH="0" baseline="30000" noProof="0" dirty="0">
                <a:ln>
                  <a:noFill/>
                </a:ln>
                <a:solidFill>
                  <a:prstClr val="black"/>
                </a:solidFill>
                <a:effectLst/>
                <a:uLnTx/>
                <a:uFillTx/>
                <a:latin typeface="Aptos" panose="02110004020202020204"/>
                <a:ea typeface="+mn-ea"/>
                <a:cs typeface="+mn-cs"/>
              </a:rPr>
              <a:t>10</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“You are a child of the devil and an enemy of everything that is right! You are full of all kinds of deceit and trickery. Will you never stop perverting the right ways of the Lord? </a:t>
            </a:r>
            <a:r>
              <a:rPr kumimoji="0" lang="en-US" sz="1800" b="0" i="1" u="none" strike="noStrike" kern="1200" cap="none" spc="0" normalizeH="0" baseline="30000" noProof="0" dirty="0">
                <a:ln>
                  <a:noFill/>
                </a:ln>
                <a:solidFill>
                  <a:prstClr val="black"/>
                </a:solidFill>
                <a:effectLst/>
                <a:uLnTx/>
                <a:uFillTx/>
                <a:latin typeface="Aptos" panose="02110004020202020204"/>
                <a:ea typeface="+mn-ea"/>
                <a:cs typeface="+mn-cs"/>
              </a:rPr>
              <a:t>11</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Now the hand of the Lord is against you. You are going to be blind for a time, not even able to see the light of the sun.”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Immediately mist and darkness came over him, and he groped about, seeking someone to lead him by the hand. </a:t>
            </a:r>
            <a:r>
              <a:rPr kumimoji="0" lang="en-US" sz="1800" b="0" i="1" u="none" strike="noStrike" kern="1200" cap="none" spc="0" normalizeH="0" baseline="30000" noProof="0" dirty="0">
                <a:ln>
                  <a:noFill/>
                </a:ln>
                <a:solidFill>
                  <a:prstClr val="black"/>
                </a:solidFill>
                <a:effectLst/>
                <a:uLnTx/>
                <a:uFillTx/>
                <a:latin typeface="Aptos" panose="02110004020202020204"/>
                <a:ea typeface="+mn-ea"/>
                <a:cs typeface="+mn-cs"/>
              </a:rPr>
              <a:t>12</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When the proconsul saw what had happened, he believed, for he was amazed at the teaching about the Lord.</a:t>
            </a:r>
            <a:endParaRPr kumimoji="0" lang="en-GB" sz="1800" b="0" i="1" u="sng"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9AE80B-976C-ADAC-2AAB-719B46053BD6}"/>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A4B8D55-D133-4FE0-8DCA-8774379FB604}"/>
              </a:ext>
            </a:extLst>
          </p:cNvPr>
          <p:cNvSpPr>
            <a:spLocks noGrp="1"/>
          </p:cNvSpPr>
          <p:nvPr>
            <p:ph type="title"/>
          </p:nvPr>
        </p:nvSpPr>
        <p:spPr>
          <a:xfrm>
            <a:off x="808638" y="386930"/>
            <a:ext cx="9236700" cy="1188950"/>
          </a:xfrm>
        </p:spPr>
        <p:txBody>
          <a:bodyPr anchor="b">
            <a:normAutofit/>
          </a:bodyPr>
          <a:lstStyle/>
          <a:p>
            <a:r>
              <a:rPr lang="en-GB" sz="5400" dirty="0"/>
              <a:t>He </a:t>
            </a:r>
            <a:r>
              <a:rPr lang="en-GB" sz="5400" u="sng" dirty="0"/>
              <a:t>delights</a:t>
            </a:r>
            <a:r>
              <a:rPr lang="en-GB" sz="5400" dirty="0"/>
              <a:t> in you </a:t>
            </a:r>
          </a:p>
        </p:txBody>
      </p:sp>
      <p:grpSp>
        <p:nvGrpSpPr>
          <p:cNvPr id="35" name="Group 3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6" name="Rectangle 3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AF69552-8D69-652E-B9A6-AD0209FB833C}"/>
              </a:ext>
            </a:extLst>
          </p:cNvPr>
          <p:cNvSpPr>
            <a:spLocks noGrp="1"/>
          </p:cNvSpPr>
          <p:nvPr>
            <p:ph idx="1"/>
          </p:nvPr>
        </p:nvSpPr>
        <p:spPr>
          <a:xfrm>
            <a:off x="257175" y="2203079"/>
            <a:ext cx="11126187" cy="4267991"/>
          </a:xfrm>
        </p:spPr>
        <p:txBody>
          <a:bodyPr anchor="ctr">
            <a:normAutofit/>
          </a:bodyPr>
          <a:lstStyle/>
          <a:p>
            <a:endParaRPr lang="en-GB" sz="2000" i="1" dirty="0"/>
          </a:p>
          <a:p>
            <a:r>
              <a:rPr lang="en-GB" sz="2000" i="1" dirty="0"/>
              <a:t>Matthew 3:17 - </a:t>
            </a:r>
            <a:r>
              <a:rPr lang="en-GB" sz="2000" b="0" i="0" dirty="0">
                <a:effectLst/>
                <a:latin typeface="Roboto" panose="02000000000000000000" pitchFamily="2" charset="0"/>
              </a:rPr>
              <a:t>And a voice from heaven said, “This is my Son, whom I love; with him I am well pleased.”</a:t>
            </a:r>
            <a:endParaRPr lang="en-GB" sz="2000" b="0" i="1" dirty="0">
              <a:effectLst/>
              <a:latin typeface="Roboto" panose="02000000000000000000" pitchFamily="2" charset="0"/>
            </a:endParaRPr>
          </a:p>
          <a:p>
            <a:r>
              <a:rPr lang="en-GB" sz="2000" i="1" dirty="0">
                <a:latin typeface="Roboto" panose="02000000000000000000" pitchFamily="2" charset="0"/>
              </a:rPr>
              <a:t>Zephaniah 3:17 - The Lord your God is with you, </a:t>
            </a:r>
          </a:p>
          <a:p>
            <a:pPr marL="0" indent="0">
              <a:buNone/>
            </a:pPr>
            <a:r>
              <a:rPr lang="en-GB" sz="2000" i="1" dirty="0">
                <a:latin typeface="Roboto" panose="02000000000000000000" pitchFamily="2" charset="0"/>
              </a:rPr>
              <a:t>			the Mighty Warrior who saves.</a:t>
            </a:r>
          </a:p>
          <a:p>
            <a:pPr marL="0" indent="0">
              <a:buNone/>
            </a:pPr>
            <a:r>
              <a:rPr lang="en-GB" sz="2000" i="1" dirty="0">
                <a:latin typeface="Roboto" panose="02000000000000000000" pitchFamily="2" charset="0"/>
              </a:rPr>
              <a:t> 				He will take great delight in you;</a:t>
            </a:r>
          </a:p>
          <a:p>
            <a:pPr marL="0" indent="0">
              <a:buNone/>
            </a:pPr>
            <a:r>
              <a:rPr lang="en-GB" sz="2000" i="1" dirty="0">
                <a:latin typeface="Roboto" panose="02000000000000000000" pitchFamily="2" charset="0"/>
              </a:rPr>
              <a:t>					in his love he will no longer rebuke you,</a:t>
            </a:r>
          </a:p>
          <a:p>
            <a:pPr marL="0" indent="0">
              <a:buNone/>
            </a:pPr>
            <a:r>
              <a:rPr lang="en-GB" sz="2000" i="1" dirty="0">
                <a:latin typeface="Roboto" panose="02000000000000000000" pitchFamily="2" charset="0"/>
              </a:rPr>
              <a:t>						but will rejoice over you with singing.”</a:t>
            </a:r>
          </a:p>
          <a:p>
            <a:r>
              <a:rPr lang="en-GB" sz="2000" i="1" dirty="0">
                <a:latin typeface="Roboto" panose="02000000000000000000" pitchFamily="2" charset="0"/>
              </a:rPr>
              <a:t>“You’re better than you think you are”</a:t>
            </a:r>
            <a:endParaRPr lang="en-GB" sz="2000" i="1" dirty="0"/>
          </a:p>
        </p:txBody>
      </p:sp>
    </p:spTree>
    <p:extLst>
      <p:ext uri="{BB962C8B-B14F-4D97-AF65-F5344CB8AC3E}">
        <p14:creationId xmlns:p14="http://schemas.microsoft.com/office/powerpoint/2010/main" val="4246772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Content Placeholder 5">
            <a:extLst>
              <a:ext uri="{FF2B5EF4-FFF2-40B4-BE49-F238E27FC236}">
                <a16:creationId xmlns:a16="http://schemas.microsoft.com/office/drawing/2014/main" id="{CAE425ED-8BD0-0B8A-9D41-7752F1441391}"/>
              </a:ext>
            </a:extLst>
          </p:cNvPr>
          <p:cNvSpPr>
            <a:spLocks noGrp="1"/>
          </p:cNvSpPr>
          <p:nvPr>
            <p:ph idx="1"/>
          </p:nvPr>
        </p:nvSpPr>
        <p:spPr/>
        <p:txBody>
          <a:bodyPr/>
          <a:lstStyle/>
          <a:p>
            <a:endParaRPr lang="en-GB" dirty="0"/>
          </a:p>
        </p:txBody>
      </p:sp>
      <p:pic>
        <p:nvPicPr>
          <p:cNvPr id="2052" name="Picture 4" descr="What happened on Paul's first missionary journey?">
            <a:extLst>
              <a:ext uri="{FF2B5EF4-FFF2-40B4-BE49-F238E27FC236}">
                <a16:creationId xmlns:a16="http://schemas.microsoft.com/office/drawing/2014/main" id="{76583BF0-68CB-40FF-FCFB-9B9D7FF0F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938" y="-337181"/>
            <a:ext cx="7993062" cy="719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768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73FAEB-3E11-4A24-B979-7E00B3FCADE4}"/>
              </a:ext>
            </a:extLst>
          </p:cNvPr>
          <p:cNvSpPr>
            <a:spLocks noGrp="1"/>
          </p:cNvSpPr>
          <p:nvPr>
            <p:ph type="title"/>
          </p:nvPr>
        </p:nvSpPr>
        <p:spPr>
          <a:xfrm>
            <a:off x="572493" y="238539"/>
            <a:ext cx="11018520" cy="1434415"/>
          </a:xfrm>
        </p:spPr>
        <p:txBody>
          <a:bodyPr anchor="b">
            <a:normAutofit/>
          </a:bodyPr>
          <a:lstStyle/>
          <a:p>
            <a:r>
              <a:rPr lang="en-US" sz="4200"/>
              <a:t>Acts 13: 13-52 – Jesus </a:t>
            </a:r>
            <a:r>
              <a:rPr lang="en-GB" sz="4200"/>
              <a:t>the fulfilment of promise</a:t>
            </a:r>
            <a:br>
              <a:rPr lang="en-GB" sz="4200"/>
            </a:br>
            <a:endParaRPr lang="en-GB" sz="42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677862-CEAE-4ACF-B4E5-9DF9F1E18756}"/>
              </a:ext>
            </a:extLst>
          </p:cNvPr>
          <p:cNvSpPr>
            <a:spLocks noGrp="1"/>
          </p:cNvSpPr>
          <p:nvPr>
            <p:ph idx="1"/>
          </p:nvPr>
        </p:nvSpPr>
        <p:spPr>
          <a:xfrm>
            <a:off x="572493" y="2071316"/>
            <a:ext cx="6713552" cy="4119172"/>
          </a:xfrm>
        </p:spPr>
        <p:txBody>
          <a:bodyPr anchor="t">
            <a:normAutofit/>
          </a:bodyPr>
          <a:lstStyle/>
          <a:p>
            <a:pPr marL="0" indent="0">
              <a:buNone/>
            </a:pPr>
            <a:r>
              <a:rPr lang="en-GB" sz="2200" b="0" i="0">
                <a:effectLst/>
                <a:latin typeface="system-ui"/>
              </a:rPr>
              <a:t>The God of the people of Israel </a:t>
            </a:r>
            <a:r>
              <a:rPr lang="en-GB" sz="2200" b="0" i="0" u="sng">
                <a:effectLst/>
                <a:latin typeface="system-ui"/>
              </a:rPr>
              <a:t>chose</a:t>
            </a:r>
            <a:r>
              <a:rPr lang="en-GB" sz="2200" b="0" i="0">
                <a:effectLst/>
                <a:latin typeface="system-ui"/>
              </a:rPr>
              <a:t> our ancestors; he made the people </a:t>
            </a:r>
            <a:r>
              <a:rPr lang="en-GB" sz="2200" b="0" i="0" u="sng">
                <a:effectLst/>
                <a:latin typeface="system-ui"/>
              </a:rPr>
              <a:t>prosper</a:t>
            </a:r>
            <a:r>
              <a:rPr lang="en-GB" sz="2200" b="0" i="0">
                <a:effectLst/>
                <a:latin typeface="system-ui"/>
              </a:rPr>
              <a:t> during their stay in Egypt; with mighty power </a:t>
            </a:r>
            <a:r>
              <a:rPr lang="en-GB" sz="2200" b="0" i="0" u="sng">
                <a:effectLst/>
                <a:latin typeface="system-ui"/>
              </a:rPr>
              <a:t>he led them out </a:t>
            </a:r>
            <a:r>
              <a:rPr lang="en-GB" sz="2200" b="0" i="0">
                <a:effectLst/>
                <a:latin typeface="system-ui"/>
              </a:rPr>
              <a:t>of that country</a:t>
            </a:r>
          </a:p>
          <a:p>
            <a:pPr marL="0" indent="0">
              <a:buNone/>
            </a:pPr>
            <a:r>
              <a:rPr lang="en-GB" sz="2200" b="0" i="0">
                <a:effectLst/>
                <a:latin typeface="system-ui"/>
              </a:rPr>
              <a:t>He </a:t>
            </a:r>
            <a:r>
              <a:rPr lang="en-GB" sz="2200" b="0" i="0" u="sng">
                <a:effectLst/>
                <a:latin typeface="system-ui"/>
              </a:rPr>
              <a:t>overthrew seven nations </a:t>
            </a:r>
            <a:r>
              <a:rPr lang="en-GB" sz="2200" b="0" i="0">
                <a:effectLst/>
                <a:latin typeface="system-ui"/>
              </a:rPr>
              <a:t>in Canaan, </a:t>
            </a:r>
            <a:r>
              <a:rPr lang="en-GB" sz="2200" b="0" i="0" u="sng">
                <a:effectLst/>
                <a:latin typeface="system-ui"/>
              </a:rPr>
              <a:t>giving their land </a:t>
            </a:r>
            <a:r>
              <a:rPr lang="en-GB" sz="2200" b="0" i="0">
                <a:effectLst/>
                <a:latin typeface="system-ui"/>
              </a:rPr>
              <a:t>to his people as their inheritance</a:t>
            </a:r>
          </a:p>
          <a:p>
            <a:pPr marL="0" indent="0">
              <a:buNone/>
            </a:pPr>
            <a:r>
              <a:rPr lang="en-GB" sz="2200" b="0" i="0">
                <a:effectLst/>
                <a:latin typeface="system-ui"/>
              </a:rPr>
              <a:t>…He made David their king. … “a man after my own heart; he will do everything I want him to do”.</a:t>
            </a:r>
          </a:p>
          <a:p>
            <a:pPr marL="0" indent="0">
              <a:buNone/>
            </a:pPr>
            <a:r>
              <a:rPr lang="en-GB" sz="2200" b="0" i="0">
                <a:effectLst/>
                <a:latin typeface="system-ui"/>
              </a:rPr>
              <a:t>From this man’s descendants God has brought to Israel the Savior Jesus, </a:t>
            </a:r>
            <a:r>
              <a:rPr lang="en-GB" sz="2200" b="0" i="1">
                <a:effectLst/>
                <a:latin typeface="system-ui"/>
              </a:rPr>
              <a:t>as he promised</a:t>
            </a:r>
          </a:p>
          <a:p>
            <a:pPr marL="0" indent="0">
              <a:buNone/>
            </a:pPr>
            <a:endParaRPr lang="en-GB" sz="2200"/>
          </a:p>
        </p:txBody>
      </p:sp>
      <p:pic>
        <p:nvPicPr>
          <p:cNvPr id="4" name="Picture 3">
            <a:extLst>
              <a:ext uri="{FF2B5EF4-FFF2-40B4-BE49-F238E27FC236}">
                <a16:creationId xmlns:a16="http://schemas.microsoft.com/office/drawing/2014/main" id="{931D2D8D-D19A-282F-D519-5226F80B054A}"/>
              </a:ext>
            </a:extLst>
          </p:cNvPr>
          <p:cNvPicPr>
            <a:picLocks noChangeAspect="1"/>
          </p:cNvPicPr>
          <p:nvPr/>
        </p:nvPicPr>
        <p:blipFill>
          <a:blip r:embed="rId3"/>
          <a:srcRect l="4548" r="23298"/>
          <a:stretch/>
        </p:blipFill>
        <p:spPr>
          <a:xfrm>
            <a:off x="7675658" y="2093976"/>
            <a:ext cx="3941064" cy="4096512"/>
          </a:xfrm>
          <a:prstGeom prst="rect">
            <a:avLst/>
          </a:prstGeom>
        </p:spPr>
      </p:pic>
    </p:spTree>
    <p:extLst>
      <p:ext uri="{BB962C8B-B14F-4D97-AF65-F5344CB8AC3E}">
        <p14:creationId xmlns:p14="http://schemas.microsoft.com/office/powerpoint/2010/main" val="4055536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AB7414-4B9A-B308-5A2F-18DDB58018F1}"/>
              </a:ext>
            </a:extLst>
          </p:cNvPr>
          <p:cNvSpPr>
            <a:spLocks noGrp="1"/>
          </p:cNvSpPr>
          <p:nvPr>
            <p:ph type="title"/>
          </p:nvPr>
        </p:nvSpPr>
        <p:spPr>
          <a:xfrm>
            <a:off x="572493" y="238539"/>
            <a:ext cx="11018520" cy="1434415"/>
          </a:xfrm>
        </p:spPr>
        <p:txBody>
          <a:bodyPr anchor="b">
            <a:normAutofit/>
          </a:bodyPr>
          <a:lstStyle/>
          <a:p>
            <a:r>
              <a:rPr lang="en-US" sz="5400"/>
              <a:t>Jesus </a:t>
            </a:r>
            <a:r>
              <a:rPr lang="en-GB" sz="5400"/>
              <a:t>the fulfilment of promise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4D9703-86C5-1EDF-173F-770F928C0D22}"/>
              </a:ext>
            </a:extLst>
          </p:cNvPr>
          <p:cNvSpPr>
            <a:spLocks noGrp="1"/>
          </p:cNvSpPr>
          <p:nvPr>
            <p:ph idx="1"/>
          </p:nvPr>
        </p:nvSpPr>
        <p:spPr>
          <a:xfrm>
            <a:off x="572493" y="2071316"/>
            <a:ext cx="6713552" cy="4119172"/>
          </a:xfrm>
        </p:spPr>
        <p:txBody>
          <a:bodyPr anchor="t">
            <a:normAutofit/>
          </a:bodyPr>
          <a:lstStyle/>
          <a:p>
            <a:pPr marL="0" indent="0">
              <a:buNone/>
            </a:pPr>
            <a:r>
              <a:rPr lang="en-GB" sz="2000" b="0" i="0">
                <a:effectLst/>
                <a:latin typeface="system-ui"/>
              </a:rPr>
              <a:t> </a:t>
            </a:r>
            <a:r>
              <a:rPr lang="en-GB" sz="2000" b="1" i="0" baseline="30000">
                <a:effectLst/>
                <a:latin typeface="system-ui"/>
              </a:rPr>
              <a:t>27 </a:t>
            </a:r>
            <a:r>
              <a:rPr lang="en-GB" sz="2000" b="0" i="0">
                <a:effectLst/>
                <a:latin typeface="system-ui"/>
              </a:rPr>
              <a:t>The people of Jerusalem and their rulers did not recognize Jesus, yet in condemning him they </a:t>
            </a:r>
            <a:r>
              <a:rPr lang="en-GB" sz="2000" b="0" i="0" u="sng">
                <a:effectLst/>
                <a:latin typeface="system-ui"/>
              </a:rPr>
              <a:t>fulfilled the words of the prophets that are read every Sabbath</a:t>
            </a:r>
            <a:r>
              <a:rPr lang="en-GB" sz="2000" b="0" i="0">
                <a:effectLst/>
                <a:latin typeface="system-ui"/>
              </a:rPr>
              <a:t>. </a:t>
            </a:r>
            <a:r>
              <a:rPr lang="en-GB" sz="2000" b="1" i="0" baseline="30000">
                <a:effectLst/>
                <a:latin typeface="system-ui"/>
              </a:rPr>
              <a:t>28 </a:t>
            </a:r>
            <a:r>
              <a:rPr lang="en-GB" sz="2000" b="0" i="0">
                <a:effectLst/>
                <a:latin typeface="system-ui"/>
              </a:rPr>
              <a:t>Though they found no proper ground for a death sentence, they asked Pilate to have him executed. </a:t>
            </a:r>
            <a:r>
              <a:rPr lang="en-GB" sz="2000" b="1" i="0" baseline="30000">
                <a:effectLst/>
                <a:latin typeface="system-ui"/>
              </a:rPr>
              <a:t>29 </a:t>
            </a:r>
            <a:r>
              <a:rPr lang="en-GB" sz="2000" b="0" i="0">
                <a:effectLst/>
                <a:latin typeface="system-ui"/>
              </a:rPr>
              <a:t>When they had carried out all that was written about him, they took him down from the cross and laid him in a tomb. </a:t>
            </a:r>
            <a:r>
              <a:rPr lang="en-GB" sz="2000" b="1" i="0" baseline="30000">
                <a:effectLst/>
                <a:latin typeface="system-ui"/>
              </a:rPr>
              <a:t>30 </a:t>
            </a:r>
            <a:r>
              <a:rPr lang="en-GB" sz="2000" b="0" i="0" u="sng">
                <a:effectLst/>
                <a:latin typeface="system-ui"/>
              </a:rPr>
              <a:t>But God raised him from the dead</a:t>
            </a:r>
            <a:r>
              <a:rPr lang="en-GB" sz="2000" b="0" i="0">
                <a:effectLst/>
                <a:latin typeface="system-ui"/>
              </a:rPr>
              <a:t>, </a:t>
            </a:r>
            <a:r>
              <a:rPr lang="en-GB" sz="2000" b="1" i="0" baseline="30000">
                <a:effectLst/>
                <a:latin typeface="system-ui"/>
              </a:rPr>
              <a:t>31 </a:t>
            </a:r>
            <a:r>
              <a:rPr lang="en-GB" sz="2000" b="0" i="0">
                <a:effectLst/>
                <a:latin typeface="system-ui"/>
              </a:rPr>
              <a:t>and for many days he was seen by those who had traveled with him from Galilee to Jerusalem. They are now his witnesses to our people.</a:t>
            </a:r>
          </a:p>
          <a:p>
            <a:pPr marL="0" indent="0">
              <a:buNone/>
            </a:pPr>
            <a:r>
              <a:rPr lang="en-GB" sz="2000" b="1" i="0" baseline="30000">
                <a:effectLst/>
                <a:latin typeface="system-ui"/>
              </a:rPr>
              <a:t>32 </a:t>
            </a:r>
            <a:r>
              <a:rPr lang="en-GB" sz="2000" b="0" i="0">
                <a:effectLst/>
                <a:latin typeface="system-ui"/>
              </a:rPr>
              <a:t>“We tell you the good news: </a:t>
            </a:r>
            <a:r>
              <a:rPr lang="en-GB" sz="2000" b="0" i="1" u="sng">
                <a:effectLst/>
                <a:latin typeface="system-ui"/>
              </a:rPr>
              <a:t>What God promised our ancestors </a:t>
            </a:r>
            <a:r>
              <a:rPr lang="en-GB" sz="2000" b="1" i="1" u="sng" baseline="30000">
                <a:effectLst/>
                <a:latin typeface="system-ui"/>
              </a:rPr>
              <a:t>33 </a:t>
            </a:r>
            <a:r>
              <a:rPr lang="en-GB" sz="2000" b="0" i="1" u="sng">
                <a:effectLst/>
                <a:latin typeface="system-ui"/>
              </a:rPr>
              <a:t>he has fulfilled for us</a:t>
            </a:r>
            <a:endParaRPr lang="en-GB" sz="2000" i="1" u="sng"/>
          </a:p>
        </p:txBody>
      </p:sp>
      <p:pic>
        <p:nvPicPr>
          <p:cNvPr id="4" name="Picture 3">
            <a:extLst>
              <a:ext uri="{FF2B5EF4-FFF2-40B4-BE49-F238E27FC236}">
                <a16:creationId xmlns:a16="http://schemas.microsoft.com/office/drawing/2014/main" id="{EB6C0DC3-8DC8-67E0-8590-DF1889236C3D}"/>
              </a:ext>
            </a:extLst>
          </p:cNvPr>
          <p:cNvPicPr>
            <a:picLocks noChangeAspect="1"/>
          </p:cNvPicPr>
          <p:nvPr/>
        </p:nvPicPr>
        <p:blipFill>
          <a:blip r:embed="rId3"/>
          <a:srcRect l="5688" r="40197" b="2"/>
          <a:stretch/>
        </p:blipFill>
        <p:spPr>
          <a:xfrm>
            <a:off x="7675658" y="2093976"/>
            <a:ext cx="3941064" cy="4096512"/>
          </a:xfrm>
          <a:prstGeom prst="rect">
            <a:avLst/>
          </a:prstGeom>
        </p:spPr>
      </p:pic>
    </p:spTree>
    <p:extLst>
      <p:ext uri="{BB962C8B-B14F-4D97-AF65-F5344CB8AC3E}">
        <p14:creationId xmlns:p14="http://schemas.microsoft.com/office/powerpoint/2010/main" val="181387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153338-FC28-233C-3983-57D661516F6D}"/>
              </a:ext>
            </a:extLst>
          </p:cNvPr>
          <p:cNvSpPr>
            <a:spLocks noGrp="1"/>
          </p:cNvSpPr>
          <p:nvPr>
            <p:ph type="title"/>
          </p:nvPr>
        </p:nvSpPr>
        <p:spPr>
          <a:xfrm>
            <a:off x="572493" y="238539"/>
            <a:ext cx="11018520" cy="1434415"/>
          </a:xfrm>
        </p:spPr>
        <p:txBody>
          <a:bodyPr anchor="b">
            <a:normAutofit/>
          </a:bodyPr>
          <a:lstStyle/>
          <a:p>
            <a:r>
              <a:rPr lang="en-US" sz="5400"/>
              <a:t>Jesus </a:t>
            </a:r>
            <a:r>
              <a:rPr lang="en-GB" sz="5400"/>
              <a:t>the fulfilment of promise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457A8E-6E44-7390-6774-6F7482BC6628}"/>
              </a:ext>
            </a:extLst>
          </p:cNvPr>
          <p:cNvSpPr>
            <a:spLocks noGrp="1"/>
          </p:cNvSpPr>
          <p:nvPr>
            <p:ph idx="1"/>
          </p:nvPr>
        </p:nvSpPr>
        <p:spPr>
          <a:xfrm>
            <a:off x="572493" y="2071316"/>
            <a:ext cx="6713552" cy="4119172"/>
          </a:xfrm>
        </p:spPr>
        <p:txBody>
          <a:bodyPr anchor="t">
            <a:normAutofit/>
          </a:bodyPr>
          <a:lstStyle/>
          <a:p>
            <a:pPr marL="0" indent="0">
              <a:buNone/>
            </a:pPr>
            <a:r>
              <a:rPr lang="en-GB" sz="2200" b="1" i="0" baseline="30000">
                <a:effectLst/>
                <a:latin typeface="system-ui"/>
              </a:rPr>
              <a:t>36 </a:t>
            </a:r>
            <a:r>
              <a:rPr lang="en-GB" sz="2200" b="0" i="0">
                <a:effectLst/>
                <a:latin typeface="system-ui"/>
              </a:rPr>
              <a:t>“Now when David had served God’s purpose in his own generation, he fell asleep; he was buried with his ancestors and his body decayed. </a:t>
            </a:r>
            <a:r>
              <a:rPr lang="en-GB" sz="2200" b="1" i="0" baseline="30000">
                <a:effectLst/>
                <a:latin typeface="system-ui"/>
              </a:rPr>
              <a:t>37 </a:t>
            </a:r>
            <a:r>
              <a:rPr lang="en-GB" sz="2200" b="0" i="0">
                <a:effectLst/>
                <a:latin typeface="system-ui"/>
              </a:rPr>
              <a:t>But the one whom God raised from the dead did not see decay.</a:t>
            </a:r>
          </a:p>
          <a:p>
            <a:pPr marL="0" indent="0">
              <a:buNone/>
            </a:pPr>
            <a:r>
              <a:rPr lang="en-GB" sz="2200" b="1" i="0" baseline="30000">
                <a:effectLst/>
                <a:latin typeface="system-ui"/>
              </a:rPr>
              <a:t>38 </a:t>
            </a:r>
            <a:r>
              <a:rPr lang="en-GB" sz="2200" b="0" i="0">
                <a:effectLst/>
                <a:latin typeface="system-ui"/>
              </a:rPr>
              <a:t>“Therefore, my friends, I want you to know that through Jesus the forgiveness of sins is proclaimed to you. </a:t>
            </a:r>
            <a:r>
              <a:rPr lang="en-GB" sz="2200" b="1" i="0" baseline="30000">
                <a:effectLst/>
                <a:latin typeface="system-ui"/>
              </a:rPr>
              <a:t>39 </a:t>
            </a:r>
            <a:r>
              <a:rPr lang="en-GB" sz="2200" b="0" i="1" u="sng">
                <a:effectLst/>
                <a:latin typeface="system-ui"/>
              </a:rPr>
              <a:t>Through him everyone who believes is set free from every sin</a:t>
            </a:r>
            <a:r>
              <a:rPr lang="en-GB" sz="2200" b="0" i="0">
                <a:effectLst/>
                <a:latin typeface="system-ui"/>
              </a:rPr>
              <a:t>, a justification you were not able to obtain under the law of Moses. </a:t>
            </a:r>
          </a:p>
          <a:p>
            <a:pPr marL="0" indent="0">
              <a:buNone/>
            </a:pPr>
            <a:r>
              <a:rPr lang="en-GB" sz="2200">
                <a:latin typeface="system-ui"/>
              </a:rPr>
              <a:t>…</a:t>
            </a:r>
            <a:r>
              <a:rPr lang="en-GB" sz="2200" b="1" i="0" baseline="30000">
                <a:effectLst/>
                <a:latin typeface="system-ui"/>
              </a:rPr>
              <a:t>44 </a:t>
            </a:r>
            <a:r>
              <a:rPr lang="en-GB" sz="2200" b="0" i="0">
                <a:effectLst/>
                <a:latin typeface="system-ui"/>
              </a:rPr>
              <a:t>On the next Sabbath almost the whole city gathered to hear the word of the Lord</a:t>
            </a:r>
            <a:r>
              <a:rPr lang="en-GB" sz="2200">
                <a:latin typeface="system-ui"/>
              </a:rPr>
              <a:t>.</a:t>
            </a:r>
            <a:endParaRPr lang="en-GB" sz="2200"/>
          </a:p>
        </p:txBody>
      </p:sp>
      <p:pic>
        <p:nvPicPr>
          <p:cNvPr id="4" name="Picture 3">
            <a:extLst>
              <a:ext uri="{FF2B5EF4-FFF2-40B4-BE49-F238E27FC236}">
                <a16:creationId xmlns:a16="http://schemas.microsoft.com/office/drawing/2014/main" id="{70C99395-2469-17A8-3F01-ED8834C5E673}"/>
              </a:ext>
            </a:extLst>
          </p:cNvPr>
          <p:cNvPicPr>
            <a:picLocks noChangeAspect="1"/>
          </p:cNvPicPr>
          <p:nvPr/>
        </p:nvPicPr>
        <p:blipFill>
          <a:blip r:embed="rId3"/>
          <a:srcRect l="21058" r="28676" b="2"/>
          <a:stretch/>
        </p:blipFill>
        <p:spPr>
          <a:xfrm>
            <a:off x="7675658" y="2093976"/>
            <a:ext cx="3941064" cy="4096512"/>
          </a:xfrm>
          <a:prstGeom prst="rect">
            <a:avLst/>
          </a:prstGeom>
        </p:spPr>
      </p:pic>
    </p:spTree>
    <p:extLst>
      <p:ext uri="{BB962C8B-B14F-4D97-AF65-F5344CB8AC3E}">
        <p14:creationId xmlns:p14="http://schemas.microsoft.com/office/powerpoint/2010/main" val="1850375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10BE25-4788-E2B4-46B6-4C227D0848E9}"/>
              </a:ext>
            </a:extLst>
          </p:cNvPr>
          <p:cNvSpPr>
            <a:spLocks noGrp="1"/>
          </p:cNvSpPr>
          <p:nvPr>
            <p:ph type="title"/>
          </p:nvPr>
        </p:nvSpPr>
        <p:spPr>
          <a:xfrm>
            <a:off x="838200" y="365125"/>
            <a:ext cx="10515600" cy="1325563"/>
          </a:xfrm>
        </p:spPr>
        <p:txBody>
          <a:bodyPr>
            <a:normAutofit/>
          </a:bodyPr>
          <a:lstStyle/>
          <a:p>
            <a:r>
              <a:rPr lang="en-GB" sz="5400"/>
              <a:t>Response</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C5810A-2850-D5A9-BE15-39C43AB7D6D1}"/>
              </a:ext>
            </a:extLst>
          </p:cNvPr>
          <p:cNvSpPr>
            <a:spLocks noGrp="1"/>
          </p:cNvSpPr>
          <p:nvPr>
            <p:ph idx="1"/>
          </p:nvPr>
        </p:nvSpPr>
        <p:spPr>
          <a:xfrm>
            <a:off x="838200" y="1929384"/>
            <a:ext cx="10515600" cy="4251960"/>
          </a:xfrm>
        </p:spPr>
        <p:txBody>
          <a:bodyPr>
            <a:normAutofit/>
          </a:bodyPr>
          <a:lstStyle/>
          <a:p>
            <a:r>
              <a:rPr lang="en-GB" sz="2200">
                <a:latin typeface="system-ui"/>
              </a:rPr>
              <a:t>Do you know that you’re on a mission? What does that look like for you?</a:t>
            </a:r>
          </a:p>
          <a:p>
            <a:pPr lvl="1"/>
            <a:r>
              <a:rPr lang="en-GB" sz="2200" b="0" i="1">
                <a:effectLst/>
                <a:latin typeface="system-ui"/>
              </a:rPr>
              <a:t>‘I have made you a light for the Gentiles,</a:t>
            </a:r>
            <a:br>
              <a:rPr lang="en-GB" sz="2200" b="0" i="1">
                <a:effectLst/>
                <a:latin typeface="system-ui"/>
              </a:rPr>
            </a:br>
            <a:r>
              <a:rPr lang="en-GB" sz="2200" b="0" i="1">
                <a:effectLst/>
                <a:latin typeface="Courier New" panose="02070309020205020404" pitchFamily="49" charset="0"/>
              </a:rPr>
              <a:t>    </a:t>
            </a:r>
            <a:r>
              <a:rPr lang="en-GB" sz="2200" b="0" i="1">
                <a:effectLst/>
                <a:latin typeface="system-ui"/>
              </a:rPr>
              <a:t>that you may bring salvation to the ends of the earth.’</a:t>
            </a:r>
          </a:p>
          <a:p>
            <a:r>
              <a:rPr lang="en-GB" sz="2200">
                <a:latin typeface="system-ui"/>
              </a:rPr>
              <a:t>Is God calling you to be an “under rower” ?</a:t>
            </a:r>
          </a:p>
          <a:p>
            <a:r>
              <a:rPr lang="en-GB" sz="2200">
                <a:latin typeface="system-ui"/>
              </a:rPr>
              <a:t>What are the enemy’s lies that you need God to deal with?</a:t>
            </a:r>
          </a:p>
          <a:p>
            <a:r>
              <a:rPr lang="en-GB" sz="2200">
                <a:latin typeface="system-ui"/>
              </a:rPr>
              <a:t>God keeps his promises – every word of his proves true. Is there a promise God wants you to remember today?</a:t>
            </a:r>
          </a:p>
          <a:p>
            <a:pPr lvl="1"/>
            <a:r>
              <a:rPr lang="en-GB" sz="2200" b="0" i="1">
                <a:effectLst/>
                <a:latin typeface="system-ui"/>
              </a:rPr>
              <a:t>Every word of God proves true;</a:t>
            </a:r>
            <a:br>
              <a:rPr lang="en-GB" sz="2200" i="1"/>
            </a:br>
            <a:r>
              <a:rPr lang="en-GB" sz="2200" b="0" i="1">
                <a:effectLst/>
                <a:latin typeface="Courier New" panose="02070309020205020404" pitchFamily="49" charset="0"/>
              </a:rPr>
              <a:t>    </a:t>
            </a:r>
            <a:r>
              <a:rPr lang="en-GB" sz="2200" b="0" i="1" u="sng">
                <a:effectLst/>
                <a:latin typeface="system-ui"/>
              </a:rPr>
              <a:t>he is a shield to those who take refuge in him</a:t>
            </a:r>
            <a:r>
              <a:rPr lang="en-GB" sz="2200" b="0" i="1">
                <a:effectLst/>
                <a:latin typeface="system-ui"/>
              </a:rPr>
              <a:t>. Prov 30.5</a:t>
            </a:r>
            <a:endParaRPr lang="en-GB" sz="2200" i="1"/>
          </a:p>
        </p:txBody>
      </p:sp>
    </p:spTree>
    <p:extLst>
      <p:ext uri="{BB962C8B-B14F-4D97-AF65-F5344CB8AC3E}">
        <p14:creationId xmlns:p14="http://schemas.microsoft.com/office/powerpoint/2010/main" val="2458958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c9f5a204-4b07-4da6-82b9-07d356aac3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26AD34B2924440BF2F92F7EC5E5500" ma:contentTypeVersion="18" ma:contentTypeDescription="Create a new document." ma:contentTypeScope="" ma:versionID="334f46c7980251aa718675e3bc1cb91b">
  <xsd:schema xmlns:xsd="http://www.w3.org/2001/XMLSchema" xmlns:xs="http://www.w3.org/2001/XMLSchema" xmlns:p="http://schemas.microsoft.com/office/2006/metadata/properties" xmlns:ns3="e5018bc9-666a-4724-949b-7af5f5b11802" xmlns:ns4="c9f5a204-4b07-4da6-82b9-07d356aac39c" targetNamespace="http://schemas.microsoft.com/office/2006/metadata/properties" ma:root="true" ma:fieldsID="a4ac461bb09de9f156b47614c948dffd" ns3:_="" ns4:_="">
    <xsd:import namespace="e5018bc9-666a-4724-949b-7af5f5b11802"/>
    <xsd:import namespace="c9f5a204-4b07-4da6-82b9-07d356aac39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018bc9-666a-4724-949b-7af5f5b1180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f5a204-4b07-4da6-82b9-07d356aac39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FD1DA8-BEFD-4FC3-A202-E0C0D6B140C5}">
  <ds:schemaRefs>
    <ds:schemaRef ds:uri="http://schemas.microsoft.com/sharepoint/v3/contenttype/forms"/>
  </ds:schemaRefs>
</ds:datastoreItem>
</file>

<file path=customXml/itemProps2.xml><?xml version="1.0" encoding="utf-8"?>
<ds:datastoreItem xmlns:ds="http://schemas.openxmlformats.org/officeDocument/2006/customXml" ds:itemID="{969A8B9A-2DBA-49DB-834C-9D6254322864}">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c9f5a204-4b07-4da6-82b9-07d356aac39c"/>
    <ds:schemaRef ds:uri="e5018bc9-666a-4724-949b-7af5f5b11802"/>
    <ds:schemaRef ds:uri="http://www.w3.org/XML/1998/namespace"/>
  </ds:schemaRefs>
</ds:datastoreItem>
</file>

<file path=customXml/itemProps3.xml><?xml version="1.0" encoding="utf-8"?>
<ds:datastoreItem xmlns:ds="http://schemas.openxmlformats.org/officeDocument/2006/customXml" ds:itemID="{C9B4205A-E120-4405-8BB0-777C00281C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018bc9-666a-4724-949b-7af5f5b11802"/>
    <ds:schemaRef ds:uri="c9f5a204-4b07-4da6-82b9-07d356aac3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3241</TotalTime>
  <Words>4823</Words>
  <Application>Microsoft Office PowerPoint</Application>
  <PresentationFormat>Widescreen</PresentationFormat>
  <Paragraphs>235</Paragraphs>
  <Slides>25</Slides>
  <Notes>25</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Aptos</vt:lpstr>
      <vt:lpstr>Aptos Display</vt:lpstr>
      <vt:lpstr>Arial</vt:lpstr>
      <vt:lpstr>Calibri</vt:lpstr>
      <vt:lpstr>Cardo</vt:lpstr>
      <vt:lpstr>Charter</vt:lpstr>
      <vt:lpstr>Courier New</vt:lpstr>
      <vt:lpstr>Google Sans</vt:lpstr>
      <vt:lpstr>Inter</vt:lpstr>
      <vt:lpstr>Roboto</vt:lpstr>
      <vt:lpstr>system-ui</vt:lpstr>
      <vt:lpstr>Office Theme</vt:lpstr>
      <vt:lpstr>Acts 13  Life on a mission from God</vt:lpstr>
      <vt:lpstr>Acts 13</vt:lpstr>
      <vt:lpstr>What was the Church like in 46 AD?</vt:lpstr>
      <vt:lpstr>The prophetic word</vt:lpstr>
      <vt:lpstr>Why “lay on hands”?</vt:lpstr>
      <vt:lpstr>Being sent raises our impact</vt:lpstr>
      <vt:lpstr>Acts 13: 4-5</vt:lpstr>
      <vt:lpstr>Acts 13: 4-5</vt:lpstr>
      <vt:lpstr>Being an under-rower</vt:lpstr>
      <vt:lpstr>PowerPoint Presentation</vt:lpstr>
      <vt:lpstr>How can we be a helper/under-rower like John-Mark?</vt:lpstr>
      <vt:lpstr>Acts 13: 6-12</vt:lpstr>
      <vt:lpstr>Acts 13: 6-12</vt:lpstr>
      <vt:lpstr>Acts 13: 6-12</vt:lpstr>
      <vt:lpstr>Enemy influence at the top level</vt:lpstr>
      <vt:lpstr>The power of influence</vt:lpstr>
      <vt:lpstr>Who have I been listening to?</vt:lpstr>
      <vt:lpstr>Take every thought captive </vt:lpstr>
      <vt:lpstr>So, what brings about the change for us?</vt:lpstr>
      <vt:lpstr>He delights in you </vt:lpstr>
      <vt:lpstr>PowerPoint Presentation</vt:lpstr>
      <vt:lpstr>Acts 13: 13-52 – Jesus the fulfilment of promise </vt:lpstr>
      <vt:lpstr>Jesus the fulfilment of promise</vt:lpstr>
      <vt:lpstr>Jesus the fulfilment of promise</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a mission from God</dc:title>
  <dc:creator>Jaques, Neil</dc:creator>
  <cp:lastModifiedBy>Neil Jaques</cp:lastModifiedBy>
  <cp:revision>85</cp:revision>
  <cp:lastPrinted>2024-11-30T19:23:34Z</cp:lastPrinted>
  <dcterms:created xsi:type="dcterms:W3CDTF">2024-11-23T15:17:23Z</dcterms:created>
  <dcterms:modified xsi:type="dcterms:W3CDTF">2024-11-30T21:54:51Z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0x010100E026AD34B2924440BF2F92F7EC5E5500</vt:lpwstr>
  </property>
</Properties>
</file>