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57" r:id="rId3"/>
    <p:sldId id="258" r:id="rId4"/>
    <p:sldId id="259" r:id="rId5"/>
    <p:sldId id="260" r:id="rId6"/>
    <p:sldId id="263" r:id="rId7"/>
    <p:sldId id="262" r:id="rId8"/>
    <p:sldId id="266" r:id="rId9"/>
    <p:sldId id="261" r:id="rId10"/>
    <p:sldId id="265" r:id="rId11"/>
    <p:sldId id="264" r:id="rId12"/>
    <p:sldId id="267"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17" autoAdjust="0"/>
    <p:restoredTop sz="63706" autoAdjust="0"/>
  </p:normalViewPr>
  <p:slideViewPr>
    <p:cSldViewPr snapToGrid="0">
      <p:cViewPr varScale="1">
        <p:scale>
          <a:sx n="69" d="100"/>
          <a:sy n="69" d="100"/>
        </p:scale>
        <p:origin x="2264" y="192"/>
      </p:cViewPr>
      <p:guideLst/>
    </p:cSldViewPr>
  </p:slideViewPr>
  <p:notesTextViewPr>
    <p:cViewPr>
      <p:scale>
        <a:sx n="3" d="2"/>
        <a:sy n="3" d="2"/>
      </p:scale>
      <p:origin x="0" y="0"/>
    </p:cViewPr>
  </p:notesTextViewPr>
  <p:sorterViewPr>
    <p:cViewPr>
      <p:scale>
        <a:sx n="100" d="100"/>
        <a:sy n="100" d="100"/>
      </p:scale>
      <p:origin x="0" y="0"/>
    </p:cViewPr>
  </p:sorterViewPr>
  <p:notesViewPr>
    <p:cSldViewPr snapToGrid="0">
      <p:cViewPr varScale="1">
        <p:scale>
          <a:sx n="83" d="100"/>
          <a:sy n="83" d="100"/>
        </p:scale>
        <p:origin x="3930"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1"/>
            <a:ext cx="2971800" cy="458788"/>
          </a:xfrm>
          <a:prstGeom prst="rect">
            <a:avLst/>
          </a:prstGeom>
        </p:spPr>
        <p:txBody>
          <a:bodyPr vert="horz" lIns="91440" tIns="45720" rIns="91440" bIns="45720" rtlCol="0"/>
          <a:lstStyle>
            <a:lvl1pPr algn="r">
              <a:defRPr sz="1200"/>
            </a:lvl1pPr>
          </a:lstStyle>
          <a:p>
            <a:fld id="{F3F7EA70-F113-4A76-9847-2D0208BC30AD}" type="datetimeFigureOut">
              <a:rPr lang="en-GB" smtClean="0"/>
              <a:t>03/06/2024</a:t>
            </a:fld>
            <a:endParaRPr lang="en-GB"/>
          </a:p>
        </p:txBody>
      </p:sp>
      <p:sp>
        <p:nvSpPr>
          <p:cNvPr id="4" name="Slide Image Placeholder 3"/>
          <p:cNvSpPr>
            <a:spLocks noGrp="1" noRot="1" noChangeAspect="1"/>
          </p:cNvSpPr>
          <p:nvPr>
            <p:ph type="sldImg" idx="2"/>
          </p:nvPr>
        </p:nvSpPr>
        <p:spPr>
          <a:xfrm>
            <a:off x="1138238" y="325438"/>
            <a:ext cx="4232275" cy="238125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228600" y="2706708"/>
            <a:ext cx="6392119" cy="5881707"/>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B2321B6-8801-4C6B-AE47-175CF273AFA9}" type="slidenum">
              <a:rPr lang="en-GB" smtClean="0"/>
              <a:t>‹#›</a:t>
            </a:fld>
            <a:endParaRPr lang="en-GB"/>
          </a:p>
        </p:txBody>
      </p:sp>
    </p:spTree>
    <p:extLst>
      <p:ext uri="{BB962C8B-B14F-4D97-AF65-F5344CB8AC3E}">
        <p14:creationId xmlns:p14="http://schemas.microsoft.com/office/powerpoint/2010/main" val="31199238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biblegateway.com/passage/?search=Joshua%203&amp;version=NIV#fen-NIV-5898a"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biblegateway.com/passage/?search=Genesis%2028&amp;version=NIVUK#fen-NIVUK-787c" TargetMode="External"/><Relationship Id="rId7" Type="http://schemas.openxmlformats.org/officeDocument/2006/relationships/hyperlink" Target="https://www.biblegateway.com/passage/?search=Genesis%2028&amp;version=NIVUK#fen-NIVUK-796g" TargetMode="External"/><Relationship Id="rId2" Type="http://schemas.openxmlformats.org/officeDocument/2006/relationships/slide" Target="../slides/slide5.xml"/><Relationship Id="rId1" Type="http://schemas.openxmlformats.org/officeDocument/2006/relationships/notesMaster" Target="../notesMasters/notesMaster1.xml"/><Relationship Id="rId6" Type="http://schemas.openxmlformats.org/officeDocument/2006/relationships/hyperlink" Target="https://www.biblegateway.com/passage/?search=Genesis%2028&amp;version=NIVUK#fen-NIVUK-795f" TargetMode="External"/><Relationship Id="rId5" Type="http://schemas.openxmlformats.org/officeDocument/2006/relationships/hyperlink" Target="https://www.biblegateway.com/passage/?search=Genesis%2028&amp;version=NIVUK#fen-NIVUK-793e" TargetMode="External"/><Relationship Id="rId4" Type="http://schemas.openxmlformats.org/officeDocument/2006/relationships/hyperlink" Target="https://www.biblegateway.com/passage/?search=Genesis%2028&amp;version=NIVUK#fen-NIVUK-788d" TargetMode="Externa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biblegateway.com/passage/?search=Genesis%2032&amp;version=NIVUK#fen-NIVUK-957f" TargetMode="External"/><Relationship Id="rId2" Type="http://schemas.openxmlformats.org/officeDocument/2006/relationships/slide" Target="../slides/slide7.xml"/><Relationship Id="rId1" Type="http://schemas.openxmlformats.org/officeDocument/2006/relationships/notesMaster" Target="../notesMasters/notesMaster1.xml"/><Relationship Id="rId4" Type="http://schemas.openxmlformats.org/officeDocument/2006/relationships/hyperlink" Target="https://www.biblegateway.com/passage/?search=Genesis%2032&amp;version=NIVUK#fen-NIVUK-959g" TargetMode="Externa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www.amazon.com/gp/product/0060663766/ref=as_li_tf_tl?ie=UTF8&amp;tag=pragmacompen-20&amp;linkCode=as2&amp;camp=1789&amp;creative=9325&amp;creativeASIN=0060663766" TargetMode="External"/><Relationship Id="rId2" Type="http://schemas.openxmlformats.org/officeDocument/2006/relationships/slide" Target="../slides/slide11.xml"/><Relationship Id="rId1" Type="http://schemas.openxmlformats.org/officeDocument/2006/relationships/notesMaster" Target="../notesMasters/notesMaster1.xml"/><Relationship Id="rId4" Type="http://schemas.openxmlformats.org/officeDocument/2006/relationships/hyperlink" Target="http://www.amazon.com/gp/product/0824524934/ref=as_li_tf_tl?ie=UTF8&amp;tag=pragmacompen-20&amp;linkCode=as2&amp;camp=1789&amp;creative=9325&amp;creativeASIN=0824524934"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38238" y="325438"/>
            <a:ext cx="4232275" cy="2381250"/>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B2321B6-8801-4C6B-AE47-175CF273AFA9}" type="slidenum">
              <a:rPr lang="en-GB" smtClean="0"/>
              <a:t>1</a:t>
            </a:fld>
            <a:endParaRPr lang="en-GB"/>
          </a:p>
        </p:txBody>
      </p:sp>
    </p:spTree>
    <p:extLst>
      <p:ext uri="{BB962C8B-B14F-4D97-AF65-F5344CB8AC3E}">
        <p14:creationId xmlns:p14="http://schemas.microsoft.com/office/powerpoint/2010/main" val="37984526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b="1" i="0" dirty="0">
                <a:solidFill>
                  <a:srgbClr val="000000"/>
                </a:solidFill>
                <a:effectLst/>
                <a:highlight>
                  <a:srgbClr val="FFFFFF"/>
                </a:highlight>
                <a:latin typeface="system-ui"/>
              </a:rPr>
              <a:t>3 </a:t>
            </a:r>
            <a:r>
              <a:rPr lang="en-GB" b="0" i="0" dirty="0">
                <a:solidFill>
                  <a:srgbClr val="000000"/>
                </a:solidFill>
                <a:effectLst/>
                <a:highlight>
                  <a:srgbClr val="FFFFFF"/>
                </a:highlight>
                <a:latin typeface="system-ui"/>
              </a:rPr>
              <a:t>Early in the morning Joshua and all the Israelites set out from Shittim and went to the Jordan, where they camped before crossing over. </a:t>
            </a:r>
            <a:r>
              <a:rPr lang="en-GB" b="1" i="0" baseline="30000" dirty="0">
                <a:solidFill>
                  <a:srgbClr val="000000"/>
                </a:solidFill>
                <a:effectLst/>
                <a:highlight>
                  <a:srgbClr val="FFFFFF"/>
                </a:highlight>
                <a:latin typeface="system-ui"/>
              </a:rPr>
              <a:t>2 </a:t>
            </a:r>
            <a:r>
              <a:rPr lang="en-GB" b="0" i="0" dirty="0">
                <a:solidFill>
                  <a:srgbClr val="000000"/>
                </a:solidFill>
                <a:effectLst/>
                <a:highlight>
                  <a:srgbClr val="FFFFFF"/>
                </a:highlight>
                <a:latin typeface="system-ui"/>
              </a:rPr>
              <a:t>After three days the officers went throughout the camp, </a:t>
            </a:r>
            <a:r>
              <a:rPr lang="en-GB" b="1" i="0" baseline="30000" dirty="0">
                <a:solidFill>
                  <a:srgbClr val="000000"/>
                </a:solidFill>
                <a:effectLst/>
                <a:highlight>
                  <a:srgbClr val="FFFFFF"/>
                </a:highlight>
                <a:latin typeface="system-ui"/>
              </a:rPr>
              <a:t>3 </a:t>
            </a:r>
            <a:r>
              <a:rPr lang="en-GB" b="0" i="0" dirty="0">
                <a:solidFill>
                  <a:srgbClr val="000000"/>
                </a:solidFill>
                <a:effectLst/>
                <a:highlight>
                  <a:srgbClr val="FFFFFF"/>
                </a:highlight>
                <a:latin typeface="system-ui"/>
              </a:rPr>
              <a:t>giving orders to the people: “When you see the ark of the covenant of the </a:t>
            </a:r>
            <a:r>
              <a:rPr lang="en-GB" b="0" i="0" cap="small" dirty="0">
                <a:solidFill>
                  <a:srgbClr val="000000"/>
                </a:solidFill>
                <a:effectLst/>
                <a:highlight>
                  <a:srgbClr val="FFFFFF"/>
                </a:highlight>
                <a:latin typeface="system-ui"/>
              </a:rPr>
              <a:t>Lord</a:t>
            </a:r>
            <a:r>
              <a:rPr lang="en-GB" b="0" i="0" dirty="0">
                <a:solidFill>
                  <a:srgbClr val="000000"/>
                </a:solidFill>
                <a:effectLst/>
                <a:highlight>
                  <a:srgbClr val="FFFFFF"/>
                </a:highlight>
                <a:latin typeface="system-ui"/>
              </a:rPr>
              <a:t> your God, and the Levitical priests carrying it, you are to move out from your positions and follow it. </a:t>
            </a:r>
            <a:r>
              <a:rPr lang="en-GB" b="1" i="0" baseline="30000" dirty="0">
                <a:solidFill>
                  <a:srgbClr val="000000"/>
                </a:solidFill>
                <a:effectLst/>
                <a:highlight>
                  <a:srgbClr val="FFFFFF"/>
                </a:highlight>
                <a:latin typeface="system-ui"/>
              </a:rPr>
              <a:t>4 </a:t>
            </a:r>
            <a:r>
              <a:rPr lang="en-GB" b="0" i="0" dirty="0">
                <a:solidFill>
                  <a:srgbClr val="000000"/>
                </a:solidFill>
                <a:effectLst/>
                <a:highlight>
                  <a:srgbClr val="FFFFFF"/>
                </a:highlight>
                <a:latin typeface="system-ui"/>
              </a:rPr>
              <a:t>Then you will know which way to go, since you have never been this way before. But keep a distance of about two thousand cubits</a:t>
            </a:r>
            <a:r>
              <a:rPr lang="en-GB" b="0" i="0" baseline="30000" dirty="0">
                <a:solidFill>
                  <a:srgbClr val="000000"/>
                </a:solidFill>
                <a:effectLst/>
                <a:highlight>
                  <a:srgbClr val="FFFFFF"/>
                </a:highlight>
                <a:latin typeface="system-ui"/>
              </a:rPr>
              <a:t>[</a:t>
            </a:r>
            <a:r>
              <a:rPr lang="en-GB" b="0" i="0" baseline="30000" dirty="0">
                <a:solidFill>
                  <a:srgbClr val="4A4A4A"/>
                </a:solidFill>
                <a:effectLst/>
                <a:highlight>
                  <a:srgbClr val="FFFFFF"/>
                </a:highlight>
                <a:latin typeface="system-ui"/>
                <a:hlinkClick r:id="rId3" tooltip="See footnote a"/>
              </a:rPr>
              <a:t>a</a:t>
            </a:r>
            <a:r>
              <a:rPr lang="en-GB" b="0" i="0" baseline="30000" dirty="0">
                <a:solidFill>
                  <a:srgbClr val="000000"/>
                </a:solidFill>
                <a:effectLst/>
                <a:highlight>
                  <a:srgbClr val="FFFFFF"/>
                </a:highlight>
                <a:latin typeface="system-ui"/>
              </a:rPr>
              <a:t>]</a:t>
            </a:r>
            <a:r>
              <a:rPr lang="en-GB" b="0" i="0" dirty="0">
                <a:solidFill>
                  <a:srgbClr val="000000"/>
                </a:solidFill>
                <a:effectLst/>
                <a:highlight>
                  <a:srgbClr val="FFFFFF"/>
                </a:highlight>
                <a:latin typeface="system-ui"/>
              </a:rPr>
              <a:t> between you and the ark; do not go near it.”</a:t>
            </a:r>
          </a:p>
          <a:p>
            <a:pPr algn="l"/>
            <a:r>
              <a:rPr lang="en-GB" b="1" i="0" baseline="30000" dirty="0">
                <a:solidFill>
                  <a:srgbClr val="000000"/>
                </a:solidFill>
                <a:effectLst/>
                <a:highlight>
                  <a:srgbClr val="FFFFFF"/>
                </a:highlight>
                <a:latin typeface="system-ui"/>
              </a:rPr>
              <a:t>5 </a:t>
            </a:r>
            <a:r>
              <a:rPr lang="en-GB" b="0" i="0" dirty="0">
                <a:solidFill>
                  <a:srgbClr val="000000"/>
                </a:solidFill>
                <a:effectLst/>
                <a:highlight>
                  <a:srgbClr val="FFFFFF"/>
                </a:highlight>
                <a:latin typeface="system-ui"/>
              </a:rPr>
              <a:t>Joshua told the people, “Consecrate yourselves, for tomorrow the </a:t>
            </a:r>
            <a:r>
              <a:rPr lang="en-GB" b="0" i="0" cap="small" dirty="0">
                <a:solidFill>
                  <a:srgbClr val="000000"/>
                </a:solidFill>
                <a:effectLst/>
                <a:highlight>
                  <a:srgbClr val="FFFFFF"/>
                </a:highlight>
                <a:latin typeface="system-ui"/>
              </a:rPr>
              <a:t>Lord</a:t>
            </a:r>
            <a:r>
              <a:rPr lang="en-GB" b="0" i="0" dirty="0">
                <a:solidFill>
                  <a:srgbClr val="000000"/>
                </a:solidFill>
                <a:effectLst/>
                <a:highlight>
                  <a:srgbClr val="FFFFFF"/>
                </a:highlight>
                <a:latin typeface="system-ui"/>
              </a:rPr>
              <a:t> will do amazing things among you.”</a:t>
            </a:r>
          </a:p>
          <a:p>
            <a:pPr algn="l"/>
            <a:r>
              <a:rPr lang="en-GB" b="1" i="0" baseline="30000" dirty="0">
                <a:solidFill>
                  <a:srgbClr val="000000"/>
                </a:solidFill>
                <a:effectLst/>
                <a:highlight>
                  <a:srgbClr val="FFFFFF"/>
                </a:highlight>
                <a:latin typeface="system-ui"/>
              </a:rPr>
              <a:t>6 </a:t>
            </a:r>
            <a:r>
              <a:rPr lang="en-GB" b="0" i="0" dirty="0">
                <a:solidFill>
                  <a:srgbClr val="000000"/>
                </a:solidFill>
                <a:effectLst/>
                <a:highlight>
                  <a:srgbClr val="FFFFFF"/>
                </a:highlight>
                <a:latin typeface="system-ui"/>
              </a:rPr>
              <a:t>Joshua said to the priests, “Take up the ark of the covenant and pass on ahead of the people.” So they took it up and went ahead of them.</a:t>
            </a:r>
          </a:p>
          <a:p>
            <a:pPr algn="l"/>
            <a:r>
              <a:rPr lang="en-GB" b="1" i="0" baseline="30000" dirty="0">
                <a:solidFill>
                  <a:srgbClr val="000000"/>
                </a:solidFill>
                <a:effectLst/>
                <a:highlight>
                  <a:srgbClr val="FFFFFF"/>
                </a:highlight>
                <a:latin typeface="system-ui"/>
              </a:rPr>
              <a:t>7 </a:t>
            </a:r>
            <a:r>
              <a:rPr lang="en-GB" b="0" i="0" dirty="0">
                <a:solidFill>
                  <a:srgbClr val="000000"/>
                </a:solidFill>
                <a:effectLst/>
                <a:highlight>
                  <a:srgbClr val="FFFFFF"/>
                </a:highlight>
                <a:latin typeface="system-ui"/>
              </a:rPr>
              <a:t>And the </a:t>
            </a:r>
            <a:r>
              <a:rPr lang="en-GB" b="0" i="0" cap="small" dirty="0">
                <a:solidFill>
                  <a:srgbClr val="000000"/>
                </a:solidFill>
                <a:effectLst/>
                <a:highlight>
                  <a:srgbClr val="FFFFFF"/>
                </a:highlight>
                <a:latin typeface="system-ui"/>
              </a:rPr>
              <a:t>Lord</a:t>
            </a:r>
            <a:r>
              <a:rPr lang="en-GB" b="0" i="0" dirty="0">
                <a:solidFill>
                  <a:srgbClr val="000000"/>
                </a:solidFill>
                <a:effectLst/>
                <a:highlight>
                  <a:srgbClr val="FFFFFF"/>
                </a:highlight>
                <a:latin typeface="system-ui"/>
              </a:rPr>
              <a:t> said to Joshua, “Today I will begin to exalt you in the eyes of all Israel, so they may know that I am with you as I was with Moses. </a:t>
            </a:r>
            <a:r>
              <a:rPr lang="en-GB" b="1" i="0" baseline="30000" dirty="0">
                <a:solidFill>
                  <a:srgbClr val="000000"/>
                </a:solidFill>
                <a:effectLst/>
                <a:highlight>
                  <a:srgbClr val="FFFFFF"/>
                </a:highlight>
                <a:latin typeface="system-ui"/>
              </a:rPr>
              <a:t>8 </a:t>
            </a:r>
            <a:r>
              <a:rPr lang="en-GB" b="0" i="0" dirty="0">
                <a:solidFill>
                  <a:srgbClr val="000000"/>
                </a:solidFill>
                <a:effectLst/>
                <a:highlight>
                  <a:srgbClr val="FFFFFF"/>
                </a:highlight>
                <a:latin typeface="system-ui"/>
              </a:rPr>
              <a:t>Tell the priests who carry the ark of the covenant: ‘When you reach the edge of the Jordan’s waters, go and stand in the river.’”</a:t>
            </a:r>
          </a:p>
          <a:p>
            <a:pPr algn="l"/>
            <a:r>
              <a:rPr lang="en-GB" b="1" i="0" baseline="30000" dirty="0">
                <a:solidFill>
                  <a:srgbClr val="000000"/>
                </a:solidFill>
                <a:effectLst/>
                <a:highlight>
                  <a:srgbClr val="FFFFFF"/>
                </a:highlight>
                <a:latin typeface="system-ui"/>
              </a:rPr>
              <a:t>9 </a:t>
            </a:r>
            <a:r>
              <a:rPr lang="en-GB" b="0" i="0" dirty="0">
                <a:solidFill>
                  <a:srgbClr val="000000"/>
                </a:solidFill>
                <a:effectLst/>
                <a:highlight>
                  <a:srgbClr val="FFFFFF"/>
                </a:highlight>
                <a:latin typeface="system-ui"/>
              </a:rPr>
              <a:t>Joshua said to the Israelites, “Come here and listen to the words of the </a:t>
            </a:r>
            <a:r>
              <a:rPr lang="en-GB" b="0" i="0" cap="small" dirty="0">
                <a:solidFill>
                  <a:srgbClr val="000000"/>
                </a:solidFill>
                <a:effectLst/>
                <a:highlight>
                  <a:srgbClr val="FFFFFF"/>
                </a:highlight>
                <a:latin typeface="system-ui"/>
              </a:rPr>
              <a:t>Lord</a:t>
            </a:r>
            <a:r>
              <a:rPr lang="en-GB" b="0" i="0" dirty="0">
                <a:solidFill>
                  <a:srgbClr val="000000"/>
                </a:solidFill>
                <a:effectLst/>
                <a:highlight>
                  <a:srgbClr val="FFFFFF"/>
                </a:highlight>
                <a:latin typeface="system-ui"/>
              </a:rPr>
              <a:t> your God. </a:t>
            </a:r>
            <a:r>
              <a:rPr lang="en-GB" b="1" i="0" baseline="30000" dirty="0">
                <a:solidFill>
                  <a:srgbClr val="000000"/>
                </a:solidFill>
                <a:effectLst/>
                <a:highlight>
                  <a:srgbClr val="FFFFFF"/>
                </a:highlight>
                <a:latin typeface="system-ui"/>
              </a:rPr>
              <a:t>10 </a:t>
            </a:r>
            <a:r>
              <a:rPr lang="en-GB" b="0" i="0" dirty="0">
                <a:solidFill>
                  <a:srgbClr val="000000"/>
                </a:solidFill>
                <a:effectLst/>
                <a:highlight>
                  <a:srgbClr val="FFFFFF"/>
                </a:highlight>
                <a:latin typeface="system-ui"/>
              </a:rPr>
              <a:t>This is how you will know that the living God is among you and that he will certainly drive out before you the Canaanites, Hittites, Hivites, Perizzites, </a:t>
            </a:r>
            <a:r>
              <a:rPr lang="en-GB" b="0" i="0" dirty="0" err="1">
                <a:solidFill>
                  <a:srgbClr val="000000"/>
                </a:solidFill>
                <a:effectLst/>
                <a:highlight>
                  <a:srgbClr val="FFFFFF"/>
                </a:highlight>
                <a:latin typeface="system-ui"/>
              </a:rPr>
              <a:t>Girgashites</a:t>
            </a:r>
            <a:r>
              <a:rPr lang="en-GB" b="0" i="0" dirty="0">
                <a:solidFill>
                  <a:srgbClr val="000000"/>
                </a:solidFill>
                <a:effectLst/>
                <a:highlight>
                  <a:srgbClr val="FFFFFF"/>
                </a:highlight>
                <a:latin typeface="system-ui"/>
              </a:rPr>
              <a:t>, Amorites and Jebusites. </a:t>
            </a:r>
            <a:r>
              <a:rPr lang="en-GB" b="1" i="0" baseline="30000" dirty="0">
                <a:solidFill>
                  <a:srgbClr val="000000"/>
                </a:solidFill>
                <a:effectLst/>
                <a:highlight>
                  <a:srgbClr val="FFFFFF"/>
                </a:highlight>
                <a:latin typeface="system-ui"/>
              </a:rPr>
              <a:t>11 </a:t>
            </a:r>
            <a:r>
              <a:rPr lang="en-GB" b="0" i="0" dirty="0">
                <a:solidFill>
                  <a:srgbClr val="000000"/>
                </a:solidFill>
                <a:effectLst/>
                <a:highlight>
                  <a:srgbClr val="FFFFFF"/>
                </a:highlight>
                <a:latin typeface="system-ui"/>
              </a:rPr>
              <a:t>See, the ark of the covenant of the Lord of all the earth will go into the Jordan ahead of you. </a:t>
            </a:r>
            <a:r>
              <a:rPr lang="en-GB" b="1" i="0" baseline="30000" dirty="0">
                <a:solidFill>
                  <a:srgbClr val="000000"/>
                </a:solidFill>
                <a:effectLst/>
                <a:highlight>
                  <a:srgbClr val="FFFFFF"/>
                </a:highlight>
                <a:latin typeface="system-ui"/>
              </a:rPr>
              <a:t>12 </a:t>
            </a:r>
            <a:r>
              <a:rPr lang="en-GB" b="0" i="0" dirty="0">
                <a:solidFill>
                  <a:srgbClr val="000000"/>
                </a:solidFill>
                <a:effectLst/>
                <a:highlight>
                  <a:srgbClr val="FFFFFF"/>
                </a:highlight>
                <a:latin typeface="system-ui"/>
              </a:rPr>
              <a:t>Now then, choose twelve men from the tribes of Israel, one from each tribe. </a:t>
            </a:r>
            <a:r>
              <a:rPr lang="en-GB" b="0" i="0" baseline="30000" dirty="0">
                <a:solidFill>
                  <a:srgbClr val="000000"/>
                </a:solidFill>
                <a:effectLst/>
                <a:highlight>
                  <a:srgbClr val="FFFFFF"/>
                </a:highlight>
                <a:latin typeface="system-ui"/>
              </a:rPr>
              <a:t>13 </a:t>
            </a:r>
            <a:r>
              <a:rPr lang="en-GB" b="0" i="0" dirty="0">
                <a:solidFill>
                  <a:srgbClr val="000000"/>
                </a:solidFill>
                <a:effectLst/>
                <a:highlight>
                  <a:srgbClr val="FFFFFF"/>
                </a:highlight>
                <a:latin typeface="system-ui"/>
              </a:rPr>
              <a:t>And as soon as the priests who carry the ark of the </a:t>
            </a:r>
            <a:r>
              <a:rPr lang="en-GB" b="0" i="0" cap="small" dirty="0">
                <a:solidFill>
                  <a:srgbClr val="000000"/>
                </a:solidFill>
                <a:effectLst/>
                <a:highlight>
                  <a:srgbClr val="FFFFFF"/>
                </a:highlight>
                <a:latin typeface="system-ui"/>
              </a:rPr>
              <a:t>Lord</a:t>
            </a:r>
            <a:r>
              <a:rPr lang="en-GB" b="0" i="0" dirty="0">
                <a:solidFill>
                  <a:srgbClr val="000000"/>
                </a:solidFill>
                <a:effectLst/>
                <a:highlight>
                  <a:srgbClr val="FFFFFF"/>
                </a:highlight>
                <a:latin typeface="system-ui"/>
              </a:rPr>
              <a:t>—the Lord of all the earth—set foot in the Jordan, its waters flowing downstream will be cut off and stand up in a heap.”</a:t>
            </a:r>
          </a:p>
          <a:p>
            <a:pPr algn="l"/>
            <a:r>
              <a:rPr lang="en-GB" b="1" i="0" baseline="30000" dirty="0">
                <a:solidFill>
                  <a:srgbClr val="000000"/>
                </a:solidFill>
                <a:effectLst/>
                <a:highlight>
                  <a:srgbClr val="FFFFFF"/>
                </a:highlight>
                <a:latin typeface="system-ui"/>
              </a:rPr>
              <a:t>14 </a:t>
            </a:r>
            <a:r>
              <a:rPr lang="en-GB" b="0" i="0" dirty="0">
                <a:solidFill>
                  <a:srgbClr val="000000"/>
                </a:solidFill>
                <a:effectLst/>
                <a:highlight>
                  <a:srgbClr val="FFFFFF"/>
                </a:highlight>
                <a:latin typeface="system-ui"/>
              </a:rPr>
              <a:t>So when the people broke camp to cross the Jordan, the priests carrying the ark of the covenant went ahead of them. </a:t>
            </a:r>
            <a:r>
              <a:rPr lang="en-GB" b="0" i="1" baseline="30000" dirty="0">
                <a:solidFill>
                  <a:srgbClr val="000000"/>
                </a:solidFill>
                <a:effectLst/>
                <a:highlight>
                  <a:srgbClr val="FFFFFF"/>
                </a:highlight>
                <a:latin typeface="system-ui"/>
              </a:rPr>
              <a:t>15 </a:t>
            </a:r>
            <a:r>
              <a:rPr lang="en-GB" b="0" i="1" dirty="0">
                <a:solidFill>
                  <a:srgbClr val="000000"/>
                </a:solidFill>
                <a:effectLst/>
                <a:highlight>
                  <a:srgbClr val="FFFFFF"/>
                </a:highlight>
                <a:latin typeface="system-ui"/>
              </a:rPr>
              <a:t>Now the Jordan is at flood stage all during harvest. Yet as soon as the priests who carried the ark reached the Jordan and their feet touched the water’s edge, </a:t>
            </a:r>
            <a:r>
              <a:rPr lang="en-GB" b="0" i="1" baseline="30000" dirty="0">
                <a:solidFill>
                  <a:srgbClr val="000000"/>
                </a:solidFill>
                <a:effectLst/>
                <a:highlight>
                  <a:srgbClr val="FFFFFF"/>
                </a:highlight>
                <a:latin typeface="system-ui"/>
              </a:rPr>
              <a:t>16 </a:t>
            </a:r>
            <a:r>
              <a:rPr lang="en-GB" b="0" i="1" dirty="0">
                <a:solidFill>
                  <a:srgbClr val="000000"/>
                </a:solidFill>
                <a:effectLst/>
                <a:highlight>
                  <a:srgbClr val="FFFFFF"/>
                </a:highlight>
                <a:latin typeface="system-ui"/>
              </a:rPr>
              <a:t>the water from upstream stopped flowing. It piled up in a heap a great distance away, at a town called Adam in the vicinity of </a:t>
            </a:r>
            <a:r>
              <a:rPr lang="en-GB" b="0" i="1" dirty="0" err="1">
                <a:solidFill>
                  <a:srgbClr val="000000"/>
                </a:solidFill>
                <a:effectLst/>
                <a:highlight>
                  <a:srgbClr val="FFFFFF"/>
                </a:highlight>
                <a:latin typeface="system-ui"/>
              </a:rPr>
              <a:t>Zarethan</a:t>
            </a:r>
            <a:r>
              <a:rPr lang="en-GB" b="0" i="1" dirty="0">
                <a:solidFill>
                  <a:srgbClr val="000000"/>
                </a:solidFill>
                <a:effectLst/>
                <a:highlight>
                  <a:srgbClr val="FFFFFF"/>
                </a:highlight>
                <a:latin typeface="system-ui"/>
              </a:rPr>
              <a:t>, while the water flowing down to the Sea of the Arabah (that is, the Dead Sea) was completely cut off. So the people crossed over opposite Jericho. </a:t>
            </a:r>
            <a:r>
              <a:rPr lang="en-GB" b="0" i="1" baseline="30000" dirty="0">
                <a:solidFill>
                  <a:srgbClr val="000000"/>
                </a:solidFill>
                <a:effectLst/>
                <a:highlight>
                  <a:srgbClr val="FFFFFF"/>
                </a:highlight>
                <a:latin typeface="system-ui"/>
              </a:rPr>
              <a:t>17 </a:t>
            </a:r>
            <a:r>
              <a:rPr lang="en-GB" b="0" i="1" dirty="0">
                <a:solidFill>
                  <a:srgbClr val="000000"/>
                </a:solidFill>
                <a:effectLst/>
                <a:highlight>
                  <a:srgbClr val="FFFFFF"/>
                </a:highlight>
                <a:latin typeface="system-ui"/>
              </a:rPr>
              <a:t>The priests who carried the ark of the covenant of the </a:t>
            </a:r>
            <a:r>
              <a:rPr lang="en-GB" b="0" i="1" cap="small" dirty="0">
                <a:solidFill>
                  <a:srgbClr val="000000"/>
                </a:solidFill>
                <a:effectLst/>
                <a:highlight>
                  <a:srgbClr val="FFFFFF"/>
                </a:highlight>
                <a:latin typeface="system-ui"/>
              </a:rPr>
              <a:t>Lord</a:t>
            </a:r>
            <a:r>
              <a:rPr lang="en-GB" b="0" i="1" dirty="0">
                <a:solidFill>
                  <a:srgbClr val="000000"/>
                </a:solidFill>
                <a:effectLst/>
                <a:highlight>
                  <a:srgbClr val="FFFFFF"/>
                </a:highlight>
                <a:latin typeface="system-ui"/>
              </a:rPr>
              <a:t> stopped in the middle of the Jordan and stood on dry ground, while all Israel passed by until the whole nation had completed the crossing on dry ground.</a:t>
            </a:r>
          </a:p>
          <a:p>
            <a:endParaRPr lang="en-GB" dirty="0"/>
          </a:p>
        </p:txBody>
      </p:sp>
      <p:sp>
        <p:nvSpPr>
          <p:cNvPr id="4" name="Slide Number Placeholder 3"/>
          <p:cNvSpPr>
            <a:spLocks noGrp="1"/>
          </p:cNvSpPr>
          <p:nvPr>
            <p:ph type="sldNum" sz="quarter" idx="5"/>
          </p:nvPr>
        </p:nvSpPr>
        <p:spPr/>
        <p:txBody>
          <a:bodyPr/>
          <a:lstStyle/>
          <a:p>
            <a:fld id="{EB2321B6-8801-4C6B-AE47-175CF273AFA9}" type="slidenum">
              <a:rPr lang="en-GB" smtClean="0"/>
              <a:t>2</a:t>
            </a:fld>
            <a:endParaRPr lang="en-GB"/>
          </a:p>
        </p:txBody>
      </p:sp>
    </p:spTree>
    <p:extLst>
      <p:ext uri="{BB962C8B-B14F-4D97-AF65-F5344CB8AC3E}">
        <p14:creationId xmlns:p14="http://schemas.microsoft.com/office/powerpoint/2010/main" val="16486190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Faith  - based on what God has said</a:t>
            </a:r>
          </a:p>
          <a:p>
            <a:r>
              <a:rPr lang="en-GB" dirty="0"/>
              <a:t>The ark represents the presence of god</a:t>
            </a:r>
          </a:p>
          <a:p>
            <a:r>
              <a:rPr lang="en-GB" dirty="0"/>
              <a:t>Not a magic talisman</a:t>
            </a:r>
          </a:p>
          <a:p>
            <a:r>
              <a:rPr lang="en-GB" dirty="0"/>
              <a:t>David tried to move the ark in the wrong way and a man ended up dead. </a:t>
            </a:r>
          </a:p>
          <a:p>
            <a:r>
              <a:rPr lang="en-GB" dirty="0"/>
              <a:t>We can’t control the presence, but God wants us to carry him with us as we step into the new things he has for us.</a:t>
            </a:r>
          </a:p>
          <a:p>
            <a:r>
              <a:rPr lang="en-GB" dirty="0"/>
              <a:t>Crossing the Jordan was an entry into new things</a:t>
            </a:r>
          </a:p>
          <a:p>
            <a:r>
              <a:rPr lang="en-GB" dirty="0"/>
              <a:t>Greatly contested and impossible without God’s help</a:t>
            </a:r>
          </a:p>
          <a:p>
            <a:r>
              <a:rPr lang="en-GB" dirty="0"/>
              <a:t>Required consecration of everyone</a:t>
            </a:r>
          </a:p>
          <a:p>
            <a:r>
              <a:rPr lang="en-GB" dirty="0"/>
              <a:t>Carried by the leadership/priests</a:t>
            </a:r>
          </a:p>
          <a:p>
            <a:endParaRPr lang="en-GB" dirty="0"/>
          </a:p>
          <a:p>
            <a:r>
              <a:rPr lang="en-GB" dirty="0"/>
              <a:t>THE MOST IMPORTANT CHARACTERISTIC OF LEADERS IS TO CARRY THE PRESENCE OF GOD WHEREVER THEY GO</a:t>
            </a:r>
          </a:p>
        </p:txBody>
      </p:sp>
      <p:sp>
        <p:nvSpPr>
          <p:cNvPr id="4" name="Slide Number Placeholder 3"/>
          <p:cNvSpPr>
            <a:spLocks noGrp="1"/>
          </p:cNvSpPr>
          <p:nvPr>
            <p:ph type="sldNum" sz="quarter" idx="5"/>
          </p:nvPr>
        </p:nvSpPr>
        <p:spPr/>
        <p:txBody>
          <a:bodyPr/>
          <a:lstStyle/>
          <a:p>
            <a:fld id="{EB2321B6-8801-4C6B-AE47-175CF273AFA9}" type="slidenum">
              <a:rPr lang="en-GB" smtClean="0"/>
              <a:t>3</a:t>
            </a:fld>
            <a:endParaRPr lang="en-GB"/>
          </a:p>
        </p:txBody>
      </p:sp>
    </p:spTree>
    <p:extLst>
      <p:ext uri="{BB962C8B-B14F-4D97-AF65-F5344CB8AC3E}">
        <p14:creationId xmlns:p14="http://schemas.microsoft.com/office/powerpoint/2010/main" val="15065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38238" y="325438"/>
            <a:ext cx="4232275" cy="2381250"/>
          </a:xfrm>
        </p:spPr>
      </p:sp>
      <p:sp>
        <p:nvSpPr>
          <p:cNvPr id="3" name="Notes Placeholder 2"/>
          <p:cNvSpPr>
            <a:spLocks noGrp="1"/>
          </p:cNvSpPr>
          <p:nvPr>
            <p:ph type="body" idx="1"/>
          </p:nvPr>
        </p:nvSpPr>
        <p:spPr/>
        <p:txBody>
          <a:bodyPr/>
          <a:lstStyle/>
          <a:p>
            <a:r>
              <a:rPr lang="en-GB" dirty="0"/>
              <a:t>Thank you for this food and your presence with us</a:t>
            </a:r>
          </a:p>
          <a:p>
            <a:endParaRPr lang="en-GB" dirty="0"/>
          </a:p>
          <a:p>
            <a:r>
              <a:rPr lang="en-GB" dirty="0"/>
              <a:t>Matt 28 20 </a:t>
            </a:r>
            <a:r>
              <a:rPr lang="en-GB" b="0" i="0" dirty="0">
                <a:solidFill>
                  <a:srgbClr val="000000"/>
                </a:solidFill>
                <a:effectLst/>
                <a:highlight>
                  <a:srgbClr val="FFFFFF"/>
                </a:highlight>
                <a:latin typeface="system-ui"/>
              </a:rPr>
              <a:t>And surely I am with you always, to the very end of the age</a:t>
            </a:r>
          </a:p>
          <a:p>
            <a:r>
              <a:rPr lang="en-GB" b="0" i="0" dirty="0">
                <a:solidFill>
                  <a:srgbClr val="000000"/>
                </a:solidFill>
                <a:effectLst/>
                <a:highlight>
                  <a:srgbClr val="FFFFFF"/>
                </a:highlight>
                <a:latin typeface="system-ui"/>
              </a:rPr>
              <a:t>Acts 1//;8 </a:t>
            </a:r>
            <a:r>
              <a:rPr lang="en-GB" b="1" i="0" baseline="30000" dirty="0">
                <a:solidFill>
                  <a:srgbClr val="000000"/>
                </a:solidFill>
                <a:effectLst/>
                <a:highlight>
                  <a:srgbClr val="FFFFFF"/>
                </a:highlight>
                <a:latin typeface="system-ui"/>
              </a:rPr>
              <a:t>8 </a:t>
            </a:r>
            <a:r>
              <a:rPr lang="en-GB" b="0" i="0" dirty="0">
                <a:solidFill>
                  <a:srgbClr val="000000"/>
                </a:solidFill>
                <a:effectLst/>
                <a:highlight>
                  <a:srgbClr val="FFFFFF"/>
                </a:highlight>
                <a:latin typeface="system-ui"/>
              </a:rPr>
              <a:t>But you will receive power when the Holy Spirit comes on you; and you will be my witnesses in Jerusalem, and in all Judea and Samaria, and to the ends of the earth.”</a:t>
            </a:r>
            <a:endParaRPr lang="en-GB" dirty="0"/>
          </a:p>
          <a:p>
            <a:endParaRPr lang="en-GB" dirty="0"/>
          </a:p>
          <a:p>
            <a:r>
              <a:rPr lang="en-GB" dirty="0"/>
              <a:t>A gift</a:t>
            </a:r>
          </a:p>
          <a:p>
            <a:r>
              <a:rPr lang="en-GB" dirty="0"/>
              <a:t>A promise</a:t>
            </a:r>
          </a:p>
          <a:p>
            <a:r>
              <a:rPr lang="en-GB" dirty="0"/>
              <a:t>A power</a:t>
            </a:r>
          </a:p>
          <a:p>
            <a:r>
              <a:rPr lang="en-GB" dirty="0"/>
              <a:t>A revelation</a:t>
            </a:r>
          </a:p>
          <a:p>
            <a:r>
              <a:rPr lang="en-GB" dirty="0"/>
              <a:t>A responsibility</a:t>
            </a:r>
          </a:p>
          <a:p>
            <a:r>
              <a:rPr lang="en-GB" dirty="0"/>
              <a:t>A relationship</a:t>
            </a:r>
          </a:p>
          <a:p>
            <a:endParaRPr lang="en-GB" dirty="0"/>
          </a:p>
          <a:p>
            <a:pPr algn="l"/>
            <a:r>
              <a:rPr lang="en-GB" b="0" i="0" dirty="0">
                <a:solidFill>
                  <a:srgbClr val="565656"/>
                </a:solidFill>
                <a:effectLst/>
                <a:highlight>
                  <a:srgbClr val="FFFFFF"/>
                </a:highlight>
                <a:latin typeface="Roboto" panose="02000000000000000000" pitchFamily="2" charset="0"/>
              </a:rPr>
              <a:t>When we speak of knowing God, it is important to understand that we are not talking about abstract or speculative thought concerning God or mystical experiences </a:t>
            </a:r>
            <a:r>
              <a:rPr lang="en-GB" b="1" i="0" dirty="0">
                <a:solidFill>
                  <a:srgbClr val="565656"/>
                </a:solidFill>
                <a:effectLst/>
                <a:highlight>
                  <a:srgbClr val="FFFFFF"/>
                </a:highlight>
                <a:latin typeface="Roboto" panose="02000000000000000000" pitchFamily="2" charset="0"/>
              </a:rPr>
              <a:t>but about coming alive to God through Jesus Christ and surrendering ourselves to Him in grateful love (Rom. 12:1 </a:t>
            </a:r>
            <a:r>
              <a:rPr lang="en-GB" b="0" i="0" dirty="0">
                <a:solidFill>
                  <a:srgbClr val="000000"/>
                </a:solidFill>
                <a:effectLst/>
                <a:highlight>
                  <a:srgbClr val="FFFFFF"/>
                </a:highlight>
                <a:latin typeface="system-ui"/>
              </a:rPr>
              <a:t>Therefore, I urge you, brothers and sisters, in view of God’s mercy, to offer your bodies as a living sacrifice, holy and pleasing to God—this is your true and proper worship.</a:t>
            </a:r>
            <a:r>
              <a:rPr lang="en-GB" b="1" i="0" dirty="0">
                <a:solidFill>
                  <a:srgbClr val="565656"/>
                </a:solidFill>
                <a:effectLst/>
                <a:highlight>
                  <a:srgbClr val="FFFFFF"/>
                </a:highlight>
                <a:latin typeface="Roboto" panose="02000000000000000000" pitchFamily="2" charset="0"/>
              </a:rPr>
              <a:t>). </a:t>
            </a:r>
            <a:r>
              <a:rPr lang="en-GB" b="0" i="0" dirty="0">
                <a:solidFill>
                  <a:srgbClr val="565656"/>
                </a:solidFill>
                <a:effectLst/>
                <a:highlight>
                  <a:srgbClr val="FFFFFF"/>
                </a:highlight>
                <a:latin typeface="Roboto" panose="02000000000000000000" pitchFamily="2" charset="0"/>
              </a:rPr>
              <a:t>As John says, “Whoever has the Son has life; whoever does not have the Son of God does not have life” (1 John 5:12).</a:t>
            </a:r>
          </a:p>
          <a:p>
            <a:pPr algn="l"/>
            <a:endParaRPr lang="en-GB" b="0" i="0" dirty="0">
              <a:solidFill>
                <a:srgbClr val="565656"/>
              </a:solidFill>
              <a:effectLst/>
              <a:highlight>
                <a:srgbClr val="FFFFFF"/>
              </a:highlight>
              <a:latin typeface="Roboto" panose="02000000000000000000" pitchFamily="2" charset="0"/>
            </a:endParaRPr>
          </a:p>
          <a:p>
            <a:pPr algn="l"/>
            <a:r>
              <a:rPr lang="en-GB" b="0" i="0" baseline="0" dirty="0">
                <a:solidFill>
                  <a:srgbClr val="565656"/>
                </a:solidFill>
                <a:effectLst/>
                <a:highlight>
                  <a:srgbClr val="FFFFFF"/>
                </a:highlight>
                <a:latin typeface="inherit"/>
              </a:rPr>
              <a:t>Knowing</a:t>
            </a:r>
            <a:r>
              <a:rPr lang="en-GB" b="0" i="0" baseline="30000" dirty="0">
                <a:solidFill>
                  <a:srgbClr val="565656"/>
                </a:solidFill>
                <a:effectLst/>
                <a:highlight>
                  <a:srgbClr val="FFFFFF"/>
                </a:highlight>
                <a:latin typeface="inherit"/>
              </a:rPr>
              <a:t> </a:t>
            </a:r>
            <a:r>
              <a:rPr lang="en-GB" b="0" i="0" dirty="0">
                <a:solidFill>
                  <a:srgbClr val="565656"/>
                </a:solidFill>
                <a:effectLst/>
                <a:highlight>
                  <a:srgbClr val="FFFFFF"/>
                </a:highlight>
                <a:latin typeface="Roboto" panose="02000000000000000000" pitchFamily="2" charset="0"/>
              </a:rPr>
              <a:t>God is not an optional part of the Christian life; it is the Christian life. Jesus said, “And this is eternal life, that they know you, the only true God, and Jesus Christ whom you have sent” (John 17:3). The English word </a:t>
            </a:r>
            <a:r>
              <a:rPr lang="en-GB" b="0" i="1" dirty="0">
                <a:solidFill>
                  <a:srgbClr val="565656"/>
                </a:solidFill>
                <a:effectLst/>
                <a:highlight>
                  <a:srgbClr val="FFFFFF"/>
                </a:highlight>
                <a:latin typeface="inherit"/>
              </a:rPr>
              <a:t>know</a:t>
            </a:r>
            <a:r>
              <a:rPr lang="en-GB" b="0" i="0" dirty="0">
                <a:solidFill>
                  <a:srgbClr val="565656"/>
                </a:solidFill>
                <a:effectLst/>
                <a:highlight>
                  <a:srgbClr val="FFFFFF"/>
                </a:highlight>
                <a:latin typeface="Roboto" panose="02000000000000000000" pitchFamily="2" charset="0"/>
              </a:rPr>
              <a:t> in this verse is a translation of the Greek word </a:t>
            </a:r>
            <a:r>
              <a:rPr lang="en-GB" b="0" i="1" dirty="0" err="1">
                <a:solidFill>
                  <a:srgbClr val="565656"/>
                </a:solidFill>
                <a:effectLst/>
                <a:highlight>
                  <a:srgbClr val="FFFFFF"/>
                </a:highlight>
                <a:latin typeface="inherit"/>
              </a:rPr>
              <a:t>ginosko</a:t>
            </a:r>
            <a:r>
              <a:rPr lang="en-GB" b="0" i="1" dirty="0">
                <a:solidFill>
                  <a:srgbClr val="565656"/>
                </a:solidFill>
                <a:effectLst/>
                <a:highlight>
                  <a:srgbClr val="FFFFFF"/>
                </a:highlight>
                <a:latin typeface="inherit"/>
              </a:rPr>
              <a:t>,</a:t>
            </a:r>
            <a:r>
              <a:rPr lang="en-GB" b="0" i="0" dirty="0">
                <a:solidFill>
                  <a:srgbClr val="565656"/>
                </a:solidFill>
                <a:effectLst/>
                <a:highlight>
                  <a:srgbClr val="FFFFFF"/>
                </a:highlight>
                <a:latin typeface="Roboto" panose="02000000000000000000" pitchFamily="2" charset="0"/>
              </a:rPr>
              <a:t> which, in this context, means an experiential knowing, not simply an intellectual understanding of facts about God or Jesus or the Bible. In other words, it refers to an “I-Thou” relationship.</a:t>
            </a:r>
          </a:p>
          <a:p>
            <a:endParaRPr lang="en-GB" dirty="0"/>
          </a:p>
          <a:p>
            <a:endParaRPr lang="en-GB" dirty="0"/>
          </a:p>
        </p:txBody>
      </p:sp>
      <p:sp>
        <p:nvSpPr>
          <p:cNvPr id="4" name="Slide Number Placeholder 3"/>
          <p:cNvSpPr>
            <a:spLocks noGrp="1"/>
          </p:cNvSpPr>
          <p:nvPr>
            <p:ph type="sldNum" sz="quarter" idx="5"/>
          </p:nvPr>
        </p:nvSpPr>
        <p:spPr/>
        <p:txBody>
          <a:bodyPr/>
          <a:lstStyle/>
          <a:p>
            <a:fld id="{EB2321B6-8801-4C6B-AE47-175CF273AFA9}" type="slidenum">
              <a:rPr lang="en-GB" smtClean="0"/>
              <a:t>4</a:t>
            </a:fld>
            <a:endParaRPr lang="en-GB"/>
          </a:p>
        </p:txBody>
      </p:sp>
    </p:spTree>
    <p:extLst>
      <p:ext uri="{BB962C8B-B14F-4D97-AF65-F5344CB8AC3E}">
        <p14:creationId xmlns:p14="http://schemas.microsoft.com/office/powerpoint/2010/main" val="42724800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b="1" i="0" baseline="30000" dirty="0">
                <a:solidFill>
                  <a:srgbClr val="000000"/>
                </a:solidFill>
                <a:effectLst/>
                <a:highlight>
                  <a:srgbClr val="FFFFFF"/>
                </a:highlight>
                <a:latin typeface="system-ui"/>
              </a:rPr>
              <a:t>11 </a:t>
            </a:r>
            <a:r>
              <a:rPr lang="en-GB" b="0" i="0" dirty="0">
                <a:solidFill>
                  <a:srgbClr val="000000"/>
                </a:solidFill>
                <a:effectLst/>
                <a:highlight>
                  <a:srgbClr val="FFFFFF"/>
                </a:highlight>
                <a:latin typeface="system-ui"/>
              </a:rPr>
              <a:t>When he reached a certain place, he stopped for the night because the sun had set. Taking one of the stones there, he put it under his head and lay down to sleep. </a:t>
            </a:r>
            <a:r>
              <a:rPr lang="en-GB" b="1" i="0" baseline="30000" dirty="0">
                <a:solidFill>
                  <a:srgbClr val="000000"/>
                </a:solidFill>
                <a:effectLst/>
                <a:highlight>
                  <a:srgbClr val="FFFFFF"/>
                </a:highlight>
                <a:latin typeface="system-ui"/>
              </a:rPr>
              <a:t>12 </a:t>
            </a:r>
            <a:r>
              <a:rPr lang="en-GB" b="0" i="0" dirty="0">
                <a:solidFill>
                  <a:srgbClr val="000000"/>
                </a:solidFill>
                <a:effectLst/>
                <a:highlight>
                  <a:srgbClr val="FFFFFF"/>
                </a:highlight>
                <a:latin typeface="system-ui"/>
              </a:rPr>
              <a:t>He had a dream in which he saw a stairway resting on the earth, with its top reaching to heaven, and the angels of God were ascending and descending on it. </a:t>
            </a:r>
            <a:r>
              <a:rPr lang="en-GB" b="1" i="0" baseline="30000" dirty="0">
                <a:solidFill>
                  <a:srgbClr val="000000"/>
                </a:solidFill>
                <a:effectLst/>
                <a:highlight>
                  <a:srgbClr val="FFFFFF"/>
                </a:highlight>
                <a:latin typeface="system-ui"/>
              </a:rPr>
              <a:t>13 </a:t>
            </a:r>
            <a:r>
              <a:rPr lang="en-GB" b="0" i="0" dirty="0">
                <a:solidFill>
                  <a:srgbClr val="000000"/>
                </a:solidFill>
                <a:effectLst/>
                <a:highlight>
                  <a:srgbClr val="FFFFFF"/>
                </a:highlight>
                <a:latin typeface="system-ui"/>
              </a:rPr>
              <a:t>There above it</a:t>
            </a:r>
            <a:r>
              <a:rPr lang="en-GB" b="0" i="0" baseline="30000" dirty="0">
                <a:solidFill>
                  <a:srgbClr val="000000"/>
                </a:solidFill>
                <a:effectLst/>
                <a:highlight>
                  <a:srgbClr val="FFFFFF"/>
                </a:highlight>
                <a:latin typeface="system-ui"/>
              </a:rPr>
              <a:t>[</a:t>
            </a:r>
            <a:r>
              <a:rPr lang="en-GB" b="0" i="0" baseline="30000" dirty="0">
                <a:solidFill>
                  <a:srgbClr val="4A4A4A"/>
                </a:solidFill>
                <a:effectLst/>
                <a:highlight>
                  <a:srgbClr val="FFFFFF"/>
                </a:highlight>
                <a:latin typeface="system-ui"/>
                <a:hlinkClick r:id="rId3" tooltip="See footnote c"/>
              </a:rPr>
              <a:t>c</a:t>
            </a:r>
            <a:r>
              <a:rPr lang="en-GB" b="0" i="0" baseline="30000" dirty="0">
                <a:solidFill>
                  <a:srgbClr val="000000"/>
                </a:solidFill>
                <a:effectLst/>
                <a:highlight>
                  <a:srgbClr val="FFFFFF"/>
                </a:highlight>
                <a:latin typeface="system-ui"/>
              </a:rPr>
              <a:t>]</a:t>
            </a:r>
            <a:r>
              <a:rPr lang="en-GB" b="0" i="0" dirty="0">
                <a:solidFill>
                  <a:srgbClr val="000000"/>
                </a:solidFill>
                <a:effectLst/>
                <a:highlight>
                  <a:srgbClr val="FFFFFF"/>
                </a:highlight>
                <a:latin typeface="system-ui"/>
              </a:rPr>
              <a:t> stood the </a:t>
            </a:r>
            <a:r>
              <a:rPr lang="en-GB" b="0" i="0" cap="small" dirty="0">
                <a:solidFill>
                  <a:srgbClr val="000000"/>
                </a:solidFill>
                <a:effectLst/>
                <a:highlight>
                  <a:srgbClr val="FFFFFF"/>
                </a:highlight>
                <a:latin typeface="system-ui"/>
              </a:rPr>
              <a:t>Lord</a:t>
            </a:r>
            <a:r>
              <a:rPr lang="en-GB" b="0" i="0" dirty="0">
                <a:solidFill>
                  <a:srgbClr val="000000"/>
                </a:solidFill>
                <a:effectLst/>
                <a:highlight>
                  <a:srgbClr val="FFFFFF"/>
                </a:highlight>
                <a:latin typeface="system-ui"/>
              </a:rPr>
              <a:t>, and he said: ‘I am the </a:t>
            </a:r>
            <a:r>
              <a:rPr lang="en-GB" b="0" i="0" cap="small" dirty="0">
                <a:solidFill>
                  <a:srgbClr val="000000"/>
                </a:solidFill>
                <a:effectLst/>
                <a:highlight>
                  <a:srgbClr val="FFFFFF"/>
                </a:highlight>
                <a:latin typeface="system-ui"/>
              </a:rPr>
              <a:t>Lord</a:t>
            </a:r>
            <a:r>
              <a:rPr lang="en-GB" b="0" i="0" dirty="0">
                <a:solidFill>
                  <a:srgbClr val="000000"/>
                </a:solidFill>
                <a:effectLst/>
                <a:highlight>
                  <a:srgbClr val="FFFFFF"/>
                </a:highlight>
                <a:latin typeface="system-ui"/>
              </a:rPr>
              <a:t>, the God of your father Abraham and the God of Isaac. I will give you and your descendants the land on which you are lying. </a:t>
            </a:r>
            <a:r>
              <a:rPr lang="en-GB" b="1" i="0" baseline="30000" dirty="0">
                <a:solidFill>
                  <a:srgbClr val="000000"/>
                </a:solidFill>
                <a:effectLst/>
                <a:highlight>
                  <a:srgbClr val="FFFFFF"/>
                </a:highlight>
                <a:latin typeface="system-ui"/>
              </a:rPr>
              <a:t>14 </a:t>
            </a:r>
            <a:r>
              <a:rPr lang="en-GB" b="0" i="0" dirty="0">
                <a:solidFill>
                  <a:srgbClr val="000000"/>
                </a:solidFill>
                <a:effectLst/>
                <a:highlight>
                  <a:srgbClr val="FFFFFF"/>
                </a:highlight>
                <a:latin typeface="system-ui"/>
              </a:rPr>
              <a:t>Your descendants will be like the dust of the earth, and you will spread out to the west and to the east, to the north and to the south. All peoples on earth will be blessed through you and your offspring.</a:t>
            </a:r>
            <a:r>
              <a:rPr lang="en-GB" b="0" i="0" baseline="30000" dirty="0">
                <a:solidFill>
                  <a:srgbClr val="000000"/>
                </a:solidFill>
                <a:effectLst/>
                <a:highlight>
                  <a:srgbClr val="FFFFFF"/>
                </a:highlight>
                <a:latin typeface="system-ui"/>
              </a:rPr>
              <a:t>[</a:t>
            </a:r>
            <a:r>
              <a:rPr lang="en-GB" b="0" i="0" baseline="30000" dirty="0">
                <a:solidFill>
                  <a:srgbClr val="4A4A4A"/>
                </a:solidFill>
                <a:effectLst/>
                <a:highlight>
                  <a:srgbClr val="FFFFFF"/>
                </a:highlight>
                <a:latin typeface="system-ui"/>
                <a:hlinkClick r:id="rId4" tooltip="See footnote d"/>
              </a:rPr>
              <a:t>d</a:t>
            </a:r>
            <a:r>
              <a:rPr lang="en-GB" b="0" i="0" baseline="30000" dirty="0">
                <a:solidFill>
                  <a:srgbClr val="000000"/>
                </a:solidFill>
                <a:effectLst/>
                <a:highlight>
                  <a:srgbClr val="FFFFFF"/>
                </a:highlight>
                <a:latin typeface="system-ui"/>
              </a:rPr>
              <a:t>]</a:t>
            </a:r>
            <a:r>
              <a:rPr lang="en-GB" b="0" i="0" dirty="0">
                <a:solidFill>
                  <a:srgbClr val="000000"/>
                </a:solidFill>
                <a:effectLst/>
                <a:highlight>
                  <a:srgbClr val="FFFFFF"/>
                </a:highlight>
                <a:latin typeface="system-ui"/>
              </a:rPr>
              <a:t> </a:t>
            </a:r>
            <a:r>
              <a:rPr lang="en-GB" b="1" i="0" baseline="30000" dirty="0">
                <a:solidFill>
                  <a:srgbClr val="000000"/>
                </a:solidFill>
                <a:effectLst/>
                <a:highlight>
                  <a:srgbClr val="FFFFFF"/>
                </a:highlight>
                <a:latin typeface="system-ui"/>
              </a:rPr>
              <a:t>15 </a:t>
            </a:r>
            <a:r>
              <a:rPr lang="en-GB" b="0" i="0" dirty="0">
                <a:solidFill>
                  <a:srgbClr val="000000"/>
                </a:solidFill>
                <a:effectLst/>
                <a:highlight>
                  <a:srgbClr val="FFFFFF"/>
                </a:highlight>
                <a:latin typeface="system-ui"/>
              </a:rPr>
              <a:t>I am with you and will watch over you wherever you go, and I will bring you back to this land. I will not leave you until I have done what I have promised you.’</a:t>
            </a:r>
          </a:p>
          <a:p>
            <a:pPr algn="l"/>
            <a:r>
              <a:rPr lang="en-GB" b="1" i="0" baseline="30000" dirty="0">
                <a:solidFill>
                  <a:srgbClr val="000000"/>
                </a:solidFill>
                <a:effectLst/>
                <a:highlight>
                  <a:srgbClr val="FFFFFF"/>
                </a:highlight>
                <a:latin typeface="system-ui"/>
              </a:rPr>
              <a:t>16 </a:t>
            </a:r>
            <a:r>
              <a:rPr lang="en-GB" b="0" i="0" dirty="0">
                <a:solidFill>
                  <a:srgbClr val="000000"/>
                </a:solidFill>
                <a:effectLst/>
                <a:highlight>
                  <a:srgbClr val="FFFFFF"/>
                </a:highlight>
                <a:latin typeface="system-ui"/>
              </a:rPr>
              <a:t>When Jacob awoke from his sleep, he thought, ‘Surely the </a:t>
            </a:r>
            <a:r>
              <a:rPr lang="en-GB" b="0" i="0" cap="small" dirty="0">
                <a:solidFill>
                  <a:srgbClr val="000000"/>
                </a:solidFill>
                <a:effectLst/>
                <a:highlight>
                  <a:srgbClr val="FFFFFF"/>
                </a:highlight>
                <a:latin typeface="system-ui"/>
              </a:rPr>
              <a:t>Lord</a:t>
            </a:r>
            <a:r>
              <a:rPr lang="en-GB" b="0" i="0" dirty="0">
                <a:solidFill>
                  <a:srgbClr val="000000"/>
                </a:solidFill>
                <a:effectLst/>
                <a:highlight>
                  <a:srgbClr val="FFFFFF"/>
                </a:highlight>
                <a:latin typeface="system-ui"/>
              </a:rPr>
              <a:t> is in this place, and I was not aware of it.’ </a:t>
            </a:r>
            <a:r>
              <a:rPr lang="en-GB" b="1" i="0" baseline="30000" dirty="0">
                <a:solidFill>
                  <a:srgbClr val="000000"/>
                </a:solidFill>
                <a:effectLst/>
                <a:highlight>
                  <a:srgbClr val="FFFFFF"/>
                </a:highlight>
                <a:latin typeface="system-ui"/>
              </a:rPr>
              <a:t>17 </a:t>
            </a:r>
            <a:r>
              <a:rPr lang="en-GB" b="0" i="0" dirty="0">
                <a:solidFill>
                  <a:srgbClr val="000000"/>
                </a:solidFill>
                <a:effectLst/>
                <a:highlight>
                  <a:srgbClr val="FFFFFF"/>
                </a:highlight>
                <a:latin typeface="system-ui"/>
              </a:rPr>
              <a:t>He was afraid and said, ‘How awesome is this place! This is none other than the house of God; this is the gate of heaven.’</a:t>
            </a:r>
          </a:p>
          <a:p>
            <a:pPr algn="l"/>
            <a:r>
              <a:rPr lang="en-GB" b="1" i="0" baseline="30000" dirty="0">
                <a:solidFill>
                  <a:srgbClr val="000000"/>
                </a:solidFill>
                <a:effectLst/>
                <a:highlight>
                  <a:srgbClr val="FFFFFF"/>
                </a:highlight>
                <a:latin typeface="system-ui"/>
              </a:rPr>
              <a:t>18 </a:t>
            </a:r>
            <a:r>
              <a:rPr lang="en-GB" b="0" i="0" dirty="0">
                <a:solidFill>
                  <a:srgbClr val="000000"/>
                </a:solidFill>
                <a:effectLst/>
                <a:highlight>
                  <a:srgbClr val="FFFFFF"/>
                </a:highlight>
                <a:latin typeface="system-ui"/>
              </a:rPr>
              <a:t>Early the next morning Jacob took the stone he had placed under his head and set it up as a pillar and poured oil on top of it. </a:t>
            </a:r>
            <a:r>
              <a:rPr lang="en-GB" b="1" i="0" baseline="30000" dirty="0">
                <a:solidFill>
                  <a:srgbClr val="000000"/>
                </a:solidFill>
                <a:effectLst/>
                <a:highlight>
                  <a:srgbClr val="FFFFFF"/>
                </a:highlight>
                <a:latin typeface="system-ui"/>
              </a:rPr>
              <a:t>19 </a:t>
            </a:r>
            <a:r>
              <a:rPr lang="en-GB" b="0" i="0" dirty="0">
                <a:solidFill>
                  <a:srgbClr val="000000"/>
                </a:solidFill>
                <a:effectLst/>
                <a:highlight>
                  <a:srgbClr val="FFFFFF"/>
                </a:highlight>
                <a:latin typeface="system-ui"/>
              </a:rPr>
              <a:t>He called that place Bethel,</a:t>
            </a:r>
            <a:r>
              <a:rPr lang="en-GB" b="0" i="0" baseline="30000" dirty="0">
                <a:solidFill>
                  <a:srgbClr val="000000"/>
                </a:solidFill>
                <a:effectLst/>
                <a:highlight>
                  <a:srgbClr val="FFFFFF"/>
                </a:highlight>
                <a:latin typeface="system-ui"/>
              </a:rPr>
              <a:t>[</a:t>
            </a:r>
            <a:r>
              <a:rPr lang="en-GB" b="0" i="0" baseline="30000" dirty="0">
                <a:solidFill>
                  <a:srgbClr val="4A4A4A"/>
                </a:solidFill>
                <a:effectLst/>
                <a:highlight>
                  <a:srgbClr val="FFFFFF"/>
                </a:highlight>
                <a:latin typeface="system-ui"/>
                <a:hlinkClick r:id="rId5" tooltip="See footnote e"/>
              </a:rPr>
              <a:t>e</a:t>
            </a:r>
            <a:r>
              <a:rPr lang="en-GB" b="0" i="0" baseline="30000" dirty="0">
                <a:solidFill>
                  <a:srgbClr val="000000"/>
                </a:solidFill>
                <a:effectLst/>
                <a:highlight>
                  <a:srgbClr val="FFFFFF"/>
                </a:highlight>
                <a:latin typeface="system-ui"/>
              </a:rPr>
              <a:t>]</a:t>
            </a:r>
            <a:r>
              <a:rPr lang="en-GB" b="0" i="0" dirty="0">
                <a:solidFill>
                  <a:srgbClr val="000000"/>
                </a:solidFill>
                <a:effectLst/>
                <a:highlight>
                  <a:srgbClr val="FFFFFF"/>
                </a:highlight>
                <a:latin typeface="system-ui"/>
              </a:rPr>
              <a:t> though the city used to be called Luz.</a:t>
            </a:r>
          </a:p>
          <a:p>
            <a:pPr algn="l"/>
            <a:r>
              <a:rPr lang="en-GB" b="1" i="0" baseline="30000" dirty="0">
                <a:solidFill>
                  <a:srgbClr val="000000"/>
                </a:solidFill>
                <a:effectLst/>
                <a:highlight>
                  <a:srgbClr val="FFFFFF"/>
                </a:highlight>
                <a:latin typeface="system-ui"/>
              </a:rPr>
              <a:t>20 </a:t>
            </a:r>
            <a:r>
              <a:rPr lang="en-GB" b="0" i="0" dirty="0">
                <a:solidFill>
                  <a:srgbClr val="000000"/>
                </a:solidFill>
                <a:effectLst/>
                <a:highlight>
                  <a:srgbClr val="FFFFFF"/>
                </a:highlight>
                <a:latin typeface="system-ui"/>
              </a:rPr>
              <a:t>Then Jacob made a vow, saying, ‘If God will be with me and will watch over me on this journey I am taking and will give me food to eat and clothes to wear </a:t>
            </a:r>
            <a:r>
              <a:rPr lang="en-GB" b="1" i="0" baseline="30000" dirty="0">
                <a:solidFill>
                  <a:srgbClr val="000000"/>
                </a:solidFill>
                <a:effectLst/>
                <a:highlight>
                  <a:srgbClr val="FFFFFF"/>
                </a:highlight>
                <a:latin typeface="system-ui"/>
              </a:rPr>
              <a:t>21 </a:t>
            </a:r>
            <a:r>
              <a:rPr lang="en-GB" b="0" i="0" dirty="0">
                <a:solidFill>
                  <a:srgbClr val="000000"/>
                </a:solidFill>
                <a:effectLst/>
                <a:highlight>
                  <a:srgbClr val="FFFFFF"/>
                </a:highlight>
                <a:latin typeface="system-ui"/>
              </a:rPr>
              <a:t>so that I return safely to my father’s household, then the </a:t>
            </a:r>
            <a:r>
              <a:rPr lang="en-GB" b="0" i="0" cap="small" dirty="0">
                <a:solidFill>
                  <a:srgbClr val="000000"/>
                </a:solidFill>
                <a:effectLst/>
                <a:highlight>
                  <a:srgbClr val="FFFFFF"/>
                </a:highlight>
                <a:latin typeface="system-ui"/>
              </a:rPr>
              <a:t>Lord</a:t>
            </a:r>
            <a:r>
              <a:rPr lang="en-GB" b="0" i="0" baseline="30000" dirty="0">
                <a:solidFill>
                  <a:srgbClr val="000000"/>
                </a:solidFill>
                <a:effectLst/>
                <a:highlight>
                  <a:srgbClr val="FFFFFF"/>
                </a:highlight>
                <a:latin typeface="system-ui"/>
              </a:rPr>
              <a:t>[</a:t>
            </a:r>
            <a:r>
              <a:rPr lang="en-GB" b="0" i="0" baseline="30000" dirty="0">
                <a:solidFill>
                  <a:srgbClr val="4A4A4A"/>
                </a:solidFill>
                <a:effectLst/>
                <a:highlight>
                  <a:srgbClr val="FFFFFF"/>
                </a:highlight>
                <a:latin typeface="system-ui"/>
                <a:hlinkClick r:id="rId6" tooltip="See footnote f"/>
              </a:rPr>
              <a:t>f</a:t>
            </a:r>
            <a:r>
              <a:rPr lang="en-GB" b="0" i="0" baseline="30000" dirty="0">
                <a:solidFill>
                  <a:srgbClr val="000000"/>
                </a:solidFill>
                <a:effectLst/>
                <a:highlight>
                  <a:srgbClr val="FFFFFF"/>
                </a:highlight>
                <a:latin typeface="system-ui"/>
              </a:rPr>
              <a:t>]</a:t>
            </a:r>
            <a:r>
              <a:rPr lang="en-GB" b="0" i="0" dirty="0">
                <a:solidFill>
                  <a:srgbClr val="000000"/>
                </a:solidFill>
                <a:effectLst/>
                <a:highlight>
                  <a:srgbClr val="FFFFFF"/>
                </a:highlight>
                <a:latin typeface="system-ui"/>
              </a:rPr>
              <a:t> will be my God </a:t>
            </a:r>
            <a:r>
              <a:rPr lang="en-GB" b="1" i="0" baseline="30000" dirty="0">
                <a:solidFill>
                  <a:srgbClr val="000000"/>
                </a:solidFill>
                <a:effectLst/>
                <a:highlight>
                  <a:srgbClr val="FFFFFF"/>
                </a:highlight>
                <a:latin typeface="system-ui"/>
              </a:rPr>
              <a:t>22 </a:t>
            </a:r>
            <a:r>
              <a:rPr lang="en-GB" b="0" i="0" dirty="0">
                <a:solidFill>
                  <a:srgbClr val="000000"/>
                </a:solidFill>
                <a:effectLst/>
                <a:highlight>
                  <a:srgbClr val="FFFFFF"/>
                </a:highlight>
                <a:latin typeface="system-ui"/>
              </a:rPr>
              <a:t>and</a:t>
            </a:r>
            <a:r>
              <a:rPr lang="en-GB" b="0" i="0" baseline="30000" dirty="0">
                <a:solidFill>
                  <a:srgbClr val="000000"/>
                </a:solidFill>
                <a:effectLst/>
                <a:highlight>
                  <a:srgbClr val="FFFFFF"/>
                </a:highlight>
                <a:latin typeface="system-ui"/>
              </a:rPr>
              <a:t>[</a:t>
            </a:r>
            <a:r>
              <a:rPr lang="en-GB" b="0" i="0" baseline="30000" dirty="0">
                <a:solidFill>
                  <a:srgbClr val="4A4A4A"/>
                </a:solidFill>
                <a:effectLst/>
                <a:highlight>
                  <a:srgbClr val="FFFFFF"/>
                </a:highlight>
                <a:latin typeface="system-ui"/>
                <a:hlinkClick r:id="rId7" tooltip="See footnote g"/>
              </a:rPr>
              <a:t>g</a:t>
            </a:r>
            <a:r>
              <a:rPr lang="en-GB" b="0" i="0" baseline="30000" dirty="0">
                <a:solidFill>
                  <a:srgbClr val="000000"/>
                </a:solidFill>
                <a:effectLst/>
                <a:highlight>
                  <a:srgbClr val="FFFFFF"/>
                </a:highlight>
                <a:latin typeface="system-ui"/>
              </a:rPr>
              <a:t>]</a:t>
            </a:r>
            <a:r>
              <a:rPr lang="en-GB" b="0" i="0" dirty="0">
                <a:solidFill>
                  <a:srgbClr val="000000"/>
                </a:solidFill>
                <a:effectLst/>
                <a:highlight>
                  <a:srgbClr val="FFFFFF"/>
                </a:highlight>
                <a:latin typeface="system-ui"/>
              </a:rPr>
              <a:t> this stone that I have set up as a pillar will be God’s house, and of all that you give me I will give you a tenth.’</a:t>
            </a:r>
          </a:p>
          <a:p>
            <a:endParaRPr lang="en-GB" dirty="0"/>
          </a:p>
          <a:p>
            <a:endParaRPr lang="en-GB" dirty="0"/>
          </a:p>
          <a:p>
            <a:r>
              <a:rPr lang="en-GB" dirty="0"/>
              <a:t>Quite a mess, but god blessed him with a dream that was to change his perspective. How many things do we do in our lives because we don’t really believe that God is in this place?</a:t>
            </a:r>
          </a:p>
          <a:p>
            <a:r>
              <a:rPr lang="en-GB" dirty="0"/>
              <a:t>Chapel experience.</a:t>
            </a:r>
          </a:p>
        </p:txBody>
      </p:sp>
      <p:sp>
        <p:nvSpPr>
          <p:cNvPr id="4" name="Slide Number Placeholder 3"/>
          <p:cNvSpPr>
            <a:spLocks noGrp="1"/>
          </p:cNvSpPr>
          <p:nvPr>
            <p:ph type="sldNum" sz="quarter" idx="5"/>
          </p:nvPr>
        </p:nvSpPr>
        <p:spPr/>
        <p:txBody>
          <a:bodyPr/>
          <a:lstStyle/>
          <a:p>
            <a:fld id="{EB2321B6-8801-4C6B-AE47-175CF273AFA9}" type="slidenum">
              <a:rPr lang="en-GB" smtClean="0"/>
              <a:t>5</a:t>
            </a:fld>
            <a:endParaRPr lang="en-GB"/>
          </a:p>
        </p:txBody>
      </p:sp>
    </p:spTree>
    <p:extLst>
      <p:ext uri="{BB962C8B-B14F-4D97-AF65-F5344CB8AC3E}">
        <p14:creationId xmlns:p14="http://schemas.microsoft.com/office/powerpoint/2010/main" val="1818449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Communion service</a:t>
            </a:r>
          </a:p>
          <a:p>
            <a:endParaRPr lang="en-GB" dirty="0"/>
          </a:p>
          <a:p>
            <a:r>
              <a:rPr lang="en-GB" b="0" i="0" dirty="0">
                <a:solidFill>
                  <a:srgbClr val="333333"/>
                </a:solidFill>
                <a:effectLst/>
                <a:highlight>
                  <a:srgbClr val="FFFFFF"/>
                </a:highlight>
                <a:latin typeface="Open Sans" panose="020B0606030504020204" pitchFamily="34" charset="0"/>
              </a:rPr>
              <a:t>When you come to knowing God, the initiative lies on His side. If He does not show Himself, nothing you can do will enable you to find Him. And, in fact, He shows much more of Himself to some people than to others—not because He has favourites, but because it is impossible for Him to show Himself to a man whose whole mind and character are in the wrong condition. Just as sunlight, though it has no favourites, cannot be reflected in a dusty mirror as clearly as in a clean one.</a:t>
            </a:r>
            <a:endParaRPr lang="en-GB" dirty="0"/>
          </a:p>
        </p:txBody>
      </p:sp>
      <p:sp>
        <p:nvSpPr>
          <p:cNvPr id="4" name="Slide Number Placeholder 3"/>
          <p:cNvSpPr>
            <a:spLocks noGrp="1"/>
          </p:cNvSpPr>
          <p:nvPr>
            <p:ph type="sldNum" sz="quarter" idx="5"/>
          </p:nvPr>
        </p:nvSpPr>
        <p:spPr/>
        <p:txBody>
          <a:bodyPr/>
          <a:lstStyle/>
          <a:p>
            <a:fld id="{EB2321B6-8801-4C6B-AE47-175CF273AFA9}" type="slidenum">
              <a:rPr lang="en-GB" smtClean="0"/>
              <a:t>6</a:t>
            </a:fld>
            <a:endParaRPr lang="en-GB"/>
          </a:p>
        </p:txBody>
      </p:sp>
    </p:spTree>
    <p:extLst>
      <p:ext uri="{BB962C8B-B14F-4D97-AF65-F5344CB8AC3E}">
        <p14:creationId xmlns:p14="http://schemas.microsoft.com/office/powerpoint/2010/main" val="26634388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b="1" i="0" dirty="0">
                <a:solidFill>
                  <a:srgbClr val="000000"/>
                </a:solidFill>
                <a:effectLst/>
                <a:highlight>
                  <a:srgbClr val="FFFFFF"/>
                </a:highlight>
                <a:latin typeface="system-ui"/>
              </a:rPr>
              <a:t>Jacob wrestles with God</a:t>
            </a:r>
          </a:p>
          <a:p>
            <a:pPr algn="l"/>
            <a:r>
              <a:rPr lang="en-GB" b="1" i="0" baseline="30000" dirty="0">
                <a:solidFill>
                  <a:srgbClr val="000000"/>
                </a:solidFill>
                <a:effectLst/>
                <a:highlight>
                  <a:srgbClr val="FFFFFF"/>
                </a:highlight>
                <a:latin typeface="system-ui"/>
              </a:rPr>
              <a:t>22 </a:t>
            </a:r>
            <a:r>
              <a:rPr lang="en-GB" b="0" i="0" dirty="0">
                <a:solidFill>
                  <a:srgbClr val="000000"/>
                </a:solidFill>
                <a:effectLst/>
                <a:highlight>
                  <a:srgbClr val="FFFFFF"/>
                </a:highlight>
                <a:latin typeface="system-ui"/>
              </a:rPr>
              <a:t>That night Jacob got up and took his two wives, his two female servants and his eleven sons and crossed the ford of the Jabbok. </a:t>
            </a:r>
            <a:r>
              <a:rPr lang="en-GB" b="1" i="0" baseline="30000" dirty="0">
                <a:solidFill>
                  <a:srgbClr val="000000"/>
                </a:solidFill>
                <a:effectLst/>
                <a:highlight>
                  <a:srgbClr val="FFFFFF"/>
                </a:highlight>
                <a:latin typeface="system-ui"/>
              </a:rPr>
              <a:t>23 </a:t>
            </a:r>
            <a:r>
              <a:rPr lang="en-GB" b="0" i="0" dirty="0">
                <a:solidFill>
                  <a:srgbClr val="000000"/>
                </a:solidFill>
                <a:effectLst/>
                <a:highlight>
                  <a:srgbClr val="FFFFFF"/>
                </a:highlight>
                <a:latin typeface="system-ui"/>
              </a:rPr>
              <a:t>After he had sent them across the stream, he sent over all his possessions. </a:t>
            </a:r>
            <a:r>
              <a:rPr lang="en-GB" b="1" i="0" baseline="30000" dirty="0">
                <a:solidFill>
                  <a:srgbClr val="000000"/>
                </a:solidFill>
                <a:effectLst/>
                <a:highlight>
                  <a:srgbClr val="FFFFFF"/>
                </a:highlight>
                <a:latin typeface="system-ui"/>
              </a:rPr>
              <a:t>24 </a:t>
            </a:r>
            <a:r>
              <a:rPr lang="en-GB" b="0" i="0" dirty="0">
                <a:solidFill>
                  <a:srgbClr val="000000"/>
                </a:solidFill>
                <a:effectLst/>
                <a:highlight>
                  <a:srgbClr val="FFFFFF"/>
                </a:highlight>
                <a:latin typeface="system-ui"/>
              </a:rPr>
              <a:t>So Jacob was left alone, and a man wrestled with him till daybreak. </a:t>
            </a:r>
            <a:r>
              <a:rPr lang="en-GB" b="1" i="0" baseline="30000" dirty="0">
                <a:solidFill>
                  <a:srgbClr val="000000"/>
                </a:solidFill>
                <a:effectLst/>
                <a:highlight>
                  <a:srgbClr val="FFFFFF"/>
                </a:highlight>
                <a:latin typeface="system-ui"/>
              </a:rPr>
              <a:t>25 </a:t>
            </a:r>
            <a:r>
              <a:rPr lang="en-GB" b="0" i="0" dirty="0">
                <a:solidFill>
                  <a:srgbClr val="000000"/>
                </a:solidFill>
                <a:effectLst/>
                <a:highlight>
                  <a:srgbClr val="FFFFFF"/>
                </a:highlight>
                <a:latin typeface="system-ui"/>
              </a:rPr>
              <a:t>When the man saw that he could not overpower him, he touched the socket of Jacob’s hip so that his hip was wrenched as he wrestled with the man. </a:t>
            </a:r>
            <a:r>
              <a:rPr lang="en-GB" b="1" i="0" baseline="30000" dirty="0">
                <a:solidFill>
                  <a:srgbClr val="000000"/>
                </a:solidFill>
                <a:effectLst/>
                <a:highlight>
                  <a:srgbClr val="FFFFFF"/>
                </a:highlight>
                <a:latin typeface="system-ui"/>
              </a:rPr>
              <a:t>26 </a:t>
            </a:r>
            <a:r>
              <a:rPr lang="en-GB" b="0" i="0" dirty="0">
                <a:solidFill>
                  <a:srgbClr val="000000"/>
                </a:solidFill>
                <a:effectLst/>
                <a:highlight>
                  <a:srgbClr val="FFFFFF"/>
                </a:highlight>
                <a:latin typeface="system-ui"/>
              </a:rPr>
              <a:t>Then the man said, ‘Let me go, for it is daybreak.’</a:t>
            </a:r>
          </a:p>
          <a:p>
            <a:pPr algn="l"/>
            <a:r>
              <a:rPr lang="en-GB" b="0" i="0" dirty="0">
                <a:solidFill>
                  <a:srgbClr val="000000"/>
                </a:solidFill>
                <a:effectLst/>
                <a:highlight>
                  <a:srgbClr val="FFFFFF"/>
                </a:highlight>
                <a:latin typeface="system-ui"/>
              </a:rPr>
              <a:t>But Jacob replied, ‘I will not let you go unless you bless me.’</a:t>
            </a:r>
          </a:p>
          <a:p>
            <a:pPr algn="l"/>
            <a:r>
              <a:rPr lang="en-GB" b="1" i="0" baseline="30000" dirty="0">
                <a:solidFill>
                  <a:srgbClr val="000000"/>
                </a:solidFill>
                <a:effectLst/>
                <a:highlight>
                  <a:srgbClr val="FFFFFF"/>
                </a:highlight>
                <a:latin typeface="system-ui"/>
              </a:rPr>
              <a:t>27 </a:t>
            </a:r>
            <a:r>
              <a:rPr lang="en-GB" b="0" i="0" dirty="0">
                <a:solidFill>
                  <a:srgbClr val="000000"/>
                </a:solidFill>
                <a:effectLst/>
                <a:highlight>
                  <a:srgbClr val="FFFFFF"/>
                </a:highlight>
                <a:latin typeface="system-ui"/>
              </a:rPr>
              <a:t>The man asked him, ‘What is your name?’</a:t>
            </a:r>
          </a:p>
          <a:p>
            <a:pPr algn="l"/>
            <a:r>
              <a:rPr lang="en-GB" b="0" i="0" dirty="0">
                <a:solidFill>
                  <a:srgbClr val="000000"/>
                </a:solidFill>
                <a:effectLst/>
                <a:highlight>
                  <a:srgbClr val="FFFFFF"/>
                </a:highlight>
                <a:latin typeface="system-ui"/>
              </a:rPr>
              <a:t>‘Jacob,’ he answered.</a:t>
            </a:r>
          </a:p>
          <a:p>
            <a:pPr algn="l"/>
            <a:r>
              <a:rPr lang="en-GB" b="1" i="0" baseline="30000" dirty="0">
                <a:solidFill>
                  <a:srgbClr val="000000"/>
                </a:solidFill>
                <a:effectLst/>
                <a:highlight>
                  <a:srgbClr val="FFFFFF"/>
                </a:highlight>
                <a:latin typeface="system-ui"/>
              </a:rPr>
              <a:t>28 </a:t>
            </a:r>
            <a:r>
              <a:rPr lang="en-GB" b="0" i="0" dirty="0">
                <a:solidFill>
                  <a:srgbClr val="000000"/>
                </a:solidFill>
                <a:effectLst/>
                <a:highlight>
                  <a:srgbClr val="FFFFFF"/>
                </a:highlight>
                <a:latin typeface="system-ui"/>
              </a:rPr>
              <a:t>Then the man said, ‘Your name will no longer be Jacob, but Israel,</a:t>
            </a:r>
            <a:r>
              <a:rPr lang="en-GB" b="0" i="0" baseline="30000" dirty="0">
                <a:solidFill>
                  <a:srgbClr val="000000"/>
                </a:solidFill>
                <a:effectLst/>
                <a:highlight>
                  <a:srgbClr val="FFFFFF"/>
                </a:highlight>
                <a:latin typeface="system-ui"/>
              </a:rPr>
              <a:t>[</a:t>
            </a:r>
            <a:r>
              <a:rPr lang="en-GB" b="0" i="0" baseline="30000" dirty="0">
                <a:solidFill>
                  <a:srgbClr val="4A4A4A"/>
                </a:solidFill>
                <a:effectLst/>
                <a:highlight>
                  <a:srgbClr val="FFFFFF"/>
                </a:highlight>
                <a:latin typeface="system-ui"/>
                <a:hlinkClick r:id="rId3" tooltip="See footnote f"/>
              </a:rPr>
              <a:t>f</a:t>
            </a:r>
            <a:r>
              <a:rPr lang="en-GB" b="0" i="0" baseline="30000" dirty="0">
                <a:solidFill>
                  <a:srgbClr val="000000"/>
                </a:solidFill>
                <a:effectLst/>
                <a:highlight>
                  <a:srgbClr val="FFFFFF"/>
                </a:highlight>
                <a:latin typeface="system-ui"/>
              </a:rPr>
              <a:t>]</a:t>
            </a:r>
            <a:r>
              <a:rPr lang="en-GB" b="0" i="0" dirty="0">
                <a:solidFill>
                  <a:srgbClr val="000000"/>
                </a:solidFill>
                <a:effectLst/>
                <a:highlight>
                  <a:srgbClr val="FFFFFF"/>
                </a:highlight>
                <a:latin typeface="system-ui"/>
              </a:rPr>
              <a:t> because you have struggled with God and with humans and have overcome.’</a:t>
            </a:r>
          </a:p>
          <a:p>
            <a:pPr algn="l"/>
            <a:r>
              <a:rPr lang="en-GB" b="1" i="0" baseline="30000" dirty="0">
                <a:solidFill>
                  <a:srgbClr val="000000"/>
                </a:solidFill>
                <a:effectLst/>
                <a:highlight>
                  <a:srgbClr val="FFFFFF"/>
                </a:highlight>
                <a:latin typeface="system-ui"/>
              </a:rPr>
              <a:t>29 </a:t>
            </a:r>
            <a:r>
              <a:rPr lang="en-GB" b="0" i="0" dirty="0">
                <a:solidFill>
                  <a:srgbClr val="000000"/>
                </a:solidFill>
                <a:effectLst/>
                <a:highlight>
                  <a:srgbClr val="FFFFFF"/>
                </a:highlight>
                <a:latin typeface="system-ui"/>
              </a:rPr>
              <a:t>Jacob said, ‘Please tell me your name.’</a:t>
            </a:r>
          </a:p>
          <a:p>
            <a:pPr algn="l"/>
            <a:r>
              <a:rPr lang="en-GB" b="0" i="0" dirty="0">
                <a:solidFill>
                  <a:srgbClr val="000000"/>
                </a:solidFill>
                <a:effectLst/>
                <a:highlight>
                  <a:srgbClr val="FFFFFF"/>
                </a:highlight>
                <a:latin typeface="system-ui"/>
              </a:rPr>
              <a:t>But he replied, ‘Why do you ask my name?’ Then he blessed him there.</a:t>
            </a:r>
          </a:p>
          <a:p>
            <a:pPr algn="l"/>
            <a:r>
              <a:rPr lang="en-GB" b="1" i="0" baseline="30000" dirty="0">
                <a:solidFill>
                  <a:srgbClr val="000000"/>
                </a:solidFill>
                <a:effectLst/>
                <a:highlight>
                  <a:srgbClr val="FFFFFF"/>
                </a:highlight>
                <a:latin typeface="system-ui"/>
              </a:rPr>
              <a:t>30 </a:t>
            </a:r>
            <a:r>
              <a:rPr lang="en-GB" b="0" i="0" dirty="0">
                <a:solidFill>
                  <a:srgbClr val="000000"/>
                </a:solidFill>
                <a:effectLst/>
                <a:highlight>
                  <a:srgbClr val="FFFFFF"/>
                </a:highlight>
                <a:latin typeface="system-ui"/>
              </a:rPr>
              <a:t>So Jacob called the place Peniel,</a:t>
            </a:r>
            <a:r>
              <a:rPr lang="en-GB" b="0" i="0" baseline="30000" dirty="0">
                <a:solidFill>
                  <a:srgbClr val="000000"/>
                </a:solidFill>
                <a:effectLst/>
                <a:highlight>
                  <a:srgbClr val="FFFFFF"/>
                </a:highlight>
                <a:latin typeface="system-ui"/>
              </a:rPr>
              <a:t>[</a:t>
            </a:r>
            <a:r>
              <a:rPr lang="en-GB" b="0" i="0" baseline="30000" dirty="0">
                <a:solidFill>
                  <a:srgbClr val="4A4A4A"/>
                </a:solidFill>
                <a:effectLst/>
                <a:highlight>
                  <a:srgbClr val="FFFFFF"/>
                </a:highlight>
                <a:latin typeface="system-ui"/>
                <a:hlinkClick r:id="rId4" tooltip="See footnote g"/>
              </a:rPr>
              <a:t>g</a:t>
            </a:r>
            <a:r>
              <a:rPr lang="en-GB" b="0" i="0" baseline="30000" dirty="0">
                <a:solidFill>
                  <a:srgbClr val="000000"/>
                </a:solidFill>
                <a:effectLst/>
                <a:highlight>
                  <a:srgbClr val="FFFFFF"/>
                </a:highlight>
                <a:latin typeface="system-ui"/>
              </a:rPr>
              <a:t>]</a:t>
            </a:r>
            <a:r>
              <a:rPr lang="en-GB" b="0" i="0" dirty="0">
                <a:solidFill>
                  <a:srgbClr val="000000"/>
                </a:solidFill>
                <a:effectLst/>
                <a:highlight>
                  <a:srgbClr val="FFFFFF"/>
                </a:highlight>
                <a:latin typeface="system-ui"/>
              </a:rPr>
              <a:t> saying, ‘It is because I saw God face to face, and yet my life was spared.’</a:t>
            </a:r>
          </a:p>
          <a:p>
            <a:r>
              <a:rPr lang="en-GB" b="0" i="0" dirty="0">
                <a:solidFill>
                  <a:srgbClr val="4D5156"/>
                </a:solidFill>
                <a:effectLst/>
                <a:highlight>
                  <a:srgbClr val="FFFFFF"/>
                </a:highlight>
                <a:latin typeface="Google Sans"/>
              </a:rPr>
              <a:t>Jabbok means "</a:t>
            </a:r>
            <a:r>
              <a:rPr lang="en-GB" b="0" i="0" dirty="0">
                <a:solidFill>
                  <a:srgbClr val="040C28"/>
                </a:solidFill>
                <a:effectLst/>
                <a:highlight>
                  <a:srgbClr val="D3E3FD"/>
                </a:highlight>
                <a:latin typeface="Google Sans"/>
              </a:rPr>
              <a:t>a place of passing over</a:t>
            </a:r>
            <a:r>
              <a:rPr lang="en-GB" b="0" i="0" dirty="0">
                <a:solidFill>
                  <a:srgbClr val="4D5156"/>
                </a:solidFill>
                <a:effectLst/>
                <a:highlight>
                  <a:srgbClr val="FFFFFF"/>
                </a:highlight>
                <a:latin typeface="Google Sans"/>
              </a:rPr>
              <a:t>". It also stands for struggle; to empty and pour out. </a:t>
            </a:r>
          </a:p>
          <a:p>
            <a:endParaRPr lang="en-GB" b="0" i="0" dirty="0">
              <a:solidFill>
                <a:srgbClr val="4D5156"/>
              </a:solidFill>
              <a:effectLst/>
              <a:highlight>
                <a:srgbClr val="FFFFFF"/>
              </a:highlight>
              <a:latin typeface="Google Sans"/>
            </a:endParaRPr>
          </a:p>
          <a:p>
            <a:r>
              <a:rPr lang="en-GB" b="1" i="0" dirty="0">
                <a:solidFill>
                  <a:srgbClr val="4D5156"/>
                </a:solidFill>
                <a:effectLst/>
                <a:highlight>
                  <a:srgbClr val="FFFFFF"/>
                </a:highlight>
                <a:latin typeface="Google Sans"/>
              </a:rPr>
              <a:t>Story of the dustmen; the walk with colin</a:t>
            </a:r>
          </a:p>
          <a:p>
            <a:endParaRPr lang="en-GB" b="0" i="0" dirty="0">
              <a:solidFill>
                <a:srgbClr val="4D5156"/>
              </a:solidFill>
              <a:effectLst/>
              <a:highlight>
                <a:srgbClr val="FFFFFF"/>
              </a:highlight>
              <a:latin typeface="Google Sans"/>
            </a:endParaRPr>
          </a:p>
          <a:p>
            <a:r>
              <a:rPr lang="en-GB" b="0" i="0" dirty="0">
                <a:solidFill>
                  <a:srgbClr val="212529"/>
                </a:solidFill>
                <a:effectLst/>
                <a:highlight>
                  <a:srgbClr val="FFFFFF"/>
                </a:highlight>
                <a:latin typeface="Arial" panose="020B0604020202020204" pitchFamily="34" charset="0"/>
              </a:rPr>
              <a:t>The story of Jacob should encourage us to believe that God is </a:t>
            </a:r>
            <a:r>
              <a:rPr lang="en-GB" b="1" i="0" dirty="0">
                <a:solidFill>
                  <a:srgbClr val="212529"/>
                </a:solidFill>
                <a:effectLst/>
                <a:highlight>
                  <a:srgbClr val="FFFFFF"/>
                </a:highlight>
                <a:latin typeface="Arial" panose="020B0604020202020204" pitchFamily="34" charset="0"/>
              </a:rPr>
              <a:t>willing to get down into the dirt, into the mess of our lives </a:t>
            </a:r>
            <a:r>
              <a:rPr lang="en-GB" b="0" i="0" dirty="0">
                <a:solidFill>
                  <a:srgbClr val="212529"/>
                </a:solidFill>
                <a:effectLst/>
                <a:highlight>
                  <a:srgbClr val="FFFFFF"/>
                </a:highlight>
                <a:latin typeface="Arial" panose="020B0604020202020204" pitchFamily="34" charset="0"/>
              </a:rPr>
              <a:t>and into the nitty gritty of our daily reality, to hear out our pain, our struggles and our disappointments – why do we think we can hide these from God anyway? The story should also teach us, that it is in the place of struggle, of contention and of facing uncomfortable feelings and realities that God is able to touch us, transform us and bless us. </a:t>
            </a:r>
          </a:p>
          <a:p>
            <a:r>
              <a:rPr lang="en-GB" b="0" i="0" dirty="0">
                <a:solidFill>
                  <a:srgbClr val="212529"/>
                </a:solidFill>
                <a:effectLst/>
                <a:highlight>
                  <a:srgbClr val="FFFFFF"/>
                </a:highlight>
                <a:latin typeface="Arial" panose="020B0604020202020204" pitchFamily="34" charset="0"/>
              </a:rPr>
              <a:t>As we wrestle with God in the dark times and push through until daybreak we may discover a surprising outcome - our name has been changed and we have crossed over to somewhere new. It is true, we may walk differently afterwards, but we will walk closer to God, in greater intimacy and reliance on his goodness and love.</a:t>
            </a:r>
            <a:endParaRPr lang="en-GB" dirty="0"/>
          </a:p>
        </p:txBody>
      </p:sp>
      <p:sp>
        <p:nvSpPr>
          <p:cNvPr id="4" name="Slide Number Placeholder 3"/>
          <p:cNvSpPr>
            <a:spLocks noGrp="1"/>
          </p:cNvSpPr>
          <p:nvPr>
            <p:ph type="sldNum" sz="quarter" idx="5"/>
          </p:nvPr>
        </p:nvSpPr>
        <p:spPr/>
        <p:txBody>
          <a:bodyPr/>
          <a:lstStyle/>
          <a:p>
            <a:fld id="{EB2321B6-8801-4C6B-AE47-175CF273AFA9}" type="slidenum">
              <a:rPr lang="en-GB" smtClean="0"/>
              <a:t>7</a:t>
            </a:fld>
            <a:endParaRPr lang="en-GB"/>
          </a:p>
        </p:txBody>
      </p:sp>
    </p:spTree>
    <p:extLst>
      <p:ext uri="{BB962C8B-B14F-4D97-AF65-F5344CB8AC3E}">
        <p14:creationId xmlns:p14="http://schemas.microsoft.com/office/powerpoint/2010/main" val="2187476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B2321B6-8801-4C6B-AE47-175CF273AFA9}" type="slidenum">
              <a:rPr lang="en-GB" smtClean="0"/>
              <a:t>8</a:t>
            </a:fld>
            <a:endParaRPr lang="en-GB"/>
          </a:p>
        </p:txBody>
      </p:sp>
    </p:spTree>
    <p:extLst>
      <p:ext uri="{BB962C8B-B14F-4D97-AF65-F5344CB8AC3E}">
        <p14:creationId xmlns:p14="http://schemas.microsoft.com/office/powerpoint/2010/main" val="1651334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GB" b="0" i="0" dirty="0">
              <a:solidFill>
                <a:srgbClr val="000000"/>
              </a:solidFill>
              <a:effectLst/>
              <a:highlight>
                <a:srgbClr val="FFFFFF"/>
              </a:highlight>
              <a:latin typeface="system-ui"/>
            </a:endParaRPr>
          </a:p>
          <a:p>
            <a:pPr algn="l"/>
            <a:r>
              <a:rPr lang="en-GB" b="0" i="0" dirty="0">
                <a:solidFill>
                  <a:srgbClr val="0D2123"/>
                </a:solidFill>
                <a:effectLst/>
                <a:highlight>
                  <a:srgbClr val="FFFEF8"/>
                </a:highlight>
                <a:latin typeface="montserrat" panose="00000500000000000000" pitchFamily="2" charset="0"/>
              </a:rPr>
              <a:t>As the sun set, Jacob was fearful and apprehensive. As the sun rose, he was broken and blessed. </a:t>
            </a:r>
          </a:p>
          <a:p>
            <a:pPr algn="l"/>
            <a:r>
              <a:rPr lang="en-GB" b="0" i="0" dirty="0">
                <a:solidFill>
                  <a:srgbClr val="0D2123"/>
                </a:solidFill>
                <a:effectLst/>
                <a:highlight>
                  <a:srgbClr val="FFFEF8"/>
                </a:highlight>
                <a:latin typeface="montserrat" panose="00000500000000000000" pitchFamily="2" charset="0"/>
              </a:rPr>
              <a:t>Having confronted and confessed his own crookedness, he was now ready to cross the crooked Jabbok and enter the Land of Promise. </a:t>
            </a:r>
          </a:p>
          <a:p>
            <a:pPr algn="l"/>
            <a:r>
              <a:rPr lang="en-GB" b="0" i="0" dirty="0">
                <a:solidFill>
                  <a:srgbClr val="0D2123"/>
                </a:solidFill>
                <a:effectLst/>
                <a:highlight>
                  <a:srgbClr val="FFFEF8"/>
                </a:highlight>
                <a:latin typeface="montserrat" panose="00000500000000000000" pitchFamily="2" charset="0"/>
              </a:rPr>
              <a:t>He does so having received what he wanted and what he didn’t want. </a:t>
            </a:r>
          </a:p>
          <a:p>
            <a:pPr algn="l"/>
            <a:r>
              <a:rPr lang="en-GB" b="0" i="0" dirty="0">
                <a:solidFill>
                  <a:srgbClr val="0D2123"/>
                </a:solidFill>
                <a:effectLst/>
                <a:highlight>
                  <a:srgbClr val="FFFEF8"/>
                </a:highlight>
                <a:latin typeface="montserrat" panose="00000500000000000000" pitchFamily="2" charset="0"/>
              </a:rPr>
              <a:t>He wanted God’s blessing. But with the blessing came a limp, which characterized Jacob’s gait for the rest of his life. </a:t>
            </a:r>
          </a:p>
          <a:p>
            <a:pPr algn="l"/>
            <a:r>
              <a:rPr lang="en-GB" b="0" i="0" dirty="0">
                <a:solidFill>
                  <a:srgbClr val="0D2123"/>
                </a:solidFill>
                <a:effectLst/>
                <a:highlight>
                  <a:srgbClr val="FFFEF8"/>
                </a:highlight>
                <a:latin typeface="montserrat" panose="00000500000000000000" pitchFamily="2" charset="0"/>
              </a:rPr>
              <a:t>Jacob entered this midnight match physically whole, but spiritually lame. </a:t>
            </a:r>
          </a:p>
          <a:p>
            <a:pPr algn="l"/>
            <a:r>
              <a:rPr lang="en-GB" b="0" i="0" dirty="0">
                <a:solidFill>
                  <a:srgbClr val="0D2123"/>
                </a:solidFill>
                <a:effectLst/>
                <a:highlight>
                  <a:srgbClr val="FFFEF8"/>
                </a:highlight>
                <a:latin typeface="montserrat" panose="00000500000000000000" pitchFamily="2" charset="0"/>
              </a:rPr>
              <a:t>He now crosses the Jabbok physically lame, but spiritually whole.</a:t>
            </a:r>
            <a:endParaRPr lang="en-GB" b="0" i="0" dirty="0">
              <a:solidFill>
                <a:srgbClr val="000000"/>
              </a:solidFill>
              <a:effectLst/>
              <a:highlight>
                <a:srgbClr val="FFFFFF"/>
              </a:highlight>
              <a:latin typeface="system-ui"/>
            </a:endParaRPr>
          </a:p>
          <a:p>
            <a:endParaRPr lang="en-GB" dirty="0"/>
          </a:p>
        </p:txBody>
      </p:sp>
      <p:sp>
        <p:nvSpPr>
          <p:cNvPr id="4" name="Slide Number Placeholder 3"/>
          <p:cNvSpPr>
            <a:spLocks noGrp="1"/>
          </p:cNvSpPr>
          <p:nvPr>
            <p:ph type="sldNum" sz="quarter" idx="5"/>
          </p:nvPr>
        </p:nvSpPr>
        <p:spPr/>
        <p:txBody>
          <a:bodyPr/>
          <a:lstStyle/>
          <a:p>
            <a:fld id="{EB2321B6-8801-4C6B-AE47-175CF273AFA9}" type="slidenum">
              <a:rPr lang="en-GB" smtClean="0"/>
              <a:t>9</a:t>
            </a:fld>
            <a:endParaRPr lang="en-GB"/>
          </a:p>
        </p:txBody>
      </p:sp>
    </p:spTree>
    <p:extLst>
      <p:ext uri="{BB962C8B-B14F-4D97-AF65-F5344CB8AC3E}">
        <p14:creationId xmlns:p14="http://schemas.microsoft.com/office/powerpoint/2010/main" val="17664699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b="0" i="0" dirty="0">
                <a:solidFill>
                  <a:srgbClr val="000000"/>
                </a:solidFill>
                <a:effectLst/>
                <a:highlight>
                  <a:srgbClr val="FFFFFF"/>
                </a:highlight>
                <a:latin typeface="system-ui"/>
              </a:rPr>
              <a:t>And the word of the </a:t>
            </a:r>
            <a:r>
              <a:rPr lang="en-GB" b="0" i="0" cap="small" dirty="0">
                <a:solidFill>
                  <a:srgbClr val="000000"/>
                </a:solidFill>
                <a:effectLst/>
                <a:highlight>
                  <a:srgbClr val="FFFFFF"/>
                </a:highlight>
                <a:latin typeface="system-ui"/>
              </a:rPr>
              <a:t>Lord</a:t>
            </a:r>
            <a:r>
              <a:rPr lang="en-GB" b="0" i="0" dirty="0">
                <a:solidFill>
                  <a:srgbClr val="000000"/>
                </a:solidFill>
                <a:effectLst/>
                <a:highlight>
                  <a:srgbClr val="FFFFFF"/>
                </a:highlight>
                <a:latin typeface="system-ui"/>
              </a:rPr>
              <a:t> came to him: </a:t>
            </a:r>
            <a:r>
              <a:rPr lang="en-GB" b="1" i="0" dirty="0">
                <a:solidFill>
                  <a:srgbClr val="000000"/>
                </a:solidFill>
                <a:effectLst/>
                <a:highlight>
                  <a:srgbClr val="FFFFFF"/>
                </a:highlight>
                <a:latin typeface="system-ui"/>
              </a:rPr>
              <a:t>“What are you doing here, Elijah?”</a:t>
            </a:r>
          </a:p>
          <a:p>
            <a:pPr algn="l"/>
            <a:r>
              <a:rPr lang="en-GB" b="1" i="0" baseline="30000" dirty="0">
                <a:solidFill>
                  <a:srgbClr val="000000"/>
                </a:solidFill>
                <a:effectLst/>
                <a:highlight>
                  <a:srgbClr val="FFFFFF"/>
                </a:highlight>
                <a:latin typeface="system-ui"/>
              </a:rPr>
              <a:t>10 </a:t>
            </a:r>
            <a:r>
              <a:rPr lang="en-GB" b="0" i="0" dirty="0">
                <a:solidFill>
                  <a:srgbClr val="000000"/>
                </a:solidFill>
                <a:effectLst/>
                <a:highlight>
                  <a:srgbClr val="FFFFFF"/>
                </a:highlight>
                <a:latin typeface="system-ui"/>
              </a:rPr>
              <a:t>He replied, “I have been very zealous for the </a:t>
            </a:r>
            <a:r>
              <a:rPr lang="en-GB" b="0" i="0" cap="small" dirty="0">
                <a:solidFill>
                  <a:srgbClr val="000000"/>
                </a:solidFill>
                <a:effectLst/>
                <a:highlight>
                  <a:srgbClr val="FFFFFF"/>
                </a:highlight>
                <a:latin typeface="system-ui"/>
              </a:rPr>
              <a:t>Lord</a:t>
            </a:r>
            <a:r>
              <a:rPr lang="en-GB" b="0" i="0" dirty="0">
                <a:solidFill>
                  <a:srgbClr val="000000"/>
                </a:solidFill>
                <a:effectLst/>
                <a:highlight>
                  <a:srgbClr val="FFFFFF"/>
                </a:highlight>
                <a:latin typeface="system-ui"/>
              </a:rPr>
              <a:t> God Almighty. The Israelites have rejected your covenant, torn down your altars, and put your prophets to death with the sword. I am the only one left, and now they are trying to kill me too.”</a:t>
            </a:r>
          </a:p>
          <a:p>
            <a:pPr algn="l"/>
            <a:r>
              <a:rPr lang="en-GB" b="1" i="0" baseline="30000" dirty="0">
                <a:solidFill>
                  <a:srgbClr val="000000"/>
                </a:solidFill>
                <a:effectLst/>
                <a:highlight>
                  <a:srgbClr val="FFFFFF"/>
                </a:highlight>
                <a:latin typeface="system-ui"/>
              </a:rPr>
              <a:t>11 </a:t>
            </a:r>
            <a:r>
              <a:rPr lang="en-GB" b="0" i="0" dirty="0">
                <a:solidFill>
                  <a:srgbClr val="000000"/>
                </a:solidFill>
                <a:effectLst/>
                <a:highlight>
                  <a:srgbClr val="FFFFFF"/>
                </a:highlight>
                <a:latin typeface="system-ui"/>
              </a:rPr>
              <a:t>The </a:t>
            </a:r>
            <a:r>
              <a:rPr lang="en-GB" b="0" i="0" cap="small" dirty="0">
                <a:solidFill>
                  <a:srgbClr val="000000"/>
                </a:solidFill>
                <a:effectLst/>
                <a:highlight>
                  <a:srgbClr val="FFFFFF"/>
                </a:highlight>
                <a:latin typeface="system-ui"/>
              </a:rPr>
              <a:t>Lord</a:t>
            </a:r>
            <a:r>
              <a:rPr lang="en-GB" b="0" i="0" dirty="0">
                <a:solidFill>
                  <a:srgbClr val="000000"/>
                </a:solidFill>
                <a:effectLst/>
                <a:highlight>
                  <a:srgbClr val="FFFFFF"/>
                </a:highlight>
                <a:latin typeface="system-ui"/>
              </a:rPr>
              <a:t> said, “Go out and stand on the mountain in the presence of the </a:t>
            </a:r>
            <a:r>
              <a:rPr lang="en-GB" b="0" i="0" cap="small" dirty="0">
                <a:solidFill>
                  <a:srgbClr val="000000"/>
                </a:solidFill>
                <a:effectLst/>
                <a:highlight>
                  <a:srgbClr val="FFFFFF"/>
                </a:highlight>
                <a:latin typeface="system-ui"/>
              </a:rPr>
              <a:t>Lord</a:t>
            </a:r>
            <a:r>
              <a:rPr lang="en-GB" b="0" i="0" dirty="0">
                <a:solidFill>
                  <a:srgbClr val="000000"/>
                </a:solidFill>
                <a:effectLst/>
                <a:highlight>
                  <a:srgbClr val="FFFFFF"/>
                </a:highlight>
                <a:latin typeface="system-ui"/>
              </a:rPr>
              <a:t>, for the </a:t>
            </a:r>
            <a:r>
              <a:rPr lang="en-GB" b="0" i="0" cap="small" dirty="0">
                <a:solidFill>
                  <a:srgbClr val="000000"/>
                </a:solidFill>
                <a:effectLst/>
                <a:highlight>
                  <a:srgbClr val="FFFFFF"/>
                </a:highlight>
                <a:latin typeface="system-ui"/>
              </a:rPr>
              <a:t>Lord</a:t>
            </a:r>
            <a:r>
              <a:rPr lang="en-GB" b="0" i="0" dirty="0">
                <a:solidFill>
                  <a:srgbClr val="000000"/>
                </a:solidFill>
                <a:effectLst/>
                <a:highlight>
                  <a:srgbClr val="FFFFFF"/>
                </a:highlight>
                <a:latin typeface="system-ui"/>
              </a:rPr>
              <a:t> is about to pass by.”</a:t>
            </a:r>
          </a:p>
          <a:p>
            <a:pPr algn="l"/>
            <a:r>
              <a:rPr lang="en-GB" b="0" i="0" dirty="0">
                <a:solidFill>
                  <a:srgbClr val="000000"/>
                </a:solidFill>
                <a:effectLst/>
                <a:highlight>
                  <a:srgbClr val="FFFFFF"/>
                </a:highlight>
                <a:latin typeface="system-ui"/>
              </a:rPr>
              <a:t>Then a great and powerful wind tore the mountains apart and shattered the rocks before the </a:t>
            </a:r>
            <a:r>
              <a:rPr lang="en-GB" b="0" i="0" cap="small" dirty="0">
                <a:solidFill>
                  <a:srgbClr val="000000"/>
                </a:solidFill>
                <a:effectLst/>
                <a:highlight>
                  <a:srgbClr val="FFFFFF"/>
                </a:highlight>
                <a:latin typeface="system-ui"/>
              </a:rPr>
              <a:t>Lord</a:t>
            </a:r>
            <a:r>
              <a:rPr lang="en-GB" b="0" i="0" dirty="0">
                <a:solidFill>
                  <a:srgbClr val="000000"/>
                </a:solidFill>
                <a:effectLst/>
                <a:highlight>
                  <a:srgbClr val="FFFFFF"/>
                </a:highlight>
                <a:latin typeface="system-ui"/>
              </a:rPr>
              <a:t>, but the </a:t>
            </a:r>
            <a:r>
              <a:rPr lang="en-GB" b="0" i="0" cap="small" dirty="0">
                <a:solidFill>
                  <a:srgbClr val="000000"/>
                </a:solidFill>
                <a:effectLst/>
                <a:highlight>
                  <a:srgbClr val="FFFFFF"/>
                </a:highlight>
                <a:latin typeface="system-ui"/>
              </a:rPr>
              <a:t>Lord</a:t>
            </a:r>
            <a:r>
              <a:rPr lang="en-GB" b="0" i="0" dirty="0">
                <a:solidFill>
                  <a:srgbClr val="000000"/>
                </a:solidFill>
                <a:effectLst/>
                <a:highlight>
                  <a:srgbClr val="FFFFFF"/>
                </a:highlight>
                <a:latin typeface="system-ui"/>
              </a:rPr>
              <a:t> was not in the wind. After the wind there was an earthquake, but the </a:t>
            </a:r>
            <a:r>
              <a:rPr lang="en-GB" b="0" i="0" cap="small" dirty="0">
                <a:solidFill>
                  <a:srgbClr val="000000"/>
                </a:solidFill>
                <a:effectLst/>
                <a:highlight>
                  <a:srgbClr val="FFFFFF"/>
                </a:highlight>
                <a:latin typeface="system-ui"/>
              </a:rPr>
              <a:t>Lord</a:t>
            </a:r>
            <a:r>
              <a:rPr lang="en-GB" b="0" i="0" dirty="0">
                <a:solidFill>
                  <a:srgbClr val="000000"/>
                </a:solidFill>
                <a:effectLst/>
                <a:highlight>
                  <a:srgbClr val="FFFFFF"/>
                </a:highlight>
                <a:latin typeface="system-ui"/>
              </a:rPr>
              <a:t> was not in the earthquake. </a:t>
            </a:r>
            <a:r>
              <a:rPr lang="en-GB" b="1" i="0" baseline="30000" dirty="0">
                <a:solidFill>
                  <a:srgbClr val="000000"/>
                </a:solidFill>
                <a:effectLst/>
                <a:highlight>
                  <a:srgbClr val="FFFFFF"/>
                </a:highlight>
                <a:latin typeface="system-ui"/>
              </a:rPr>
              <a:t>12 </a:t>
            </a:r>
            <a:r>
              <a:rPr lang="en-GB" b="0" i="0" dirty="0">
                <a:solidFill>
                  <a:srgbClr val="000000"/>
                </a:solidFill>
                <a:effectLst/>
                <a:highlight>
                  <a:srgbClr val="FFFFFF"/>
                </a:highlight>
                <a:latin typeface="system-ui"/>
              </a:rPr>
              <a:t>After the earthquake came a fire, but the </a:t>
            </a:r>
            <a:r>
              <a:rPr lang="en-GB" b="0" i="0" cap="small" dirty="0">
                <a:solidFill>
                  <a:srgbClr val="000000"/>
                </a:solidFill>
                <a:effectLst/>
                <a:highlight>
                  <a:srgbClr val="FFFFFF"/>
                </a:highlight>
                <a:latin typeface="system-ui"/>
              </a:rPr>
              <a:t>Lord</a:t>
            </a:r>
            <a:r>
              <a:rPr lang="en-GB" b="0" i="0" dirty="0">
                <a:solidFill>
                  <a:srgbClr val="000000"/>
                </a:solidFill>
                <a:effectLst/>
                <a:highlight>
                  <a:srgbClr val="FFFFFF"/>
                </a:highlight>
                <a:latin typeface="system-ui"/>
              </a:rPr>
              <a:t> was not in the fire. And after the fire came a gentle whisper. </a:t>
            </a:r>
            <a:r>
              <a:rPr lang="en-GB" b="1" i="0" baseline="30000" dirty="0">
                <a:solidFill>
                  <a:srgbClr val="000000"/>
                </a:solidFill>
                <a:effectLst/>
                <a:highlight>
                  <a:srgbClr val="FFFFFF"/>
                </a:highlight>
                <a:latin typeface="system-ui"/>
              </a:rPr>
              <a:t>13 </a:t>
            </a:r>
            <a:r>
              <a:rPr lang="en-GB" b="0" i="0" dirty="0">
                <a:solidFill>
                  <a:srgbClr val="000000"/>
                </a:solidFill>
                <a:effectLst/>
                <a:highlight>
                  <a:srgbClr val="FFFFFF"/>
                </a:highlight>
                <a:latin typeface="system-ui"/>
              </a:rPr>
              <a:t>When Elijah heard it, he pulled his cloak over his face and went out and stood at the mouth of the cave.</a:t>
            </a:r>
          </a:p>
          <a:p>
            <a:pPr algn="l"/>
            <a:r>
              <a:rPr lang="en-GB" b="0" i="0" dirty="0">
                <a:solidFill>
                  <a:srgbClr val="000000"/>
                </a:solidFill>
                <a:effectLst/>
                <a:highlight>
                  <a:srgbClr val="FFFFFF"/>
                </a:highlight>
                <a:latin typeface="system-ui"/>
              </a:rPr>
              <a:t>Then a voice said to him, “What are you doing here, Elijah?”</a:t>
            </a:r>
          </a:p>
          <a:p>
            <a:r>
              <a:rPr lang="en-GB" dirty="0"/>
              <a:t>NOT IN THE MANNER, </a:t>
            </a:r>
          </a:p>
          <a:p>
            <a:r>
              <a:rPr lang="en-GB" dirty="0"/>
              <a:t>NOT IN THE TIME, </a:t>
            </a:r>
          </a:p>
          <a:p>
            <a:r>
              <a:rPr lang="en-GB" dirty="0"/>
              <a:t>NOT WITH THE ANSWER THAT WE WANT</a:t>
            </a:r>
          </a:p>
          <a:p>
            <a:r>
              <a:rPr lang="en-GB" dirty="0"/>
              <a:t>BUT WE KNOW IT IS HIM</a:t>
            </a:r>
          </a:p>
          <a:p>
            <a:r>
              <a:rPr lang="en-GB" dirty="0"/>
              <a:t>AND WE ARE CHANGED AS A RESULT</a:t>
            </a:r>
          </a:p>
        </p:txBody>
      </p:sp>
      <p:sp>
        <p:nvSpPr>
          <p:cNvPr id="4" name="Slide Number Placeholder 3"/>
          <p:cNvSpPr>
            <a:spLocks noGrp="1"/>
          </p:cNvSpPr>
          <p:nvPr>
            <p:ph type="sldNum" sz="quarter" idx="5"/>
          </p:nvPr>
        </p:nvSpPr>
        <p:spPr/>
        <p:txBody>
          <a:bodyPr/>
          <a:lstStyle/>
          <a:p>
            <a:fld id="{EB2321B6-8801-4C6B-AE47-175CF273AFA9}" type="slidenum">
              <a:rPr lang="en-GB" smtClean="0"/>
              <a:t>10</a:t>
            </a:fld>
            <a:endParaRPr lang="en-GB"/>
          </a:p>
        </p:txBody>
      </p:sp>
    </p:spTree>
    <p:extLst>
      <p:ext uri="{BB962C8B-B14F-4D97-AF65-F5344CB8AC3E}">
        <p14:creationId xmlns:p14="http://schemas.microsoft.com/office/powerpoint/2010/main" val="20591604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38238" y="325438"/>
            <a:ext cx="4232275" cy="2381250"/>
          </a:xfrm>
        </p:spPr>
      </p:sp>
      <p:sp>
        <p:nvSpPr>
          <p:cNvPr id="3" name="Notes Placeholder 2"/>
          <p:cNvSpPr>
            <a:spLocks noGrp="1"/>
          </p:cNvSpPr>
          <p:nvPr>
            <p:ph type="body" idx="1"/>
          </p:nvPr>
        </p:nvSpPr>
        <p:spPr/>
        <p:txBody>
          <a:bodyPr/>
          <a:lstStyle/>
          <a:p>
            <a:r>
              <a:rPr lang="en-GB" sz="1100" b="1" dirty="0"/>
              <a:t>More recently assembly experience</a:t>
            </a:r>
          </a:p>
          <a:p>
            <a:endParaRPr lang="en-GB" sz="1100" b="1" dirty="0"/>
          </a:p>
          <a:p>
            <a:r>
              <a:rPr lang="en-GB" sz="1100" b="1" dirty="0"/>
              <a:t>Might not be convenient or </a:t>
            </a:r>
          </a:p>
          <a:p>
            <a:endParaRPr lang="en-GB" sz="1100" dirty="0"/>
          </a:p>
          <a:p>
            <a:pPr algn="l" fontAlgn="base"/>
            <a:r>
              <a:rPr lang="en-GB" sz="1100" b="0" i="0" dirty="0">
                <a:solidFill>
                  <a:srgbClr val="303030"/>
                </a:solidFill>
                <a:effectLst/>
                <a:highlight>
                  <a:srgbClr val="FFFFFF"/>
                </a:highlight>
                <a:latin typeface="Poppins" panose="00000500000000000000" pitchFamily="2" charset="0"/>
              </a:rPr>
              <a:t>“Sometimes we experience a terrible dryness in our spiritual lives. We feel no desire to pray, don’t experience God’s presence, get bored with worship services, and even think that everything we ever believed about God, Jesus, and the Holy Spirit is little more than a childhood fairy tale.</a:t>
            </a:r>
          </a:p>
          <a:p>
            <a:pPr algn="l" fontAlgn="base"/>
            <a:r>
              <a:rPr lang="en-GB" sz="1100" b="0" i="0" dirty="0">
                <a:solidFill>
                  <a:srgbClr val="303030"/>
                </a:solidFill>
                <a:effectLst/>
                <a:highlight>
                  <a:srgbClr val="FFFFFF"/>
                </a:highlight>
                <a:latin typeface="Poppins" panose="00000500000000000000" pitchFamily="2" charset="0"/>
              </a:rPr>
              <a:t>Then it is important to realize that most of these feelings and thoughts are just feelings and thoughts, and that the Spirit of God dwells beyond our feelings and thoughts. It is a great grace to be able to experience God’s presence in our feelings and thoughts, but when we don’t, it does not mean that God is absent. It often means that God is calling us to a greater faithfulness. It is precisely </a:t>
            </a:r>
            <a:r>
              <a:rPr lang="en-GB" sz="1100" b="1" i="0" dirty="0">
                <a:solidFill>
                  <a:srgbClr val="303030"/>
                </a:solidFill>
                <a:effectLst/>
                <a:highlight>
                  <a:srgbClr val="FFFFFF"/>
                </a:highlight>
                <a:latin typeface="inherit"/>
              </a:rPr>
              <a:t>in times of spiritual dryness that we must hold on to our spiritual discipline so that we can grow into new intimacy with God.</a:t>
            </a:r>
            <a:r>
              <a:rPr lang="en-GB" sz="1100" b="0" i="0" dirty="0">
                <a:solidFill>
                  <a:srgbClr val="303030"/>
                </a:solidFill>
                <a:effectLst/>
                <a:highlight>
                  <a:srgbClr val="FFFFFF"/>
                </a:highlight>
                <a:latin typeface="Poppins" panose="00000500000000000000" pitchFamily="2" charset="0"/>
              </a:rPr>
              <a:t>” </a:t>
            </a:r>
            <a:r>
              <a:rPr lang="en-GB" sz="1100" b="0" i="1" dirty="0">
                <a:solidFill>
                  <a:srgbClr val="303030"/>
                </a:solidFill>
                <a:effectLst/>
                <a:highlight>
                  <a:srgbClr val="FFFFFF"/>
                </a:highlight>
                <a:latin typeface="inherit"/>
              </a:rPr>
              <a:t>(emphasis added)</a:t>
            </a:r>
            <a:endParaRPr lang="en-GB" sz="1100" b="0" i="0" dirty="0">
              <a:solidFill>
                <a:srgbClr val="303030"/>
              </a:solidFill>
              <a:effectLst/>
              <a:highlight>
                <a:srgbClr val="FFFFFF"/>
              </a:highlight>
              <a:latin typeface="Poppins" panose="00000500000000000000" pitchFamily="2" charset="0"/>
            </a:endParaRPr>
          </a:p>
          <a:p>
            <a:pPr algn="r" fontAlgn="base"/>
            <a:r>
              <a:rPr lang="en-GB" sz="1100" b="0" i="0" dirty="0">
                <a:solidFill>
                  <a:srgbClr val="303030"/>
                </a:solidFill>
                <a:effectLst/>
                <a:highlight>
                  <a:srgbClr val="FFFFFF"/>
                </a:highlight>
                <a:latin typeface="Poppins" panose="00000500000000000000" pitchFamily="2" charset="0"/>
              </a:rPr>
              <a:t>(from </a:t>
            </a:r>
            <a:r>
              <a:rPr lang="en-GB" sz="1100" b="0" i="0" u="none" strike="noStrike" dirty="0">
                <a:solidFill>
                  <a:srgbClr val="1279BE"/>
                </a:solidFill>
                <a:effectLst/>
                <a:highlight>
                  <a:srgbClr val="FFFFFF"/>
                </a:highlight>
                <a:latin typeface="inherit"/>
                <a:hlinkClick r:id="rId3"/>
              </a:rPr>
              <a:t>Bread for the Journey: A Daybook of Wisdom and Faith</a:t>
            </a:r>
            <a:r>
              <a:rPr lang="en-GB" sz="1100" b="0" i="0" dirty="0">
                <a:solidFill>
                  <a:srgbClr val="303030"/>
                </a:solidFill>
                <a:effectLst/>
                <a:highlight>
                  <a:srgbClr val="FFFFFF"/>
                </a:highlight>
                <a:latin typeface="Poppins" panose="00000500000000000000" pitchFamily="2" charset="0"/>
              </a:rPr>
              <a:t> and</a:t>
            </a:r>
            <a:br>
              <a:rPr lang="en-GB" sz="1100" b="0" i="0" dirty="0">
                <a:solidFill>
                  <a:srgbClr val="303030"/>
                </a:solidFill>
                <a:effectLst/>
                <a:highlight>
                  <a:srgbClr val="FFFFFF"/>
                </a:highlight>
                <a:latin typeface="Poppins" panose="00000500000000000000" pitchFamily="2" charset="0"/>
              </a:rPr>
            </a:br>
            <a:r>
              <a:rPr lang="en-GB" sz="1100" b="0" i="0" u="none" strike="noStrike" dirty="0">
                <a:solidFill>
                  <a:srgbClr val="1279BE"/>
                </a:solidFill>
                <a:effectLst/>
                <a:highlight>
                  <a:srgbClr val="FFFFFF"/>
                </a:highlight>
                <a:latin typeface="inherit"/>
                <a:hlinkClick r:id="rId4"/>
              </a:rPr>
              <a:t>The Only Necessary Thing: Living a Prayerful Life</a:t>
            </a:r>
            <a:r>
              <a:rPr lang="en-GB" sz="1100" b="0" i="0" dirty="0">
                <a:solidFill>
                  <a:srgbClr val="303030"/>
                </a:solidFill>
                <a:effectLst/>
                <a:highlight>
                  <a:srgbClr val="FFFFFF"/>
                </a:highlight>
                <a:latin typeface="Poppins" panose="00000500000000000000" pitchFamily="2" charset="0"/>
              </a:rPr>
              <a:t> both by Henri Nouwen)</a:t>
            </a:r>
          </a:p>
          <a:p>
            <a:pPr algn="l" fontAlgn="base"/>
            <a:r>
              <a:rPr lang="en-GB" sz="1100" b="1" i="0" dirty="0">
                <a:solidFill>
                  <a:srgbClr val="303030"/>
                </a:solidFill>
                <a:effectLst/>
                <a:highlight>
                  <a:srgbClr val="FFFFFF"/>
                </a:highlight>
                <a:latin typeface="inherit"/>
              </a:rPr>
              <a:t>my Prayer:</a:t>
            </a:r>
            <a:br>
              <a:rPr lang="en-GB" sz="1100" b="0" i="0" dirty="0">
                <a:solidFill>
                  <a:srgbClr val="303030"/>
                </a:solidFill>
                <a:effectLst/>
                <a:highlight>
                  <a:srgbClr val="FFFFFF"/>
                </a:highlight>
                <a:latin typeface="Poppins" panose="00000500000000000000" pitchFamily="2" charset="0"/>
              </a:rPr>
            </a:br>
            <a:r>
              <a:rPr lang="en-GB" sz="1100" b="0" i="0" dirty="0">
                <a:solidFill>
                  <a:srgbClr val="303030"/>
                </a:solidFill>
                <a:effectLst/>
                <a:highlight>
                  <a:srgbClr val="FFFFFF"/>
                </a:highlight>
                <a:latin typeface="Poppins" panose="00000500000000000000" pitchFamily="2" charset="0"/>
              </a:rPr>
              <a:t>Lord, I’m going to keep listening for your voice even when I think I can’t hear you.</a:t>
            </a:r>
            <a:br>
              <a:rPr lang="en-GB" sz="1100" b="0" i="0" dirty="0">
                <a:solidFill>
                  <a:srgbClr val="303030"/>
                </a:solidFill>
                <a:effectLst/>
                <a:highlight>
                  <a:srgbClr val="FFFFFF"/>
                </a:highlight>
                <a:latin typeface="Poppins" panose="00000500000000000000" pitchFamily="2" charset="0"/>
              </a:rPr>
            </a:br>
            <a:r>
              <a:rPr lang="en-GB" sz="1100" b="0" i="0" dirty="0">
                <a:solidFill>
                  <a:srgbClr val="303030"/>
                </a:solidFill>
                <a:effectLst/>
                <a:highlight>
                  <a:srgbClr val="FFFFFF"/>
                </a:highlight>
                <a:latin typeface="Poppins" panose="00000500000000000000" pitchFamily="2" charset="0"/>
              </a:rPr>
              <a:t>I’m going to keep looking for you even when I think I can’t find you.</a:t>
            </a:r>
            <a:br>
              <a:rPr lang="en-GB" sz="1100" b="0" i="0" dirty="0">
                <a:solidFill>
                  <a:srgbClr val="303030"/>
                </a:solidFill>
                <a:effectLst/>
                <a:highlight>
                  <a:srgbClr val="FFFFFF"/>
                </a:highlight>
                <a:latin typeface="Poppins" panose="00000500000000000000" pitchFamily="2" charset="0"/>
              </a:rPr>
            </a:br>
            <a:r>
              <a:rPr lang="en-GB" sz="1100" b="0" i="0" dirty="0">
                <a:solidFill>
                  <a:srgbClr val="303030"/>
                </a:solidFill>
                <a:effectLst/>
                <a:highlight>
                  <a:srgbClr val="FFFFFF"/>
                </a:highlight>
                <a:latin typeface="Poppins" panose="00000500000000000000" pitchFamily="2" charset="0"/>
              </a:rPr>
              <a:t>I’m going to keep talking to you even when I think I’m not making sense.</a:t>
            </a:r>
            <a:br>
              <a:rPr lang="en-GB" sz="1100" b="0" i="0" dirty="0">
                <a:solidFill>
                  <a:srgbClr val="303030"/>
                </a:solidFill>
                <a:effectLst/>
                <a:highlight>
                  <a:srgbClr val="FFFFFF"/>
                </a:highlight>
                <a:latin typeface="Poppins" panose="00000500000000000000" pitchFamily="2" charset="0"/>
              </a:rPr>
            </a:br>
            <a:r>
              <a:rPr lang="en-GB" sz="1100" b="0" i="0" dirty="0">
                <a:solidFill>
                  <a:srgbClr val="303030"/>
                </a:solidFill>
                <a:effectLst/>
                <a:highlight>
                  <a:srgbClr val="FFFFFF"/>
                </a:highlight>
                <a:latin typeface="Poppins" panose="00000500000000000000" pitchFamily="2" charset="0"/>
              </a:rPr>
              <a:t>I’m going to keep reading your word even when I think I don’t understand it.</a:t>
            </a:r>
            <a:br>
              <a:rPr lang="en-GB" sz="1100" b="0" i="0" dirty="0">
                <a:solidFill>
                  <a:srgbClr val="303030"/>
                </a:solidFill>
                <a:effectLst/>
                <a:highlight>
                  <a:srgbClr val="FFFFFF"/>
                </a:highlight>
                <a:latin typeface="Poppins" panose="00000500000000000000" pitchFamily="2" charset="0"/>
              </a:rPr>
            </a:br>
            <a:r>
              <a:rPr lang="en-GB" sz="1100" b="0" i="0" dirty="0">
                <a:solidFill>
                  <a:srgbClr val="303030"/>
                </a:solidFill>
                <a:effectLst/>
                <a:highlight>
                  <a:srgbClr val="FFFFFF"/>
                </a:highlight>
                <a:latin typeface="Poppins" panose="00000500000000000000" pitchFamily="2" charset="0"/>
              </a:rPr>
              <a:t>I’m going to keep serving you even when I’m not sure I’m doing any good at all.</a:t>
            </a:r>
            <a:br>
              <a:rPr lang="en-GB" sz="1100" b="0" i="0" dirty="0">
                <a:solidFill>
                  <a:srgbClr val="303030"/>
                </a:solidFill>
                <a:effectLst/>
                <a:highlight>
                  <a:srgbClr val="FFFFFF"/>
                </a:highlight>
                <a:latin typeface="Poppins" panose="00000500000000000000" pitchFamily="2" charset="0"/>
              </a:rPr>
            </a:br>
            <a:r>
              <a:rPr lang="en-GB" sz="1100" b="0" i="0" dirty="0">
                <a:solidFill>
                  <a:srgbClr val="303030"/>
                </a:solidFill>
                <a:effectLst/>
                <a:highlight>
                  <a:srgbClr val="FFFFFF"/>
                </a:highlight>
                <a:latin typeface="Poppins" panose="00000500000000000000" pitchFamily="2" charset="0"/>
              </a:rPr>
              <a:t>I’m going to keep singing to you, knowing you can hear both my words and my heart.</a:t>
            </a:r>
          </a:p>
          <a:p>
            <a:pPr algn="l" fontAlgn="base"/>
            <a:r>
              <a:rPr lang="en-GB" sz="1100" b="0" i="0" dirty="0">
                <a:solidFill>
                  <a:srgbClr val="303030"/>
                </a:solidFill>
                <a:effectLst/>
                <a:highlight>
                  <a:srgbClr val="FFFFFF"/>
                </a:highlight>
                <a:latin typeface="Poppins" panose="00000500000000000000" pitchFamily="2" charset="0"/>
              </a:rPr>
              <a:t>Lord, I know these thoughts and feelings are lies. I’m so thankful that my faith isn’t grounded in them because they are temporary. </a:t>
            </a:r>
          </a:p>
          <a:p>
            <a:pPr algn="l" fontAlgn="base"/>
            <a:r>
              <a:rPr lang="en-GB" sz="1100" b="0" i="0" dirty="0">
                <a:solidFill>
                  <a:srgbClr val="303030"/>
                </a:solidFill>
                <a:effectLst/>
                <a:highlight>
                  <a:srgbClr val="FFFFFF"/>
                </a:highlight>
                <a:latin typeface="Poppins" panose="00000500000000000000" pitchFamily="2" charset="0"/>
              </a:rPr>
              <a:t>You are eternal. And you are here with me, whether I can sense your presence or not. </a:t>
            </a:r>
          </a:p>
          <a:p>
            <a:pPr algn="l" fontAlgn="base"/>
            <a:r>
              <a:rPr lang="en-GB" sz="1100" b="0" i="0" dirty="0">
                <a:solidFill>
                  <a:srgbClr val="303030"/>
                </a:solidFill>
                <a:effectLst/>
                <a:highlight>
                  <a:srgbClr val="FFFFFF"/>
                </a:highlight>
                <a:latin typeface="Poppins" panose="00000500000000000000" pitchFamily="2" charset="0"/>
              </a:rPr>
              <a:t>Thank you for that knowledge, it’s my rock.</a:t>
            </a:r>
          </a:p>
          <a:p>
            <a:endParaRPr lang="en-GB" dirty="0"/>
          </a:p>
        </p:txBody>
      </p:sp>
      <p:sp>
        <p:nvSpPr>
          <p:cNvPr id="4" name="Slide Number Placeholder 3"/>
          <p:cNvSpPr>
            <a:spLocks noGrp="1"/>
          </p:cNvSpPr>
          <p:nvPr>
            <p:ph type="sldNum" sz="quarter" idx="5"/>
          </p:nvPr>
        </p:nvSpPr>
        <p:spPr/>
        <p:txBody>
          <a:bodyPr/>
          <a:lstStyle/>
          <a:p>
            <a:fld id="{EB2321B6-8801-4C6B-AE47-175CF273AFA9}" type="slidenum">
              <a:rPr lang="en-GB" smtClean="0"/>
              <a:t>11</a:t>
            </a:fld>
            <a:endParaRPr lang="en-GB"/>
          </a:p>
        </p:txBody>
      </p:sp>
    </p:spTree>
    <p:extLst>
      <p:ext uri="{BB962C8B-B14F-4D97-AF65-F5344CB8AC3E}">
        <p14:creationId xmlns:p14="http://schemas.microsoft.com/office/powerpoint/2010/main" val="13028355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1E3C06-B380-35BF-7307-3C3C72CCAEE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46A3BD6E-317F-4E67-6972-8B0E1F14256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5B662F53-8920-78B2-5D99-E1B0F63C65B8}"/>
              </a:ext>
            </a:extLst>
          </p:cNvPr>
          <p:cNvSpPr>
            <a:spLocks noGrp="1"/>
          </p:cNvSpPr>
          <p:nvPr>
            <p:ph type="dt" sz="half" idx="10"/>
          </p:nvPr>
        </p:nvSpPr>
        <p:spPr/>
        <p:txBody>
          <a:bodyPr/>
          <a:lstStyle/>
          <a:p>
            <a:fld id="{74222F76-5132-4F0B-BD5C-BEBACB4AFCB2}" type="datetimeFigureOut">
              <a:rPr lang="en-GB" smtClean="0"/>
              <a:t>03/06/2024</a:t>
            </a:fld>
            <a:endParaRPr lang="en-GB"/>
          </a:p>
        </p:txBody>
      </p:sp>
      <p:sp>
        <p:nvSpPr>
          <p:cNvPr id="5" name="Footer Placeholder 4">
            <a:extLst>
              <a:ext uri="{FF2B5EF4-FFF2-40B4-BE49-F238E27FC236}">
                <a16:creationId xmlns:a16="http://schemas.microsoft.com/office/drawing/2014/main" id="{107A7E08-3DE3-6BBF-7F2B-11626F891D8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86A7ABA-235D-A3AF-BB96-F931A7DF5758}"/>
              </a:ext>
            </a:extLst>
          </p:cNvPr>
          <p:cNvSpPr>
            <a:spLocks noGrp="1"/>
          </p:cNvSpPr>
          <p:nvPr>
            <p:ph type="sldNum" sz="quarter" idx="12"/>
          </p:nvPr>
        </p:nvSpPr>
        <p:spPr/>
        <p:txBody>
          <a:bodyPr/>
          <a:lstStyle/>
          <a:p>
            <a:fld id="{24BDF22F-9AB7-4336-81B4-66D8FC1617ED}" type="slidenum">
              <a:rPr lang="en-GB" smtClean="0"/>
              <a:t>‹#›</a:t>
            </a:fld>
            <a:endParaRPr lang="en-GB"/>
          </a:p>
        </p:txBody>
      </p:sp>
    </p:spTree>
    <p:extLst>
      <p:ext uri="{BB962C8B-B14F-4D97-AF65-F5344CB8AC3E}">
        <p14:creationId xmlns:p14="http://schemas.microsoft.com/office/powerpoint/2010/main" val="40800420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D4CA6A-8D95-F5AE-90F0-A2AFC40B867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1C7C358-D106-C857-83EA-6849A6667B8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352C9BB-AC1B-5A92-71F7-E82D4DB1AAAB}"/>
              </a:ext>
            </a:extLst>
          </p:cNvPr>
          <p:cNvSpPr>
            <a:spLocks noGrp="1"/>
          </p:cNvSpPr>
          <p:nvPr>
            <p:ph type="dt" sz="half" idx="10"/>
          </p:nvPr>
        </p:nvSpPr>
        <p:spPr/>
        <p:txBody>
          <a:bodyPr/>
          <a:lstStyle/>
          <a:p>
            <a:fld id="{74222F76-5132-4F0B-BD5C-BEBACB4AFCB2}" type="datetimeFigureOut">
              <a:rPr lang="en-GB" smtClean="0"/>
              <a:t>03/06/2024</a:t>
            </a:fld>
            <a:endParaRPr lang="en-GB"/>
          </a:p>
        </p:txBody>
      </p:sp>
      <p:sp>
        <p:nvSpPr>
          <p:cNvPr id="5" name="Footer Placeholder 4">
            <a:extLst>
              <a:ext uri="{FF2B5EF4-FFF2-40B4-BE49-F238E27FC236}">
                <a16:creationId xmlns:a16="http://schemas.microsoft.com/office/drawing/2014/main" id="{0238FB3D-099B-165B-4E7D-AF55E6DA2E1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40903F5-84B9-15DE-7B02-75D5FC16C156}"/>
              </a:ext>
            </a:extLst>
          </p:cNvPr>
          <p:cNvSpPr>
            <a:spLocks noGrp="1"/>
          </p:cNvSpPr>
          <p:nvPr>
            <p:ph type="sldNum" sz="quarter" idx="12"/>
          </p:nvPr>
        </p:nvSpPr>
        <p:spPr/>
        <p:txBody>
          <a:bodyPr/>
          <a:lstStyle/>
          <a:p>
            <a:fld id="{24BDF22F-9AB7-4336-81B4-66D8FC1617ED}" type="slidenum">
              <a:rPr lang="en-GB" smtClean="0"/>
              <a:t>‹#›</a:t>
            </a:fld>
            <a:endParaRPr lang="en-GB"/>
          </a:p>
        </p:txBody>
      </p:sp>
    </p:spTree>
    <p:extLst>
      <p:ext uri="{BB962C8B-B14F-4D97-AF65-F5344CB8AC3E}">
        <p14:creationId xmlns:p14="http://schemas.microsoft.com/office/powerpoint/2010/main" val="4199578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A9CEB0-9265-B6D7-9A29-22C62591824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6326F214-E75B-1364-DB4A-6DB44238CCB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8F182C9-9709-2AE9-4A68-845B60D3132B}"/>
              </a:ext>
            </a:extLst>
          </p:cNvPr>
          <p:cNvSpPr>
            <a:spLocks noGrp="1"/>
          </p:cNvSpPr>
          <p:nvPr>
            <p:ph type="dt" sz="half" idx="10"/>
          </p:nvPr>
        </p:nvSpPr>
        <p:spPr/>
        <p:txBody>
          <a:bodyPr/>
          <a:lstStyle/>
          <a:p>
            <a:fld id="{74222F76-5132-4F0B-BD5C-BEBACB4AFCB2}" type="datetimeFigureOut">
              <a:rPr lang="en-GB" smtClean="0"/>
              <a:t>03/06/2024</a:t>
            </a:fld>
            <a:endParaRPr lang="en-GB"/>
          </a:p>
        </p:txBody>
      </p:sp>
      <p:sp>
        <p:nvSpPr>
          <p:cNvPr id="5" name="Footer Placeholder 4">
            <a:extLst>
              <a:ext uri="{FF2B5EF4-FFF2-40B4-BE49-F238E27FC236}">
                <a16:creationId xmlns:a16="http://schemas.microsoft.com/office/drawing/2014/main" id="{26FB828E-3E61-B98F-3768-9298B4A6560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89E5098-B9ED-AD4D-DBC2-0E952A3EAA09}"/>
              </a:ext>
            </a:extLst>
          </p:cNvPr>
          <p:cNvSpPr>
            <a:spLocks noGrp="1"/>
          </p:cNvSpPr>
          <p:nvPr>
            <p:ph type="sldNum" sz="quarter" idx="12"/>
          </p:nvPr>
        </p:nvSpPr>
        <p:spPr/>
        <p:txBody>
          <a:bodyPr/>
          <a:lstStyle/>
          <a:p>
            <a:fld id="{24BDF22F-9AB7-4336-81B4-66D8FC1617ED}" type="slidenum">
              <a:rPr lang="en-GB" smtClean="0"/>
              <a:t>‹#›</a:t>
            </a:fld>
            <a:endParaRPr lang="en-GB"/>
          </a:p>
        </p:txBody>
      </p:sp>
    </p:spTree>
    <p:extLst>
      <p:ext uri="{BB962C8B-B14F-4D97-AF65-F5344CB8AC3E}">
        <p14:creationId xmlns:p14="http://schemas.microsoft.com/office/powerpoint/2010/main" val="5113893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C3C049-AF4B-26E6-CF9A-2664691BEEA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7685D52-8137-6348-AF62-53E22B19433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297534D7-E70C-7DC5-75D9-10330437CFF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B8433503-CF97-AFD6-150C-6547D1B927B1}"/>
              </a:ext>
            </a:extLst>
          </p:cNvPr>
          <p:cNvSpPr>
            <a:spLocks noGrp="1"/>
          </p:cNvSpPr>
          <p:nvPr>
            <p:ph type="dt" sz="half" idx="10"/>
          </p:nvPr>
        </p:nvSpPr>
        <p:spPr/>
        <p:txBody>
          <a:bodyPr/>
          <a:lstStyle/>
          <a:p>
            <a:fld id="{74222F76-5132-4F0B-BD5C-BEBACB4AFCB2}" type="datetimeFigureOut">
              <a:rPr lang="en-GB" smtClean="0"/>
              <a:t>03/06/2024</a:t>
            </a:fld>
            <a:endParaRPr lang="en-GB"/>
          </a:p>
        </p:txBody>
      </p:sp>
      <p:sp>
        <p:nvSpPr>
          <p:cNvPr id="6" name="Footer Placeholder 5">
            <a:extLst>
              <a:ext uri="{FF2B5EF4-FFF2-40B4-BE49-F238E27FC236}">
                <a16:creationId xmlns:a16="http://schemas.microsoft.com/office/drawing/2014/main" id="{3527B75F-9719-171A-7A8E-F491874CD38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304E408-7844-FCBC-5F69-F1B008A5CBCB}"/>
              </a:ext>
            </a:extLst>
          </p:cNvPr>
          <p:cNvSpPr>
            <a:spLocks noGrp="1"/>
          </p:cNvSpPr>
          <p:nvPr>
            <p:ph type="sldNum" sz="quarter" idx="12"/>
          </p:nvPr>
        </p:nvSpPr>
        <p:spPr/>
        <p:txBody>
          <a:bodyPr/>
          <a:lstStyle/>
          <a:p>
            <a:fld id="{24BDF22F-9AB7-4336-81B4-66D8FC1617ED}" type="slidenum">
              <a:rPr lang="en-GB" smtClean="0"/>
              <a:t>‹#›</a:t>
            </a:fld>
            <a:endParaRPr lang="en-GB"/>
          </a:p>
        </p:txBody>
      </p:sp>
    </p:spTree>
    <p:extLst>
      <p:ext uri="{BB962C8B-B14F-4D97-AF65-F5344CB8AC3E}">
        <p14:creationId xmlns:p14="http://schemas.microsoft.com/office/powerpoint/2010/main" val="1504158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8572E4-C39C-5ECE-D1F9-2C92758CBC83}"/>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6FEA16C-A505-4108-8B26-934B5DC6B8E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EBA414A-A80A-E4F3-929E-A60E4A4BF9C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0DC66BA5-F21A-50F1-EF9C-AC9A5564BB2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B9B4C9E-0BAD-AA01-46FE-BDF68956982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21977C3A-A1AE-9DD7-DB0D-57AA14D2608D}"/>
              </a:ext>
            </a:extLst>
          </p:cNvPr>
          <p:cNvSpPr>
            <a:spLocks noGrp="1"/>
          </p:cNvSpPr>
          <p:nvPr>
            <p:ph type="dt" sz="half" idx="10"/>
          </p:nvPr>
        </p:nvSpPr>
        <p:spPr/>
        <p:txBody>
          <a:bodyPr/>
          <a:lstStyle/>
          <a:p>
            <a:fld id="{74222F76-5132-4F0B-BD5C-BEBACB4AFCB2}" type="datetimeFigureOut">
              <a:rPr lang="en-GB" smtClean="0"/>
              <a:t>03/06/2024</a:t>
            </a:fld>
            <a:endParaRPr lang="en-GB"/>
          </a:p>
        </p:txBody>
      </p:sp>
      <p:sp>
        <p:nvSpPr>
          <p:cNvPr id="8" name="Footer Placeholder 7">
            <a:extLst>
              <a:ext uri="{FF2B5EF4-FFF2-40B4-BE49-F238E27FC236}">
                <a16:creationId xmlns:a16="http://schemas.microsoft.com/office/drawing/2014/main" id="{5D640C12-BB75-4E21-E270-788BA493D15A}"/>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BDC29070-20EC-49ED-C787-3DD71F3B1C74}"/>
              </a:ext>
            </a:extLst>
          </p:cNvPr>
          <p:cNvSpPr>
            <a:spLocks noGrp="1"/>
          </p:cNvSpPr>
          <p:nvPr>
            <p:ph type="sldNum" sz="quarter" idx="12"/>
          </p:nvPr>
        </p:nvSpPr>
        <p:spPr/>
        <p:txBody>
          <a:bodyPr/>
          <a:lstStyle/>
          <a:p>
            <a:fld id="{24BDF22F-9AB7-4336-81B4-66D8FC1617ED}" type="slidenum">
              <a:rPr lang="en-GB" smtClean="0"/>
              <a:t>‹#›</a:t>
            </a:fld>
            <a:endParaRPr lang="en-GB"/>
          </a:p>
        </p:txBody>
      </p:sp>
    </p:spTree>
    <p:extLst>
      <p:ext uri="{BB962C8B-B14F-4D97-AF65-F5344CB8AC3E}">
        <p14:creationId xmlns:p14="http://schemas.microsoft.com/office/powerpoint/2010/main" val="33191217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7B807D-1EC6-8994-17E8-CD3C0F780E11}"/>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0DF6827E-2C70-B3E7-419C-9B646FF67A60}"/>
              </a:ext>
            </a:extLst>
          </p:cNvPr>
          <p:cNvSpPr>
            <a:spLocks noGrp="1"/>
          </p:cNvSpPr>
          <p:nvPr>
            <p:ph type="dt" sz="half" idx="10"/>
          </p:nvPr>
        </p:nvSpPr>
        <p:spPr/>
        <p:txBody>
          <a:bodyPr/>
          <a:lstStyle/>
          <a:p>
            <a:fld id="{74222F76-5132-4F0B-BD5C-BEBACB4AFCB2}" type="datetimeFigureOut">
              <a:rPr lang="en-GB" smtClean="0"/>
              <a:t>03/06/2024</a:t>
            </a:fld>
            <a:endParaRPr lang="en-GB"/>
          </a:p>
        </p:txBody>
      </p:sp>
      <p:sp>
        <p:nvSpPr>
          <p:cNvPr id="4" name="Footer Placeholder 3">
            <a:extLst>
              <a:ext uri="{FF2B5EF4-FFF2-40B4-BE49-F238E27FC236}">
                <a16:creationId xmlns:a16="http://schemas.microsoft.com/office/drawing/2014/main" id="{BCC1AEB2-52E5-0FFC-8B04-2579B85B2DD0}"/>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95F31862-221A-A602-6D47-1BE7DC68F184}"/>
              </a:ext>
            </a:extLst>
          </p:cNvPr>
          <p:cNvSpPr>
            <a:spLocks noGrp="1"/>
          </p:cNvSpPr>
          <p:nvPr>
            <p:ph type="sldNum" sz="quarter" idx="12"/>
          </p:nvPr>
        </p:nvSpPr>
        <p:spPr/>
        <p:txBody>
          <a:bodyPr/>
          <a:lstStyle/>
          <a:p>
            <a:fld id="{24BDF22F-9AB7-4336-81B4-66D8FC1617ED}" type="slidenum">
              <a:rPr lang="en-GB" smtClean="0"/>
              <a:t>‹#›</a:t>
            </a:fld>
            <a:endParaRPr lang="en-GB"/>
          </a:p>
        </p:txBody>
      </p:sp>
    </p:spTree>
    <p:extLst>
      <p:ext uri="{BB962C8B-B14F-4D97-AF65-F5344CB8AC3E}">
        <p14:creationId xmlns:p14="http://schemas.microsoft.com/office/powerpoint/2010/main" val="11041888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60C98E4-80E4-0152-DFAA-37FD1761939E}"/>
              </a:ext>
            </a:extLst>
          </p:cNvPr>
          <p:cNvSpPr>
            <a:spLocks noGrp="1"/>
          </p:cNvSpPr>
          <p:nvPr>
            <p:ph type="dt" sz="half" idx="10"/>
          </p:nvPr>
        </p:nvSpPr>
        <p:spPr/>
        <p:txBody>
          <a:bodyPr/>
          <a:lstStyle/>
          <a:p>
            <a:fld id="{74222F76-5132-4F0B-BD5C-BEBACB4AFCB2}" type="datetimeFigureOut">
              <a:rPr lang="en-GB" smtClean="0"/>
              <a:t>03/06/2024</a:t>
            </a:fld>
            <a:endParaRPr lang="en-GB"/>
          </a:p>
        </p:txBody>
      </p:sp>
      <p:sp>
        <p:nvSpPr>
          <p:cNvPr id="3" name="Footer Placeholder 2">
            <a:extLst>
              <a:ext uri="{FF2B5EF4-FFF2-40B4-BE49-F238E27FC236}">
                <a16:creationId xmlns:a16="http://schemas.microsoft.com/office/drawing/2014/main" id="{97190558-E64E-18F9-1787-F505F2804CCB}"/>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6CC76F33-0167-F335-C049-98E9823F1CD8}"/>
              </a:ext>
            </a:extLst>
          </p:cNvPr>
          <p:cNvSpPr>
            <a:spLocks noGrp="1"/>
          </p:cNvSpPr>
          <p:nvPr>
            <p:ph type="sldNum" sz="quarter" idx="12"/>
          </p:nvPr>
        </p:nvSpPr>
        <p:spPr/>
        <p:txBody>
          <a:bodyPr/>
          <a:lstStyle/>
          <a:p>
            <a:fld id="{24BDF22F-9AB7-4336-81B4-66D8FC1617ED}" type="slidenum">
              <a:rPr lang="en-GB" smtClean="0"/>
              <a:t>‹#›</a:t>
            </a:fld>
            <a:endParaRPr lang="en-GB"/>
          </a:p>
        </p:txBody>
      </p:sp>
    </p:spTree>
    <p:extLst>
      <p:ext uri="{BB962C8B-B14F-4D97-AF65-F5344CB8AC3E}">
        <p14:creationId xmlns:p14="http://schemas.microsoft.com/office/powerpoint/2010/main" val="34728505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D9F33E-3C58-2934-6BB3-C7D7677A448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FFAB7CBB-BF7D-06C9-6E9C-639C646AE73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7719A2BF-CAEE-6858-6ABC-818CC8A6BBC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6BA45BB-776B-54F0-2605-89D24BB828F4}"/>
              </a:ext>
            </a:extLst>
          </p:cNvPr>
          <p:cNvSpPr>
            <a:spLocks noGrp="1"/>
          </p:cNvSpPr>
          <p:nvPr>
            <p:ph type="dt" sz="half" idx="10"/>
          </p:nvPr>
        </p:nvSpPr>
        <p:spPr/>
        <p:txBody>
          <a:bodyPr/>
          <a:lstStyle/>
          <a:p>
            <a:fld id="{74222F76-5132-4F0B-BD5C-BEBACB4AFCB2}" type="datetimeFigureOut">
              <a:rPr lang="en-GB" smtClean="0"/>
              <a:t>03/06/2024</a:t>
            </a:fld>
            <a:endParaRPr lang="en-GB"/>
          </a:p>
        </p:txBody>
      </p:sp>
      <p:sp>
        <p:nvSpPr>
          <p:cNvPr id="6" name="Footer Placeholder 5">
            <a:extLst>
              <a:ext uri="{FF2B5EF4-FFF2-40B4-BE49-F238E27FC236}">
                <a16:creationId xmlns:a16="http://schemas.microsoft.com/office/drawing/2014/main" id="{54FD5061-DA75-627A-3A12-D516BA77630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C842152-0E86-E840-37E1-159E837FC8E8}"/>
              </a:ext>
            </a:extLst>
          </p:cNvPr>
          <p:cNvSpPr>
            <a:spLocks noGrp="1"/>
          </p:cNvSpPr>
          <p:nvPr>
            <p:ph type="sldNum" sz="quarter" idx="12"/>
          </p:nvPr>
        </p:nvSpPr>
        <p:spPr/>
        <p:txBody>
          <a:bodyPr/>
          <a:lstStyle/>
          <a:p>
            <a:fld id="{24BDF22F-9AB7-4336-81B4-66D8FC1617ED}" type="slidenum">
              <a:rPr lang="en-GB" smtClean="0"/>
              <a:t>‹#›</a:t>
            </a:fld>
            <a:endParaRPr lang="en-GB"/>
          </a:p>
        </p:txBody>
      </p:sp>
    </p:spTree>
    <p:extLst>
      <p:ext uri="{BB962C8B-B14F-4D97-AF65-F5344CB8AC3E}">
        <p14:creationId xmlns:p14="http://schemas.microsoft.com/office/powerpoint/2010/main" val="40130280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3414A8-B8A7-7753-810F-2124FA9449D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69119886-F3AE-B320-C0ED-DCCBA1AE5B4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D809B3FE-BB35-E7CD-E8C8-8625D6714CE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CA10BC0-5ECA-96F2-9BD8-2EBA6D95B886}"/>
              </a:ext>
            </a:extLst>
          </p:cNvPr>
          <p:cNvSpPr>
            <a:spLocks noGrp="1"/>
          </p:cNvSpPr>
          <p:nvPr>
            <p:ph type="dt" sz="half" idx="10"/>
          </p:nvPr>
        </p:nvSpPr>
        <p:spPr/>
        <p:txBody>
          <a:bodyPr/>
          <a:lstStyle/>
          <a:p>
            <a:fld id="{74222F76-5132-4F0B-BD5C-BEBACB4AFCB2}" type="datetimeFigureOut">
              <a:rPr lang="en-GB" smtClean="0"/>
              <a:t>03/06/2024</a:t>
            </a:fld>
            <a:endParaRPr lang="en-GB"/>
          </a:p>
        </p:txBody>
      </p:sp>
      <p:sp>
        <p:nvSpPr>
          <p:cNvPr id="6" name="Footer Placeholder 5">
            <a:extLst>
              <a:ext uri="{FF2B5EF4-FFF2-40B4-BE49-F238E27FC236}">
                <a16:creationId xmlns:a16="http://schemas.microsoft.com/office/drawing/2014/main" id="{02D34B87-5016-284E-EED7-C6530762DF0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2F96D2C-5C41-66EF-DA39-4BF79E33EC71}"/>
              </a:ext>
            </a:extLst>
          </p:cNvPr>
          <p:cNvSpPr>
            <a:spLocks noGrp="1"/>
          </p:cNvSpPr>
          <p:nvPr>
            <p:ph type="sldNum" sz="quarter" idx="12"/>
          </p:nvPr>
        </p:nvSpPr>
        <p:spPr/>
        <p:txBody>
          <a:bodyPr/>
          <a:lstStyle/>
          <a:p>
            <a:fld id="{24BDF22F-9AB7-4336-81B4-66D8FC1617ED}" type="slidenum">
              <a:rPr lang="en-GB" smtClean="0"/>
              <a:t>‹#›</a:t>
            </a:fld>
            <a:endParaRPr lang="en-GB"/>
          </a:p>
        </p:txBody>
      </p:sp>
    </p:spTree>
    <p:extLst>
      <p:ext uri="{BB962C8B-B14F-4D97-AF65-F5344CB8AC3E}">
        <p14:creationId xmlns:p14="http://schemas.microsoft.com/office/powerpoint/2010/main" val="12046589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DEB2A4-4C68-5E15-59B2-B6C8CE5C6FA8}"/>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3144EC3-B31D-9147-D176-9B9D7A61AE1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F431630-7CB4-E42E-26FD-E273F1718C8C}"/>
              </a:ext>
            </a:extLst>
          </p:cNvPr>
          <p:cNvSpPr>
            <a:spLocks noGrp="1"/>
          </p:cNvSpPr>
          <p:nvPr>
            <p:ph type="dt" sz="half" idx="10"/>
          </p:nvPr>
        </p:nvSpPr>
        <p:spPr/>
        <p:txBody>
          <a:bodyPr/>
          <a:lstStyle/>
          <a:p>
            <a:fld id="{74222F76-5132-4F0B-BD5C-BEBACB4AFCB2}" type="datetimeFigureOut">
              <a:rPr lang="en-GB" smtClean="0"/>
              <a:t>03/06/2024</a:t>
            </a:fld>
            <a:endParaRPr lang="en-GB"/>
          </a:p>
        </p:txBody>
      </p:sp>
      <p:sp>
        <p:nvSpPr>
          <p:cNvPr id="5" name="Footer Placeholder 4">
            <a:extLst>
              <a:ext uri="{FF2B5EF4-FFF2-40B4-BE49-F238E27FC236}">
                <a16:creationId xmlns:a16="http://schemas.microsoft.com/office/drawing/2014/main" id="{757D2536-C218-7CFC-69E8-A933ABE772D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82DDEAA-C5CD-A31F-3177-BC74BFC17753}"/>
              </a:ext>
            </a:extLst>
          </p:cNvPr>
          <p:cNvSpPr>
            <a:spLocks noGrp="1"/>
          </p:cNvSpPr>
          <p:nvPr>
            <p:ph type="sldNum" sz="quarter" idx="12"/>
          </p:nvPr>
        </p:nvSpPr>
        <p:spPr/>
        <p:txBody>
          <a:bodyPr/>
          <a:lstStyle/>
          <a:p>
            <a:fld id="{24BDF22F-9AB7-4336-81B4-66D8FC1617ED}" type="slidenum">
              <a:rPr lang="en-GB" smtClean="0"/>
              <a:t>‹#›</a:t>
            </a:fld>
            <a:endParaRPr lang="en-GB"/>
          </a:p>
        </p:txBody>
      </p:sp>
    </p:spTree>
    <p:extLst>
      <p:ext uri="{BB962C8B-B14F-4D97-AF65-F5344CB8AC3E}">
        <p14:creationId xmlns:p14="http://schemas.microsoft.com/office/powerpoint/2010/main" val="41845049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9B2F001-CD41-4023-6B40-3225B7EE139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191D00F-32EA-B6AD-377D-8EFAF6293A8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0733581-289D-F62E-F5D7-A81FF9B81895}"/>
              </a:ext>
            </a:extLst>
          </p:cNvPr>
          <p:cNvSpPr>
            <a:spLocks noGrp="1"/>
          </p:cNvSpPr>
          <p:nvPr>
            <p:ph type="dt" sz="half" idx="10"/>
          </p:nvPr>
        </p:nvSpPr>
        <p:spPr/>
        <p:txBody>
          <a:bodyPr/>
          <a:lstStyle/>
          <a:p>
            <a:fld id="{74222F76-5132-4F0B-BD5C-BEBACB4AFCB2}" type="datetimeFigureOut">
              <a:rPr lang="en-GB" smtClean="0"/>
              <a:t>03/06/2024</a:t>
            </a:fld>
            <a:endParaRPr lang="en-GB"/>
          </a:p>
        </p:txBody>
      </p:sp>
      <p:sp>
        <p:nvSpPr>
          <p:cNvPr id="5" name="Footer Placeholder 4">
            <a:extLst>
              <a:ext uri="{FF2B5EF4-FFF2-40B4-BE49-F238E27FC236}">
                <a16:creationId xmlns:a16="http://schemas.microsoft.com/office/drawing/2014/main" id="{29CF66EC-4E4A-0231-792D-454D7AA9946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FB6552D-3929-C569-0D96-7A08C3CDBE74}"/>
              </a:ext>
            </a:extLst>
          </p:cNvPr>
          <p:cNvSpPr>
            <a:spLocks noGrp="1"/>
          </p:cNvSpPr>
          <p:nvPr>
            <p:ph type="sldNum" sz="quarter" idx="12"/>
          </p:nvPr>
        </p:nvSpPr>
        <p:spPr/>
        <p:txBody>
          <a:bodyPr/>
          <a:lstStyle/>
          <a:p>
            <a:fld id="{24BDF22F-9AB7-4336-81B4-66D8FC1617ED}" type="slidenum">
              <a:rPr lang="en-GB" smtClean="0"/>
              <a:t>‹#›</a:t>
            </a:fld>
            <a:endParaRPr lang="en-GB"/>
          </a:p>
        </p:txBody>
      </p:sp>
    </p:spTree>
    <p:extLst>
      <p:ext uri="{BB962C8B-B14F-4D97-AF65-F5344CB8AC3E}">
        <p14:creationId xmlns:p14="http://schemas.microsoft.com/office/powerpoint/2010/main" val="23455412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3914338-DE93-7121-A2D4-B67E3D871D5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A80B521-7CDF-CD15-F758-B1C378C100F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247913D-15D7-FCF2-E5CD-3A6A8B4FA9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4222F76-5132-4F0B-BD5C-BEBACB4AFCB2}" type="datetimeFigureOut">
              <a:rPr lang="en-GB" smtClean="0"/>
              <a:t>03/06/2024</a:t>
            </a:fld>
            <a:endParaRPr lang="en-GB"/>
          </a:p>
        </p:txBody>
      </p:sp>
      <p:sp>
        <p:nvSpPr>
          <p:cNvPr id="5" name="Footer Placeholder 4">
            <a:extLst>
              <a:ext uri="{FF2B5EF4-FFF2-40B4-BE49-F238E27FC236}">
                <a16:creationId xmlns:a16="http://schemas.microsoft.com/office/drawing/2014/main" id="{FD612608-5A32-ABA4-560B-872D7B725D3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D6FEB085-C400-07F8-11BE-089976FE759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4BDF22F-9AB7-4336-81B4-66D8FC1617ED}" type="slidenum">
              <a:rPr lang="en-GB" smtClean="0"/>
              <a:t>‹#›</a:t>
            </a:fld>
            <a:endParaRPr lang="en-GB"/>
          </a:p>
        </p:txBody>
      </p:sp>
    </p:spTree>
    <p:extLst>
      <p:ext uri="{BB962C8B-B14F-4D97-AF65-F5344CB8AC3E}">
        <p14:creationId xmlns:p14="http://schemas.microsoft.com/office/powerpoint/2010/main" val="3657912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43CAA20-3569-4189-9E48-239A229A8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C2474A2-6730-BE58-2BC6-28DB72290B54}"/>
              </a:ext>
            </a:extLst>
          </p:cNvPr>
          <p:cNvSpPr>
            <a:spLocks noGrp="1"/>
          </p:cNvSpPr>
          <p:nvPr>
            <p:ph type="ctrTitle"/>
          </p:nvPr>
        </p:nvSpPr>
        <p:spPr>
          <a:xfrm>
            <a:off x="838200" y="451381"/>
            <a:ext cx="10512552" cy="4066540"/>
          </a:xfrm>
        </p:spPr>
        <p:txBody>
          <a:bodyPr anchor="b">
            <a:normAutofit/>
          </a:bodyPr>
          <a:lstStyle/>
          <a:p>
            <a:pPr algn="l"/>
            <a:r>
              <a:rPr lang="en-GB" sz="6600"/>
              <a:t>Recognising His presence</a:t>
            </a:r>
          </a:p>
        </p:txBody>
      </p:sp>
      <p:sp>
        <p:nvSpPr>
          <p:cNvPr id="3" name="Subtitle 2">
            <a:extLst>
              <a:ext uri="{FF2B5EF4-FFF2-40B4-BE49-F238E27FC236}">
                <a16:creationId xmlns:a16="http://schemas.microsoft.com/office/drawing/2014/main" id="{450ED6E6-12EA-C310-3973-8F5D3F2DE17C}"/>
              </a:ext>
            </a:extLst>
          </p:cNvPr>
          <p:cNvSpPr>
            <a:spLocks noGrp="1"/>
          </p:cNvSpPr>
          <p:nvPr>
            <p:ph type="subTitle" idx="1"/>
          </p:nvPr>
        </p:nvSpPr>
        <p:spPr>
          <a:xfrm>
            <a:off x="838199" y="4983276"/>
            <a:ext cx="10512552" cy="1126680"/>
          </a:xfrm>
        </p:spPr>
        <p:txBody>
          <a:bodyPr>
            <a:normAutofit/>
          </a:bodyPr>
          <a:lstStyle/>
          <a:p>
            <a:pPr algn="l"/>
            <a:r>
              <a:rPr lang="en-GB"/>
              <a:t>2 June 2024</a:t>
            </a:r>
          </a:p>
        </p:txBody>
      </p:sp>
      <p:sp>
        <p:nvSpPr>
          <p:cNvPr id="10" name="sketch line">
            <a:extLst>
              <a:ext uri="{FF2B5EF4-FFF2-40B4-BE49-F238E27FC236}">
                <a16:creationId xmlns:a16="http://schemas.microsoft.com/office/drawing/2014/main" id="{DA542B6D-E775-4832-91DC-2D20F85781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4718595"/>
            <a:ext cx="5410200" cy="18288"/>
          </a:xfrm>
          <a:custGeom>
            <a:avLst/>
            <a:gdLst>
              <a:gd name="connsiteX0" fmla="*/ 0 w 5410200"/>
              <a:gd name="connsiteY0" fmla="*/ 0 h 18288"/>
              <a:gd name="connsiteX1" fmla="*/ 568071 w 5410200"/>
              <a:gd name="connsiteY1" fmla="*/ 0 h 18288"/>
              <a:gd name="connsiteX2" fmla="*/ 1298448 w 5410200"/>
              <a:gd name="connsiteY2" fmla="*/ 0 h 18288"/>
              <a:gd name="connsiteX3" fmla="*/ 1920621 w 5410200"/>
              <a:gd name="connsiteY3" fmla="*/ 0 h 18288"/>
              <a:gd name="connsiteX4" fmla="*/ 2488692 w 5410200"/>
              <a:gd name="connsiteY4" fmla="*/ 0 h 18288"/>
              <a:gd name="connsiteX5" fmla="*/ 3219069 w 5410200"/>
              <a:gd name="connsiteY5" fmla="*/ 0 h 18288"/>
              <a:gd name="connsiteX6" fmla="*/ 3895344 w 5410200"/>
              <a:gd name="connsiteY6" fmla="*/ 0 h 18288"/>
              <a:gd name="connsiteX7" fmla="*/ 4571619 w 5410200"/>
              <a:gd name="connsiteY7" fmla="*/ 0 h 18288"/>
              <a:gd name="connsiteX8" fmla="*/ 5410200 w 5410200"/>
              <a:gd name="connsiteY8" fmla="*/ 0 h 18288"/>
              <a:gd name="connsiteX9" fmla="*/ 5410200 w 5410200"/>
              <a:gd name="connsiteY9" fmla="*/ 18288 h 18288"/>
              <a:gd name="connsiteX10" fmla="*/ 4842129 w 5410200"/>
              <a:gd name="connsiteY10" fmla="*/ 18288 h 18288"/>
              <a:gd name="connsiteX11" fmla="*/ 4328160 w 5410200"/>
              <a:gd name="connsiteY11" fmla="*/ 18288 h 18288"/>
              <a:gd name="connsiteX12" fmla="*/ 3597783 w 5410200"/>
              <a:gd name="connsiteY12" fmla="*/ 18288 h 18288"/>
              <a:gd name="connsiteX13" fmla="*/ 3029712 w 5410200"/>
              <a:gd name="connsiteY13" fmla="*/ 18288 h 18288"/>
              <a:gd name="connsiteX14" fmla="*/ 2299335 w 5410200"/>
              <a:gd name="connsiteY14" fmla="*/ 18288 h 18288"/>
              <a:gd name="connsiteX15" fmla="*/ 1514856 w 5410200"/>
              <a:gd name="connsiteY15" fmla="*/ 18288 h 18288"/>
              <a:gd name="connsiteX16" fmla="*/ 892683 w 5410200"/>
              <a:gd name="connsiteY16" fmla="*/ 18288 h 18288"/>
              <a:gd name="connsiteX17" fmla="*/ 0 w 5410200"/>
              <a:gd name="connsiteY17" fmla="*/ 18288 h 18288"/>
              <a:gd name="connsiteX18" fmla="*/ 0 w 5410200"/>
              <a:gd name="connsiteY1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325303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52" name="Rectangle 1051">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614D4CB-6B32-8BAF-801F-0646B97F972D}"/>
              </a:ext>
            </a:extLst>
          </p:cNvPr>
          <p:cNvSpPr>
            <a:spLocks noGrp="1"/>
          </p:cNvSpPr>
          <p:nvPr>
            <p:ph type="title"/>
          </p:nvPr>
        </p:nvSpPr>
        <p:spPr>
          <a:xfrm>
            <a:off x="640080" y="325369"/>
            <a:ext cx="4368602" cy="1956841"/>
          </a:xfrm>
        </p:spPr>
        <p:txBody>
          <a:bodyPr anchor="b">
            <a:normAutofit/>
          </a:bodyPr>
          <a:lstStyle/>
          <a:p>
            <a:r>
              <a:rPr lang="en-GB" sz="5400" dirty="0"/>
              <a:t>Joshua 3</a:t>
            </a:r>
          </a:p>
        </p:txBody>
      </p:sp>
      <p:sp>
        <p:nvSpPr>
          <p:cNvPr id="1054"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BA80A357-CF2B-A799-5748-BCBDB2C5F767}"/>
              </a:ext>
            </a:extLst>
          </p:cNvPr>
          <p:cNvSpPr>
            <a:spLocks noGrp="1"/>
          </p:cNvSpPr>
          <p:nvPr>
            <p:ph idx="1"/>
          </p:nvPr>
        </p:nvSpPr>
        <p:spPr>
          <a:xfrm>
            <a:off x="640080" y="2872899"/>
            <a:ext cx="4243589" cy="3320668"/>
          </a:xfrm>
        </p:spPr>
        <p:txBody>
          <a:bodyPr>
            <a:normAutofit fontScale="92500" lnSpcReduction="20000"/>
          </a:bodyPr>
          <a:lstStyle/>
          <a:p>
            <a:r>
              <a:rPr lang="en-GB" sz="2400" dirty="0"/>
              <a:t>God has spoken to us of our moving into the next phase in God as being like crossing the Jordan.</a:t>
            </a:r>
          </a:p>
          <a:p>
            <a:r>
              <a:rPr lang="en-GB" sz="2400" dirty="0"/>
              <a:t>When Moses led the Israelites from Pharoah by crossing the Red Sea, the waters parted, and the way was clear from the outset.</a:t>
            </a:r>
          </a:p>
          <a:p>
            <a:r>
              <a:rPr lang="en-GB" sz="2400" dirty="0"/>
              <a:t>Crossing the Jordan, the waters subsided after the priests had carried the ark into the waters.</a:t>
            </a:r>
          </a:p>
        </p:txBody>
      </p:sp>
      <p:pic>
        <p:nvPicPr>
          <p:cNvPr id="4" name="Picture 3">
            <a:extLst>
              <a:ext uri="{FF2B5EF4-FFF2-40B4-BE49-F238E27FC236}">
                <a16:creationId xmlns:a16="http://schemas.microsoft.com/office/drawing/2014/main" id="{670BED3E-203B-1842-06B9-F103E802AF7C}"/>
              </a:ext>
            </a:extLst>
          </p:cNvPr>
          <p:cNvPicPr>
            <a:picLocks noChangeAspect="1"/>
          </p:cNvPicPr>
          <p:nvPr/>
        </p:nvPicPr>
        <p:blipFill rotWithShape="1">
          <a:blip r:embed="rId3"/>
          <a:srcRect r="24773"/>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9338720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3" name="Rectangle 1032">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2604ECF-9C10-A38D-55B6-12E58A08666A}"/>
              </a:ext>
            </a:extLst>
          </p:cNvPr>
          <p:cNvSpPr>
            <a:spLocks noGrp="1"/>
          </p:cNvSpPr>
          <p:nvPr>
            <p:ph type="title"/>
          </p:nvPr>
        </p:nvSpPr>
        <p:spPr>
          <a:xfrm>
            <a:off x="640080" y="325369"/>
            <a:ext cx="4368602" cy="1956841"/>
          </a:xfrm>
        </p:spPr>
        <p:txBody>
          <a:bodyPr anchor="b">
            <a:normAutofit/>
          </a:bodyPr>
          <a:lstStyle/>
          <a:p>
            <a:r>
              <a:rPr lang="en-GB" sz="5400" dirty="0"/>
              <a:t>Unreasonable hope</a:t>
            </a:r>
          </a:p>
        </p:txBody>
      </p:sp>
      <p:sp>
        <p:nvSpPr>
          <p:cNvPr id="1035"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0" name="Content Placeholder 1029">
            <a:extLst>
              <a:ext uri="{FF2B5EF4-FFF2-40B4-BE49-F238E27FC236}">
                <a16:creationId xmlns:a16="http://schemas.microsoft.com/office/drawing/2014/main" id="{238E6EF4-FA24-5624-FBCB-F9E12375DE9A}"/>
              </a:ext>
            </a:extLst>
          </p:cNvPr>
          <p:cNvSpPr>
            <a:spLocks noGrp="1"/>
          </p:cNvSpPr>
          <p:nvPr>
            <p:ph idx="1"/>
          </p:nvPr>
        </p:nvSpPr>
        <p:spPr>
          <a:xfrm>
            <a:off x="640080" y="2872899"/>
            <a:ext cx="4243589" cy="3320668"/>
          </a:xfrm>
        </p:spPr>
        <p:txBody>
          <a:bodyPr>
            <a:normAutofit/>
          </a:bodyPr>
          <a:lstStyle/>
          <a:p>
            <a:r>
              <a:rPr lang="en-GB" sz="2400" dirty="0"/>
              <a:t>Entering the river requires faith – </a:t>
            </a:r>
            <a:r>
              <a:rPr lang="en-GB" sz="2400" dirty="0" err="1"/>
              <a:t>Heb</a:t>
            </a:r>
            <a:r>
              <a:rPr lang="en-GB" sz="2400" dirty="0"/>
              <a:t> 11:1 </a:t>
            </a:r>
            <a:r>
              <a:rPr lang="en-GB" sz="2400" i="1" dirty="0"/>
              <a:t>Now faith is the substance of things hoped for, the evidence of things not seen.</a:t>
            </a:r>
          </a:p>
          <a:p>
            <a:r>
              <a:rPr lang="en-GB" sz="2400" i="1" dirty="0"/>
              <a:t>What things do you hope for?</a:t>
            </a:r>
          </a:p>
          <a:p>
            <a:r>
              <a:rPr lang="en-GB" sz="2400" dirty="0"/>
              <a:t>Crossing successfully requires God’s word and His presence</a:t>
            </a:r>
          </a:p>
          <a:p>
            <a:endParaRPr lang="en-GB" sz="2400" dirty="0"/>
          </a:p>
          <a:p>
            <a:endParaRPr lang="en-GB" sz="2400" dirty="0"/>
          </a:p>
          <a:p>
            <a:endParaRPr lang="en-US" sz="2200" dirty="0"/>
          </a:p>
        </p:txBody>
      </p:sp>
      <p:pic>
        <p:nvPicPr>
          <p:cNvPr id="1026" name="Picture 2" descr="God Will Part Your Jordan | Renewal Christian Center">
            <a:extLst>
              <a:ext uri="{FF2B5EF4-FFF2-40B4-BE49-F238E27FC236}">
                <a16:creationId xmlns:a16="http://schemas.microsoft.com/office/drawing/2014/main" id="{3CA68509-FE04-9788-9414-6C4E7A3F835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385" r="23388"/>
          <a:stretch/>
        </p:blipFill>
        <p:spPr bwMode="auto">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32743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EB4F288-2748-CDCB-41A4-F010378A3120}"/>
              </a:ext>
            </a:extLst>
          </p:cNvPr>
          <p:cNvSpPr>
            <a:spLocks noGrp="1"/>
          </p:cNvSpPr>
          <p:nvPr>
            <p:ph type="title"/>
          </p:nvPr>
        </p:nvSpPr>
        <p:spPr>
          <a:xfrm>
            <a:off x="4654296" y="329184"/>
            <a:ext cx="6894576" cy="1783080"/>
          </a:xfrm>
        </p:spPr>
        <p:txBody>
          <a:bodyPr anchor="b">
            <a:normAutofit/>
          </a:bodyPr>
          <a:lstStyle/>
          <a:p>
            <a:r>
              <a:rPr lang="en-GB" sz="5400"/>
              <a:t>God’s presence is</a:t>
            </a:r>
          </a:p>
        </p:txBody>
      </p:sp>
      <p:pic>
        <p:nvPicPr>
          <p:cNvPr id="7" name="Picture 6" descr="Hand reaching out to sun">
            <a:extLst>
              <a:ext uri="{FF2B5EF4-FFF2-40B4-BE49-F238E27FC236}">
                <a16:creationId xmlns:a16="http://schemas.microsoft.com/office/drawing/2014/main" id="{7699B7FF-CB4C-A5B5-BB89-8FE4EB3329AF}"/>
              </a:ext>
            </a:extLst>
          </p:cNvPr>
          <p:cNvPicPr>
            <a:picLocks noChangeAspect="1"/>
          </p:cNvPicPr>
          <p:nvPr/>
        </p:nvPicPr>
        <p:blipFill rotWithShape="1">
          <a:blip r:embed="rId3"/>
          <a:srcRect l="39397" r="21012" b="2"/>
          <a:stretch/>
        </p:blipFill>
        <p:spPr>
          <a:xfrm>
            <a:off x="20" y="1"/>
            <a:ext cx="4052522" cy="6858000"/>
          </a:xfrm>
          <a:custGeom>
            <a:avLst/>
            <a:gdLst/>
            <a:ahLst/>
            <a:cxnLst/>
            <a:rect l="l" t="t" r="r" b="b"/>
            <a:pathLst>
              <a:path w="4052542" h="6858000">
                <a:moveTo>
                  <a:pt x="0" y="0"/>
                </a:moveTo>
                <a:lnTo>
                  <a:pt x="4020923" y="0"/>
                </a:lnTo>
                <a:lnTo>
                  <a:pt x="4022656" y="14697"/>
                </a:lnTo>
                <a:cubicBezTo>
                  <a:pt x="4037606" y="98462"/>
                  <a:pt x="4035072" y="183369"/>
                  <a:pt x="4039126" y="267642"/>
                </a:cubicBezTo>
                <a:cubicBezTo>
                  <a:pt x="4043941" y="370699"/>
                  <a:pt x="4037860" y="474136"/>
                  <a:pt x="4035579" y="577446"/>
                </a:cubicBezTo>
                <a:cubicBezTo>
                  <a:pt x="4033805" y="665399"/>
                  <a:pt x="4025063" y="753226"/>
                  <a:pt x="4027724" y="841306"/>
                </a:cubicBezTo>
                <a:cubicBezTo>
                  <a:pt x="4027914" y="844352"/>
                  <a:pt x="4027914" y="847398"/>
                  <a:pt x="4027724" y="850444"/>
                </a:cubicBezTo>
                <a:cubicBezTo>
                  <a:pt x="4019615" y="947281"/>
                  <a:pt x="4019615" y="1044626"/>
                  <a:pt x="4027724" y="1141464"/>
                </a:cubicBezTo>
                <a:cubicBezTo>
                  <a:pt x="4030296" y="1181772"/>
                  <a:pt x="4029574" y="1222221"/>
                  <a:pt x="4025570" y="1262415"/>
                </a:cubicBezTo>
                <a:cubicBezTo>
                  <a:pt x="4021769" y="1313563"/>
                  <a:pt x="4009606" y="1365472"/>
                  <a:pt x="4018348" y="1416238"/>
                </a:cubicBezTo>
                <a:cubicBezTo>
                  <a:pt x="4024037" y="1458058"/>
                  <a:pt x="4027166" y="1500194"/>
                  <a:pt x="4027724" y="1542394"/>
                </a:cubicBezTo>
                <a:cubicBezTo>
                  <a:pt x="4032158" y="1636820"/>
                  <a:pt x="4027977" y="1731753"/>
                  <a:pt x="4026330" y="1826433"/>
                </a:cubicBezTo>
                <a:cubicBezTo>
                  <a:pt x="4024556" y="1936724"/>
                  <a:pt x="4027344" y="2047015"/>
                  <a:pt x="4018475" y="2157432"/>
                </a:cubicBezTo>
                <a:cubicBezTo>
                  <a:pt x="4013597" y="2246629"/>
                  <a:pt x="4013597" y="2336029"/>
                  <a:pt x="4018475" y="2425226"/>
                </a:cubicBezTo>
                <a:cubicBezTo>
                  <a:pt x="4020882" y="2506961"/>
                  <a:pt x="4033172" y="2587934"/>
                  <a:pt x="4031145" y="2670557"/>
                </a:cubicBezTo>
                <a:cubicBezTo>
                  <a:pt x="4028737" y="2766886"/>
                  <a:pt x="4017335" y="2862962"/>
                  <a:pt x="4020882" y="2959546"/>
                </a:cubicBezTo>
                <a:cubicBezTo>
                  <a:pt x="4022529" y="3005617"/>
                  <a:pt x="4022656" y="3051688"/>
                  <a:pt x="4023543" y="3097758"/>
                </a:cubicBezTo>
                <a:cubicBezTo>
                  <a:pt x="4024683" y="3153221"/>
                  <a:pt x="4034692" y="3208556"/>
                  <a:pt x="4029117" y="3263892"/>
                </a:cubicBezTo>
                <a:cubicBezTo>
                  <a:pt x="4019869" y="3356161"/>
                  <a:pt x="3995923" y="3446906"/>
                  <a:pt x="4010873" y="3541459"/>
                </a:cubicBezTo>
                <a:cubicBezTo>
                  <a:pt x="4019108" y="3593495"/>
                  <a:pt x="4028357" y="3645658"/>
                  <a:pt x="4033172" y="3698201"/>
                </a:cubicBezTo>
                <a:cubicBezTo>
                  <a:pt x="4037353" y="3745160"/>
                  <a:pt x="4047868" y="3792881"/>
                  <a:pt x="4039886" y="3839586"/>
                </a:cubicBezTo>
                <a:cubicBezTo>
                  <a:pt x="4033045" y="3879565"/>
                  <a:pt x="4036592" y="3919544"/>
                  <a:pt x="4031271" y="3959523"/>
                </a:cubicBezTo>
                <a:cubicBezTo>
                  <a:pt x="4024303" y="4011939"/>
                  <a:pt x="4020629" y="4065244"/>
                  <a:pt x="4015308" y="4118042"/>
                </a:cubicBezTo>
                <a:cubicBezTo>
                  <a:pt x="4010620" y="4165889"/>
                  <a:pt x="4006946" y="4213610"/>
                  <a:pt x="4019615" y="4258539"/>
                </a:cubicBezTo>
                <a:cubicBezTo>
                  <a:pt x="4050656" y="4371622"/>
                  <a:pt x="4033679" y="4484070"/>
                  <a:pt x="4022023" y="4596391"/>
                </a:cubicBezTo>
                <a:cubicBezTo>
                  <a:pt x="4016321" y="4650965"/>
                  <a:pt x="4007959" y="4708712"/>
                  <a:pt x="4020629" y="4758718"/>
                </a:cubicBezTo>
                <a:cubicBezTo>
                  <a:pt x="4043941" y="4847432"/>
                  <a:pt x="4025697" y="4931705"/>
                  <a:pt x="4015561" y="5016866"/>
                </a:cubicBezTo>
                <a:cubicBezTo>
                  <a:pt x="4003335" y="5100174"/>
                  <a:pt x="4005096" y="5184929"/>
                  <a:pt x="4020756" y="5267654"/>
                </a:cubicBezTo>
                <a:cubicBezTo>
                  <a:pt x="4033172" y="5326035"/>
                  <a:pt x="4033172" y="5385432"/>
                  <a:pt x="4034692" y="5444194"/>
                </a:cubicBezTo>
                <a:cubicBezTo>
                  <a:pt x="4035579" y="5481001"/>
                  <a:pt x="4022023" y="5518441"/>
                  <a:pt x="4013027" y="5555120"/>
                </a:cubicBezTo>
                <a:cubicBezTo>
                  <a:pt x="3996937" y="5621371"/>
                  <a:pt x="3991109" y="5688636"/>
                  <a:pt x="4013027" y="5753237"/>
                </a:cubicBezTo>
                <a:cubicBezTo>
                  <a:pt x="4043561" y="5842713"/>
                  <a:pt x="4061045" y="5932189"/>
                  <a:pt x="4048375" y="6026870"/>
                </a:cubicBezTo>
                <a:cubicBezTo>
                  <a:pt x="4041027" y="6085251"/>
                  <a:pt x="4039380" y="6144902"/>
                  <a:pt x="4028357" y="6202522"/>
                </a:cubicBezTo>
                <a:cubicBezTo>
                  <a:pt x="4010240" y="6298091"/>
                  <a:pt x="4016701" y="6393024"/>
                  <a:pt x="4031145" y="6487196"/>
                </a:cubicBezTo>
                <a:cubicBezTo>
                  <a:pt x="4041293" y="6565885"/>
                  <a:pt x="4042395" y="6645474"/>
                  <a:pt x="4034439" y="6724403"/>
                </a:cubicBezTo>
                <a:lnTo>
                  <a:pt x="4025206" y="6858000"/>
                </a:lnTo>
                <a:lnTo>
                  <a:pt x="0" y="6858000"/>
                </a:lnTo>
                <a:close/>
              </a:path>
            </a:pathLst>
          </a:custGeom>
        </p:spPr>
      </p:pic>
      <p:sp>
        <p:nvSpPr>
          <p:cNvPr id="11" name="sketchy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2395728"/>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ontent Placeholder 2">
            <a:extLst>
              <a:ext uri="{FF2B5EF4-FFF2-40B4-BE49-F238E27FC236}">
                <a16:creationId xmlns:a16="http://schemas.microsoft.com/office/drawing/2014/main" id="{64D2AE63-9396-D6AF-D68A-2FF7AC3046F3}"/>
              </a:ext>
            </a:extLst>
          </p:cNvPr>
          <p:cNvSpPr>
            <a:spLocks noGrp="1"/>
          </p:cNvSpPr>
          <p:nvPr>
            <p:ph idx="1"/>
          </p:nvPr>
        </p:nvSpPr>
        <p:spPr>
          <a:xfrm>
            <a:off x="4654296" y="2706624"/>
            <a:ext cx="6894576" cy="3483864"/>
          </a:xfrm>
        </p:spPr>
        <p:txBody>
          <a:bodyPr>
            <a:normAutofit fontScale="92500"/>
          </a:bodyPr>
          <a:lstStyle/>
          <a:p>
            <a:r>
              <a:rPr lang="en-GB" sz="2400" dirty="0"/>
              <a:t>A </a:t>
            </a:r>
            <a:r>
              <a:rPr lang="en-GB" sz="2400" b="1" dirty="0"/>
              <a:t>gift</a:t>
            </a:r>
            <a:r>
              <a:rPr lang="en-GB" sz="2400" dirty="0"/>
              <a:t> – we can’t earn it, it’s a gift of his grace</a:t>
            </a:r>
          </a:p>
          <a:p>
            <a:r>
              <a:rPr lang="en-GB" sz="2400" dirty="0"/>
              <a:t>A </a:t>
            </a:r>
            <a:r>
              <a:rPr lang="en-GB" sz="2400" b="1" dirty="0"/>
              <a:t>promise</a:t>
            </a:r>
            <a:r>
              <a:rPr lang="en-GB" sz="2400" dirty="0"/>
              <a:t> – we can expect it because He has said He will come alongside us</a:t>
            </a:r>
          </a:p>
          <a:p>
            <a:r>
              <a:rPr lang="en-GB" sz="2400" dirty="0"/>
              <a:t>A </a:t>
            </a:r>
            <a:r>
              <a:rPr lang="en-GB" sz="2400" b="1" dirty="0"/>
              <a:t>responsibility</a:t>
            </a:r>
            <a:r>
              <a:rPr lang="en-GB" sz="2400" dirty="0"/>
              <a:t> – no one can meet with God and be unchanged</a:t>
            </a:r>
          </a:p>
          <a:p>
            <a:r>
              <a:rPr lang="en-GB" sz="2400" dirty="0"/>
              <a:t>A </a:t>
            </a:r>
            <a:r>
              <a:rPr lang="en-GB" sz="2400" b="1" dirty="0"/>
              <a:t>relationship</a:t>
            </a:r>
            <a:r>
              <a:rPr lang="en-GB" sz="2400" dirty="0"/>
              <a:t> – our love of God needs an object. He wants us to know him, not just know about him.</a:t>
            </a:r>
          </a:p>
          <a:p>
            <a:r>
              <a:rPr lang="en-GB" sz="2400" dirty="0"/>
              <a:t>“Knowing God is not an optional part of the Christian life; it is the Christian life.” </a:t>
            </a:r>
          </a:p>
        </p:txBody>
      </p:sp>
    </p:spTree>
    <p:extLst>
      <p:ext uri="{BB962C8B-B14F-4D97-AF65-F5344CB8AC3E}">
        <p14:creationId xmlns:p14="http://schemas.microsoft.com/office/powerpoint/2010/main" val="27192036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1BCA846-6836-BC46-A40A-CD7AB11CEFD9}"/>
              </a:ext>
            </a:extLst>
          </p:cNvPr>
          <p:cNvSpPr>
            <a:spLocks noGrp="1"/>
          </p:cNvSpPr>
          <p:nvPr>
            <p:ph type="title"/>
          </p:nvPr>
        </p:nvSpPr>
        <p:spPr>
          <a:xfrm>
            <a:off x="640080" y="325369"/>
            <a:ext cx="4368602" cy="1956841"/>
          </a:xfrm>
        </p:spPr>
        <p:txBody>
          <a:bodyPr anchor="b">
            <a:normAutofit/>
          </a:bodyPr>
          <a:lstStyle/>
          <a:p>
            <a:r>
              <a:rPr lang="en-GB" sz="5400"/>
              <a:t>Gifts are given not earnt</a:t>
            </a:r>
          </a:p>
        </p:txBody>
      </p:sp>
      <p:sp>
        <p:nvSpPr>
          <p:cNvPr id="2057"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FDAF289-2400-CE35-7BBD-EAC7AEC3D033}"/>
              </a:ext>
            </a:extLst>
          </p:cNvPr>
          <p:cNvSpPr>
            <a:spLocks noGrp="1"/>
          </p:cNvSpPr>
          <p:nvPr>
            <p:ph idx="1"/>
          </p:nvPr>
        </p:nvSpPr>
        <p:spPr>
          <a:xfrm>
            <a:off x="640080" y="2872899"/>
            <a:ext cx="4243589" cy="3320668"/>
          </a:xfrm>
        </p:spPr>
        <p:txBody>
          <a:bodyPr>
            <a:normAutofit/>
          </a:bodyPr>
          <a:lstStyle/>
          <a:p>
            <a:r>
              <a:rPr lang="en-GB" sz="2200" dirty="0"/>
              <a:t>On the run from Esau, after deceiving his father into giving him the blessing of his brother, Jacob dreams about  a stairway that links heaven and earth.</a:t>
            </a:r>
          </a:p>
          <a:p>
            <a:r>
              <a:rPr lang="en-GB" sz="2200" dirty="0"/>
              <a:t>Gen 28 16 ‘Surely the Lord is in this place, and I was not aware of it.’ </a:t>
            </a:r>
          </a:p>
          <a:p>
            <a:endParaRPr lang="en-GB" sz="2200" dirty="0"/>
          </a:p>
        </p:txBody>
      </p:sp>
      <p:pic>
        <p:nvPicPr>
          <p:cNvPr id="2050" name="Picture 2" descr="FreeBibleimages :: God speaks to Jacob in a dream :: Jacob dreams of a  ladder to heaven (Genesis 28:1-22)">
            <a:extLst>
              <a:ext uri="{FF2B5EF4-FFF2-40B4-BE49-F238E27FC236}">
                <a16:creationId xmlns:a16="http://schemas.microsoft.com/office/drawing/2014/main" id="{5068D2FF-05DE-CEA6-75B2-911287D5FD7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5726" r="9047"/>
          <a:stretch/>
        </p:blipFill>
        <p:spPr bwMode="auto">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29231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B5DEEF2-4EF0-0B9F-28F7-94B3360CD03E}"/>
              </a:ext>
            </a:extLst>
          </p:cNvPr>
          <p:cNvSpPr>
            <a:spLocks noGrp="1"/>
          </p:cNvSpPr>
          <p:nvPr>
            <p:ph type="title"/>
          </p:nvPr>
        </p:nvSpPr>
        <p:spPr>
          <a:xfrm>
            <a:off x="572493" y="238539"/>
            <a:ext cx="11018520" cy="1434415"/>
          </a:xfrm>
        </p:spPr>
        <p:txBody>
          <a:bodyPr anchor="b">
            <a:normAutofit/>
          </a:bodyPr>
          <a:lstStyle/>
          <a:p>
            <a:r>
              <a:rPr lang="en-GB" sz="5400"/>
              <a:t>God meets us where we are</a:t>
            </a:r>
          </a:p>
        </p:txBody>
      </p:sp>
      <p:sp>
        <p:nvSpPr>
          <p:cNvPr id="1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AA887B6-F2A7-08C5-DF90-EF7CA14910E0}"/>
              </a:ext>
            </a:extLst>
          </p:cNvPr>
          <p:cNvSpPr>
            <a:spLocks noGrp="1"/>
          </p:cNvSpPr>
          <p:nvPr>
            <p:ph idx="1"/>
          </p:nvPr>
        </p:nvSpPr>
        <p:spPr>
          <a:xfrm>
            <a:off x="572493" y="2071316"/>
            <a:ext cx="6713552" cy="4119172"/>
          </a:xfrm>
        </p:spPr>
        <p:txBody>
          <a:bodyPr anchor="t">
            <a:normAutofit fontScale="92500"/>
          </a:bodyPr>
          <a:lstStyle/>
          <a:p>
            <a:r>
              <a:rPr lang="en-GB" dirty="0"/>
              <a:t>Jacob had done nothing to prepare for this</a:t>
            </a:r>
          </a:p>
          <a:p>
            <a:r>
              <a:rPr lang="en-GB" dirty="0"/>
              <a:t>It opened his eyes to God being with him, where he was</a:t>
            </a:r>
          </a:p>
          <a:p>
            <a:r>
              <a:rPr lang="en-GB" dirty="0"/>
              <a:t>Be on the lookout for God in the everyday</a:t>
            </a:r>
          </a:p>
          <a:p>
            <a:r>
              <a:rPr lang="en-GB" dirty="0"/>
              <a:t>Don’t need a special place or particular song</a:t>
            </a:r>
          </a:p>
          <a:p>
            <a:r>
              <a:rPr lang="en-GB" dirty="0"/>
              <a:t>Our God enjoys it when we draw close to Him whenever and wherever we do</a:t>
            </a:r>
          </a:p>
          <a:p>
            <a:r>
              <a:rPr lang="en-GB" dirty="0"/>
              <a:t>He wants relationship, not duty</a:t>
            </a:r>
          </a:p>
        </p:txBody>
      </p:sp>
      <p:pic>
        <p:nvPicPr>
          <p:cNvPr id="4" name="Picture 3">
            <a:extLst>
              <a:ext uri="{FF2B5EF4-FFF2-40B4-BE49-F238E27FC236}">
                <a16:creationId xmlns:a16="http://schemas.microsoft.com/office/drawing/2014/main" id="{7FE0FC0B-42C1-0AC0-E8BA-2F60DB1283A6}"/>
              </a:ext>
            </a:extLst>
          </p:cNvPr>
          <p:cNvPicPr>
            <a:picLocks noChangeAspect="1"/>
          </p:cNvPicPr>
          <p:nvPr/>
        </p:nvPicPr>
        <p:blipFill rotWithShape="1">
          <a:blip r:embed="rId3"/>
          <a:srcRect l="29029" r="6755" b="2"/>
          <a:stretch/>
        </p:blipFill>
        <p:spPr>
          <a:xfrm>
            <a:off x="7675658" y="2093976"/>
            <a:ext cx="3941064" cy="4096512"/>
          </a:xfrm>
          <a:prstGeom prst="rect">
            <a:avLst/>
          </a:prstGeom>
        </p:spPr>
      </p:pic>
    </p:spTree>
    <p:extLst>
      <p:ext uri="{BB962C8B-B14F-4D97-AF65-F5344CB8AC3E}">
        <p14:creationId xmlns:p14="http://schemas.microsoft.com/office/powerpoint/2010/main" val="19071788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15" name="Rectangle 4114">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000962C-B873-0FCA-E48E-C222A073AC2C}"/>
              </a:ext>
            </a:extLst>
          </p:cNvPr>
          <p:cNvSpPr>
            <a:spLocks noGrp="1"/>
          </p:cNvSpPr>
          <p:nvPr>
            <p:ph type="title"/>
          </p:nvPr>
        </p:nvSpPr>
        <p:spPr>
          <a:xfrm>
            <a:off x="630936" y="640080"/>
            <a:ext cx="4818888" cy="1481328"/>
          </a:xfrm>
        </p:spPr>
        <p:txBody>
          <a:bodyPr anchor="b">
            <a:normAutofit/>
          </a:bodyPr>
          <a:lstStyle/>
          <a:p>
            <a:r>
              <a:rPr lang="en-GB" sz="5000" dirty="0"/>
              <a:t>Encounters can be a struggle</a:t>
            </a:r>
          </a:p>
        </p:txBody>
      </p:sp>
      <p:sp>
        <p:nvSpPr>
          <p:cNvPr id="4117"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F5BDEE4-6F74-AA98-DFF2-4C6E159C74AE}"/>
              </a:ext>
            </a:extLst>
          </p:cNvPr>
          <p:cNvSpPr>
            <a:spLocks noGrp="1"/>
          </p:cNvSpPr>
          <p:nvPr>
            <p:ph idx="1"/>
          </p:nvPr>
        </p:nvSpPr>
        <p:spPr>
          <a:xfrm>
            <a:off x="630935" y="2660904"/>
            <a:ext cx="5336727" cy="3547872"/>
          </a:xfrm>
        </p:spPr>
        <p:txBody>
          <a:bodyPr anchor="t">
            <a:normAutofit/>
          </a:bodyPr>
          <a:lstStyle/>
          <a:p>
            <a:r>
              <a:rPr lang="en-GB" sz="2200" dirty="0"/>
              <a:t>Jacob was preparing to be reunited with his brother and, having sent all his belongings and family ahead of him, a man appeared and began to wrestle with him.</a:t>
            </a:r>
          </a:p>
          <a:p>
            <a:r>
              <a:rPr lang="en-GB" sz="2200" dirty="0"/>
              <a:t>Jabbok was a crossing point on a tributary of the river Jordan</a:t>
            </a:r>
          </a:p>
          <a:p>
            <a:r>
              <a:rPr lang="en-GB" sz="2200" dirty="0"/>
              <a:t>Jabbok means "a place of passing over". It also stands for a struggle; to empty and pour out. </a:t>
            </a:r>
          </a:p>
        </p:txBody>
      </p:sp>
      <p:pic>
        <p:nvPicPr>
          <p:cNvPr id="4098" name="Picture 2" descr="Jacob's Wrestling Partner: Jesus in Genesis 32 and 35">
            <a:extLst>
              <a:ext uri="{FF2B5EF4-FFF2-40B4-BE49-F238E27FC236}">
                <a16:creationId xmlns:a16="http://schemas.microsoft.com/office/drawing/2014/main" id="{0DDB7C32-F904-D196-910D-F4AA858D51B1}"/>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099048" y="2064258"/>
            <a:ext cx="5458968" cy="2729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386619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75ABD6-16DD-2800-EB89-B3F8D82BA32B}"/>
              </a:ext>
            </a:extLst>
          </p:cNvPr>
          <p:cNvSpPr>
            <a:spLocks noGrp="1"/>
          </p:cNvSpPr>
          <p:nvPr>
            <p:ph type="title"/>
          </p:nvPr>
        </p:nvSpPr>
        <p:spPr/>
        <p:txBody>
          <a:bodyPr/>
          <a:lstStyle/>
          <a:p>
            <a:endParaRPr lang="en-GB"/>
          </a:p>
        </p:txBody>
      </p:sp>
      <p:pic>
        <p:nvPicPr>
          <p:cNvPr id="9" name="Content Placeholder 8">
            <a:extLst>
              <a:ext uri="{FF2B5EF4-FFF2-40B4-BE49-F238E27FC236}">
                <a16:creationId xmlns:a16="http://schemas.microsoft.com/office/drawing/2014/main" id="{1022DF1E-96CC-0E3B-6A01-B772C5FE60CE}"/>
              </a:ext>
            </a:extLst>
          </p:cNvPr>
          <p:cNvPicPr>
            <a:picLocks noGrp="1" noChangeAspect="1"/>
          </p:cNvPicPr>
          <p:nvPr>
            <p:ph idx="1"/>
          </p:nvPr>
        </p:nvPicPr>
        <p:blipFill>
          <a:blip r:embed="rId3"/>
          <a:stretch>
            <a:fillRect/>
          </a:stretch>
        </p:blipFill>
        <p:spPr>
          <a:xfrm>
            <a:off x="5388354" y="2582612"/>
            <a:ext cx="5623749" cy="3910263"/>
          </a:xfrm>
          <a:prstGeom prst="rect">
            <a:avLst/>
          </a:prstGeom>
        </p:spPr>
      </p:pic>
      <p:pic>
        <p:nvPicPr>
          <p:cNvPr id="7" name="Picture 6">
            <a:extLst>
              <a:ext uri="{FF2B5EF4-FFF2-40B4-BE49-F238E27FC236}">
                <a16:creationId xmlns:a16="http://schemas.microsoft.com/office/drawing/2014/main" id="{3EB7FABC-927F-5641-F9C0-24EB7EC913C8}"/>
              </a:ext>
            </a:extLst>
          </p:cNvPr>
          <p:cNvPicPr>
            <a:picLocks noChangeAspect="1"/>
          </p:cNvPicPr>
          <p:nvPr/>
        </p:nvPicPr>
        <p:blipFill>
          <a:blip r:embed="rId4"/>
          <a:stretch>
            <a:fillRect/>
          </a:stretch>
        </p:blipFill>
        <p:spPr>
          <a:xfrm>
            <a:off x="301591" y="1884236"/>
            <a:ext cx="4716830" cy="4776537"/>
          </a:xfrm>
          <a:prstGeom prst="rect">
            <a:avLst/>
          </a:prstGeom>
        </p:spPr>
      </p:pic>
      <p:pic>
        <p:nvPicPr>
          <p:cNvPr id="8" name="Picture 7">
            <a:extLst>
              <a:ext uri="{FF2B5EF4-FFF2-40B4-BE49-F238E27FC236}">
                <a16:creationId xmlns:a16="http://schemas.microsoft.com/office/drawing/2014/main" id="{30F7FDAF-4257-FEDF-C0C9-106ACECBD285}"/>
              </a:ext>
            </a:extLst>
          </p:cNvPr>
          <p:cNvPicPr>
            <a:picLocks noChangeAspect="1"/>
          </p:cNvPicPr>
          <p:nvPr/>
        </p:nvPicPr>
        <p:blipFill>
          <a:blip r:embed="rId5"/>
          <a:stretch>
            <a:fillRect/>
          </a:stretch>
        </p:blipFill>
        <p:spPr>
          <a:xfrm>
            <a:off x="8200228" y="0"/>
            <a:ext cx="3815750" cy="2860382"/>
          </a:xfrm>
          <a:prstGeom prst="rect">
            <a:avLst/>
          </a:prstGeom>
        </p:spPr>
      </p:pic>
      <p:pic>
        <p:nvPicPr>
          <p:cNvPr id="10" name="Picture 9">
            <a:extLst>
              <a:ext uri="{FF2B5EF4-FFF2-40B4-BE49-F238E27FC236}">
                <a16:creationId xmlns:a16="http://schemas.microsoft.com/office/drawing/2014/main" id="{3B334BFB-A4AF-82CA-EE6F-EA1B0DD07FCE}"/>
              </a:ext>
            </a:extLst>
          </p:cNvPr>
          <p:cNvPicPr>
            <a:picLocks noChangeAspect="1"/>
          </p:cNvPicPr>
          <p:nvPr/>
        </p:nvPicPr>
        <p:blipFill>
          <a:blip r:embed="rId6"/>
          <a:stretch>
            <a:fillRect/>
          </a:stretch>
        </p:blipFill>
        <p:spPr>
          <a:xfrm>
            <a:off x="3764587" y="66425"/>
            <a:ext cx="4337974" cy="2345217"/>
          </a:xfrm>
          <a:prstGeom prst="rect">
            <a:avLst/>
          </a:prstGeom>
        </p:spPr>
      </p:pic>
    </p:spTree>
    <p:extLst>
      <p:ext uri="{BB962C8B-B14F-4D97-AF65-F5344CB8AC3E}">
        <p14:creationId xmlns:p14="http://schemas.microsoft.com/office/powerpoint/2010/main" val="19158070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D4D9DEE-2B28-204A-E2BB-E117479D3AC5}"/>
              </a:ext>
            </a:extLst>
          </p:cNvPr>
          <p:cNvSpPr>
            <a:spLocks noGrp="1"/>
          </p:cNvSpPr>
          <p:nvPr>
            <p:ph type="title"/>
          </p:nvPr>
        </p:nvSpPr>
        <p:spPr>
          <a:xfrm>
            <a:off x="630936" y="640080"/>
            <a:ext cx="4818888" cy="1481328"/>
          </a:xfrm>
        </p:spPr>
        <p:txBody>
          <a:bodyPr anchor="b">
            <a:normAutofit/>
          </a:bodyPr>
          <a:lstStyle/>
          <a:p>
            <a:r>
              <a:rPr lang="en-GB" sz="4200" b="0" i="0" dirty="0">
                <a:effectLst/>
                <a:highlight>
                  <a:srgbClr val="FFFFFF"/>
                </a:highlight>
                <a:latin typeface="system-ui"/>
              </a:rPr>
              <a:t>I will not let you go unless you bless me</a:t>
            </a:r>
            <a:endParaRPr lang="en-GB" sz="4200" dirty="0"/>
          </a:p>
        </p:txBody>
      </p:sp>
      <p:sp>
        <p:nvSpPr>
          <p:cNvPr id="24"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B26C109-4399-4C6F-5BF8-040B71CDB502}"/>
              </a:ext>
            </a:extLst>
          </p:cNvPr>
          <p:cNvSpPr>
            <a:spLocks noGrp="1"/>
          </p:cNvSpPr>
          <p:nvPr>
            <p:ph idx="1"/>
          </p:nvPr>
        </p:nvSpPr>
        <p:spPr>
          <a:xfrm>
            <a:off x="630936" y="2660904"/>
            <a:ext cx="4818888" cy="3547872"/>
          </a:xfrm>
        </p:spPr>
        <p:txBody>
          <a:bodyPr anchor="t">
            <a:normAutofit/>
          </a:bodyPr>
          <a:lstStyle/>
          <a:p>
            <a:r>
              <a:rPr lang="en-GB" sz="2400" dirty="0"/>
              <a:t>Jacob owns up to who he is when he says his name – Jacob means deceiver, or schemer</a:t>
            </a:r>
          </a:p>
          <a:p>
            <a:r>
              <a:rPr lang="en-GB" sz="2400" dirty="0"/>
              <a:t>But God has new promise  for him and renames him Israel – God rules </a:t>
            </a:r>
          </a:p>
          <a:p>
            <a:r>
              <a:rPr lang="en-GB" sz="2400" dirty="0"/>
              <a:t>God’s touch changes us for life</a:t>
            </a:r>
          </a:p>
        </p:txBody>
      </p:sp>
      <p:pic>
        <p:nvPicPr>
          <p:cNvPr id="4" name="Picture 3">
            <a:extLst>
              <a:ext uri="{FF2B5EF4-FFF2-40B4-BE49-F238E27FC236}">
                <a16:creationId xmlns:a16="http://schemas.microsoft.com/office/drawing/2014/main" id="{1781843A-3A74-F836-45FE-87006BAA3385}"/>
              </a:ext>
            </a:extLst>
          </p:cNvPr>
          <p:cNvPicPr>
            <a:picLocks noChangeAspect="1"/>
          </p:cNvPicPr>
          <p:nvPr/>
        </p:nvPicPr>
        <p:blipFill>
          <a:blip r:embed="rId3"/>
          <a:stretch>
            <a:fillRect/>
          </a:stretch>
        </p:blipFill>
        <p:spPr>
          <a:xfrm>
            <a:off x="6952983" y="640080"/>
            <a:ext cx="3751097" cy="5577840"/>
          </a:xfrm>
          <a:prstGeom prst="rect">
            <a:avLst/>
          </a:prstGeom>
        </p:spPr>
      </p:pic>
    </p:spTree>
    <p:extLst>
      <p:ext uri="{BB962C8B-B14F-4D97-AF65-F5344CB8AC3E}">
        <p14:creationId xmlns:p14="http://schemas.microsoft.com/office/powerpoint/2010/main" val="6479851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288C6B4-AFC3-407F-A595-EFFD38D4CC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Freeform: Shape 10">
            <a:extLst>
              <a:ext uri="{FF2B5EF4-FFF2-40B4-BE49-F238E27FC236}">
                <a16:creationId xmlns:a16="http://schemas.microsoft.com/office/drawing/2014/main" id="{CF236821-17FE-429B-8D2C-08E13A64EA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455673" cy="6858000"/>
          </a:xfrm>
          <a:custGeom>
            <a:avLst/>
            <a:gdLst>
              <a:gd name="connsiteX0" fmla="*/ 0 w 4455673"/>
              <a:gd name="connsiteY0" fmla="*/ 0 h 6858000"/>
              <a:gd name="connsiteX1" fmla="*/ 3242695 w 4455673"/>
              <a:gd name="connsiteY1" fmla="*/ 0 h 6858000"/>
              <a:gd name="connsiteX2" fmla="*/ 3305678 w 4455673"/>
              <a:gd name="connsiteY2" fmla="*/ 69271 h 6858000"/>
              <a:gd name="connsiteX3" fmla="*/ 4455673 w 4455673"/>
              <a:gd name="connsiteY3" fmla="*/ 3429000 h 6858000"/>
              <a:gd name="connsiteX4" fmla="*/ 3305678 w 4455673"/>
              <a:gd name="connsiteY4" fmla="*/ 6788730 h 6858000"/>
              <a:gd name="connsiteX5" fmla="*/ 3242695 w 4455673"/>
              <a:gd name="connsiteY5" fmla="*/ 6858000 h 6858000"/>
              <a:gd name="connsiteX6" fmla="*/ 0 w 4455673"/>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55673" h="6858000">
                <a:moveTo>
                  <a:pt x="0" y="0"/>
                </a:moveTo>
                <a:lnTo>
                  <a:pt x="3242695" y="0"/>
                </a:lnTo>
                <a:lnTo>
                  <a:pt x="3305678" y="69271"/>
                </a:lnTo>
                <a:cubicBezTo>
                  <a:pt x="4016204" y="929100"/>
                  <a:pt x="4455673" y="2116944"/>
                  <a:pt x="4455673" y="3429000"/>
                </a:cubicBezTo>
                <a:cubicBezTo>
                  <a:pt x="4455673" y="4741056"/>
                  <a:pt x="4016204" y="5928900"/>
                  <a:pt x="3305678" y="6788730"/>
                </a:cubicBezTo>
                <a:lnTo>
                  <a:pt x="3242695" y="6858000"/>
                </a:lnTo>
                <a:lnTo>
                  <a:pt x="0" y="6858000"/>
                </a:lnTo>
                <a:close/>
              </a:path>
            </a:pathLst>
          </a:custGeom>
          <a:ln w="9525">
            <a:solidFill>
              <a:srgbClr val="EFEFEF"/>
            </a:solidFill>
          </a:ln>
          <a:effectLst>
            <a:outerShdw blurRad="88900" dist="38100" algn="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Freeform: Shape 12">
            <a:extLst>
              <a:ext uri="{FF2B5EF4-FFF2-40B4-BE49-F238E27FC236}">
                <a16:creationId xmlns:a16="http://schemas.microsoft.com/office/drawing/2014/main" id="{C0BDBCD2-E081-43AB-9119-C55465E597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446529" cy="6858000"/>
          </a:xfrm>
          <a:custGeom>
            <a:avLst/>
            <a:gdLst>
              <a:gd name="connsiteX0" fmla="*/ 0 w 4446529"/>
              <a:gd name="connsiteY0" fmla="*/ 0 h 6858000"/>
              <a:gd name="connsiteX1" fmla="*/ 3233551 w 4446529"/>
              <a:gd name="connsiteY1" fmla="*/ 0 h 6858000"/>
              <a:gd name="connsiteX2" fmla="*/ 3296534 w 4446529"/>
              <a:gd name="connsiteY2" fmla="*/ 69271 h 6858000"/>
              <a:gd name="connsiteX3" fmla="*/ 4446529 w 4446529"/>
              <a:gd name="connsiteY3" fmla="*/ 3429000 h 6858000"/>
              <a:gd name="connsiteX4" fmla="*/ 3296534 w 4446529"/>
              <a:gd name="connsiteY4" fmla="*/ 6788730 h 6858000"/>
              <a:gd name="connsiteX5" fmla="*/ 3233551 w 4446529"/>
              <a:gd name="connsiteY5" fmla="*/ 6858000 h 6858000"/>
              <a:gd name="connsiteX6" fmla="*/ 0 w 444652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46529" h="6858000">
                <a:moveTo>
                  <a:pt x="0" y="0"/>
                </a:moveTo>
                <a:lnTo>
                  <a:pt x="3233551" y="0"/>
                </a:lnTo>
                <a:lnTo>
                  <a:pt x="3296534" y="69271"/>
                </a:lnTo>
                <a:cubicBezTo>
                  <a:pt x="4007060" y="929100"/>
                  <a:pt x="4446529" y="2116944"/>
                  <a:pt x="4446529" y="3429000"/>
                </a:cubicBezTo>
                <a:cubicBezTo>
                  <a:pt x="4446529" y="4741056"/>
                  <a:pt x="4007060" y="5928900"/>
                  <a:pt x="3296534" y="6788730"/>
                </a:cubicBezTo>
                <a:lnTo>
                  <a:pt x="3233551"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E649F69-168B-4963-28BD-65D09BF2BA12}"/>
              </a:ext>
            </a:extLst>
          </p:cNvPr>
          <p:cNvSpPr>
            <a:spLocks noGrp="1"/>
          </p:cNvSpPr>
          <p:nvPr>
            <p:ph type="title"/>
          </p:nvPr>
        </p:nvSpPr>
        <p:spPr>
          <a:xfrm>
            <a:off x="371094" y="1161288"/>
            <a:ext cx="3438144" cy="1239012"/>
          </a:xfrm>
        </p:spPr>
        <p:txBody>
          <a:bodyPr anchor="ctr">
            <a:normAutofit/>
          </a:bodyPr>
          <a:lstStyle/>
          <a:p>
            <a:r>
              <a:rPr lang="en-GB" sz="2800" dirty="0"/>
              <a:t>God meets us as He wants</a:t>
            </a:r>
          </a:p>
        </p:txBody>
      </p:sp>
      <p:sp>
        <p:nvSpPr>
          <p:cNvPr id="15" name="Rectangle 14">
            <a:extLst>
              <a:ext uri="{FF2B5EF4-FFF2-40B4-BE49-F238E27FC236}">
                <a16:creationId xmlns:a16="http://schemas.microsoft.com/office/drawing/2014/main" id="{98E79BE4-34FE-485A-98A5-92CE8F7C47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426546"/>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7" name="Rectangle 16">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5893" y="2443480"/>
            <a:ext cx="338328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849860F4-0E9C-79AF-BBCF-C6B841E12668}"/>
              </a:ext>
            </a:extLst>
          </p:cNvPr>
          <p:cNvSpPr>
            <a:spLocks noGrp="1"/>
          </p:cNvSpPr>
          <p:nvPr>
            <p:ph idx="1"/>
          </p:nvPr>
        </p:nvSpPr>
        <p:spPr>
          <a:xfrm>
            <a:off x="371094" y="2718054"/>
            <a:ext cx="3438906" cy="3207258"/>
          </a:xfrm>
        </p:spPr>
        <p:txBody>
          <a:bodyPr anchor="t">
            <a:normAutofit/>
          </a:bodyPr>
          <a:lstStyle/>
          <a:p>
            <a:r>
              <a:rPr lang="en-GB" sz="2400" dirty="0"/>
              <a:t>Not in the wind</a:t>
            </a:r>
          </a:p>
          <a:p>
            <a:r>
              <a:rPr lang="en-GB" sz="2400" dirty="0"/>
              <a:t>Not in the earthquake</a:t>
            </a:r>
          </a:p>
          <a:p>
            <a:r>
              <a:rPr lang="en-GB" sz="2400" dirty="0"/>
              <a:t>Not in the fire</a:t>
            </a:r>
          </a:p>
          <a:p>
            <a:r>
              <a:rPr lang="en-GB" sz="2400" dirty="0"/>
              <a:t>But in the gentle whisper</a:t>
            </a:r>
          </a:p>
          <a:p>
            <a:endParaRPr lang="en-GB" sz="2400" dirty="0"/>
          </a:p>
          <a:p>
            <a:endParaRPr lang="en-GB" sz="2400" dirty="0"/>
          </a:p>
        </p:txBody>
      </p:sp>
      <p:pic>
        <p:nvPicPr>
          <p:cNvPr id="4" name="Picture 3">
            <a:extLst>
              <a:ext uri="{FF2B5EF4-FFF2-40B4-BE49-F238E27FC236}">
                <a16:creationId xmlns:a16="http://schemas.microsoft.com/office/drawing/2014/main" id="{0B3768A4-4F6A-68C7-A31D-ECF96FF7705D}"/>
              </a:ext>
            </a:extLst>
          </p:cNvPr>
          <p:cNvPicPr>
            <a:picLocks noChangeAspect="1"/>
          </p:cNvPicPr>
          <p:nvPr/>
        </p:nvPicPr>
        <p:blipFill>
          <a:blip r:embed="rId3"/>
          <a:stretch>
            <a:fillRect/>
          </a:stretch>
        </p:blipFill>
        <p:spPr>
          <a:xfrm>
            <a:off x="4901184" y="883539"/>
            <a:ext cx="6922008" cy="5191506"/>
          </a:xfrm>
          <a:prstGeom prst="rect">
            <a:avLst/>
          </a:prstGeom>
        </p:spPr>
      </p:pic>
    </p:spTree>
    <p:extLst>
      <p:ext uri="{BB962C8B-B14F-4D97-AF65-F5344CB8AC3E}">
        <p14:creationId xmlns:p14="http://schemas.microsoft.com/office/powerpoint/2010/main" val="37972378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ctangle">
            <a:extLst>
              <a:ext uri="{FF2B5EF4-FFF2-40B4-BE49-F238E27FC236}">
                <a16:creationId xmlns:a16="http://schemas.microsoft.com/office/drawing/2014/main" id="{362810D9-2C5A-477D-949C-C191895477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467"/>
            <a:ext cx="12191999" cy="6866467"/>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E0FD7B18-3C4E-249B-603E-35ADFB6281B6}"/>
              </a:ext>
            </a:extLst>
          </p:cNvPr>
          <p:cNvPicPr>
            <a:picLocks noChangeAspect="1"/>
          </p:cNvPicPr>
          <p:nvPr/>
        </p:nvPicPr>
        <p:blipFill rotWithShape="1">
          <a:blip r:embed="rId3">
            <a:alphaModFix amt="55000"/>
          </a:blip>
          <a:srcRect l="5798" r="1312" b="-1"/>
          <a:stretch/>
        </p:blipFill>
        <p:spPr>
          <a:xfrm>
            <a:off x="20" y="-9107"/>
            <a:ext cx="12191980" cy="6858000"/>
          </a:xfrm>
          <a:prstGeom prst="rect">
            <a:avLst/>
          </a:prstGeom>
        </p:spPr>
      </p:pic>
      <p:sp>
        <p:nvSpPr>
          <p:cNvPr id="2" name="Title 1">
            <a:extLst>
              <a:ext uri="{FF2B5EF4-FFF2-40B4-BE49-F238E27FC236}">
                <a16:creationId xmlns:a16="http://schemas.microsoft.com/office/drawing/2014/main" id="{EFDEA5A6-3E90-046B-CF8E-613653B77E50}"/>
              </a:ext>
            </a:extLst>
          </p:cNvPr>
          <p:cNvSpPr>
            <a:spLocks noGrp="1"/>
          </p:cNvSpPr>
          <p:nvPr>
            <p:ph type="title"/>
          </p:nvPr>
        </p:nvSpPr>
        <p:spPr>
          <a:xfrm>
            <a:off x="686834" y="591344"/>
            <a:ext cx="3200400" cy="5585619"/>
          </a:xfrm>
        </p:spPr>
        <p:txBody>
          <a:bodyPr>
            <a:normAutofit/>
          </a:bodyPr>
          <a:lstStyle/>
          <a:p>
            <a:r>
              <a:rPr lang="en-GB" dirty="0">
                <a:solidFill>
                  <a:srgbClr val="FFFFFF"/>
                </a:solidFill>
              </a:rPr>
              <a:t>Recognise and expect His presence</a:t>
            </a:r>
          </a:p>
        </p:txBody>
      </p:sp>
      <p:sp>
        <p:nvSpPr>
          <p:cNvPr id="22" name="Arc 2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7BD7847E-9563-8293-BD4F-00E1C5D475D9}"/>
              </a:ext>
            </a:extLst>
          </p:cNvPr>
          <p:cNvSpPr>
            <a:spLocks noGrp="1"/>
          </p:cNvSpPr>
          <p:nvPr>
            <p:ph idx="1"/>
          </p:nvPr>
        </p:nvSpPr>
        <p:spPr>
          <a:xfrm>
            <a:off x="4531125" y="319088"/>
            <a:ext cx="6906491" cy="4534838"/>
          </a:xfrm>
        </p:spPr>
        <p:txBody>
          <a:bodyPr anchor="ctr">
            <a:normAutofit/>
          </a:bodyPr>
          <a:lstStyle/>
          <a:p>
            <a:r>
              <a:rPr lang="en-GB" dirty="0">
                <a:solidFill>
                  <a:srgbClr val="FFFFFF"/>
                </a:solidFill>
              </a:rPr>
              <a:t>He is always with us – so let us live as though he is!</a:t>
            </a:r>
          </a:p>
          <a:p>
            <a:r>
              <a:rPr lang="en-GB" dirty="0">
                <a:solidFill>
                  <a:srgbClr val="FFFFFF"/>
                </a:solidFill>
              </a:rPr>
              <a:t>And there are times when his presence is more intense, more real</a:t>
            </a:r>
          </a:p>
          <a:p>
            <a:r>
              <a:rPr lang="en-GB" dirty="0">
                <a:solidFill>
                  <a:srgbClr val="FFFFFF"/>
                </a:solidFill>
              </a:rPr>
              <a:t>Be prepared to wait, to stop, and look, and listen</a:t>
            </a:r>
          </a:p>
          <a:p>
            <a:r>
              <a:rPr lang="en-GB" dirty="0">
                <a:solidFill>
                  <a:srgbClr val="FFFFFF"/>
                </a:solidFill>
              </a:rPr>
              <a:t>Don’t save it for a Sunday, take time to draw close in the everyday</a:t>
            </a:r>
          </a:p>
          <a:p>
            <a:r>
              <a:rPr lang="en-GB" dirty="0">
                <a:solidFill>
                  <a:srgbClr val="FFFFFF"/>
                </a:solidFill>
              </a:rPr>
              <a:t>Nothing else touches us like he does</a:t>
            </a:r>
          </a:p>
          <a:p>
            <a:endParaRPr lang="en-GB" dirty="0">
              <a:solidFill>
                <a:srgbClr val="FFFFFF"/>
              </a:solidFill>
            </a:endParaRPr>
          </a:p>
        </p:txBody>
      </p:sp>
    </p:spTree>
    <p:extLst>
      <p:ext uri="{BB962C8B-B14F-4D97-AF65-F5344CB8AC3E}">
        <p14:creationId xmlns:p14="http://schemas.microsoft.com/office/powerpoint/2010/main" val="23074168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B62545-F082-646F-946A-5160C20C1DDE}"/>
              </a:ext>
            </a:extLst>
          </p:cNvPr>
          <p:cNvSpPr>
            <a:spLocks noGrp="1"/>
          </p:cNvSpPr>
          <p:nvPr>
            <p:ph type="title"/>
          </p:nvPr>
        </p:nvSpPr>
        <p:spPr>
          <a:xfrm>
            <a:off x="838200" y="420687"/>
            <a:ext cx="10515600" cy="1325563"/>
          </a:xfrm>
        </p:spPr>
        <p:txBody>
          <a:bodyPr/>
          <a:lstStyle/>
          <a:p>
            <a:endParaRPr lang="en-US"/>
          </a:p>
        </p:txBody>
      </p:sp>
      <p:pic>
        <p:nvPicPr>
          <p:cNvPr id="4" name="Content Placeholder 3">
            <a:extLst>
              <a:ext uri="{FF2B5EF4-FFF2-40B4-BE49-F238E27FC236}">
                <a16:creationId xmlns:a16="http://schemas.microsoft.com/office/drawing/2014/main" id="{29C75AC9-F501-C533-0626-D2FB387478C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35794" y="0"/>
            <a:ext cx="13106402" cy="6858001"/>
          </a:xfrm>
        </p:spPr>
      </p:pic>
    </p:spTree>
    <p:extLst>
      <p:ext uri="{BB962C8B-B14F-4D97-AF65-F5344CB8AC3E}">
        <p14:creationId xmlns:p14="http://schemas.microsoft.com/office/powerpoint/2010/main" val="384456029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3143</TotalTime>
  <Words>3219</Words>
  <Application>Microsoft Macintosh PowerPoint</Application>
  <PresentationFormat>Widescreen</PresentationFormat>
  <Paragraphs>143</Paragraphs>
  <Slides>12</Slides>
  <Notes>11</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12</vt:i4>
      </vt:variant>
    </vt:vector>
  </HeadingPairs>
  <TitlesOfParts>
    <vt:vector size="24" baseType="lpstr">
      <vt:lpstr>Aptos</vt:lpstr>
      <vt:lpstr>Aptos Display</vt:lpstr>
      <vt:lpstr>Arial</vt:lpstr>
      <vt:lpstr>Calibri</vt:lpstr>
      <vt:lpstr>Google Sans</vt:lpstr>
      <vt:lpstr>inherit</vt:lpstr>
      <vt:lpstr>montserrat</vt:lpstr>
      <vt:lpstr>Open Sans</vt:lpstr>
      <vt:lpstr>Poppins</vt:lpstr>
      <vt:lpstr>Roboto</vt:lpstr>
      <vt:lpstr>system-ui</vt:lpstr>
      <vt:lpstr>Office Theme</vt:lpstr>
      <vt:lpstr>Recognising His presence</vt:lpstr>
      <vt:lpstr>Joshua 3</vt:lpstr>
      <vt:lpstr>Unreasonable hope</vt:lpstr>
      <vt:lpstr>God’s presence is</vt:lpstr>
      <vt:lpstr>Gifts are given not earnt</vt:lpstr>
      <vt:lpstr>God meets us where we are</vt:lpstr>
      <vt:lpstr>Encounters can be a struggle</vt:lpstr>
      <vt:lpstr>PowerPoint Presentation</vt:lpstr>
      <vt:lpstr>I will not let you go unless you bless me</vt:lpstr>
      <vt:lpstr>God meets us as He wants</vt:lpstr>
      <vt:lpstr>Recognise and expect His presence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Recognising His presence</dc:title>
  <dc:creator>Neil Jaques</dc:creator>
  <cp:lastModifiedBy>Elspeth Paisley</cp:lastModifiedBy>
  <cp:revision>10</cp:revision>
  <dcterms:created xsi:type="dcterms:W3CDTF">2024-05-28T10:15:40Z</dcterms:created>
  <dcterms:modified xsi:type="dcterms:W3CDTF">2024-06-03T12:46:12Z</dcterms:modified>
</cp:coreProperties>
</file>