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entation.xml" ContentType="application/vnd.openxmlformats-officedocument.presentationml.presentation.main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.xml" ContentType="application/vnd.openxmlformats-officedocument.presentationml.notesSlide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heme/theme2.xml" ContentType="application/vnd.openxmlformats-officedocument.theme+xml"/>
  <Override PartName="/ppt/theme/theme3.xml" ContentType="application/vnd.openxmlformats-officedocument.theme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53" r:id="rId1"/>
  </p:sldMasterIdLst>
  <p:notesMasterIdLst>
    <p:notesMasterId r:id="rId21"/>
  </p:notesMasterIdLst>
  <p:handoutMasterIdLst>
    <p:handoutMasterId r:id="rId22"/>
  </p:handoutMasterIdLst>
  <p:sldIdLst>
    <p:sldId id="256" r:id="rId2"/>
    <p:sldId id="279" r:id="rId3"/>
    <p:sldId id="258" r:id="rId4"/>
    <p:sldId id="257" r:id="rId5"/>
    <p:sldId id="282" r:id="rId6"/>
    <p:sldId id="283" r:id="rId7"/>
    <p:sldId id="284" r:id="rId8"/>
    <p:sldId id="269" r:id="rId9"/>
    <p:sldId id="280" r:id="rId10"/>
    <p:sldId id="285" r:id="rId11"/>
    <p:sldId id="259" r:id="rId12"/>
    <p:sldId id="286" r:id="rId13"/>
    <p:sldId id="287" r:id="rId14"/>
    <p:sldId id="288" r:id="rId15"/>
    <p:sldId id="295" r:id="rId16"/>
    <p:sldId id="290" r:id="rId17"/>
    <p:sldId id="292" r:id="rId18"/>
    <p:sldId id="293" r:id="rId19"/>
    <p:sldId id="294" r:id="rId20"/>
  </p:sldIdLst>
  <p:sldSz cx="9144000" cy="6858000" type="screen4x3"/>
  <p:notesSz cx="6858000" cy="9144000"/>
  <p:defaultTextStyle>
    <a:defPPr>
      <a:defRPr lang="en-GB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352" autoAdjust="0"/>
    <p:restoredTop sz="71701" autoAdjust="0"/>
  </p:normalViewPr>
  <p:slideViewPr>
    <p:cSldViewPr>
      <p:cViewPr varScale="1">
        <p:scale>
          <a:sx n="85" d="100"/>
          <a:sy n="85" d="100"/>
        </p:scale>
        <p:origin x="2848" y="17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  <p:sld r:id="rId2" collapse="1"/>
      <p:sld r:id="rId3" collapse="1"/>
      <p:sld r:id="rId4" collapse="1"/>
      <p:sld r:id="rId5" collapse="1"/>
      <p:sld r:id="rId6" collapse="1"/>
      <p:sld r:id="rId7" collapse="1"/>
      <p:sld r:id="rId8" collapse="1"/>
      <p:sld r:id="rId9" collapse="1"/>
      <p:sld r:id="rId10" collapse="1"/>
      <p:sld r:id="rId11" collapse="1"/>
      <p:sld r:id="rId12" collapse="1"/>
      <p:sld r:id="rId13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>
        <p:scale>
          <a:sx n="80" d="100"/>
          <a:sy n="80" d="100"/>
        </p:scale>
        <p:origin x="4048" y="336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28" Type="http://schemas.openxmlformats.org/officeDocument/2006/relationships/customXml" Target="../customXml/item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handoutMaster" Target="handoutMasters/handoutMaster1.xml"/><Relationship Id="rId27" Type="http://schemas.openxmlformats.org/officeDocument/2006/relationships/customXml" Target="../customXml/item1.xml"/></Relationships>
</file>

<file path=ppt/_rels/viewProps.xml.rels><?xml version="1.0" encoding="UTF-8" standalone="yes"?>
<Relationships xmlns="http://schemas.openxmlformats.org/package/2006/relationships"><Relationship Id="rId8" Type="http://schemas.openxmlformats.org/officeDocument/2006/relationships/slide" Target="slides/slide13.xml"/><Relationship Id="rId13" Type="http://schemas.openxmlformats.org/officeDocument/2006/relationships/slide" Target="slides/slide19.xml"/><Relationship Id="rId3" Type="http://schemas.openxmlformats.org/officeDocument/2006/relationships/slide" Target="slides/slide3.xml"/><Relationship Id="rId7" Type="http://schemas.openxmlformats.org/officeDocument/2006/relationships/slide" Target="slides/slide12.xml"/><Relationship Id="rId12" Type="http://schemas.openxmlformats.org/officeDocument/2006/relationships/slide" Target="slides/slide18.xml"/><Relationship Id="rId2" Type="http://schemas.openxmlformats.org/officeDocument/2006/relationships/slide" Target="slides/slide2.xml"/><Relationship Id="rId1" Type="http://schemas.openxmlformats.org/officeDocument/2006/relationships/slide" Target="slides/slide1.xml"/><Relationship Id="rId6" Type="http://schemas.openxmlformats.org/officeDocument/2006/relationships/slide" Target="slides/slide11.xml"/><Relationship Id="rId11" Type="http://schemas.openxmlformats.org/officeDocument/2006/relationships/slide" Target="slides/slide17.xml"/><Relationship Id="rId5" Type="http://schemas.openxmlformats.org/officeDocument/2006/relationships/slide" Target="slides/slide10.xml"/><Relationship Id="rId10" Type="http://schemas.openxmlformats.org/officeDocument/2006/relationships/slide" Target="slides/slide16.xml"/><Relationship Id="rId4" Type="http://schemas.openxmlformats.org/officeDocument/2006/relationships/slide" Target="slides/slide4.xml"/><Relationship Id="rId9" Type="http://schemas.openxmlformats.org/officeDocument/2006/relationships/slide" Target="slides/slide14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>
            <a:extLst>
              <a:ext uri="{FF2B5EF4-FFF2-40B4-BE49-F238E27FC236}">
                <a16:creationId xmlns:a16="http://schemas.microsoft.com/office/drawing/2014/main" id="{787FDB1A-E294-514D-B1F0-5938008700B6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Times New Roman" panose="02020603050405020304" pitchFamily="18" charset="0"/>
              </a:defRPr>
            </a:lvl1pPr>
          </a:lstStyle>
          <a:p>
            <a:endParaRPr lang="en-US" altLang="en-US"/>
          </a:p>
        </p:txBody>
      </p:sp>
      <p:sp>
        <p:nvSpPr>
          <p:cNvPr id="40963" name="Rectangle 3">
            <a:extLst>
              <a:ext uri="{FF2B5EF4-FFF2-40B4-BE49-F238E27FC236}">
                <a16:creationId xmlns:a16="http://schemas.microsoft.com/office/drawing/2014/main" id="{10B04EE3-E183-F644-BD43-1F7D750E744E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Times New Roman" panose="02020603050405020304" pitchFamily="18" charset="0"/>
              </a:defRPr>
            </a:lvl1pPr>
          </a:lstStyle>
          <a:p>
            <a:endParaRPr lang="en-US" altLang="en-US"/>
          </a:p>
        </p:txBody>
      </p:sp>
      <p:sp>
        <p:nvSpPr>
          <p:cNvPr id="40964" name="Rectangle 4">
            <a:extLst>
              <a:ext uri="{FF2B5EF4-FFF2-40B4-BE49-F238E27FC236}">
                <a16:creationId xmlns:a16="http://schemas.microsoft.com/office/drawing/2014/main" id="{FD3D61F9-8E31-2245-B20A-CB9A6F749D1C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Times New Roman" panose="02020603050405020304" pitchFamily="18" charset="0"/>
              </a:defRPr>
            </a:lvl1pPr>
          </a:lstStyle>
          <a:p>
            <a:endParaRPr lang="en-US" altLang="en-US"/>
          </a:p>
        </p:txBody>
      </p:sp>
      <p:sp>
        <p:nvSpPr>
          <p:cNvPr id="40965" name="Rectangle 5">
            <a:extLst>
              <a:ext uri="{FF2B5EF4-FFF2-40B4-BE49-F238E27FC236}">
                <a16:creationId xmlns:a16="http://schemas.microsoft.com/office/drawing/2014/main" id="{3D5DABE5-D1CD-2B4E-B6E9-01F23FF83FBA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Times New Roman" panose="02020603050405020304" pitchFamily="18" charset="0"/>
              </a:defRPr>
            </a:lvl1pPr>
          </a:lstStyle>
          <a:p>
            <a:fld id="{4CA0E1AA-F5DB-0848-9345-41F5D5B6CF1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>
            <a:extLst>
              <a:ext uri="{FF2B5EF4-FFF2-40B4-BE49-F238E27FC236}">
                <a16:creationId xmlns:a16="http://schemas.microsoft.com/office/drawing/2014/main" id="{60BA570F-32C6-4947-918C-FF5152778CA2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Times New Roman" panose="02020603050405020304" pitchFamily="18" charset="0"/>
              </a:defRPr>
            </a:lvl1pPr>
          </a:lstStyle>
          <a:p>
            <a:endParaRPr lang="en-GB" altLang="en-US"/>
          </a:p>
        </p:txBody>
      </p:sp>
      <p:sp>
        <p:nvSpPr>
          <p:cNvPr id="14339" name="Rectangle 3">
            <a:extLst>
              <a:ext uri="{FF2B5EF4-FFF2-40B4-BE49-F238E27FC236}">
                <a16:creationId xmlns:a16="http://schemas.microsoft.com/office/drawing/2014/main" id="{6242C525-95B0-D54D-9B6A-F2C717BEE91B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Times New Roman" panose="02020603050405020304" pitchFamily="18" charset="0"/>
              </a:defRPr>
            </a:lvl1pPr>
          </a:lstStyle>
          <a:p>
            <a:endParaRPr lang="en-GB" altLang="en-US"/>
          </a:p>
        </p:txBody>
      </p:sp>
      <p:sp>
        <p:nvSpPr>
          <p:cNvPr id="14340" name="Rectangle 4">
            <a:extLst>
              <a:ext uri="{FF2B5EF4-FFF2-40B4-BE49-F238E27FC236}">
                <a16:creationId xmlns:a16="http://schemas.microsoft.com/office/drawing/2014/main" id="{96945845-DE9E-5645-A376-B20B8B5F1659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4341" name="Rectangle 5">
            <a:extLst>
              <a:ext uri="{FF2B5EF4-FFF2-40B4-BE49-F238E27FC236}">
                <a16:creationId xmlns:a16="http://schemas.microsoft.com/office/drawing/2014/main" id="{CF232641-8142-8544-9548-6092D8FADFE8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text styles</a:t>
            </a:r>
          </a:p>
          <a:p>
            <a:pPr lvl="1"/>
            <a:r>
              <a:rPr lang="en-GB" altLang="en-US"/>
              <a:t>Second level</a:t>
            </a:r>
          </a:p>
          <a:p>
            <a:pPr lvl="2"/>
            <a:r>
              <a:rPr lang="en-GB" altLang="en-US"/>
              <a:t>Third level</a:t>
            </a:r>
          </a:p>
          <a:p>
            <a:pPr lvl="3"/>
            <a:r>
              <a:rPr lang="en-GB" altLang="en-US"/>
              <a:t>Fourth level</a:t>
            </a:r>
          </a:p>
          <a:p>
            <a:pPr lvl="4"/>
            <a:r>
              <a:rPr lang="en-GB" altLang="en-US"/>
              <a:t>Fifth level</a:t>
            </a:r>
          </a:p>
        </p:txBody>
      </p:sp>
      <p:sp>
        <p:nvSpPr>
          <p:cNvPr id="14342" name="Rectangle 6">
            <a:extLst>
              <a:ext uri="{FF2B5EF4-FFF2-40B4-BE49-F238E27FC236}">
                <a16:creationId xmlns:a16="http://schemas.microsoft.com/office/drawing/2014/main" id="{8D04DAD9-CCAB-3540-9DFF-7F6EE5F92445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Times New Roman" panose="02020603050405020304" pitchFamily="18" charset="0"/>
              </a:defRPr>
            </a:lvl1pPr>
          </a:lstStyle>
          <a:p>
            <a:endParaRPr lang="en-GB" altLang="en-US"/>
          </a:p>
        </p:txBody>
      </p:sp>
      <p:sp>
        <p:nvSpPr>
          <p:cNvPr id="14343" name="Rectangle 7">
            <a:extLst>
              <a:ext uri="{FF2B5EF4-FFF2-40B4-BE49-F238E27FC236}">
                <a16:creationId xmlns:a16="http://schemas.microsoft.com/office/drawing/2014/main" id="{76A6AEDD-1D6C-3D41-AE58-530735454F1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Times New Roman" panose="02020603050405020304" pitchFamily="18" charset="0"/>
              </a:defRPr>
            </a:lvl1pPr>
          </a:lstStyle>
          <a:p>
            <a:fld id="{FDC03E83-10BF-0344-AF01-431BA6E21DFA}" type="slidenum">
              <a:rPr lang="en-GB" altLang="en-US"/>
              <a:pPr/>
              <a:t>‹#›</a:t>
            </a:fld>
            <a:endParaRPr lang="en-GB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>
            <a:extLst>
              <a:ext uri="{FF2B5EF4-FFF2-40B4-BE49-F238E27FC236}">
                <a16:creationId xmlns:a16="http://schemas.microsoft.com/office/drawing/2014/main" id="{1677A47B-BF58-AE48-8B54-E48ABA72912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19" name="Rectangle 3">
            <a:extLst>
              <a:ext uri="{FF2B5EF4-FFF2-40B4-BE49-F238E27FC236}">
                <a16:creationId xmlns:a16="http://schemas.microsoft.com/office/drawing/2014/main" id="{BFCEC392-36AE-DD47-86EF-122617FA545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 sz="1400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>
            <a:extLst>
              <a:ext uri="{FF2B5EF4-FFF2-40B4-BE49-F238E27FC236}">
                <a16:creationId xmlns:a16="http://schemas.microsoft.com/office/drawing/2014/main" id="{1677A47B-BF58-AE48-8B54-E48ABA72912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19" name="Rectangle 3">
            <a:extLst>
              <a:ext uri="{FF2B5EF4-FFF2-40B4-BE49-F238E27FC236}">
                <a16:creationId xmlns:a16="http://schemas.microsoft.com/office/drawing/2014/main" id="{BFCEC392-36AE-DD47-86EF-122617FA545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 sz="1400" dirty="0">
                <a:latin typeface="Arial" panose="020B0604020202020204" pitchFamily="34" charset="0"/>
              </a:rPr>
              <a:t>But what does this mean in practice?</a:t>
            </a:r>
          </a:p>
          <a:p>
            <a:r>
              <a:rPr lang="en-US" altLang="en-US" sz="1400" dirty="0">
                <a:latin typeface="Arial" panose="020B0604020202020204" pitchFamily="34" charset="0"/>
              </a:rPr>
              <a:t>What does it look like? What are the effects?</a:t>
            </a:r>
          </a:p>
        </p:txBody>
      </p:sp>
    </p:spTree>
    <p:extLst>
      <p:ext uri="{BB962C8B-B14F-4D97-AF65-F5344CB8AC3E}">
        <p14:creationId xmlns:p14="http://schemas.microsoft.com/office/powerpoint/2010/main" val="50535770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>
            <a:extLst>
              <a:ext uri="{FF2B5EF4-FFF2-40B4-BE49-F238E27FC236}">
                <a16:creationId xmlns:a16="http://schemas.microsoft.com/office/drawing/2014/main" id="{88F133E0-2820-3B4E-B62F-EDABB55B5B0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843" name="Rectangle 3">
            <a:extLst>
              <a:ext uri="{FF2B5EF4-FFF2-40B4-BE49-F238E27FC236}">
                <a16:creationId xmlns:a16="http://schemas.microsoft.com/office/drawing/2014/main" id="{0154423F-D814-5446-952F-D9F3F548B73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 sz="1400" dirty="0">
                <a:latin typeface="Arial" panose="020B0604020202020204" pitchFamily="34" charset="0"/>
              </a:rPr>
              <a:t>Brief story of my life when I became a Christian. </a:t>
            </a:r>
          </a:p>
          <a:p>
            <a:r>
              <a:rPr lang="en-US" altLang="en-US" sz="1400" dirty="0">
                <a:latin typeface="Arial" panose="020B0604020202020204" pitchFamily="34" charset="0"/>
              </a:rPr>
              <a:t>I knew everything. </a:t>
            </a:r>
          </a:p>
          <a:p>
            <a:r>
              <a:rPr lang="en-US" altLang="en-US" sz="1400" dirty="0">
                <a:latin typeface="Arial" panose="020B0604020202020204" pitchFamily="34" charset="0"/>
              </a:rPr>
              <a:t>Off to drama school to become a successful actor. </a:t>
            </a:r>
          </a:p>
          <a:p>
            <a:r>
              <a:rPr lang="en-US" altLang="en-US" sz="1400" dirty="0">
                <a:latin typeface="Arial" panose="020B0604020202020204" pitchFamily="34" charset="0"/>
              </a:rPr>
              <a:t>I wanted to leave behind a legacy of successful work as a performer. </a:t>
            </a:r>
          </a:p>
          <a:p>
            <a:r>
              <a:rPr lang="en-US" altLang="en-US" sz="1400" dirty="0">
                <a:latin typeface="Arial" panose="020B0604020202020204" pitchFamily="34" charset="0"/>
              </a:rPr>
              <a:t>God had a different plan (clue: it involved Amanda)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>
            <a:extLst>
              <a:ext uri="{FF2B5EF4-FFF2-40B4-BE49-F238E27FC236}">
                <a16:creationId xmlns:a16="http://schemas.microsoft.com/office/drawing/2014/main" id="{3B44179D-6DC2-A84F-AC86-E28DE662617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pic>
        <p:nvPicPr>
          <p:cNvPr id="46084" name="Picture 4">
            <a:extLst>
              <a:ext uri="{FF2B5EF4-FFF2-40B4-BE49-F238E27FC236}">
                <a16:creationId xmlns:a16="http://schemas.microsoft.com/office/drawing/2014/main" id="{A0C85EAF-D01C-8F41-A183-CC6E4B8E41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6975" y="4500563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pic>
      <p:sp>
        <p:nvSpPr>
          <p:cNvPr id="2" name="Notes Placeholder 1">
            <a:extLst>
              <a:ext uri="{FF2B5EF4-FFF2-40B4-BE49-F238E27FC236}">
                <a16:creationId xmlns:a16="http://schemas.microsoft.com/office/drawing/2014/main" id="{DBC83BBD-385A-7F06-2D8C-62478965CDB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Let’s look at another life that is up-ended by God’s Kingdom plan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 1">
            <a:extLst>
              <a:ext uri="{FF2B5EF4-FFF2-40B4-BE49-F238E27FC236}">
                <a16:creationId xmlns:a16="http://schemas.microsoft.com/office/drawing/2014/main" id="{200311ED-AA3B-455E-5DC0-D06DA002A23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What was Zacchaeus expecting? </a:t>
            </a:r>
          </a:p>
          <a:p>
            <a:r>
              <a:rPr lang="en-US" dirty="0"/>
              <a:t>What was the fuss about?</a:t>
            </a:r>
          </a:p>
          <a:p>
            <a:r>
              <a:rPr lang="en-US" dirty="0"/>
              <a:t>What was he thinking as he climbed the tree, beyond seeing the famous person?</a:t>
            </a:r>
          </a:p>
          <a:p>
            <a:r>
              <a:rPr lang="en-US" dirty="0"/>
              <a:t>God is weaving together His Kingdom family. </a:t>
            </a:r>
          </a:p>
          <a:p>
            <a:r>
              <a:rPr lang="en-US" dirty="0"/>
              <a:t>What is the orphan spirit?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 1">
            <a:extLst>
              <a:ext uri="{FF2B5EF4-FFF2-40B4-BE49-F238E27FC236}">
                <a16:creationId xmlns:a16="http://schemas.microsoft.com/office/drawing/2014/main" id="{7462EDEA-D12A-602F-A627-D10907CDAEE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Note about the limbic system and the prefrontal cortex. </a:t>
            </a:r>
          </a:p>
        </p:txBody>
      </p:sp>
    </p:spTree>
    <p:extLst>
      <p:ext uri="{BB962C8B-B14F-4D97-AF65-F5344CB8AC3E}">
        <p14:creationId xmlns:p14="http://schemas.microsoft.com/office/powerpoint/2010/main" val="101050820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>
            <a:extLst>
              <a:ext uri="{FF2B5EF4-FFF2-40B4-BE49-F238E27FC236}">
                <a16:creationId xmlns:a16="http://schemas.microsoft.com/office/drawing/2014/main" id="{1677A47B-BF58-AE48-8B54-E48ABA72912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19" name="Rectangle 3">
            <a:extLst>
              <a:ext uri="{FF2B5EF4-FFF2-40B4-BE49-F238E27FC236}">
                <a16:creationId xmlns:a16="http://schemas.microsoft.com/office/drawing/2014/main" id="{BFCEC392-36AE-DD47-86EF-122617FA545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 sz="1400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8185633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7" name="Rectangle 3">
            <a:extLst>
              <a:ext uri="{FF2B5EF4-FFF2-40B4-BE49-F238E27FC236}">
                <a16:creationId xmlns:a16="http://schemas.microsoft.com/office/drawing/2014/main" id="{CD10DD74-D433-6343-8FE9-445A08A6A40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260350" y="323850"/>
            <a:ext cx="6264275" cy="8208963"/>
          </a:xfrm>
        </p:spPr>
        <p:txBody>
          <a:bodyPr/>
          <a:lstStyle/>
          <a:p>
            <a:pPr marL="228600" indent="-228600" algn="l">
              <a:lnSpc>
                <a:spcPct val="80000"/>
              </a:lnSpc>
            </a:pPr>
            <a:r>
              <a:rPr lang="en-US" altLang="en-US" sz="1000" dirty="0">
                <a:latin typeface="Arial" panose="020B0604020202020204" pitchFamily="34" charset="0"/>
              </a:rPr>
              <a:t>What is the Orphan Spirit?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7" name="Rectangle 3">
            <a:extLst>
              <a:ext uri="{FF2B5EF4-FFF2-40B4-BE49-F238E27FC236}">
                <a16:creationId xmlns:a16="http://schemas.microsoft.com/office/drawing/2014/main" id="{CD10DD74-D433-6343-8FE9-445A08A6A40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260350" y="323850"/>
            <a:ext cx="6264275" cy="8208963"/>
          </a:xfrm>
        </p:spPr>
        <p:txBody>
          <a:bodyPr/>
          <a:lstStyle/>
          <a:p>
            <a:pPr marL="228600" indent="-228600" algn="l">
              <a:lnSpc>
                <a:spcPct val="80000"/>
              </a:lnSpc>
            </a:pPr>
            <a:endParaRPr lang="en-US" altLang="en-US" sz="1000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7725130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7" name="Rectangle 3">
            <a:extLst>
              <a:ext uri="{FF2B5EF4-FFF2-40B4-BE49-F238E27FC236}">
                <a16:creationId xmlns:a16="http://schemas.microsoft.com/office/drawing/2014/main" id="{CD10DD74-D433-6343-8FE9-445A08A6A40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260350" y="323850"/>
            <a:ext cx="6264275" cy="8208963"/>
          </a:xfrm>
        </p:spPr>
        <p:txBody>
          <a:bodyPr/>
          <a:lstStyle/>
          <a:p>
            <a:pPr marL="228600" indent="-228600" algn="l">
              <a:lnSpc>
                <a:spcPct val="80000"/>
              </a:lnSpc>
            </a:pPr>
            <a:r>
              <a:rPr lang="en-US" altLang="en-US" sz="1000" dirty="0">
                <a:latin typeface="Arial" panose="020B0604020202020204" pitchFamily="34" charset="0"/>
              </a:rPr>
              <a:t>What is the Spirit of the Kingdom?</a:t>
            </a:r>
          </a:p>
        </p:txBody>
      </p:sp>
    </p:spTree>
    <p:extLst>
      <p:ext uri="{BB962C8B-B14F-4D97-AF65-F5344CB8AC3E}">
        <p14:creationId xmlns:p14="http://schemas.microsoft.com/office/powerpoint/2010/main" val="184117419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>
            <a:extLst>
              <a:ext uri="{FF2B5EF4-FFF2-40B4-BE49-F238E27FC236}">
                <a16:creationId xmlns:a16="http://schemas.microsoft.com/office/drawing/2014/main" id="{1677A47B-BF58-AE48-8B54-E48ABA72912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19" name="Rectangle 3">
            <a:extLst>
              <a:ext uri="{FF2B5EF4-FFF2-40B4-BE49-F238E27FC236}">
                <a16:creationId xmlns:a16="http://schemas.microsoft.com/office/drawing/2014/main" id="{BFCEC392-36AE-DD47-86EF-122617FA545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 sz="1400" dirty="0">
                <a:latin typeface="Arial" panose="020B0604020202020204" pitchFamily="34" charset="0"/>
              </a:rPr>
              <a:t>God had other plans. </a:t>
            </a:r>
          </a:p>
          <a:p>
            <a:r>
              <a:rPr lang="en-US" altLang="en-US" sz="1400" dirty="0">
                <a:latin typeface="Arial" panose="020B0604020202020204" pitchFamily="34" charset="0"/>
              </a:rPr>
              <a:t>Involving church and family.</a:t>
            </a:r>
          </a:p>
          <a:p>
            <a:r>
              <a:rPr lang="en-US" altLang="en-US" sz="1400" dirty="0">
                <a:latin typeface="Arial" panose="020B0604020202020204" pitchFamily="34" charset="0"/>
              </a:rPr>
              <a:t>Involving community. </a:t>
            </a:r>
          </a:p>
          <a:p>
            <a:r>
              <a:rPr lang="en-US" altLang="en-US" sz="1400" dirty="0">
                <a:latin typeface="Arial" panose="020B0604020202020204" pitchFamily="34" charset="0"/>
              </a:rPr>
              <a:t>Involving leaving a Kingdom legacy – not a legacy of great movies. </a:t>
            </a:r>
          </a:p>
        </p:txBody>
      </p:sp>
    </p:spTree>
    <p:extLst>
      <p:ext uri="{BB962C8B-B14F-4D97-AF65-F5344CB8AC3E}">
        <p14:creationId xmlns:p14="http://schemas.microsoft.com/office/powerpoint/2010/main" val="117932557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 1">
            <a:extLst>
              <a:ext uri="{FF2B5EF4-FFF2-40B4-BE49-F238E27FC236}">
                <a16:creationId xmlns:a16="http://schemas.microsoft.com/office/drawing/2014/main" id="{200311ED-AA3B-455E-5DC0-D06DA002A23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 old hymn – verse 2 of I Vow to Thee My Country by Sir Cecil Spring Rice.</a:t>
            </a:r>
          </a:p>
          <a:p>
            <a:endParaRPr lang="en-US" dirty="0"/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en-US" sz="1200" dirty="0">
                <a:latin typeface="Arial" panose="020B0604020202020204" pitchFamily="34" charset="0"/>
              </a:rPr>
              <a:t>We think of I Vow to Thee My Country as a patriotic hymn (if you know it)</a:t>
            </a:r>
          </a:p>
          <a:p>
            <a:r>
              <a:rPr lang="en-US" dirty="0"/>
              <a:t>But this second verse is about the Kingdom of God. </a:t>
            </a:r>
          </a:p>
        </p:txBody>
      </p:sp>
    </p:spTree>
    <p:extLst>
      <p:ext uri="{BB962C8B-B14F-4D97-AF65-F5344CB8AC3E}">
        <p14:creationId xmlns:p14="http://schemas.microsoft.com/office/powerpoint/2010/main" val="230369941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>
            <a:extLst>
              <a:ext uri="{FF2B5EF4-FFF2-40B4-BE49-F238E27FC236}">
                <a16:creationId xmlns:a16="http://schemas.microsoft.com/office/drawing/2014/main" id="{1677A47B-BF58-AE48-8B54-E48ABA72912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19" name="Rectangle 3">
            <a:extLst>
              <a:ext uri="{FF2B5EF4-FFF2-40B4-BE49-F238E27FC236}">
                <a16:creationId xmlns:a16="http://schemas.microsoft.com/office/drawing/2014/main" id="{BFCEC392-36AE-DD47-86EF-122617FA545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 sz="1400" dirty="0">
                <a:latin typeface="Arial" panose="020B0604020202020204" pitchFamily="34" charset="0"/>
              </a:rPr>
              <a:t>But it contains this precious line …</a:t>
            </a:r>
          </a:p>
          <a:p>
            <a:r>
              <a:rPr lang="en-US" altLang="en-US" sz="1400" dirty="0">
                <a:latin typeface="Arial" panose="020B0604020202020204" pitchFamily="34" charset="0"/>
              </a:rPr>
              <a:t>He builds His Kingdom with love – life by life</a:t>
            </a:r>
          </a:p>
        </p:txBody>
      </p:sp>
    </p:spTree>
    <p:extLst>
      <p:ext uri="{BB962C8B-B14F-4D97-AF65-F5344CB8AC3E}">
        <p14:creationId xmlns:p14="http://schemas.microsoft.com/office/powerpoint/2010/main" val="29930034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>
            <a:extLst>
              <a:ext uri="{FF2B5EF4-FFF2-40B4-BE49-F238E27FC236}">
                <a16:creationId xmlns:a16="http://schemas.microsoft.com/office/drawing/2014/main" id="{1677A47B-BF58-AE48-8B54-E48ABA72912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19" name="Rectangle 3">
            <a:extLst>
              <a:ext uri="{FF2B5EF4-FFF2-40B4-BE49-F238E27FC236}">
                <a16:creationId xmlns:a16="http://schemas.microsoft.com/office/drawing/2014/main" id="{BFCEC392-36AE-DD47-86EF-122617FA545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 sz="1400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8060905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>
            <a:extLst>
              <a:ext uri="{FF2B5EF4-FFF2-40B4-BE49-F238E27FC236}">
                <a16:creationId xmlns:a16="http://schemas.microsoft.com/office/drawing/2014/main" id="{1677A47B-BF58-AE48-8B54-E48ABA72912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19" name="Rectangle 3">
            <a:extLst>
              <a:ext uri="{FF2B5EF4-FFF2-40B4-BE49-F238E27FC236}">
                <a16:creationId xmlns:a16="http://schemas.microsoft.com/office/drawing/2014/main" id="{BFCEC392-36AE-DD47-86EF-122617FA545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 sz="1400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8375540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>
            <a:extLst>
              <a:ext uri="{FF2B5EF4-FFF2-40B4-BE49-F238E27FC236}">
                <a16:creationId xmlns:a16="http://schemas.microsoft.com/office/drawing/2014/main" id="{1677A47B-BF58-AE48-8B54-E48ABA72912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19" name="Rectangle 3">
            <a:extLst>
              <a:ext uri="{FF2B5EF4-FFF2-40B4-BE49-F238E27FC236}">
                <a16:creationId xmlns:a16="http://schemas.microsoft.com/office/drawing/2014/main" id="{BFCEC392-36AE-DD47-86EF-122617FA545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 sz="1400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30629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374DAA-3CC0-2E44-9D96-91D09BFC8F5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70ED61A-B4BE-1243-9AAF-09384FC8C3E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04731C0-5442-A449-9183-EEB6030DE9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5F348A3-496E-414A-9342-8384230970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EB7B283-1F3F-D24F-931A-8D6C910189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7522967-0B17-1F4D-8219-FEC3F5A1CF3F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8097357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9F3DC2-0F6D-4448-89AB-E3849B0E72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1D7EB4-4DCB-8C46-8260-DAC4AAB146F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A547D3C-54A9-F749-A7DA-3F9328D368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B113137-64E1-A442-AE91-B6E9BCDE44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83DE452-ADF5-DF4B-8C17-80E0B0CF98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3712234-71B9-4F48-8C36-C60E740C794A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7769492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929435-A09D-5848-BBB2-5F816E34F9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5969B48-A5C3-4E45-BD2F-798EAA9B1DD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604D1B-1CCA-DF4D-B2D4-B52162B947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EC22069-1D4B-614C-8A5F-BDE25D1A9A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033B710-83D2-B347-AEC7-595F7F8D2A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2B17ABF-F5E3-024B-96D3-FDAC71EC6AE1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7284857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6AF22A-A099-C949-B498-DBCBFDB375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05EF15-0AB3-D442-9E8A-CAC8C27E027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196A8DF-ED3E-0A49-A3AD-AF1143BF49A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46D38F5-94B5-314D-AE47-3D1F74FEAF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8427804-D11D-1D42-BD5C-814B8629CE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6A4C4FD-06C2-3141-9D1A-36760C295C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FCAEBDD-B9D8-CA4A-B232-A7D31D99A0C3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2542020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6DB271-4DB1-7C46-9423-82F47CC155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F2AC28A-DFED-894A-B931-6A81D6F3BFD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E996530-FA8D-9945-B65B-2AED17CD84C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FBC65DB-D53C-BB4B-A9D3-AB7BD01AE95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8DC2740-2FFA-9142-B141-18744622534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B4EF200-3498-A344-A40B-26276D5224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B92976E-9EA9-9748-AAB0-75870DAB51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A8A7432-E642-204E-8278-EB4067776B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64F4E1D-9025-B240-81C3-1581DA3D7080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0115314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E7BA0C-A215-814B-99BA-295E57F441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67A3F0B-14BE-4A47-80D5-344B696769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5F665D7-E5B7-BE44-8903-60222D18EC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1A5A4B6-DD4C-C34D-A5E7-80E6290E49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5822D41-A90A-1040-9BEC-1BA95D5D20DD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7002709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B7586DB-B433-934C-8E79-C1921566C2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63C553C-5C1F-CD4E-A1FA-BF49A3D2F9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62A1BA1-DAF4-8E4D-94DD-667AC1E3E3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9A10E73-BF29-4F4A-B3B5-ABC554773FE5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4474223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173C55-36BA-2D40-9D84-E13919307C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2C6C85-37D1-3548-AE14-A37F993A6E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EC83EE9-2B87-FC4D-B46D-D41E39B74DD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86E152A-79DB-BD4A-9B2F-077AB90359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E2DD1AD-EBE7-2148-8076-5050AF998E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2135318-CD4F-5644-A048-3580EFBDC0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9A3D20C-4CCE-A444-81BC-22A99218C9CD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897816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3C56D2-A5C8-1945-873B-C7FEFB4361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6A742E4-DBC4-E34C-80F1-641F02AB481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B2960BA-AEF4-B14D-87DB-1B4B3CDCA2D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1751882-EB7F-1D4C-8B77-6D8E8013DB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414A738-1164-B341-B2BC-F3231B5334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3108506-C6E8-E54A-9DC3-EC58735033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38D74FA-8A02-494A-B567-E91158BF463D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9014086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07E01D-C7EB-274C-B8A1-A7E2BCAA71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BD4BEAD-C8B3-3341-A41B-D43AD862681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8E2B64E-1624-434C-BC7E-073F2561D6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25ABACC-871B-9D48-93FD-D7153B6B20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4E4F74C-57C8-7F44-B673-4D7E415710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0BEBADC-98CC-5647-915D-A6E71AFB8873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42522163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5985DF9-B4E9-6143-8652-5B4BD53A0F3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7FCF015-6BF8-FE44-BF08-F61F1F1F1CD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9353F25-6DAD-0B49-90D4-898B85A531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601D9B9-C73B-C145-9086-AE2E245589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A8084D3-FCD6-D344-B0C8-B8A39D3F9E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B11282F-62DE-5B46-B16C-885DC88F254E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4515490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>
            <a:extLst>
              <a:ext uri="{FF2B5EF4-FFF2-40B4-BE49-F238E27FC236}">
                <a16:creationId xmlns:a16="http://schemas.microsoft.com/office/drawing/2014/main" id="{DFA19BB2-30F6-974C-A51A-80E12153CA5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title style</a:t>
            </a:r>
          </a:p>
        </p:txBody>
      </p:sp>
      <p:sp>
        <p:nvSpPr>
          <p:cNvPr id="22531" name="Rectangle 3">
            <a:extLst>
              <a:ext uri="{FF2B5EF4-FFF2-40B4-BE49-F238E27FC236}">
                <a16:creationId xmlns:a16="http://schemas.microsoft.com/office/drawing/2014/main" id="{5B478086-53FD-6548-9EDE-D37B9A87012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text styles</a:t>
            </a:r>
          </a:p>
          <a:p>
            <a:pPr lvl="1"/>
            <a:r>
              <a:rPr lang="en-GB" altLang="en-US"/>
              <a:t>Second level</a:t>
            </a:r>
          </a:p>
          <a:p>
            <a:pPr lvl="2"/>
            <a:r>
              <a:rPr lang="en-GB" altLang="en-US"/>
              <a:t>Third level</a:t>
            </a:r>
          </a:p>
          <a:p>
            <a:pPr lvl="3"/>
            <a:r>
              <a:rPr lang="en-GB" altLang="en-US"/>
              <a:t>Fourth level</a:t>
            </a:r>
          </a:p>
          <a:p>
            <a:pPr lvl="4"/>
            <a:r>
              <a:rPr lang="en-GB" altLang="en-US"/>
              <a:t>Fifth level</a:t>
            </a:r>
          </a:p>
        </p:txBody>
      </p:sp>
      <p:sp>
        <p:nvSpPr>
          <p:cNvPr id="22532" name="Rectangle 4">
            <a:extLst>
              <a:ext uri="{FF2B5EF4-FFF2-40B4-BE49-F238E27FC236}">
                <a16:creationId xmlns:a16="http://schemas.microsoft.com/office/drawing/2014/main" id="{5880EB7B-286E-3A4F-B5E1-6A8D45E82ACC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+mn-lt"/>
              </a:defRPr>
            </a:lvl1pPr>
          </a:lstStyle>
          <a:p>
            <a:endParaRPr lang="en-GB" altLang="en-US"/>
          </a:p>
        </p:txBody>
      </p:sp>
      <p:sp>
        <p:nvSpPr>
          <p:cNvPr id="22533" name="Rectangle 5">
            <a:extLst>
              <a:ext uri="{FF2B5EF4-FFF2-40B4-BE49-F238E27FC236}">
                <a16:creationId xmlns:a16="http://schemas.microsoft.com/office/drawing/2014/main" id="{B20E5C62-0FF9-5F49-B177-6550A05134DF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+mn-lt"/>
              </a:defRPr>
            </a:lvl1pPr>
          </a:lstStyle>
          <a:p>
            <a:endParaRPr lang="en-GB" altLang="en-US"/>
          </a:p>
        </p:txBody>
      </p:sp>
      <p:sp>
        <p:nvSpPr>
          <p:cNvPr id="22534" name="Rectangle 6">
            <a:extLst>
              <a:ext uri="{FF2B5EF4-FFF2-40B4-BE49-F238E27FC236}">
                <a16:creationId xmlns:a16="http://schemas.microsoft.com/office/drawing/2014/main" id="{157F9D52-E916-F04B-B089-BCA4DF8D8F67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>
                <a:latin typeface="+mn-lt"/>
              </a:defRPr>
            </a:lvl1pPr>
          </a:lstStyle>
          <a:p>
            <a:fld id="{4B261868-1E14-C945-A4CC-E6CA4BCA4840}" type="slidenum">
              <a:rPr lang="en-GB" altLang="en-US"/>
              <a:pPr/>
              <a:t>‹#›</a:t>
            </a:fld>
            <a:endParaRPr lang="en-GB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  <p:sldLayoutId id="2147483655" r:id="rId2"/>
    <p:sldLayoutId id="2147483656" r:id="rId3"/>
    <p:sldLayoutId id="2147483657" r:id="rId4"/>
    <p:sldLayoutId id="2147483658" r:id="rId5"/>
    <p:sldLayoutId id="2147483659" r:id="rId6"/>
    <p:sldLayoutId id="2147483660" r:id="rId7"/>
    <p:sldLayoutId id="2147483661" r:id="rId8"/>
    <p:sldLayoutId id="2147483662" r:id="rId9"/>
    <p:sldLayoutId id="2147483663" r:id="rId10"/>
    <p:sldLayoutId id="2147483664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Rectangle 4">
            <a:extLst>
              <a:ext uri="{FF2B5EF4-FFF2-40B4-BE49-F238E27FC236}">
                <a16:creationId xmlns:a16="http://schemas.microsoft.com/office/drawing/2014/main" id="{70A6FDB4-4350-0440-8BBA-5A902A15778E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800100" y="2552700"/>
            <a:ext cx="7543800" cy="1752600"/>
          </a:xfrm>
          <a:noFill/>
          <a:ln/>
        </p:spPr>
        <p:txBody>
          <a:bodyPr/>
          <a:lstStyle/>
          <a:p>
            <a:r>
              <a:rPr lang="en-GB" altLang="en-US" sz="7000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Whose Life is it Anyway?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2" grpId="0" build="p" autoUpdateAnimBg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Rectangle 4">
            <a:extLst>
              <a:ext uri="{FF2B5EF4-FFF2-40B4-BE49-F238E27FC236}">
                <a16:creationId xmlns:a16="http://schemas.microsoft.com/office/drawing/2014/main" id="{70A6FDB4-4350-0440-8BBA-5A902A15778E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800100" y="2204864"/>
            <a:ext cx="7543800" cy="1752600"/>
          </a:xfrm>
          <a:noFill/>
          <a:ln/>
        </p:spPr>
        <p:txBody>
          <a:bodyPr/>
          <a:lstStyle/>
          <a:p>
            <a:r>
              <a:rPr lang="en-GB" altLang="en-US" sz="3800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Galatians 2:20. </a:t>
            </a:r>
          </a:p>
          <a:p>
            <a:r>
              <a:rPr lang="en-GB" altLang="en-US" sz="3800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I have been crucified with Jesus, and I no longer live, but Jesus lives in me. </a:t>
            </a:r>
          </a:p>
          <a:p>
            <a:endParaRPr lang="en-GB" altLang="en-US" sz="3800" dirty="0">
              <a:effectLst>
                <a:outerShdw blurRad="38100" dist="38100" dir="2700000" algn="tl">
                  <a:srgbClr val="C0C0C0"/>
                </a:outerShdw>
              </a:effectLst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169529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>
            <a:extLst>
              <a:ext uri="{FF2B5EF4-FFF2-40B4-BE49-F238E27FC236}">
                <a16:creationId xmlns:a16="http://schemas.microsoft.com/office/drawing/2014/main" id="{45571386-5DB9-464E-8B36-36A1F4C9728F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685800" y="2743200"/>
            <a:ext cx="7772400" cy="1371600"/>
          </a:xfrm>
          <a:noFill/>
          <a:ln/>
        </p:spPr>
        <p:txBody>
          <a:bodyPr/>
          <a:lstStyle/>
          <a:p>
            <a:r>
              <a:rPr lang="en-GB" altLang="en-US" sz="5000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I knew everything when I was 19.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0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0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8" grpId="0" build="p" autoUpdateAnimBg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1" name="Text Box 9">
            <a:extLst>
              <a:ext uri="{FF2B5EF4-FFF2-40B4-BE49-F238E27FC236}">
                <a16:creationId xmlns:a16="http://schemas.microsoft.com/office/drawing/2014/main" id="{97FB0070-DAB0-CE44-9A50-749F46C229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9552" y="476672"/>
            <a:ext cx="8280400" cy="56323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GB" sz="4000" b="1" dirty="0"/>
              <a:t>Luke 19:1-10</a:t>
            </a:r>
          </a:p>
          <a:p>
            <a:r>
              <a:rPr lang="en-GB" sz="4000" dirty="0"/>
              <a:t>Jesus entered Jericho and was passing through. </a:t>
            </a:r>
            <a:r>
              <a:rPr lang="en-GB" sz="4000" b="1" baseline="30000" dirty="0"/>
              <a:t>2 </a:t>
            </a:r>
            <a:r>
              <a:rPr lang="en-GB" sz="4000" dirty="0"/>
              <a:t>A man was there by the name of Zacchaeus; he was a chief tax collector and was wealthy. </a:t>
            </a:r>
            <a:r>
              <a:rPr lang="en-GB" sz="4000" b="1" baseline="30000" dirty="0"/>
              <a:t>3 </a:t>
            </a:r>
            <a:r>
              <a:rPr lang="en-GB" sz="4000" dirty="0"/>
              <a:t>He wanted to see who Jesus was, but because he was short he could not see over the crowd. </a:t>
            </a:r>
            <a:endParaRPr lang="en-GB" altLang="en-US" sz="3800" dirty="0"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08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08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81" grpId="0" uiExpand="1" build="p" autoUpdateAnimBg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76E95511-6DB9-498A-837D-483896EB2A22}"/>
              </a:ext>
            </a:extLst>
          </p:cNvPr>
          <p:cNvSpPr txBox="1"/>
          <p:nvPr/>
        </p:nvSpPr>
        <p:spPr>
          <a:xfrm>
            <a:off x="755576" y="404664"/>
            <a:ext cx="7920880" cy="5632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4000" b="1" baseline="30000" dirty="0"/>
              <a:t>4 </a:t>
            </a:r>
            <a:r>
              <a:rPr lang="en-GB" sz="4000" dirty="0"/>
              <a:t>So he ran ahead and climbed a sycamore-fig tree to see him, since Jesus was coming that way.</a:t>
            </a:r>
          </a:p>
          <a:p>
            <a:r>
              <a:rPr lang="en-GB" sz="4000" b="1" baseline="30000" dirty="0"/>
              <a:t>5 </a:t>
            </a:r>
            <a:r>
              <a:rPr lang="en-GB" sz="4000" dirty="0"/>
              <a:t>When Jesus reached the spot, he looked up and said to him, “Zacchaeus, come down immediately. I must stay at your house today.” </a:t>
            </a:r>
            <a:r>
              <a:rPr lang="en-GB" sz="4000" b="1" baseline="30000" dirty="0"/>
              <a:t>6 </a:t>
            </a:r>
            <a:r>
              <a:rPr lang="en-GB" sz="4000" dirty="0"/>
              <a:t>So he came down at once and welcomed him gladly.</a:t>
            </a:r>
          </a:p>
        </p:txBody>
      </p:sp>
    </p:spTree>
    <p:extLst>
      <p:ext uri="{BB962C8B-B14F-4D97-AF65-F5344CB8AC3E}">
        <p14:creationId xmlns:p14="http://schemas.microsoft.com/office/powerpoint/2010/main" val="270554180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1102B911-D1F4-4121-770E-8CAF36D44ECF}"/>
              </a:ext>
            </a:extLst>
          </p:cNvPr>
          <p:cNvSpPr txBox="1"/>
          <p:nvPr/>
        </p:nvSpPr>
        <p:spPr>
          <a:xfrm>
            <a:off x="935596" y="260648"/>
            <a:ext cx="7272808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4000" b="1" baseline="30000" dirty="0"/>
              <a:t>7 </a:t>
            </a:r>
            <a:r>
              <a:rPr lang="en-GB" sz="4000" dirty="0"/>
              <a:t>All the people saw this and began to mutter, “He has gone to be the guest of a sinner.”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10B9CB6-F638-6A5E-D587-88507897393D}"/>
              </a:ext>
            </a:extLst>
          </p:cNvPr>
          <p:cNvSpPr txBox="1"/>
          <p:nvPr/>
        </p:nvSpPr>
        <p:spPr>
          <a:xfrm>
            <a:off x="935596" y="2180858"/>
            <a:ext cx="7200800" cy="93256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000" b="1" baseline="30000" dirty="0"/>
              <a:t>8</a:t>
            </a:r>
            <a:r>
              <a:rPr lang="en-US" sz="4000" baseline="30000" dirty="0"/>
              <a:t> </a:t>
            </a:r>
            <a:r>
              <a:rPr lang="en-US" sz="4000" dirty="0"/>
              <a:t>But Zacchaeus stood up and said to the Lord, “Look, Lord! Here and now, I give half of my possessions to the poor, and if I have cheated anybody out of anything, I will pay back four times the amount.”</a:t>
            </a:r>
          </a:p>
          <a:p>
            <a:endParaRPr lang="en-US" sz="4000" dirty="0"/>
          </a:p>
          <a:p>
            <a:r>
              <a:rPr lang="en-US" sz="4000" dirty="0"/>
              <a:t>9 Jesus said to him, “Today salvation has come to this house, because this man, too, is a son of Abraham. 10 For the Son of Man came to seek and to save the lost.”</a:t>
            </a:r>
          </a:p>
          <a:p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235583327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B43268B7-6198-FD9A-CFD0-DBFEA39B5561}"/>
              </a:ext>
            </a:extLst>
          </p:cNvPr>
          <p:cNvSpPr txBox="1"/>
          <p:nvPr/>
        </p:nvSpPr>
        <p:spPr>
          <a:xfrm>
            <a:off x="683568" y="764704"/>
            <a:ext cx="8208912" cy="34470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000" b="1" baseline="30000" dirty="0"/>
              <a:t>9</a:t>
            </a:r>
            <a:r>
              <a:rPr lang="en-US" sz="4000" dirty="0"/>
              <a:t> Jesus said to him, “Today salvation has come to this house, because this man, too, is a son of Abraham. </a:t>
            </a:r>
            <a:r>
              <a:rPr lang="en-US" sz="4000" b="1" baseline="30000" dirty="0"/>
              <a:t>10 </a:t>
            </a:r>
            <a:r>
              <a:rPr lang="en-US" sz="4000" dirty="0"/>
              <a:t>For the Son of Man came to seek and to save the lost.”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581065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85" name="Rectangle 9">
            <a:extLst>
              <a:ext uri="{FF2B5EF4-FFF2-40B4-BE49-F238E27FC236}">
                <a16:creationId xmlns:a16="http://schemas.microsoft.com/office/drawing/2014/main" id="{B6896296-CA61-0D4F-89AC-BF05E453ED06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8200" y="533400"/>
            <a:ext cx="7543800" cy="137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 algn="ctr">
              <a:spcBef>
                <a:spcPct val="20000"/>
              </a:spcBef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ctr">
              <a:spcBef>
                <a:spcPct val="20000"/>
              </a:spcBef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ctr">
              <a:spcBef>
                <a:spcPct val="20000"/>
              </a:spcBef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ctr">
              <a:spcBef>
                <a:spcPct val="20000"/>
              </a:spcBef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ctr">
              <a:spcBef>
                <a:spcPct val="20000"/>
              </a:spcBef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GB" altLang="en-US" sz="7000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Zacchaeus</a:t>
            </a:r>
          </a:p>
        </p:txBody>
      </p:sp>
      <p:sp>
        <p:nvSpPr>
          <p:cNvPr id="24588" name="Text Box 12">
            <a:extLst>
              <a:ext uri="{FF2B5EF4-FFF2-40B4-BE49-F238E27FC236}">
                <a16:creationId xmlns:a16="http://schemas.microsoft.com/office/drawing/2014/main" id="{E3F59D4C-6E15-7B42-879A-1C7BF505A9B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9552" y="2133600"/>
            <a:ext cx="8280598" cy="30162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eaLnBrk="1" hangingPunct="1"/>
            <a:r>
              <a:rPr lang="en-GB" altLang="en-US" sz="3800" dirty="0">
                <a:cs typeface="Arial" panose="020B0604020202020204" pitchFamily="34" charset="0"/>
              </a:rPr>
              <a:t>Had been outcast and rejected</a:t>
            </a:r>
          </a:p>
          <a:p>
            <a:pPr eaLnBrk="1" hangingPunct="1"/>
            <a:r>
              <a:rPr lang="en-GB" altLang="en-US" sz="3800" dirty="0">
                <a:cs typeface="Arial" panose="020B0604020202020204" pitchFamily="34" charset="0"/>
              </a:rPr>
              <a:t>Been bullied? Became a bully?</a:t>
            </a:r>
          </a:p>
          <a:p>
            <a:pPr eaLnBrk="1" hangingPunct="1"/>
            <a:r>
              <a:rPr lang="en-GB" altLang="en-US" sz="3800" dirty="0">
                <a:cs typeface="Arial" panose="020B0604020202020204" pitchFamily="34" charset="0"/>
              </a:rPr>
              <a:t>Probably corrupt</a:t>
            </a:r>
          </a:p>
          <a:p>
            <a:pPr eaLnBrk="1" hangingPunct="1"/>
            <a:r>
              <a:rPr lang="en-GB" altLang="en-US" sz="3800" dirty="0">
                <a:cs typeface="Arial" panose="020B0604020202020204" pitchFamily="34" charset="0"/>
              </a:rPr>
              <a:t>He had an orphan spirit</a:t>
            </a:r>
          </a:p>
          <a:p>
            <a:pPr eaLnBrk="1" hangingPunct="1"/>
            <a:r>
              <a:rPr lang="en-GB" altLang="en-US" sz="3800" dirty="0">
                <a:cs typeface="Arial" panose="020B0604020202020204" pitchFamily="34" charset="0"/>
              </a:rPr>
              <a:t>Became part of the Kingdom family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45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45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458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458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458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458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458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458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458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458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588" grpId="0" build="p" autoUpdateAnimBg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4590" name="Rectangle 24589">
            <a:extLst>
              <a:ext uri="{FF2B5EF4-FFF2-40B4-BE49-F238E27FC236}">
                <a16:creationId xmlns:a16="http://schemas.microsoft.com/office/drawing/2014/main" id="{53F29798-D584-4792-9B62-3F5F5C36D6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585" name="Rectangle 9">
            <a:extLst>
              <a:ext uri="{FF2B5EF4-FFF2-40B4-BE49-F238E27FC236}">
                <a16:creationId xmlns:a16="http://schemas.microsoft.com/office/drawing/2014/main" id="{B6896296-CA61-0D4F-89AC-BF05E453ED0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8650" y="184805"/>
            <a:ext cx="7886700" cy="1505883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lIns="91440" tIns="45720" rIns="91440" bIns="45720" rtlCol="0" anchor="ctr">
            <a:normAutofit/>
          </a:bodyPr>
          <a:lstStyle>
            <a:lvl1pPr marL="342900" indent="-342900" algn="ctr">
              <a:spcBef>
                <a:spcPct val="20000"/>
              </a:spcBef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ctr">
              <a:spcBef>
                <a:spcPct val="20000"/>
              </a:spcBef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ctr">
              <a:spcBef>
                <a:spcPct val="20000"/>
              </a:spcBef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ctr">
              <a:spcBef>
                <a:spcPct val="20000"/>
              </a:spcBef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ctr">
              <a:spcBef>
                <a:spcPct val="20000"/>
              </a:spcBef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altLang="en-US" sz="4500" kern="1200" dirty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The Wiring of the Brain</a:t>
            </a:r>
          </a:p>
        </p:txBody>
      </p:sp>
      <p:pic>
        <p:nvPicPr>
          <p:cNvPr id="1026" name="Picture 2" descr="Brain Clipart Images - Free Download on Freepik">
            <a:extLst>
              <a:ext uri="{FF2B5EF4-FFF2-40B4-BE49-F238E27FC236}">
                <a16:creationId xmlns:a16="http://schemas.microsoft.com/office/drawing/2014/main" id="{AB4A3DA9-BCB1-E87F-59CC-CF9870A117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345705" y="1340768"/>
            <a:ext cx="4450303" cy="44503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7247917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Rectangle 4">
            <a:extLst>
              <a:ext uri="{FF2B5EF4-FFF2-40B4-BE49-F238E27FC236}">
                <a16:creationId xmlns:a16="http://schemas.microsoft.com/office/drawing/2014/main" id="{70A6FDB4-4350-0440-8BBA-5A902A15778E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800100" y="1844824"/>
            <a:ext cx="7543800" cy="1752600"/>
          </a:xfrm>
          <a:noFill/>
          <a:ln/>
        </p:spPr>
        <p:txBody>
          <a:bodyPr/>
          <a:lstStyle/>
          <a:p>
            <a:r>
              <a:rPr lang="en-GB" altLang="en-US" sz="50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John 14:18</a:t>
            </a:r>
          </a:p>
          <a:p>
            <a:endParaRPr lang="en-GB" altLang="en-US" sz="3800" dirty="0">
              <a:effectLst>
                <a:outerShdw blurRad="38100" dist="38100" dir="2700000" algn="tl">
                  <a:srgbClr val="C0C0C0"/>
                </a:outerShdw>
              </a:effectLst>
              <a:latin typeface="Arial" panose="020B0604020202020204" pitchFamily="34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GB" sz="3800" b="1" dirty="0">
                <a:solidFill>
                  <a:srgbClr val="0432FF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3800" b="1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I will not leave you as orphans; I will come to you.</a:t>
            </a:r>
            <a:endParaRPr lang="en-GB" sz="3800" dirty="0"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altLang="en-US" sz="3800" dirty="0">
              <a:effectLst>
                <a:outerShdw blurRad="38100" dist="38100" dir="2700000" algn="tl">
                  <a:srgbClr val="C0C0C0"/>
                </a:outerShdw>
              </a:effectLst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0199774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22" name="Rectangle 10">
            <a:extLst>
              <a:ext uri="{FF2B5EF4-FFF2-40B4-BE49-F238E27FC236}">
                <a16:creationId xmlns:a16="http://schemas.microsoft.com/office/drawing/2014/main" id="{FEA2017C-B5B9-1C42-A83B-8D7346BC8E2A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755650" y="404813"/>
            <a:ext cx="7772400" cy="808037"/>
          </a:xfrm>
          <a:noFill/>
          <a:ln/>
        </p:spPr>
        <p:txBody>
          <a:bodyPr/>
          <a:lstStyle/>
          <a:p>
            <a:pPr>
              <a:lnSpc>
                <a:spcPct val="90000"/>
              </a:lnSpc>
            </a:pPr>
            <a:r>
              <a:rPr lang="en-GB" altLang="en-US" sz="5000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The Orphan Spirit</a:t>
            </a:r>
          </a:p>
        </p:txBody>
      </p:sp>
      <p:sp>
        <p:nvSpPr>
          <p:cNvPr id="13323" name="Text Box 11">
            <a:extLst>
              <a:ext uri="{FF2B5EF4-FFF2-40B4-BE49-F238E27FC236}">
                <a16:creationId xmlns:a16="http://schemas.microsoft.com/office/drawing/2014/main" id="{6642B151-8C15-8043-9563-0F736E39D83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1188" y="1557338"/>
            <a:ext cx="8208962" cy="41857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>
              <a:buFontTx/>
              <a:buChar char="•"/>
            </a:pPr>
            <a:r>
              <a:rPr lang="en-GB" altLang="en-US" sz="3800" dirty="0">
                <a:cs typeface="Arial" panose="020B0604020202020204" pitchFamily="34" charset="0"/>
              </a:rPr>
              <a:t> Grabs whatever they can</a:t>
            </a:r>
          </a:p>
          <a:p>
            <a:pPr eaLnBrk="1" hangingPunct="1">
              <a:buFontTx/>
              <a:buChar char="•"/>
            </a:pPr>
            <a:r>
              <a:rPr lang="en-GB" altLang="en-US" sz="3800" dirty="0">
                <a:cs typeface="Arial" panose="020B0604020202020204" pitchFamily="34" charset="0"/>
              </a:rPr>
              <a:t> Holds onto what they have</a:t>
            </a:r>
            <a:endParaRPr lang="en-GB" altLang="en-US" sz="2800" dirty="0">
              <a:cs typeface="Arial" panose="020B0604020202020204" pitchFamily="34" charset="0"/>
            </a:endParaRPr>
          </a:p>
          <a:p>
            <a:pPr eaLnBrk="1" hangingPunct="1">
              <a:buFontTx/>
              <a:buChar char="•"/>
            </a:pPr>
            <a:r>
              <a:rPr lang="en-GB" altLang="en-US" sz="3800" dirty="0">
                <a:cs typeface="Arial" panose="020B0604020202020204" pitchFamily="34" charset="0"/>
              </a:rPr>
              <a:t> Want it now!</a:t>
            </a:r>
          </a:p>
          <a:p>
            <a:pPr eaLnBrk="1" hangingPunct="1">
              <a:buFontTx/>
              <a:buChar char="•"/>
            </a:pPr>
            <a:r>
              <a:rPr lang="en-GB" altLang="en-US" sz="3800" dirty="0">
                <a:cs typeface="Arial" panose="020B0604020202020204" pitchFamily="34" charset="0"/>
              </a:rPr>
              <a:t> Buy now pay later</a:t>
            </a:r>
            <a:endParaRPr lang="en-GB" altLang="en-US" sz="2000" dirty="0"/>
          </a:p>
          <a:p>
            <a:pPr eaLnBrk="1" hangingPunct="1">
              <a:buFontTx/>
              <a:buChar char="•"/>
            </a:pPr>
            <a:r>
              <a:rPr lang="en-GB" altLang="en-US" sz="3800" dirty="0"/>
              <a:t> Amygdala and the limbic system</a:t>
            </a:r>
          </a:p>
          <a:p>
            <a:pPr eaLnBrk="1" hangingPunct="1">
              <a:buFontTx/>
              <a:buChar char="•"/>
            </a:pPr>
            <a:r>
              <a:rPr lang="en-GB" altLang="en-US" sz="3800" dirty="0"/>
              <a:t> Always expects something in return</a:t>
            </a:r>
            <a:r>
              <a:rPr lang="en-GB" altLang="en-US" sz="3800" dirty="0">
                <a:cs typeface="Arial" panose="020B0604020202020204" pitchFamily="34" charset="0"/>
              </a:rPr>
              <a:t> </a:t>
            </a:r>
          </a:p>
          <a:p>
            <a:pPr eaLnBrk="1" hangingPunct="1">
              <a:buFontTx/>
              <a:buChar char="•"/>
            </a:pPr>
            <a:r>
              <a:rPr lang="en-GB" altLang="en-US" sz="3800" dirty="0">
                <a:cs typeface="Arial" panose="020B0604020202020204" pitchFamily="34" charset="0"/>
              </a:rPr>
              <a:t> Wants to be number one</a:t>
            </a:r>
            <a:endParaRPr lang="en-GB" altLang="en-US" sz="38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3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3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33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33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33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33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33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33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33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33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33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33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33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33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33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33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22" grpId="0" build="p" autoUpdateAnimBg="0"/>
      <p:bldP spid="13323" grpId="0" build="p" autoUpdateAnimBg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22" name="Rectangle 10">
            <a:extLst>
              <a:ext uri="{FF2B5EF4-FFF2-40B4-BE49-F238E27FC236}">
                <a16:creationId xmlns:a16="http://schemas.microsoft.com/office/drawing/2014/main" id="{FEA2017C-B5B9-1C42-A83B-8D7346BC8E2A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755650" y="404813"/>
            <a:ext cx="7772400" cy="808037"/>
          </a:xfrm>
          <a:noFill/>
          <a:ln/>
        </p:spPr>
        <p:txBody>
          <a:bodyPr/>
          <a:lstStyle/>
          <a:p>
            <a:pPr>
              <a:lnSpc>
                <a:spcPct val="90000"/>
              </a:lnSpc>
            </a:pPr>
            <a:r>
              <a:rPr lang="en-GB" altLang="en-US" sz="5000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The Orphan Spirit</a:t>
            </a:r>
          </a:p>
        </p:txBody>
      </p:sp>
      <p:sp>
        <p:nvSpPr>
          <p:cNvPr id="13323" name="Text Box 11">
            <a:extLst>
              <a:ext uri="{FF2B5EF4-FFF2-40B4-BE49-F238E27FC236}">
                <a16:creationId xmlns:a16="http://schemas.microsoft.com/office/drawing/2014/main" id="{6642B151-8C15-8043-9563-0F736E39D83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1188" y="1557338"/>
            <a:ext cx="8208962" cy="30162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>
              <a:buFontTx/>
              <a:buChar char="•"/>
            </a:pPr>
            <a:r>
              <a:rPr lang="en-GB" altLang="en-US" sz="3800" dirty="0">
                <a:cs typeface="Arial" panose="020B0604020202020204" pitchFamily="34" charset="0"/>
              </a:rPr>
              <a:t> Doesn’t belong anywhere</a:t>
            </a:r>
          </a:p>
          <a:p>
            <a:pPr eaLnBrk="1" hangingPunct="1">
              <a:buFontTx/>
              <a:buChar char="•"/>
            </a:pPr>
            <a:r>
              <a:rPr lang="en-GB" altLang="en-US" sz="3800" dirty="0">
                <a:cs typeface="Arial" panose="020B0604020202020204" pitchFamily="34" charset="0"/>
              </a:rPr>
              <a:t> Insecure</a:t>
            </a:r>
            <a:endParaRPr lang="en-GB" altLang="en-US" sz="2800" dirty="0">
              <a:cs typeface="Arial" panose="020B0604020202020204" pitchFamily="34" charset="0"/>
            </a:endParaRPr>
          </a:p>
          <a:p>
            <a:pPr eaLnBrk="1" hangingPunct="1">
              <a:buFontTx/>
              <a:buChar char="•"/>
            </a:pPr>
            <a:r>
              <a:rPr lang="en-GB" altLang="en-US" sz="3800" dirty="0">
                <a:cs typeface="Arial" panose="020B0604020202020204" pitchFamily="34" charset="0"/>
              </a:rPr>
              <a:t> Uses people until …</a:t>
            </a:r>
          </a:p>
          <a:p>
            <a:pPr eaLnBrk="1" hangingPunct="1">
              <a:buFontTx/>
              <a:buChar char="•"/>
            </a:pPr>
            <a:r>
              <a:rPr lang="en-GB" altLang="en-US" sz="3800" dirty="0">
                <a:cs typeface="Arial" panose="020B0604020202020204" pitchFamily="34" charset="0"/>
              </a:rPr>
              <a:t> Tries to hold onto everything</a:t>
            </a:r>
          </a:p>
          <a:p>
            <a:pPr eaLnBrk="1" hangingPunct="1">
              <a:buFontTx/>
              <a:buChar char="•"/>
            </a:pPr>
            <a:r>
              <a:rPr lang="en-GB" altLang="en-US" sz="3800" dirty="0">
                <a:cs typeface="Arial" panose="020B0604020202020204" pitchFamily="34" charset="0"/>
              </a:rPr>
              <a:t> But loses everything</a:t>
            </a:r>
            <a:endParaRPr lang="en-GB" altLang="en-US" sz="3800" dirty="0"/>
          </a:p>
        </p:txBody>
      </p:sp>
    </p:spTree>
    <p:extLst>
      <p:ext uri="{BB962C8B-B14F-4D97-AF65-F5344CB8AC3E}">
        <p14:creationId xmlns:p14="http://schemas.microsoft.com/office/powerpoint/2010/main" val="6135251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3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3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33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33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33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33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33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33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33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33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33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33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22" grpId="0" build="p" autoUpdateAnimBg="0"/>
      <p:bldP spid="13323" grpId="0" build="p" autoUpdateAnimBg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22" name="Rectangle 10">
            <a:extLst>
              <a:ext uri="{FF2B5EF4-FFF2-40B4-BE49-F238E27FC236}">
                <a16:creationId xmlns:a16="http://schemas.microsoft.com/office/drawing/2014/main" id="{FEA2017C-B5B9-1C42-A83B-8D7346BC8E2A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755650" y="404813"/>
            <a:ext cx="7772400" cy="808037"/>
          </a:xfrm>
          <a:noFill/>
          <a:ln/>
        </p:spPr>
        <p:txBody>
          <a:bodyPr/>
          <a:lstStyle/>
          <a:p>
            <a:pPr>
              <a:lnSpc>
                <a:spcPct val="90000"/>
              </a:lnSpc>
            </a:pPr>
            <a:r>
              <a:rPr lang="en-GB" altLang="en-US" sz="5000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The Kingdom Spirit</a:t>
            </a:r>
          </a:p>
        </p:txBody>
      </p:sp>
      <p:sp>
        <p:nvSpPr>
          <p:cNvPr id="13323" name="Text Box 11">
            <a:extLst>
              <a:ext uri="{FF2B5EF4-FFF2-40B4-BE49-F238E27FC236}">
                <a16:creationId xmlns:a16="http://schemas.microsoft.com/office/drawing/2014/main" id="{6642B151-8C15-8043-9563-0F736E39D83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1188" y="1557338"/>
            <a:ext cx="8208962" cy="47705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>
              <a:buFontTx/>
              <a:buChar char="•"/>
            </a:pPr>
            <a:r>
              <a:rPr lang="en-GB" altLang="en-US" sz="3800" dirty="0">
                <a:cs typeface="Arial" panose="020B0604020202020204" pitchFamily="34" charset="0"/>
              </a:rPr>
              <a:t> Gives away whatever they can</a:t>
            </a:r>
          </a:p>
          <a:p>
            <a:pPr eaLnBrk="1" hangingPunct="1">
              <a:buFontTx/>
              <a:buChar char="•"/>
            </a:pPr>
            <a:r>
              <a:rPr lang="en-GB" altLang="en-US" sz="3800" dirty="0">
                <a:cs typeface="Arial" panose="020B0604020202020204" pitchFamily="34" charset="0"/>
              </a:rPr>
              <a:t> Serves without expecting anything</a:t>
            </a:r>
            <a:endParaRPr lang="en-GB" altLang="en-US" sz="2800" dirty="0">
              <a:cs typeface="Arial" panose="020B0604020202020204" pitchFamily="34" charset="0"/>
            </a:endParaRPr>
          </a:p>
          <a:p>
            <a:pPr eaLnBrk="1" hangingPunct="1">
              <a:buFontTx/>
              <a:buChar char="•"/>
            </a:pPr>
            <a:r>
              <a:rPr lang="en-GB" altLang="en-US" sz="3800" dirty="0">
                <a:cs typeface="Arial" panose="020B0604020202020204" pitchFamily="34" charset="0"/>
              </a:rPr>
              <a:t> Is happy to wait</a:t>
            </a:r>
          </a:p>
          <a:p>
            <a:pPr eaLnBrk="1" hangingPunct="1">
              <a:buFontTx/>
              <a:buChar char="•"/>
            </a:pPr>
            <a:r>
              <a:rPr lang="en-GB" altLang="en-US" sz="3800" dirty="0">
                <a:cs typeface="Arial" panose="020B0604020202020204" pitchFamily="34" charset="0"/>
              </a:rPr>
              <a:t> Prefrontal cortex</a:t>
            </a:r>
            <a:endParaRPr lang="en-GB" altLang="en-US" sz="2000" dirty="0"/>
          </a:p>
          <a:p>
            <a:pPr eaLnBrk="1" hangingPunct="1">
              <a:buFontTx/>
              <a:buChar char="•"/>
            </a:pPr>
            <a:r>
              <a:rPr lang="en-GB" altLang="en-US" sz="3800" dirty="0"/>
              <a:t> Puts themselves last</a:t>
            </a:r>
          </a:p>
          <a:p>
            <a:pPr eaLnBrk="1" hangingPunct="1">
              <a:buFontTx/>
              <a:buChar char="•"/>
            </a:pPr>
            <a:r>
              <a:rPr lang="en-GB" altLang="en-US" sz="3800" dirty="0"/>
              <a:t> Fundamentally secure in Father</a:t>
            </a:r>
            <a:endParaRPr lang="en-GB" altLang="en-US" sz="3800" dirty="0">
              <a:cs typeface="Arial" panose="020B0604020202020204" pitchFamily="34" charset="0"/>
            </a:endParaRPr>
          </a:p>
          <a:p>
            <a:pPr eaLnBrk="1" hangingPunct="1">
              <a:buFontTx/>
              <a:buChar char="•"/>
            </a:pPr>
            <a:r>
              <a:rPr lang="en-GB" altLang="en-US" sz="3800" dirty="0">
                <a:cs typeface="Arial" panose="020B0604020202020204" pitchFamily="34" charset="0"/>
              </a:rPr>
              <a:t> Makes disciples of others</a:t>
            </a:r>
          </a:p>
          <a:p>
            <a:pPr eaLnBrk="1" hangingPunct="1">
              <a:buFontTx/>
              <a:buChar char="•"/>
            </a:pPr>
            <a:r>
              <a:rPr lang="en-GB" altLang="en-US" sz="3800" dirty="0">
                <a:cs typeface="Arial" panose="020B0604020202020204" pitchFamily="34" charset="0"/>
              </a:rPr>
              <a:t> Has eternal life</a:t>
            </a:r>
            <a:endParaRPr lang="en-GB" altLang="en-US" sz="3800" dirty="0"/>
          </a:p>
        </p:txBody>
      </p:sp>
    </p:spTree>
    <p:extLst>
      <p:ext uri="{BB962C8B-B14F-4D97-AF65-F5344CB8AC3E}">
        <p14:creationId xmlns:p14="http://schemas.microsoft.com/office/powerpoint/2010/main" val="30157614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3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3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33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33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33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33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33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33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33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33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33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33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33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33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33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33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332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332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22" grpId="0" build="p" autoUpdateAnimBg="0"/>
      <p:bldP spid="13323" grpId="0" build="p" autoUpdateAnimBg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Rectangle 4">
            <a:extLst>
              <a:ext uri="{FF2B5EF4-FFF2-40B4-BE49-F238E27FC236}">
                <a16:creationId xmlns:a16="http://schemas.microsoft.com/office/drawing/2014/main" id="{70A6FDB4-4350-0440-8BBA-5A902A15778E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800100" y="1916832"/>
            <a:ext cx="7543800" cy="1752600"/>
          </a:xfrm>
          <a:noFill/>
          <a:ln/>
        </p:spPr>
        <p:txBody>
          <a:bodyPr/>
          <a:lstStyle/>
          <a:p>
            <a:r>
              <a:rPr lang="en-GB" altLang="en-US" sz="38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Back to my life …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GB" sz="4000" b="1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Jesus is called King for a reason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endParaRPr lang="en-GB" sz="5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GB" sz="12000" b="1" dirty="0">
                <a:latin typeface="Arial" panose="020B0604020202020204" pitchFamily="34" charset="0"/>
                <a:cs typeface="Arial" panose="020B0604020202020204" pitchFamily="34" charset="0"/>
              </a:rPr>
              <a:t>😬</a:t>
            </a:r>
            <a:endParaRPr lang="en-GB" sz="12000" dirty="0"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altLang="en-US" sz="3800" dirty="0">
              <a:effectLst>
                <a:outerShdw blurRad="38100" dist="38100" dir="2700000" algn="tl">
                  <a:srgbClr val="C0C0C0"/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3635769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88" name="Text Box 12">
            <a:extLst>
              <a:ext uri="{FF2B5EF4-FFF2-40B4-BE49-F238E27FC236}">
                <a16:creationId xmlns:a16="http://schemas.microsoft.com/office/drawing/2014/main" id="{E3F59D4C-6E15-7B42-879A-1C7BF505A9B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1701" y="12529"/>
            <a:ext cx="8280598" cy="64757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eaLnBrk="1" hangingPunct="1">
              <a:lnSpc>
                <a:spcPct val="150000"/>
              </a:lnSpc>
            </a:pPr>
            <a:r>
              <a:rPr lang="en-GB" altLang="en-US" sz="2800" dirty="0">
                <a:cs typeface="Arial" panose="020B0604020202020204" pitchFamily="34" charset="0"/>
              </a:rPr>
              <a:t>And there's another country, I've heard of long ago,</a:t>
            </a:r>
          </a:p>
          <a:p>
            <a:pPr eaLnBrk="1" hangingPunct="1">
              <a:lnSpc>
                <a:spcPct val="150000"/>
              </a:lnSpc>
            </a:pPr>
            <a:r>
              <a:rPr lang="en-GB" altLang="en-US" sz="2800" dirty="0">
                <a:cs typeface="Arial" panose="020B0604020202020204" pitchFamily="34" charset="0"/>
              </a:rPr>
              <a:t>Most dear to them that love her, most great to them that know;</a:t>
            </a:r>
          </a:p>
          <a:p>
            <a:pPr eaLnBrk="1" hangingPunct="1">
              <a:lnSpc>
                <a:spcPct val="150000"/>
              </a:lnSpc>
            </a:pPr>
            <a:r>
              <a:rPr lang="en-GB" altLang="en-US" sz="2800" dirty="0">
                <a:cs typeface="Arial" panose="020B0604020202020204" pitchFamily="34" charset="0"/>
              </a:rPr>
              <a:t>We may not count her armies, we may not see her King;</a:t>
            </a:r>
          </a:p>
          <a:p>
            <a:pPr eaLnBrk="1" hangingPunct="1">
              <a:lnSpc>
                <a:spcPct val="150000"/>
              </a:lnSpc>
            </a:pPr>
            <a:r>
              <a:rPr lang="en-GB" altLang="en-US" sz="2800" dirty="0">
                <a:cs typeface="Arial" panose="020B0604020202020204" pitchFamily="34" charset="0"/>
              </a:rPr>
              <a:t>Her fortress is a faithful heart, her pride is suffering;</a:t>
            </a:r>
          </a:p>
          <a:p>
            <a:pPr eaLnBrk="1" hangingPunct="1">
              <a:lnSpc>
                <a:spcPct val="150000"/>
              </a:lnSpc>
            </a:pPr>
            <a:r>
              <a:rPr lang="en-GB" altLang="en-US" sz="2800" dirty="0">
                <a:cs typeface="Arial" panose="020B0604020202020204" pitchFamily="34" charset="0"/>
              </a:rPr>
              <a:t>And soul by soul and silently her shining bounds increase,</a:t>
            </a:r>
          </a:p>
          <a:p>
            <a:pPr eaLnBrk="1" hangingPunct="1">
              <a:lnSpc>
                <a:spcPct val="150000"/>
              </a:lnSpc>
            </a:pPr>
            <a:r>
              <a:rPr lang="en-GB" altLang="en-US" sz="2800" dirty="0">
                <a:cs typeface="Arial" panose="020B0604020202020204" pitchFamily="34" charset="0"/>
              </a:rPr>
              <a:t>And her ways are ways of gentleness, and all her paths are peace.</a:t>
            </a:r>
          </a:p>
        </p:txBody>
      </p:sp>
    </p:spTree>
    <p:extLst>
      <p:ext uri="{BB962C8B-B14F-4D97-AF65-F5344CB8AC3E}">
        <p14:creationId xmlns:p14="http://schemas.microsoft.com/office/powerpoint/2010/main" val="18571884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45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45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458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458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458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458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458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458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458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458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458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458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588" grpId="0" build="p" autoUpdateAnimBg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Rectangle 4">
            <a:extLst>
              <a:ext uri="{FF2B5EF4-FFF2-40B4-BE49-F238E27FC236}">
                <a16:creationId xmlns:a16="http://schemas.microsoft.com/office/drawing/2014/main" id="{70A6FDB4-4350-0440-8BBA-5A902A15778E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800100" y="1676400"/>
            <a:ext cx="7543800" cy="1752600"/>
          </a:xfrm>
          <a:noFill/>
          <a:ln/>
        </p:spPr>
        <p:txBody>
          <a:bodyPr/>
          <a:lstStyle/>
          <a:p>
            <a:r>
              <a:rPr lang="en-GB" altLang="en-US" sz="3800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The King builds His Kingdom</a:t>
            </a:r>
          </a:p>
          <a:p>
            <a:r>
              <a:rPr lang="en-GB" altLang="en-US" sz="3800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“Soul by soul and silently…”</a:t>
            </a:r>
          </a:p>
          <a:p>
            <a:endParaRPr lang="en-GB" altLang="en-US" sz="3800" dirty="0">
              <a:effectLst>
                <a:outerShdw blurRad="38100" dist="38100" dir="2700000" algn="tl">
                  <a:srgbClr val="C0C0C0"/>
                </a:outerShdw>
              </a:effectLst>
              <a:latin typeface="Arial" panose="020B0604020202020204" pitchFamily="34" charset="0"/>
            </a:endParaRPr>
          </a:p>
          <a:p>
            <a:r>
              <a:rPr lang="en-GB" altLang="en-US" sz="3800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Everything He does in our lives works towards the goal of building His Kingdom</a:t>
            </a:r>
          </a:p>
        </p:txBody>
      </p:sp>
    </p:spTree>
    <p:extLst>
      <p:ext uri="{BB962C8B-B14F-4D97-AF65-F5344CB8AC3E}">
        <p14:creationId xmlns:p14="http://schemas.microsoft.com/office/powerpoint/2010/main" val="246720800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Rectangle 4">
            <a:extLst>
              <a:ext uri="{FF2B5EF4-FFF2-40B4-BE49-F238E27FC236}">
                <a16:creationId xmlns:a16="http://schemas.microsoft.com/office/drawing/2014/main" id="{70A6FDB4-4350-0440-8BBA-5A902A15778E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800100" y="908720"/>
            <a:ext cx="7543800" cy="1752600"/>
          </a:xfrm>
          <a:noFill/>
          <a:ln/>
        </p:spPr>
        <p:txBody>
          <a:bodyPr/>
          <a:lstStyle/>
          <a:p>
            <a:r>
              <a:rPr lang="en-GB" altLang="en-US" sz="3800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We think we’re in control of our own lives</a:t>
            </a:r>
          </a:p>
          <a:p>
            <a:endParaRPr lang="en-GB" altLang="en-US" sz="3800" dirty="0">
              <a:effectLst>
                <a:outerShdw blurRad="38100" dist="38100" dir="2700000" algn="tl">
                  <a:srgbClr val="C0C0C0"/>
                </a:outerShdw>
              </a:effectLst>
              <a:latin typeface="Arial" panose="020B0604020202020204" pitchFamily="34" charset="0"/>
            </a:endParaRPr>
          </a:p>
          <a:p>
            <a:r>
              <a:rPr lang="en-GB" altLang="en-US" sz="8000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BUT…</a:t>
            </a:r>
          </a:p>
          <a:p>
            <a:r>
              <a:rPr lang="en-GB" altLang="en-US" sz="8000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🤣</a:t>
            </a:r>
          </a:p>
        </p:txBody>
      </p:sp>
    </p:spTree>
    <p:extLst>
      <p:ext uri="{BB962C8B-B14F-4D97-AF65-F5344CB8AC3E}">
        <p14:creationId xmlns:p14="http://schemas.microsoft.com/office/powerpoint/2010/main" val="353308927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Rectangle 4">
            <a:extLst>
              <a:ext uri="{FF2B5EF4-FFF2-40B4-BE49-F238E27FC236}">
                <a16:creationId xmlns:a16="http://schemas.microsoft.com/office/drawing/2014/main" id="{70A6FDB4-4350-0440-8BBA-5A902A15778E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800100" y="1916832"/>
            <a:ext cx="7543800" cy="1752600"/>
          </a:xfrm>
          <a:noFill/>
          <a:ln/>
        </p:spPr>
        <p:txBody>
          <a:bodyPr/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GB" sz="4000" b="1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The KING is focused on building His Kingdom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endParaRPr lang="en-GB" sz="4000" b="1" dirty="0">
              <a:latin typeface="Calibri" panose="020F0502020204030204" pitchFamily="34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GB" sz="12000" dirty="0">
                <a:effectLst/>
                <a:latin typeface="Calibri" panose="020F0502020204030204" pitchFamily="34" charset="0"/>
              </a:rPr>
              <a:t>👑</a:t>
            </a:r>
          </a:p>
          <a:p>
            <a:endParaRPr lang="en-GB" altLang="en-US" sz="3800" dirty="0">
              <a:effectLst>
                <a:outerShdw blurRad="38100" dist="38100" dir="2700000" algn="tl">
                  <a:srgbClr val="C0C0C0"/>
                </a:outerShdw>
              </a:effectLst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940972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Rectangle 4">
            <a:extLst>
              <a:ext uri="{FF2B5EF4-FFF2-40B4-BE49-F238E27FC236}">
                <a16:creationId xmlns:a16="http://schemas.microsoft.com/office/drawing/2014/main" id="{70A6FDB4-4350-0440-8BBA-5A902A15778E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800100" y="1916832"/>
            <a:ext cx="7543800" cy="1752600"/>
          </a:xfrm>
          <a:noFill/>
          <a:ln/>
        </p:spPr>
        <p:txBody>
          <a:bodyPr/>
          <a:lstStyle/>
          <a:p>
            <a:r>
              <a:rPr lang="en-GB" altLang="en-US" sz="8000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By the Power of His Holy Spirit</a:t>
            </a:r>
          </a:p>
        </p:txBody>
      </p:sp>
    </p:spTree>
    <p:extLst>
      <p:ext uri="{BB962C8B-B14F-4D97-AF65-F5344CB8AC3E}">
        <p14:creationId xmlns:p14="http://schemas.microsoft.com/office/powerpoint/2010/main" val="4120702782"/>
      </p:ext>
    </p:extLst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B203EA86DABA14DBFB2713D9CCA0223" ma:contentTypeVersion="15" ma:contentTypeDescription="Create a new document." ma:contentTypeScope="" ma:versionID="40cb7c0bb95319997bca6af6771230c1">
  <xsd:schema xmlns:xsd="http://www.w3.org/2001/XMLSchema" xmlns:xs="http://www.w3.org/2001/XMLSchema" xmlns:p="http://schemas.microsoft.com/office/2006/metadata/properties" xmlns:ns2="7537d87b-94c9-4f3f-b073-088567346224" xmlns:ns3="fabc11a6-6472-42eb-aa8f-2216b739ed05" targetNamespace="http://schemas.microsoft.com/office/2006/metadata/properties" ma:root="true" ma:fieldsID="048857d5800fa45042e7e6d6d173cd99" ns2:_="" ns3:_="">
    <xsd:import namespace="7537d87b-94c9-4f3f-b073-088567346224"/>
    <xsd:import namespace="fabc11a6-6472-42eb-aa8f-2216b739ed05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  <xsd:element ref="ns2:MediaServiceObjectDetectorVersions" minOccurs="0"/>
                <xsd:element ref="ns2:MediaServiceSearchProperties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537d87b-94c9-4f3f-b073-08856734622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0a56ceb8-68a9-4261-9cb8-73a6529ea3f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8" nillable="true" ma:displayName="Location" ma:indexed="true" ma:internalName="MediaServiceLocation" ma:readOnly="true">
      <xsd:simpleType>
        <xsd:restriction base="dms:Text"/>
      </xsd:simpleType>
    </xsd:element>
    <xsd:element name="MediaServiceObjectDetectorVersions" ma:index="19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0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abc11a6-6472-42eb-aa8f-2216b739ed05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a507bbf0-446a-4480-a405-2662c9c4a2c4}" ma:internalName="TaxCatchAll" ma:showField="CatchAllData" ma:web="fabc11a6-6472-42eb-aa8f-2216b739ed0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8CC4F7FB-4AA5-4BEF-BC12-5E40D4281795}"/>
</file>

<file path=customXml/itemProps2.xml><?xml version="1.0" encoding="utf-8"?>
<ds:datastoreItem xmlns:ds="http://schemas.openxmlformats.org/officeDocument/2006/customXml" ds:itemID="{5BAF8E7A-3F4C-4842-BB0C-84506EE0F7ED}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1263</TotalTime>
  <Words>846</Words>
  <Application>Microsoft Macintosh PowerPoint</Application>
  <PresentationFormat>On-screen Show (4:3)</PresentationFormat>
  <Paragraphs>94</Paragraphs>
  <Slides>19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3" baseType="lpstr">
      <vt:lpstr>Arial</vt:lpstr>
      <vt:lpstr>Calibri</vt:lpstr>
      <vt:lpstr>Times New Roman</vt:lpstr>
      <vt:lpstr>Default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Reuters Limited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Can’t Get No…</dc:title>
  <dc:creator>Reuters</dc:creator>
  <cp:lastModifiedBy>David Simmons</cp:lastModifiedBy>
  <cp:revision>71</cp:revision>
  <cp:lastPrinted>2023-04-29T08:40:22Z</cp:lastPrinted>
  <dcterms:created xsi:type="dcterms:W3CDTF">2002-06-01T10:20:40Z</dcterms:created>
  <dcterms:modified xsi:type="dcterms:W3CDTF">2024-05-03T08:36:09Z</dcterms:modified>
</cp:coreProperties>
</file>